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93" r:id="rId2"/>
    <p:sldId id="559" r:id="rId3"/>
    <p:sldId id="562" r:id="rId4"/>
    <p:sldId id="563" r:id="rId5"/>
    <p:sldId id="564" r:id="rId6"/>
    <p:sldId id="565" r:id="rId7"/>
    <p:sldId id="561" r:id="rId8"/>
    <p:sldId id="566" r:id="rId9"/>
    <p:sldId id="567" r:id="rId10"/>
    <p:sldId id="568" r:id="rId11"/>
    <p:sldId id="569" r:id="rId12"/>
    <p:sldId id="570" r:id="rId13"/>
    <p:sldId id="577" r:id="rId14"/>
    <p:sldId id="578" r:id="rId15"/>
    <p:sldId id="571" r:id="rId16"/>
    <p:sldId id="580" r:id="rId17"/>
    <p:sldId id="572" r:id="rId18"/>
    <p:sldId id="581" r:id="rId19"/>
    <p:sldId id="591" r:id="rId20"/>
    <p:sldId id="592" r:id="rId21"/>
    <p:sldId id="573" r:id="rId22"/>
    <p:sldId id="582" r:id="rId23"/>
    <p:sldId id="583" r:id="rId24"/>
    <p:sldId id="574" r:id="rId25"/>
    <p:sldId id="585" r:id="rId26"/>
    <p:sldId id="586" r:id="rId27"/>
    <p:sldId id="584" r:id="rId28"/>
    <p:sldId id="587" r:id="rId29"/>
    <p:sldId id="590" r:id="rId30"/>
    <p:sldId id="575" r:id="rId31"/>
    <p:sldId id="589" r:id="rId32"/>
    <p:sldId id="5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E1FF-6CB4-4301-BC62-2B0FC2408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96372-8666-452A-9247-F5A1023EF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36899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메타 문자</a:t>
            </a:r>
          </a:p>
          <a:p>
            <a:pPr lvl="1"/>
            <a:r>
              <a:rPr lang="en-US" altLang="ko-KR" dirty="0"/>
              <a:t>. (</a:t>
            </a:r>
            <a:r>
              <a:rPr lang="ko-KR" altLang="en-US" dirty="0"/>
              <a:t>마침표</a:t>
            </a:r>
            <a:r>
              <a:rPr lang="en-US" altLang="ko-KR" dirty="0"/>
              <a:t>) : </a:t>
            </a:r>
            <a:r>
              <a:rPr lang="ko-KR" altLang="en-US" dirty="0"/>
              <a:t>임의의 문자 한 개를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(</a:t>
            </a:r>
            <a:r>
              <a:rPr lang="ko-KR" altLang="en-US" dirty="0"/>
              <a:t>캐럿</a:t>
            </a:r>
            <a:r>
              <a:rPr lang="en-US" altLang="ko-KR" dirty="0"/>
              <a:t>) : </a:t>
            </a:r>
            <a:r>
              <a:rPr lang="ko-KR" altLang="en-US" dirty="0"/>
              <a:t>문자열의 시작을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(</a:t>
            </a:r>
            <a:r>
              <a:rPr lang="ko-KR" altLang="en-US" dirty="0"/>
              <a:t>달러</a:t>
            </a:r>
            <a:r>
              <a:rPr lang="en-US" altLang="ko-KR" dirty="0"/>
              <a:t>) : </a:t>
            </a:r>
            <a:r>
              <a:rPr lang="ko-KR" altLang="en-US" dirty="0"/>
              <a:t>문자열의 끝을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별표</a:t>
            </a:r>
            <a:r>
              <a:rPr lang="en-US" altLang="ko-KR" dirty="0"/>
              <a:t>) : 0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더하기</a:t>
            </a:r>
            <a:r>
              <a:rPr lang="en-US" altLang="ko-KR" dirty="0"/>
              <a:t>) : 1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(</a:t>
            </a:r>
            <a:r>
              <a:rPr lang="ko-KR" altLang="en-US" dirty="0"/>
              <a:t>물음표</a:t>
            </a:r>
            <a:r>
              <a:rPr lang="en-US" altLang="ko-KR" dirty="0"/>
              <a:t>) : 0</a:t>
            </a:r>
            <a:r>
              <a:rPr lang="ko-KR" altLang="en-US" dirty="0"/>
              <a:t>개 또는 </a:t>
            </a:r>
            <a:r>
              <a:rPr lang="en-US" altLang="ko-KR" dirty="0"/>
              <a:t>1</a:t>
            </a:r>
            <a:r>
              <a:rPr lang="ko-KR" altLang="en-US" dirty="0"/>
              <a:t>개의 문자를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lvl="1"/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"hello"</a:t>
            </a:r>
            <a:r>
              <a:rPr lang="ko-KR" altLang="en-US" dirty="0"/>
              <a:t>는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</a:t>
            </a:r>
            <a:r>
              <a:rPr lang="en-US" altLang="ko-KR" dirty="0"/>
              <a:t>"hello"</a:t>
            </a:r>
            <a:r>
              <a:rPr lang="ko-KR" altLang="en-US" dirty="0"/>
              <a:t>라는 문자 그대로를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9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정규표현식 메타 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정규표현식에서 사용되는 일부 메타문자들</a:t>
            </a:r>
            <a:endParaRPr lang="en-US" altLang="ko-KR" dirty="0"/>
          </a:p>
          <a:p>
            <a:pPr lvl="1"/>
            <a:r>
              <a:rPr lang="en-US" altLang="ko-KR" dirty="0"/>
              <a:t>. : </a:t>
            </a:r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를 제외한 모든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: </a:t>
            </a:r>
            <a:r>
              <a:rPr lang="ko-KR" altLang="en-US" dirty="0"/>
              <a:t>문자열의 시작과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: </a:t>
            </a:r>
            <a:r>
              <a:rPr lang="ko-KR" altLang="en-US" dirty="0"/>
              <a:t>문자열의 끝과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앞의 문자가 </a:t>
            </a:r>
            <a:r>
              <a:rPr lang="en-US" altLang="ko-KR" dirty="0"/>
              <a:t>1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또는 </a:t>
            </a:r>
            <a:r>
              <a:rPr lang="en-US" altLang="ko-KR" dirty="0"/>
              <a:t>1</a:t>
            </a:r>
            <a:r>
              <a:rPr lang="ko-KR" altLang="en-US" dirty="0"/>
              <a:t>번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[] : </a:t>
            </a:r>
            <a:r>
              <a:rPr lang="ko-KR" altLang="en-US" dirty="0"/>
              <a:t>대괄호 안에 나열된 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소문자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대문자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[0-9] : </a:t>
            </a:r>
            <a:r>
              <a:rPr lang="ko-KR" altLang="en-US" dirty="0"/>
              <a:t>숫자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| : OR </a:t>
            </a:r>
            <a:r>
              <a:rPr lang="ko-KR" altLang="en-US" dirty="0"/>
              <a:t>연산자 역할을 하며</a:t>
            </a:r>
            <a:r>
              <a:rPr lang="en-US" altLang="ko-KR" dirty="0"/>
              <a:t>, </a:t>
            </a:r>
            <a:r>
              <a:rPr lang="ko-KR" altLang="en-US" dirty="0"/>
              <a:t>왼쪽 또는 오른쪽 패턴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{} : </a:t>
            </a:r>
            <a:r>
              <a:rPr lang="ko-KR" altLang="en-US" dirty="0"/>
              <a:t>중괄호 안에 숫자가 들어가며</a:t>
            </a:r>
            <a:r>
              <a:rPr lang="en-US" altLang="ko-KR" dirty="0"/>
              <a:t>, </a:t>
            </a:r>
            <a:r>
              <a:rPr lang="ko-KR" altLang="en-US" dirty="0"/>
              <a:t>앞의 문자나 패턴이 해당 숫자만큼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이스케이프 문자로 사용되며</a:t>
            </a:r>
            <a:r>
              <a:rPr lang="en-US" altLang="ko-KR" dirty="0"/>
              <a:t>, </a:t>
            </a:r>
            <a:r>
              <a:rPr lang="ko-KR" altLang="en-US" dirty="0"/>
              <a:t>메타문자를 문자 그대로 매칭시키기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문자가 아닌 문자와 매칭됩니다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0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r>
              <a:rPr lang="en-US" altLang="ko-KR" dirty="0"/>
              <a:t>(pattern matching)</a:t>
            </a:r>
            <a:r>
              <a:rPr lang="ko-KR" altLang="en-US" dirty="0"/>
              <a:t>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함수는 문자열의 시작에서 패턴을 찾아서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re.match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abcdef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패턴을 검색하여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re.search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defabc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530120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을 붙인 패턴 문자열은 </a:t>
            </a:r>
            <a:r>
              <a:rPr lang="en-US" altLang="ko-KR" dirty="0"/>
              <a:t>Raw String(</a:t>
            </a:r>
            <a:r>
              <a:rPr lang="ko-KR" altLang="en-US" dirty="0"/>
              <a:t>원시 문자열</a:t>
            </a:r>
            <a:r>
              <a:rPr lang="en-US" altLang="ko-KR" dirty="0"/>
              <a:t>)</a:t>
            </a:r>
            <a:r>
              <a:rPr lang="ko-KR" altLang="en-US" dirty="0"/>
              <a:t>로 해석되어 백슬래시를 이스케이프 문자가 아니라 일반 문자로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match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1149123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문자열의 시작부터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string1)</a:t>
            </a:r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41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search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908720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 전체에서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string1)</a:t>
            </a:r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395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추출이란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추출은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추출하는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모든 부분을 리스트로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("a", "</a:t>
            </a:r>
            <a:r>
              <a:rPr lang="en-US" altLang="ko-KR" dirty="0" err="1"/>
              <a:t>abcdaaa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['a',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3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findall</a:t>
            </a:r>
            <a:r>
              <a:rPr lang="en-US" altLang="ko-KR" dirty="0"/>
              <a:t>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340768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 찾기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matches1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string1)</a:t>
            </a:r>
          </a:p>
          <a:p>
            <a:r>
              <a:rPr lang="en-US" altLang="ko-KR" dirty="0"/>
              <a:t>matches2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string2)</a:t>
            </a:r>
          </a:p>
          <a:p>
            <a:r>
              <a:rPr lang="en-US" altLang="ko-KR" dirty="0"/>
              <a:t>matches3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string3)</a:t>
            </a:r>
          </a:p>
          <a:p>
            <a:endParaRPr lang="en-US" altLang="ko-KR" dirty="0"/>
          </a:p>
          <a:p>
            <a:r>
              <a:rPr lang="en-US" altLang="ko-KR" dirty="0"/>
              <a:t>print(matches1)  # ['2', '3']</a:t>
            </a:r>
          </a:p>
          <a:p>
            <a:r>
              <a:rPr lang="en-US" altLang="ko-KR" dirty="0"/>
              <a:t>print(matches2)  # ['-1', '5']</a:t>
            </a:r>
          </a:p>
          <a:p>
            <a:r>
              <a:rPr lang="en-US" altLang="ko-KR" dirty="0"/>
              <a:t>print(matches3)  # ['12345678']</a:t>
            </a:r>
          </a:p>
        </p:txBody>
      </p:sp>
    </p:spTree>
    <p:extLst>
      <p:ext uri="{BB962C8B-B14F-4D97-AF65-F5344CB8AC3E}">
        <p14:creationId xmlns:p14="http://schemas.microsoft.com/office/powerpoint/2010/main" val="287681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치환이란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치환은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다른 문자열로 치환하는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부분을 다른 문자열로 치환합니다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pattern: </a:t>
            </a:r>
            <a:r>
              <a:rPr lang="ko-KR" altLang="en-US" dirty="0" err="1"/>
              <a:t>정규표현식</a:t>
            </a:r>
            <a:r>
              <a:rPr lang="ko-KR" altLang="en-US" dirty="0"/>
              <a:t> 패턴</a:t>
            </a:r>
          </a:p>
          <a:p>
            <a:pPr lvl="2"/>
            <a:r>
              <a:rPr lang="en-US" altLang="ko-KR" dirty="0" err="1"/>
              <a:t>repl</a:t>
            </a:r>
            <a:r>
              <a:rPr lang="en-US" altLang="ko-KR" dirty="0"/>
              <a:t>: </a:t>
            </a:r>
            <a:r>
              <a:rPr lang="ko-KR" altLang="en-US" dirty="0"/>
              <a:t>치환할 문자열 또는 치환 함수</a:t>
            </a:r>
          </a:p>
          <a:p>
            <a:pPr lvl="2"/>
            <a:r>
              <a:rPr lang="en-US" altLang="ko-KR" dirty="0"/>
              <a:t>string: </a:t>
            </a:r>
            <a:r>
              <a:rPr lang="ko-KR" altLang="en-US" dirty="0"/>
              <a:t>대상 문자열</a:t>
            </a:r>
          </a:p>
          <a:p>
            <a:pPr lvl="2"/>
            <a:r>
              <a:rPr lang="en-US" altLang="ko-KR" dirty="0"/>
              <a:t>count: </a:t>
            </a:r>
            <a:r>
              <a:rPr lang="ko-KR" altLang="en-US" dirty="0"/>
              <a:t>치환할 최대 개수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flags: </a:t>
            </a:r>
            <a:r>
              <a:rPr lang="ko-KR" altLang="en-US" dirty="0" err="1"/>
              <a:t>정규표현식</a:t>
            </a:r>
            <a:r>
              <a:rPr lang="ko-KR" altLang="en-US" dirty="0"/>
              <a:t> 옵션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86104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re.sub</a:t>
            </a:r>
            <a:r>
              <a:rPr lang="en-US" altLang="ko-KR" dirty="0"/>
              <a:t>(pattern, </a:t>
            </a:r>
            <a:r>
              <a:rPr lang="en-US" altLang="ko-KR" dirty="0" err="1"/>
              <a:t>repl</a:t>
            </a:r>
            <a:r>
              <a:rPr lang="en-US" altLang="ko-KR" dirty="0"/>
              <a:t>, string, count=0, flags=0)</a:t>
            </a:r>
          </a:p>
        </p:txBody>
      </p:sp>
    </p:spTree>
    <p:extLst>
      <p:ext uri="{BB962C8B-B14F-4D97-AF65-F5344CB8AC3E}">
        <p14:creationId xmlns:p14="http://schemas.microsoft.com/office/powerpoint/2010/main" val="10256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sub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패턴을 다른 문자열로 대체하기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result1 = </a:t>
            </a:r>
            <a:r>
              <a:rPr lang="en-US" altLang="ko-KR" dirty="0" err="1"/>
              <a:t>re.sub</a:t>
            </a:r>
            <a:r>
              <a:rPr lang="en-US" altLang="ko-KR" dirty="0"/>
              <a:t>(pattern, "10", string1)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re.sub</a:t>
            </a:r>
            <a:r>
              <a:rPr lang="en-US" altLang="ko-KR" dirty="0"/>
              <a:t>(pattern, "0", string2)</a:t>
            </a:r>
          </a:p>
          <a:p>
            <a:r>
              <a:rPr lang="en-US" altLang="ko-KR" dirty="0"/>
              <a:t>result3 = </a:t>
            </a:r>
            <a:r>
              <a:rPr lang="en-US" altLang="ko-KR" dirty="0" err="1"/>
              <a:t>re.sub</a:t>
            </a:r>
            <a:r>
              <a:rPr lang="en-US" altLang="ko-KR" dirty="0"/>
              <a:t>(pattern, "***", string3)</a:t>
            </a:r>
          </a:p>
          <a:p>
            <a:endParaRPr lang="en-US" altLang="ko-KR" dirty="0"/>
          </a:p>
          <a:p>
            <a:r>
              <a:rPr lang="en-US" altLang="ko-KR" dirty="0"/>
              <a:t>print(result1)  # I have 10 apples and 10 oranges</a:t>
            </a:r>
          </a:p>
          <a:p>
            <a:r>
              <a:rPr lang="en-US" altLang="ko-KR" dirty="0"/>
              <a:t>print(result2)  # The temperature is -0.0 degrees Celsius</a:t>
            </a:r>
          </a:p>
          <a:p>
            <a:r>
              <a:rPr lang="en-US" altLang="ko-KR" dirty="0"/>
              <a:t>print(result3)  # The password is ***</a:t>
            </a:r>
          </a:p>
        </p:txBody>
      </p:sp>
    </p:spTree>
    <p:extLst>
      <p:ext uri="{BB962C8B-B14F-4D97-AF65-F5344CB8AC3E}">
        <p14:creationId xmlns:p14="http://schemas.microsoft.com/office/powerpoint/2010/main" val="3370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C5A0-FADD-AC18-1927-DB76F2D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69FF-115D-03F8-C3B6-3B4EA3CA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그룹핑은소괄호</a:t>
            </a:r>
            <a:r>
              <a:rPr lang="en-US" altLang="ko-KR" sz="1800" dirty="0"/>
              <a:t>(())</a:t>
            </a:r>
            <a:r>
              <a:rPr lang="ko-KR" altLang="en-US" sz="1800" dirty="0"/>
              <a:t>로 표현하며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</a:t>
            </a:r>
            <a:r>
              <a:rPr lang="en-US" altLang="ko-KR" sz="1800" dirty="0"/>
              <a:t>()</a:t>
            </a:r>
            <a:r>
              <a:rPr lang="ko-KR" altLang="en-US" sz="1800" dirty="0"/>
              <a:t>안에 위치합니다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해당 </a:t>
            </a:r>
            <a:r>
              <a:rPr lang="ko-KR" altLang="en-US" sz="1800" dirty="0" err="1"/>
              <a:t>그룹핑의</a:t>
            </a:r>
            <a:r>
              <a:rPr lang="ko-KR" altLang="en-US" sz="1800" dirty="0"/>
              <a:t> 순서대로 </a:t>
            </a:r>
            <a:r>
              <a:rPr lang="en-US" altLang="ko-KR" sz="1800" dirty="0"/>
              <a:t>1, 2, 3...</a:t>
            </a:r>
            <a:r>
              <a:rPr lang="ko-KR" altLang="en-US" sz="1800" dirty="0"/>
              <a:t>과 같은 </a:t>
            </a:r>
            <a:r>
              <a:rPr lang="ko-KR" altLang="en-US" sz="1800" dirty="0" err="1"/>
              <a:t>그룹핑</a:t>
            </a:r>
            <a:r>
              <a:rPr lang="ko-KR" altLang="en-US" sz="1800" dirty="0"/>
              <a:t> 인덱스를 </a:t>
            </a:r>
            <a:r>
              <a:rPr lang="ko-KR" altLang="en-US" sz="1800" dirty="0" err="1"/>
              <a:t>부여받습니다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유용한 상황</a:t>
            </a:r>
            <a:endParaRPr lang="en-US" altLang="ko-KR" sz="1800" dirty="0"/>
          </a:p>
          <a:p>
            <a:pPr lvl="1"/>
            <a:r>
              <a:rPr lang="ko-KR" altLang="en-US" sz="1400" dirty="0"/>
              <a:t>매칭된 패턴에서 특정 부분만 추출하고자 할 때</a:t>
            </a:r>
          </a:p>
          <a:p>
            <a:pPr lvl="1"/>
            <a:r>
              <a:rPr lang="ko-KR" altLang="en-US" sz="1400" dirty="0"/>
              <a:t>매칭된 패턴에서 특정 부분을 치환하고자 할 때</a:t>
            </a:r>
            <a:endParaRPr lang="en-US" altLang="ko-KR" sz="1400" dirty="0"/>
          </a:p>
          <a:p>
            <a:endParaRPr lang="en-US" altLang="ko-KR" sz="2000" dirty="0"/>
          </a:p>
          <a:p>
            <a:r>
              <a:rPr lang="ko-KR" altLang="en-US" sz="2000" dirty="0" err="1"/>
              <a:t>그룹핑</a:t>
            </a:r>
            <a:r>
              <a:rPr lang="ko-KR" altLang="en-US" sz="2000" dirty="0"/>
              <a:t> 추출 예시</a:t>
            </a:r>
            <a:endParaRPr lang="en-US" altLang="ko-KR" sz="2000" dirty="0"/>
          </a:p>
          <a:p>
            <a:pPr lvl="1"/>
            <a:r>
              <a:rPr lang="ko-KR" altLang="en-US" sz="1400" dirty="0"/>
              <a:t>전화번호에서 지역번호와 나머지 번호를 각각 추출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phone_number</a:t>
            </a:r>
            <a:r>
              <a:rPr lang="en-US" altLang="ko-KR" sz="1600" dirty="0"/>
              <a:t> = "010-1234-5678"</a:t>
            </a:r>
          </a:p>
          <a:p>
            <a:r>
              <a:rPr lang="en-US" altLang="ko-KR" sz="1600" dirty="0"/>
              <a:t>pattern = r"(\d{2,3})-(\d{3,4})-(\d{4})"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re.match</a:t>
            </a:r>
            <a:r>
              <a:rPr lang="en-US" altLang="ko-KR" sz="1600" dirty="0"/>
              <a:t>(pattern, </a:t>
            </a:r>
            <a:r>
              <a:rPr lang="en-US" altLang="ko-KR" sz="1600" dirty="0" err="1"/>
              <a:t>phone_number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(1)</a:t>
            </a:r>
          </a:p>
          <a:p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(2) + "-" +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area_code</a:t>
            </a:r>
            <a:r>
              <a:rPr lang="en-US" altLang="ko-KR" sz="1600" dirty="0"/>
              <a:t>)  # 010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)  # 1234-5678</a:t>
            </a:r>
          </a:p>
        </p:txBody>
      </p:sp>
    </p:spTree>
    <p:extLst>
      <p:ext uri="{BB962C8B-B14F-4D97-AF65-F5344CB8AC3E}">
        <p14:creationId xmlns:p14="http://schemas.microsoft.com/office/powerpoint/2010/main" val="2883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58E4-1706-28A0-15CE-64B98084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33DE3-9C1A-AEE9-6426-41AAD749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 함수를 사용하여 파일 객체를 만듭니다</a:t>
            </a:r>
            <a:r>
              <a:rPr lang="en-US" altLang="ko-KR" dirty="0"/>
              <a:t>. </a:t>
            </a:r>
            <a:r>
              <a:rPr lang="ko-KR" altLang="en-US" dirty="0"/>
              <a:t>파일을 열 때는 파일 이름과 모드를 지정해야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r: </a:t>
            </a:r>
            <a:r>
              <a:rPr lang="ko-KR" altLang="en-US" dirty="0"/>
              <a:t>읽기 모드</a:t>
            </a:r>
            <a:r>
              <a:rPr lang="en-US" altLang="ko-KR" dirty="0"/>
              <a:t>. </a:t>
            </a:r>
            <a:r>
              <a:rPr lang="ko-KR" altLang="en-US" dirty="0"/>
              <a:t>파일을 읽기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존재하지 않으면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w: </a:t>
            </a:r>
            <a:r>
              <a:rPr lang="ko-KR" altLang="en-US" dirty="0"/>
              <a:t>쓰기 모드</a:t>
            </a:r>
            <a:r>
              <a:rPr lang="en-US" altLang="ko-KR" dirty="0"/>
              <a:t>. </a:t>
            </a:r>
            <a:r>
              <a:rPr lang="ko-KR" altLang="en-US" dirty="0"/>
              <a:t>파일을 쓰기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덮어쓰고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a: </a:t>
            </a:r>
            <a:r>
              <a:rPr lang="ko-KR" altLang="en-US" dirty="0"/>
              <a:t>추가 모드</a:t>
            </a:r>
            <a:r>
              <a:rPr lang="en-US" altLang="ko-KR" dirty="0"/>
              <a:t>. </a:t>
            </a:r>
            <a:r>
              <a:rPr lang="ko-KR" altLang="en-US" dirty="0"/>
              <a:t>파일의 끝에 내용을 추가하기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파일 끝에 내용을 추가하고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x: </a:t>
            </a:r>
            <a:r>
              <a:rPr lang="ko-KR" altLang="en-US" dirty="0"/>
              <a:t>배타적 생성 모드</a:t>
            </a:r>
            <a:r>
              <a:rPr lang="en-US" altLang="ko-KR" dirty="0"/>
              <a:t>. </a:t>
            </a:r>
            <a:r>
              <a:rPr lang="ko-KR" altLang="en-US" dirty="0"/>
              <a:t>새로운 파일을 생성하기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b: </a:t>
            </a:r>
            <a:r>
              <a:rPr lang="ko-KR" altLang="en-US" dirty="0"/>
              <a:t>이진 모드</a:t>
            </a:r>
            <a:r>
              <a:rPr lang="en-US" altLang="ko-KR" dirty="0"/>
              <a:t>. </a:t>
            </a:r>
            <a:r>
              <a:rPr lang="ko-KR" altLang="en-US" dirty="0"/>
              <a:t>파일을 바이너리 모드로 엽니다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t: </a:t>
            </a:r>
            <a:r>
              <a:rPr lang="ko-KR" altLang="en-US" dirty="0"/>
              <a:t>텍스트 모드</a:t>
            </a:r>
            <a:r>
              <a:rPr lang="en-US" altLang="ko-KR" dirty="0"/>
              <a:t>. </a:t>
            </a:r>
            <a:r>
              <a:rPr lang="ko-KR" altLang="en-US" dirty="0"/>
              <a:t>파일을 텍스트 모드로 엽니다</a:t>
            </a:r>
            <a:r>
              <a:rPr lang="en-US" altLang="ko-KR" dirty="0"/>
              <a:t>. </a:t>
            </a:r>
            <a:r>
              <a:rPr lang="ko-KR" altLang="en-US" dirty="0"/>
              <a:t>이것이 기본값입니다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+: </a:t>
            </a:r>
            <a:r>
              <a:rPr lang="ko-KR" altLang="en-US" dirty="0"/>
              <a:t>읽기와 쓰기 모두를 지원하는 모드입니다</a:t>
            </a:r>
            <a:r>
              <a:rPr lang="en-US" altLang="ko-KR" dirty="0"/>
              <a:t>. r+, w+, a+</a:t>
            </a:r>
            <a:r>
              <a:rPr lang="ko-KR" altLang="en-US" dirty="0"/>
              <a:t>와 같은 형태로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1844824"/>
            <a:ext cx="326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= open("example.txt", "r")</a:t>
            </a:r>
          </a:p>
        </p:txBody>
      </p:sp>
    </p:spTree>
    <p:extLst>
      <p:ext uri="{BB962C8B-B14F-4D97-AF65-F5344CB8AC3E}">
        <p14:creationId xmlns:p14="http://schemas.microsoft.com/office/powerpoint/2010/main" val="362183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r>
              <a:rPr lang="ko-KR" altLang="en-US" dirty="0"/>
              <a:t> 치환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날짜 표기법이 </a:t>
            </a:r>
            <a:r>
              <a:rPr lang="en-US" altLang="ko-KR" sz="1800" dirty="0"/>
              <a:t>YYYY-MM-DD</a:t>
            </a:r>
            <a:r>
              <a:rPr lang="ko-KR" altLang="en-US" sz="1800" dirty="0"/>
              <a:t> 형태로 되어 있을 때 이를 </a:t>
            </a:r>
            <a:r>
              <a:rPr lang="en-US" altLang="ko-KR" sz="1800" dirty="0"/>
              <a:t>MM/DD/YYYY</a:t>
            </a:r>
            <a:r>
              <a:rPr lang="ko-KR" altLang="en-US" sz="1800" dirty="0"/>
              <a:t> 형태로 바꾸고 싶다면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이름 순서 바꾸기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772815"/>
            <a:ext cx="5616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date = "2022-03-18"</a:t>
            </a:r>
          </a:p>
          <a:p>
            <a:r>
              <a:rPr lang="en-US" altLang="ko-KR" dirty="0"/>
              <a:t>pattern = r"(\d{4})-(\d{2})-(\d{2})"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r"\2/\3/\1", date)</a:t>
            </a:r>
          </a:p>
          <a:p>
            <a:endParaRPr lang="en-US" altLang="ko-KR" dirty="0"/>
          </a:p>
          <a:p>
            <a:r>
              <a:rPr lang="en-US" altLang="ko-KR" dirty="0"/>
              <a:t>print(result)  # "03/18/2022"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444466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이름 순서 바꾸기</a:t>
            </a:r>
          </a:p>
          <a:p>
            <a:r>
              <a:rPr lang="en-US" altLang="ko-KR" dirty="0"/>
              <a:t>string = "Kim, </a:t>
            </a:r>
            <a:r>
              <a:rPr lang="en-US" altLang="ko-KR" dirty="0" err="1"/>
              <a:t>Yuna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pattern = r"(\w+),\s*(\w+)"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 \1", string)</a:t>
            </a:r>
          </a:p>
          <a:p>
            <a:r>
              <a:rPr lang="en-US" altLang="ko-KR" dirty="0"/>
              <a:t>print(result)  # "</a:t>
            </a:r>
            <a:r>
              <a:rPr lang="en-US" altLang="ko-KR" dirty="0" err="1"/>
              <a:t>Yuna</a:t>
            </a:r>
            <a:r>
              <a:rPr lang="en-US" altLang="ko-KR" dirty="0"/>
              <a:t> Kim"</a:t>
            </a:r>
          </a:p>
        </p:txBody>
      </p:sp>
    </p:spTree>
    <p:extLst>
      <p:ext uri="{BB962C8B-B14F-4D97-AF65-F5344CB8AC3E}">
        <p14:creationId xmlns:p14="http://schemas.microsoft.com/office/powerpoint/2010/main" val="333698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패턴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 옵션</a:t>
            </a:r>
          </a:p>
          <a:p>
            <a:pPr lvl="1"/>
            <a:r>
              <a:rPr lang="ko-KR" altLang="en-US" dirty="0" err="1"/>
              <a:t>정규표현식에서</a:t>
            </a:r>
            <a:r>
              <a:rPr lang="ko-KR" altLang="en-US" dirty="0"/>
              <a:t> 사용되는 패턴 옵션은 대소문자 무시</a:t>
            </a:r>
            <a:r>
              <a:rPr lang="en-US" altLang="ko-KR" dirty="0"/>
              <a:t>, </a:t>
            </a:r>
            <a:r>
              <a:rPr lang="ko-KR" altLang="en-US" dirty="0" err="1"/>
              <a:t>다중행</a:t>
            </a:r>
            <a:r>
              <a:rPr lang="ko-KR" altLang="en-US" dirty="0"/>
              <a:t> 모드 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re.I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옵션은 대소문자를 무시합니다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</a:t>
            </a:r>
            <a:r>
              <a:rPr lang="en-US" altLang="ko-KR" dirty="0" err="1"/>
              <a:t>r"a</a:t>
            </a:r>
            <a:r>
              <a:rPr lang="en-US" altLang="ko-KR" dirty="0"/>
              <a:t>", "</a:t>
            </a:r>
            <a:r>
              <a:rPr lang="en-US" altLang="ko-KR" dirty="0" err="1"/>
              <a:t>AbCdAaA</a:t>
            </a:r>
            <a:r>
              <a:rPr lang="en-US" altLang="ko-KR" dirty="0"/>
              <a:t>",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['A', 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re.M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옵션은 </a:t>
            </a:r>
            <a:r>
              <a:rPr lang="ko-KR" altLang="en-US" dirty="0" err="1"/>
              <a:t>다중행</a:t>
            </a:r>
            <a:r>
              <a:rPr lang="ko-KR" altLang="en-US" dirty="0"/>
              <a:t> 모드를 사용합니다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</a:t>
            </a:r>
            <a:r>
              <a:rPr lang="en-US" altLang="ko-KR" dirty="0" err="1"/>
              <a:t>abc</a:t>
            </a:r>
            <a:r>
              <a:rPr lang="en-US" altLang="ko-KR" dirty="0"/>
              <a:t>\</a:t>
            </a:r>
            <a:r>
              <a:rPr lang="en-US" altLang="ko-KR" dirty="0" err="1"/>
              <a:t>ndef</a:t>
            </a:r>
            <a:r>
              <a:rPr lang="en-US" altLang="ko-KR" dirty="0"/>
              <a:t>\</a:t>
            </a:r>
            <a:r>
              <a:rPr lang="en-US" altLang="ko-KR" dirty="0" err="1"/>
              <a:t>nghi</a:t>
            </a:r>
            <a:r>
              <a:rPr lang="en-US" altLang="ko-KR" dirty="0"/>
              <a:t>"</a:t>
            </a:r>
            <a:r>
              <a:rPr lang="ko-KR" altLang="en-US" dirty="0"/>
              <a:t>라는 문자열에서 </a:t>
            </a:r>
            <a:r>
              <a:rPr lang="en-US" altLang="ko-KR" dirty="0" err="1"/>
              <a:t>r"^g</a:t>
            </a:r>
            <a:r>
              <a:rPr lang="en-US" altLang="ko-KR" dirty="0"/>
              <a:t>"</a:t>
            </a:r>
            <a:r>
              <a:rPr lang="ko-KR" altLang="en-US" dirty="0"/>
              <a:t>를 검색할 때</a:t>
            </a:r>
            <a:r>
              <a:rPr lang="en-US" altLang="ko-KR" dirty="0"/>
              <a:t>, </a:t>
            </a:r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옵션이 적용되면 </a:t>
            </a:r>
            <a:r>
              <a:rPr lang="en-US" altLang="ko-KR" dirty="0"/>
              <a:t>"g"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28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re.IGNORECASE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"Python is an interpreted language"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'python'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[]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2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re.MULTILINE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"""Python is an interpreted language</a:t>
            </a:r>
          </a:p>
          <a:p>
            <a:r>
              <a:rPr lang="en-US" altLang="ko-KR" dirty="0"/>
              <a:t>It is dynamically typed</a:t>
            </a:r>
          </a:p>
          <a:p>
            <a:r>
              <a:rPr lang="en-US" altLang="ko-KR" dirty="0"/>
              <a:t>And it is easy to learn"""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'^</a:t>
            </a:r>
            <a:r>
              <a:rPr lang="en-US" altLang="ko-KR" dirty="0" err="1"/>
              <a:t>Python|typed</a:t>
            </a:r>
            <a:r>
              <a:rPr lang="en-US" altLang="ko-KR" dirty="0"/>
              <a:t>$'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re.MULTILINE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['Python', 'typed']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4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주소 추출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(string):</a:t>
            </a:r>
          </a:p>
          <a:p>
            <a:r>
              <a:rPr lang="en-US" altLang="ko-KR" dirty="0"/>
              <a:t>    pattern = r'\b[A-Za-z0-9._%+-]+@[A-Za-z0-9.-]+\.[</a:t>
            </a:r>
            <a:r>
              <a:rPr lang="en-US" altLang="ko-KR" dirty="0" err="1"/>
              <a:t>A-Z|a-z</a:t>
            </a:r>
            <a:r>
              <a:rPr lang="en-US" altLang="ko-KR" dirty="0"/>
              <a:t>]{2,}\b'</a:t>
            </a:r>
          </a:p>
          <a:p>
            <a:r>
              <a:rPr lang="en-US" altLang="ko-KR" dirty="0"/>
              <a:t>    emails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    return emails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= "John's email is john.doe123@example.com. Jane can be reached at jane@example.co.uk."</a:t>
            </a:r>
          </a:p>
          <a:p>
            <a:endParaRPr lang="en-US" altLang="ko-KR" dirty="0"/>
          </a:p>
          <a:p>
            <a:r>
              <a:rPr lang="en-US" altLang="ko-KR" dirty="0"/>
              <a:t>emails =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</a:t>
            </a:r>
          </a:p>
          <a:p>
            <a:r>
              <a:rPr lang="en-US" altLang="ko-KR" dirty="0"/>
              <a:t>print(emails)  # ['john.doe123@example.com', 'jane@example.co.uk']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87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\b : </a:t>
            </a:r>
            <a:r>
              <a:rPr lang="ko-KR" altLang="en-US" dirty="0"/>
              <a:t>단어 경계</a:t>
            </a:r>
          </a:p>
          <a:p>
            <a:pPr lvl="1"/>
            <a:r>
              <a:rPr lang="en-US" altLang="ko-KR" dirty="0"/>
              <a:t>[A-Za-z0-9._%+-]+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로컬 파트</a:t>
            </a:r>
            <a:r>
              <a:rPr lang="en-US" altLang="ko-KR" dirty="0"/>
              <a:t>(local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@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en-US" altLang="ko-KR" dirty="0"/>
              <a:t>[A-Za-z0-9.-]+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도메인 파트</a:t>
            </a:r>
            <a:r>
              <a:rPr lang="en-US" altLang="ko-KR" dirty="0"/>
              <a:t>(domain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\. : </a:t>
            </a:r>
            <a:r>
              <a:rPr lang="ko-KR" altLang="en-US" dirty="0"/>
              <a:t>도메인 파트와 </a:t>
            </a:r>
            <a:r>
              <a:rPr lang="en-US" altLang="ko-KR" dirty="0"/>
              <a:t>TLD(top-level domain)</a:t>
            </a:r>
            <a:r>
              <a:rPr lang="ko-KR" altLang="en-US" dirty="0"/>
              <a:t>를 구분하는 점</a:t>
            </a:r>
            <a:r>
              <a:rPr lang="en-US" altLang="ko-KR" dirty="0"/>
              <a:t>(.)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A-Z|a-z</a:t>
            </a:r>
            <a:r>
              <a:rPr lang="en-US" altLang="ko-KR" dirty="0"/>
              <a:t>]{2,} : TLD</a:t>
            </a:r>
            <a:r>
              <a:rPr lang="ko-KR" altLang="en-US" dirty="0"/>
              <a:t>로 사용될 수 있는 대문자 또는 소문자 문자들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자리 이상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81593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r'\b[A-Za-z0-9._%+-]+@[A-Za-z0-9.-]+\.[</a:t>
            </a:r>
            <a:r>
              <a:rPr lang="en-US" altLang="ko-KR" sz="2000" dirty="0" err="1"/>
              <a:t>A-Z|a-z</a:t>
            </a:r>
            <a:r>
              <a:rPr lang="en-US" altLang="ko-KR" sz="2000" dirty="0"/>
              <a:t>]{2,}\b'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54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\b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\b</a:t>
            </a:r>
            <a:r>
              <a:rPr lang="ko-KR" altLang="en-US" dirty="0"/>
              <a:t>는 단어</a:t>
            </a:r>
            <a:r>
              <a:rPr lang="en-US" altLang="ko-KR" dirty="0"/>
              <a:t>(word) </a:t>
            </a:r>
            <a:r>
              <a:rPr lang="ko-KR" altLang="en-US" dirty="0"/>
              <a:t>경계를 나타내는 메타문자입니다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단어 경계란 </a:t>
            </a:r>
            <a:endParaRPr lang="en-US" altLang="ko-KR" dirty="0"/>
          </a:p>
          <a:p>
            <a:pPr lvl="1"/>
            <a:r>
              <a:rPr lang="ko-KR" altLang="en-US" dirty="0"/>
              <a:t>단어와 단어가 아닌 문자</a:t>
            </a:r>
            <a:r>
              <a:rPr lang="en-US" altLang="ko-KR" dirty="0"/>
              <a:t>(character) </a:t>
            </a:r>
            <a:r>
              <a:rPr lang="ko-KR" altLang="en-US" dirty="0"/>
              <a:t>사이의 경계를 의미합니다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en-US" altLang="ko-KR" dirty="0"/>
              <a:t>book</a:t>
            </a:r>
            <a:r>
              <a:rPr lang="ko-KR" altLang="en-US" dirty="0"/>
              <a:t>의 경계는 공백이나 문장부호 등의 문자가 있을 수 있습니다</a:t>
            </a:r>
            <a:r>
              <a:rPr lang="en-US" altLang="ko-KR" dirty="0"/>
              <a:t>. \b</a:t>
            </a:r>
            <a:r>
              <a:rPr lang="ko-KR" altLang="en-US" dirty="0"/>
              <a:t>는 이러한 단어 경계를 나타내므로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단어 검색을 할 때 매우 유용합니다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573015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"I love books. My favorite book is 'The Great Gatsby'."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r'\</a:t>
            </a:r>
            <a:r>
              <a:rPr lang="en-US" altLang="ko-KR" dirty="0" err="1"/>
              <a:t>bbook</a:t>
            </a:r>
            <a:r>
              <a:rPr lang="en-US" altLang="ko-KR" dirty="0"/>
              <a:t>\b'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['book']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5661248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</a:t>
            </a:r>
            <a:r>
              <a:rPr lang="ko-KR" altLang="en-US" sz="1600" dirty="0" err="1"/>
              <a:t>정규표현식은</a:t>
            </a:r>
            <a:r>
              <a:rPr lang="ko-KR" altLang="en-US" sz="1600" dirty="0"/>
              <a:t> 단어 경계</a:t>
            </a:r>
            <a:r>
              <a:rPr lang="en-US" altLang="ko-KR" sz="1600" dirty="0"/>
              <a:t>(\b)</a:t>
            </a:r>
            <a:r>
              <a:rPr lang="ko-KR" altLang="en-US" sz="1600" dirty="0"/>
              <a:t>로 둘러싸인 </a:t>
            </a:r>
            <a:r>
              <a:rPr lang="en-US" altLang="ko-KR" sz="1600" dirty="0"/>
              <a:t>book</a:t>
            </a:r>
            <a:r>
              <a:rPr lang="ko-KR" altLang="en-US" sz="1600" dirty="0"/>
              <a:t>을 검색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book</a:t>
            </a:r>
            <a:r>
              <a:rPr lang="ko-KR" altLang="en-US" sz="1600" dirty="0"/>
              <a:t>이 단어가 아닌 일부 단어의 일부분으로 포함되어 있더라도 매칭되지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4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메일 주소의 유효성을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060847"/>
            <a:ext cx="6624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(email):</a:t>
            </a:r>
          </a:p>
          <a:p>
            <a:r>
              <a:rPr lang="en-US" altLang="ko-KR" sz="1400" dirty="0"/>
              <a:t>    pattern = r'^[a-zA-Z0-9+-_.]+@[a-zA-Z0-9-]+\.[a-zA-Z0-9-.]+$'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email):</a:t>
            </a:r>
          </a:p>
          <a:p>
            <a:r>
              <a:rPr lang="en-US" altLang="ko-KR" sz="1400" dirty="0"/>
              <a:t>        return True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return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email1 = 'example@example.com'</a:t>
            </a:r>
          </a:p>
          <a:p>
            <a:r>
              <a:rPr lang="en-US" altLang="ko-KR" sz="1400" dirty="0"/>
              <a:t>email2 = 'example@example.co.kr'</a:t>
            </a:r>
          </a:p>
          <a:p>
            <a:r>
              <a:rPr lang="en-US" altLang="ko-KR" sz="1400" dirty="0"/>
              <a:t>email3 = 'example.example.com'</a:t>
            </a:r>
          </a:p>
          <a:p>
            <a:r>
              <a:rPr lang="en-US" altLang="ko-KR" sz="1400" dirty="0"/>
              <a:t>email4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.'</a:t>
            </a:r>
          </a:p>
          <a:p>
            <a:r>
              <a:rPr lang="en-US" altLang="ko-KR" sz="1400" dirty="0"/>
              <a:t>email5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'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(email1))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(email2))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(email3))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(email4))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(email5))  # False</a:t>
            </a:r>
          </a:p>
        </p:txBody>
      </p:sp>
    </p:spTree>
    <p:extLst>
      <p:ext uri="{BB962C8B-B14F-4D97-AF65-F5344CB8AC3E}">
        <p14:creationId xmlns:p14="http://schemas.microsoft.com/office/powerpoint/2010/main" val="175044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전화번호 유효성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1988840"/>
            <a:ext cx="66247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pattern = r'^\d{3}-\d{3,4}-\d{4}$'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re.match</a:t>
            </a:r>
            <a:r>
              <a:rPr lang="en-US" altLang="ko-KR" dirty="0"/>
              <a:t>(pattern, 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return True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phone_number1 = '010-1234-5678'</a:t>
            </a:r>
          </a:p>
          <a:p>
            <a:r>
              <a:rPr lang="en-US" altLang="ko-KR" dirty="0"/>
              <a:t>phone_number2 = '02-123-4567'</a:t>
            </a:r>
          </a:p>
          <a:p>
            <a:r>
              <a:rPr lang="en-US" altLang="ko-KR" dirty="0"/>
              <a:t>phone_number3 = '123-4567'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(phone_number1))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(phone_number2))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(phone_number3))  # False</a:t>
            </a:r>
          </a:p>
        </p:txBody>
      </p:sp>
    </p:spTree>
    <p:extLst>
      <p:ext uri="{BB962C8B-B14F-4D97-AF65-F5344CB8AC3E}">
        <p14:creationId xmlns:p14="http://schemas.microsoft.com/office/powerpoint/2010/main" val="308015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데이터에서 </a:t>
            </a:r>
            <a:r>
              <a:rPr lang="en-US" altLang="ko-KR" dirty="0"/>
              <a:t>IP </a:t>
            </a:r>
            <a:r>
              <a:rPr lang="ko-KR" altLang="en-US" dirty="0"/>
              <a:t>주소를 추출하는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988840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log_data</a:t>
            </a:r>
            <a:r>
              <a:rPr lang="en-US" altLang="ko-KR" sz="1400" dirty="0"/>
              <a:t> = [</a:t>
            </a:r>
          </a:p>
          <a:p>
            <a:r>
              <a:rPr lang="en-US" altLang="ko-KR" sz="1400" dirty="0"/>
              <a:t>    '192.168.0.1 - - [21/Feb/2022:10:12:01 +0900] "GET /index.html HTTP/1.1" 200 2326',</a:t>
            </a:r>
          </a:p>
          <a:p>
            <a:r>
              <a:rPr lang="en-US" altLang="ko-KR" sz="1400" dirty="0"/>
              <a:t>    '192.168.0.2 - - [21/Feb/2022:10:12:02 +0900] "GET /images/banner.jpg HTTP/1.1" 200 6571',</a:t>
            </a:r>
          </a:p>
          <a:p>
            <a:r>
              <a:rPr lang="en-US" altLang="ko-KR" sz="1400" dirty="0"/>
              <a:t>    '192.168.0.3 - - [21/Feb/2022:10:12:03 +0900] "POST /</a:t>
            </a:r>
            <a:r>
              <a:rPr lang="en-US" altLang="ko-KR" sz="1400" dirty="0" err="1"/>
              <a:t>login.php</a:t>
            </a:r>
            <a:r>
              <a:rPr lang="en-US" altLang="ko-KR" sz="1400" dirty="0"/>
              <a:t> HTTP/1.1" 302 -',</a:t>
            </a:r>
          </a:p>
          <a:p>
            <a:r>
              <a:rPr lang="en-US" altLang="ko-KR" sz="1400" dirty="0"/>
              <a:t>    '192.168.0.4 - - [21/Feb/2022:10:12:04 +0900] "GET /favicon.ico HTTP/1.1" 404 209'</a:t>
            </a:r>
          </a:p>
          <a:p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ip_pattern</a:t>
            </a:r>
            <a:r>
              <a:rPr lang="en-US" altLang="ko-KR" sz="1400" dirty="0"/>
              <a:t> = r'\d{1,3}\.\d{1,3}\.\d{1,3}\.\d{1,3}'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log in </a:t>
            </a:r>
            <a:r>
              <a:rPr lang="en-US" altLang="ko-KR" sz="1400" dirty="0" err="1"/>
              <a:t>log_data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ip_pattern</a:t>
            </a:r>
            <a:r>
              <a:rPr lang="en-US" altLang="ko-KR" sz="1400" dirty="0"/>
              <a:t>, log)</a:t>
            </a:r>
          </a:p>
          <a:p>
            <a:r>
              <a:rPr lang="en-US" altLang="ko-KR" sz="1400" dirty="0"/>
              <a:t>    print(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2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읽을 수 있습니다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read(): </a:t>
            </a:r>
            <a:r>
              <a:rPr lang="ko-KR" altLang="en-US" dirty="0"/>
              <a:t>파일 내용 전체를 문자열로 읽습니다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 </a:t>
            </a:r>
            <a:r>
              <a:rPr lang="ko-KR" altLang="en-US" dirty="0"/>
              <a:t>파일 끝에 도달하면 빈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 전체를 읽고 각 줄을 문자열의 리스트로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406" y="34290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file = open("example.txt", "r")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내용 전체를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print(content)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파일에서 한 줄을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 = </a:t>
            </a:r>
            <a:r>
              <a:rPr lang="en-US" altLang="ko-KR" sz="1400" dirty="0" err="1"/>
              <a:t>file.readline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전체를 읽고 각 줄을 리스트로 반환합니다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lines = </a:t>
            </a:r>
            <a:r>
              <a:rPr lang="en-US" altLang="ko-KR" sz="1400" dirty="0" err="1"/>
              <a:t>file.readlines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print(lines)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  # </a:t>
            </a:r>
            <a:r>
              <a:rPr lang="ko-KR" altLang="en-US" sz="1400" dirty="0"/>
              <a:t>파일을 닫습니다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06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  <a:p>
            <a:pPr lvl="1"/>
            <a:r>
              <a:rPr lang="ko-KR" altLang="en-US" dirty="0"/>
              <a:t>복잡한 패턴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매우 복잡한 패턴도 처리할 수 있지만</a:t>
            </a:r>
            <a:r>
              <a:rPr lang="en-US" altLang="ko-KR" dirty="0"/>
              <a:t>, </a:t>
            </a:r>
            <a:r>
              <a:rPr lang="ko-KR" altLang="en-US" dirty="0"/>
              <a:t>너무 복잡한 패턴의 경우 처리 속도가 느려질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패턴의 복잡도가 높을수록 패턴을 이해하기 어려워지므로</a:t>
            </a:r>
            <a:r>
              <a:rPr lang="en-US" altLang="ko-KR" dirty="0"/>
              <a:t>, </a:t>
            </a:r>
            <a:r>
              <a:rPr lang="ko-KR" altLang="en-US" dirty="0"/>
              <a:t>유지보수에 어려움을 겪을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문제에 대해 적합하지 않음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문자열 처리에 대한 매우 강력한 도구지만</a:t>
            </a:r>
            <a:r>
              <a:rPr lang="en-US" altLang="ko-KR" dirty="0"/>
              <a:t>, </a:t>
            </a:r>
            <a:r>
              <a:rPr lang="ko-KR" altLang="en-US" dirty="0"/>
              <a:t>모든 문제에 대해 적합하지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복잡한 자연어 처리나 문법 분석 등과 같은 문제에는 전용 라이브러리나 도구를 사용하는 것이 더욱 적합할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다양한 문자열 형식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일반적인 문자열 형식에 대한 처리를 제공합니다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특수한 문자열 형식이나 데이터 타입에 대한 처리에는 한계가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각 필드가 쉼표로 구분되어 있으므로</a:t>
            </a:r>
            <a:r>
              <a:rPr lang="en-US" altLang="ko-KR" dirty="0"/>
              <a:t>, </a:t>
            </a:r>
            <a:r>
              <a:rPr lang="ko-KR" altLang="en-US" dirty="0"/>
              <a:t>쉼표를 기준으로 필드를 분리하는 방식으로 데이터를 처리할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인용부호나 특수문자 등의 예외상황이 있으므로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정규표현식만으로</a:t>
            </a:r>
            <a:r>
              <a:rPr lang="ko-KR" altLang="en-US" dirty="0"/>
              <a:t> 완벽하게 처리하기 어려울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유니코드 문자열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기본적으로 </a:t>
            </a:r>
            <a:r>
              <a:rPr lang="en-US" altLang="ko-KR" dirty="0"/>
              <a:t>ASCII </a:t>
            </a:r>
            <a:r>
              <a:rPr lang="ko-KR" altLang="en-US" dirty="0"/>
              <a:t>문자열을 처리하는 것을 기본으로 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때에는 적절한 옵션을 설정해야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 예기치 않은 결과가 발생할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0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정규표현식의</a:t>
            </a:r>
            <a:r>
              <a:rPr lang="ko-KR" altLang="en-US" sz="2000" dirty="0"/>
              <a:t> 한계</a:t>
            </a:r>
          </a:p>
          <a:p>
            <a:pPr lvl="1"/>
            <a:r>
              <a:rPr lang="ko-KR" altLang="en-US" sz="1800" dirty="0" err="1"/>
              <a:t>가독성이</a:t>
            </a:r>
            <a:r>
              <a:rPr lang="ko-KR" altLang="en-US" sz="1800" dirty="0"/>
              <a:t> 떨어지는 패턴</a:t>
            </a:r>
          </a:p>
          <a:p>
            <a:pPr lvl="2"/>
            <a:r>
              <a:rPr lang="ko-KR" altLang="en-US" sz="1600" dirty="0" err="1"/>
              <a:t>정규표현식을</a:t>
            </a:r>
            <a:r>
              <a:rPr lang="ko-KR" altLang="en-US" sz="1600" dirty="0"/>
              <a:t> 사용하면서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떨어지는 패턴을 작성할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패턴은 다른 사람이 코드를 이해하기 어렵게 만들 수 있습니다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패턴의 이해도가 낮은 경우</a:t>
            </a:r>
          </a:p>
          <a:p>
            <a:pPr lvl="2"/>
            <a:r>
              <a:rPr lang="ko-KR" altLang="en-US" sz="1600" dirty="0"/>
              <a:t>패턴의 이해도가 낮은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잘못된 패턴을 작성할 가능성이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원하는 결과를 얻기 어려울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패턴을 작성할 때에는</a:t>
            </a:r>
            <a:r>
              <a:rPr lang="en-US" altLang="ko-KR" sz="1600" dirty="0"/>
              <a:t>, </a:t>
            </a:r>
            <a:r>
              <a:rPr lang="ko-KR" altLang="en-US" sz="1600" dirty="0"/>
              <a:t>이해도를 높이기 위해 가능한 간단한 패턴을 작성하는 것이 좋습니다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정규표현식의</a:t>
            </a:r>
            <a:r>
              <a:rPr lang="ko-KR" altLang="en-US" sz="3200" dirty="0"/>
              <a:t> 한계 극복을 위한 대안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9766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한계 극복을 위한 대안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파이썬에서는</a:t>
            </a:r>
            <a:r>
              <a:rPr lang="ko-KR" altLang="en-US" dirty="0"/>
              <a:t> 문자열을 다루기 위한 </a:t>
            </a:r>
            <a:r>
              <a:rPr lang="ko-KR" altLang="en-US" dirty="0" err="1"/>
              <a:t>메서드들이</a:t>
            </a:r>
            <a:r>
              <a:rPr lang="ko-KR" altLang="en-US" dirty="0"/>
              <a:t> 매우 많이 제공됩니다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메서드를</a:t>
            </a:r>
            <a:r>
              <a:rPr lang="ko-KR" altLang="en-US" dirty="0"/>
              <a:t> 적극적으로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파싱</a:t>
            </a:r>
            <a:r>
              <a:rPr lang="ko-KR" altLang="en-US" dirty="0"/>
              <a:t> 라이브러리</a:t>
            </a:r>
          </a:p>
          <a:p>
            <a:pPr lvl="2"/>
            <a:r>
              <a:rPr lang="ko-KR" altLang="en-US" dirty="0" err="1"/>
              <a:t>파싱</a:t>
            </a:r>
            <a:r>
              <a:rPr lang="ko-KR" altLang="en-US" dirty="0"/>
              <a:t> 라이브러리는 문자열에서 원하는 부분을 추출하거나</a:t>
            </a:r>
            <a:r>
              <a:rPr lang="en-US" altLang="ko-KR" dirty="0"/>
              <a:t>, </a:t>
            </a:r>
            <a:r>
              <a:rPr lang="ko-KR" altLang="en-US" dirty="0"/>
              <a:t>문장을 분석하는 등 다양한 작업을 수행하는 데에 사용됩니다</a:t>
            </a:r>
            <a:r>
              <a:rPr lang="en-US" altLang="ko-KR" dirty="0"/>
              <a:t>. </a:t>
            </a:r>
            <a:r>
              <a:rPr lang="ko-KR" altLang="en-US" dirty="0" err="1"/>
              <a:t>파싱</a:t>
            </a:r>
            <a:r>
              <a:rPr lang="ko-KR" altLang="en-US" dirty="0"/>
              <a:t> 라이브러리를 활용하면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문자열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자연어 처리 라이브러리</a:t>
            </a:r>
          </a:p>
          <a:p>
            <a:pPr lvl="2"/>
            <a:r>
              <a:rPr lang="ko-KR" altLang="en-US" dirty="0"/>
              <a:t>자연어 처리 라이브러리는 텍스트 데이터를 다루는 데에 특화된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이러한 라이브러리를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텍스트 데이터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기계학습 기술</a:t>
            </a:r>
          </a:p>
          <a:p>
            <a:pPr lvl="2"/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해결하기 위해 기계학습 기술을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스팸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언어 감지</a:t>
            </a:r>
            <a:r>
              <a:rPr lang="en-US" altLang="ko-KR" dirty="0"/>
              <a:t>, </a:t>
            </a:r>
            <a:r>
              <a:rPr lang="ko-KR" altLang="en-US" dirty="0"/>
              <a:t>문서 분류 등의 문제를 해결하기 위해 기계학습 기술을 활용할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</a:p>
          <a:p>
            <a:pPr lvl="2"/>
            <a:r>
              <a:rPr lang="ko-KR" altLang="en-US" dirty="0"/>
              <a:t>문자열 처리를 위한 데이터베이스를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검색 엔진에서 사용되는 데이터베이스는 문자열 처리를 위한 다양한 기능을 제공하며</a:t>
            </a:r>
            <a:r>
              <a:rPr lang="en-US" altLang="ko-KR" dirty="0"/>
              <a:t>, </a:t>
            </a:r>
            <a:r>
              <a:rPr lang="ko-KR" altLang="en-US" dirty="0"/>
              <a:t>이를 활용하여 문자열 처리 문제를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4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write():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writelines</a:t>
            </a:r>
            <a:r>
              <a:rPr lang="en-US" altLang="ko-KR" dirty="0"/>
              <a:t>():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56490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 = open("example.txt", "w")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("Hello, world!\n")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("This is an example file.\n")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lines = ["We will use it to demonstrate file writing in Python.\n",</a:t>
            </a:r>
          </a:p>
          <a:p>
            <a:r>
              <a:rPr lang="en-US" altLang="ko-KR" dirty="0"/>
              <a:t>         "We can write multiple lines at once.\n"]</a:t>
            </a:r>
          </a:p>
          <a:p>
            <a:r>
              <a:rPr lang="en-US" altLang="ko-KR" dirty="0" err="1"/>
              <a:t>file.writelines</a:t>
            </a:r>
            <a:r>
              <a:rPr lang="en-US" altLang="ko-KR" dirty="0"/>
              <a:t>(lines)</a:t>
            </a:r>
          </a:p>
          <a:p>
            <a:endParaRPr lang="en-US" altLang="ko-KR" dirty="0"/>
          </a:p>
          <a:p>
            <a:r>
              <a:rPr lang="en-US" altLang="ko-KR" dirty="0" err="1"/>
              <a:t>file.close</a:t>
            </a:r>
            <a:r>
              <a:rPr lang="en-US" altLang="ko-KR" dirty="0"/>
              <a:t>()  # </a:t>
            </a:r>
            <a:r>
              <a:rPr lang="ko-KR" altLang="en-US" dirty="0"/>
              <a:t>파일을 닫습니다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4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파일을 열고 사용한 후에는 반드시 파일을 닫아야 합니다</a:t>
            </a:r>
            <a:r>
              <a:rPr lang="en-US" altLang="ko-KR" dirty="0"/>
              <a:t>. </a:t>
            </a:r>
            <a:r>
              <a:rPr lang="ko-KR" altLang="en-US" dirty="0"/>
              <a:t>파일을 닫지 않으면 파일이 계속해서 열린 상태로 남아 있어서</a:t>
            </a:r>
            <a:r>
              <a:rPr lang="en-US" altLang="ko-KR" dirty="0"/>
              <a:t>, </a:t>
            </a:r>
            <a:r>
              <a:rPr lang="ko-KR" altLang="en-US" dirty="0"/>
              <a:t>다른 프로그램이나 사용자가 해당 파일을 사용하지 못하게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870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file = open("example.txt", "r")</a:t>
            </a:r>
          </a:p>
          <a:p>
            <a:r>
              <a:rPr lang="en-US" altLang="ko-KR" dirty="0"/>
              <a:t>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0768" y="4581128"/>
            <a:ext cx="674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다루다가 예외가 발생하면 파일이 닫히지 않을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문제를 방지하기 위해서는 </a:t>
            </a:r>
            <a:r>
              <a:rPr lang="en-US" altLang="ko-KR" dirty="0"/>
              <a:t>with</a:t>
            </a:r>
            <a:r>
              <a:rPr lang="ko-KR" altLang="en-US" dirty="0"/>
              <a:t> 문을 사용하여 파일 객체를 다루는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with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 문은 파일을 열고 작업을 마치면 파일을 자동으로 닫아줍니다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2132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파일을 다루는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print(content)</a:t>
            </a:r>
          </a:p>
        </p:txBody>
      </p:sp>
    </p:spTree>
    <p:extLst>
      <p:ext uri="{BB962C8B-B14F-4D97-AF65-F5344CB8AC3E}">
        <p14:creationId xmlns:p14="http://schemas.microsoft.com/office/powerpoint/2010/main" val="3543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모드에 따른 파일 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40324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읽기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쓰기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"w")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an example.\n")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writing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쓰기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추가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"a")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appending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추가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열렸고 내용이 추가되었습니다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7984" y="1340768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배타적 생성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open("example2.txt", "x")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 new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배타적 생성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새로운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이진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</a:t>
            </a:r>
            <a:r>
              <a:rPr lang="en-US" altLang="ko-KR" sz="1400" dirty="0" err="1"/>
              <a:t>example.bin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b"This</a:t>
            </a:r>
            <a:r>
              <a:rPr lang="en-US" altLang="ko-KR" sz="1400" dirty="0"/>
              <a:t> is binary data.")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이진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바이너리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읽기와 쓰기를 지원하는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"r+")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읽기와 쓰기를 지원하는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 내용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("\</a:t>
            </a:r>
            <a:r>
              <a:rPr lang="en-US" altLang="ko-KR" sz="1400" dirty="0" err="1"/>
              <a:t>nWe</a:t>
            </a:r>
            <a:r>
              <a:rPr lang="en-US" altLang="ko-KR" sz="1400" dirty="0"/>
              <a:t> are writing to the file again.")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91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파일 읽기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340768"/>
            <a:ext cx="6264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print("read()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print(content)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file.readline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 전체를 읽고 각 줄을 리스트로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lines = </a:t>
            </a:r>
            <a:r>
              <a:rPr lang="en-US" altLang="ko-KR" dirty="0" err="1"/>
              <a:t>file.readlines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nreadlines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print(lines)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102075"/>
              </p:ext>
            </p:extLst>
          </p:nvPr>
        </p:nvGraphicFramePr>
        <p:xfrm>
          <a:off x="8028384" y="1069305"/>
          <a:ext cx="758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포장기 셸 개체" showAsIcon="1" r:id="rId3" imgW="758160" imgH="542160" progId="Package">
                  <p:embed/>
                </p:oleObj>
              </mc:Choice>
              <mc:Fallback>
                <p:oleObj name="포장기 셸 개체" showAsIcon="1" r:id="rId3" imgW="75816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8384" y="1069305"/>
                        <a:ext cx="7588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7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정규표현식이란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정규표현식</a:t>
            </a:r>
            <a:r>
              <a:rPr lang="en-US" altLang="ko-KR" dirty="0"/>
              <a:t>(Regular Expression)</a:t>
            </a:r>
            <a:r>
              <a:rPr lang="ko-KR" altLang="en-US" dirty="0"/>
              <a:t>은 문자열을 처리하는 패턴을 정의하는데 사용되는 형식 언어입니다</a:t>
            </a:r>
            <a:r>
              <a:rPr lang="en-US" altLang="ko-KR" dirty="0"/>
              <a:t>. </a:t>
            </a:r>
            <a:r>
              <a:rPr lang="ko-KR" altLang="en-US" dirty="0" err="1"/>
              <a:t>정규표현식은</a:t>
            </a:r>
            <a:r>
              <a:rPr lang="ko-KR" altLang="en-US" dirty="0"/>
              <a:t> 문자열의 검색</a:t>
            </a:r>
            <a:r>
              <a:rPr lang="en-US" altLang="ko-KR" dirty="0"/>
              <a:t>(search)</a:t>
            </a:r>
            <a:r>
              <a:rPr lang="ko-KR" altLang="en-US" dirty="0"/>
              <a:t>과 치환</a:t>
            </a:r>
            <a:r>
              <a:rPr lang="en-US" altLang="ko-KR" dirty="0"/>
              <a:t>(replace) </a:t>
            </a:r>
            <a:r>
              <a:rPr lang="ko-KR" altLang="en-US" dirty="0"/>
              <a:t>작업에 사용됩니다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구성 요소</a:t>
            </a:r>
          </a:p>
          <a:p>
            <a:pPr lvl="1"/>
            <a:r>
              <a:rPr lang="ko-KR" altLang="en-US" dirty="0" err="1"/>
              <a:t>정규표현식은</a:t>
            </a:r>
            <a:r>
              <a:rPr lang="ko-KR" altLang="en-US" dirty="0"/>
              <a:t> 메타 문자</a:t>
            </a:r>
            <a:r>
              <a:rPr lang="en-US" altLang="ko-KR" dirty="0"/>
              <a:t>(meta character)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 </a:t>
            </a:r>
            <a:r>
              <a:rPr lang="ko-KR" altLang="en-US" dirty="0"/>
              <a:t>메타 문자는 특별한 의미를 가지며</a:t>
            </a:r>
            <a:r>
              <a:rPr lang="en-US" altLang="ko-KR" dirty="0"/>
              <a:t>,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36564</TotalTime>
  <Words>3803</Words>
  <Application>Microsoft Office PowerPoint</Application>
  <PresentationFormat>화면 슬라이드 쇼(4:3)</PresentationFormat>
  <Paragraphs>499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Söhne</vt:lpstr>
      <vt:lpstr>맑은 고딕</vt:lpstr>
      <vt:lpstr>Arial</vt:lpstr>
      <vt:lpstr>Office 테마</vt:lpstr>
      <vt:lpstr>포장기 셸 개체</vt:lpstr>
      <vt:lpstr>파이썬 프로그래밍</vt:lpstr>
      <vt:lpstr>파일 열기</vt:lpstr>
      <vt:lpstr>파일 읽기</vt:lpstr>
      <vt:lpstr>파일 쓰기</vt:lpstr>
      <vt:lpstr>파일 닫기</vt:lpstr>
      <vt:lpstr>with 문</vt:lpstr>
      <vt:lpstr>모드에 따른 파일 열기</vt:lpstr>
      <vt:lpstr>다양한 파일 읽기 함수</vt:lpstr>
      <vt:lpstr>정규표현식 기본 개념</vt:lpstr>
      <vt:lpstr>정규표현식 기본 개념</vt:lpstr>
      <vt:lpstr>정규표현식 메타 문자</vt:lpstr>
      <vt:lpstr>문자열 매칭</vt:lpstr>
      <vt:lpstr> match 함수 예시</vt:lpstr>
      <vt:lpstr> search 함수 예시</vt:lpstr>
      <vt:lpstr>문자열 추출</vt:lpstr>
      <vt:lpstr> findall 함수 예시</vt:lpstr>
      <vt:lpstr>문자열 치환</vt:lpstr>
      <vt:lpstr> sub 함수 예시</vt:lpstr>
      <vt:lpstr>그룹핑</vt:lpstr>
      <vt:lpstr>그룹핑 치환 예시</vt:lpstr>
      <vt:lpstr>정규표현식 패턴 옵션</vt:lpstr>
      <vt:lpstr>re.IGNORECASE</vt:lpstr>
      <vt:lpstr>re.MULTILINE</vt:lpstr>
      <vt:lpstr>정규표현식을 활용한 실제 예제</vt:lpstr>
      <vt:lpstr>정규표현식을 활용한 실제 예제</vt:lpstr>
      <vt:lpstr>\b</vt:lpstr>
      <vt:lpstr>정규표현식을 활용한 실제 예제</vt:lpstr>
      <vt:lpstr>정규표현식을 활용한 실제 예제</vt:lpstr>
      <vt:lpstr>정규표현식을 활용한 실제 예제</vt:lpstr>
      <vt:lpstr>정규표현식의 한계</vt:lpstr>
      <vt:lpstr>정규표현식의 한계</vt:lpstr>
      <vt:lpstr>정규표현식의 한계 극복을 위한 대안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193</cp:revision>
  <dcterms:created xsi:type="dcterms:W3CDTF">2023-02-11T00:29:48Z</dcterms:created>
  <dcterms:modified xsi:type="dcterms:W3CDTF">2023-06-09T06:14:25Z</dcterms:modified>
</cp:coreProperties>
</file>