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5"/>
  </p:notesMasterIdLst>
  <p:sldIdLst>
    <p:sldId id="257" r:id="rId2"/>
    <p:sldId id="258" r:id="rId3"/>
    <p:sldId id="267" r:id="rId4"/>
    <p:sldId id="259" r:id="rId5"/>
    <p:sldId id="264" r:id="rId6"/>
    <p:sldId id="261" r:id="rId7"/>
    <p:sldId id="262" r:id="rId8"/>
    <p:sldId id="263" r:id="rId9"/>
    <p:sldId id="265" r:id="rId10"/>
    <p:sldId id="268" r:id="rId11"/>
    <p:sldId id="266" r:id="rId12"/>
    <p:sldId id="269" r:id="rId13"/>
    <p:sldId id="270" r:id="rId14"/>
    <p:sldId id="273" r:id="rId15"/>
    <p:sldId id="272" r:id="rId16"/>
    <p:sldId id="275" r:id="rId17"/>
    <p:sldId id="271" r:id="rId18"/>
    <p:sldId id="281" r:id="rId19"/>
    <p:sldId id="276" r:id="rId20"/>
    <p:sldId id="277" r:id="rId21"/>
    <p:sldId id="278" r:id="rId22"/>
    <p:sldId id="280" r:id="rId23"/>
    <p:sldId id="283" r:id="rId24"/>
    <p:sldId id="284" r:id="rId25"/>
    <p:sldId id="286" r:id="rId26"/>
    <p:sldId id="285" r:id="rId27"/>
    <p:sldId id="290" r:id="rId28"/>
    <p:sldId id="291" r:id="rId29"/>
    <p:sldId id="292" r:id="rId30"/>
    <p:sldId id="293" r:id="rId31"/>
    <p:sldId id="294" r:id="rId32"/>
    <p:sldId id="289" r:id="rId33"/>
    <p:sldId id="288" r:id="rId34"/>
  </p:sldIdLst>
  <p:sldSz cx="12192000" cy="6858000"/>
  <p:notesSz cx="6858000" cy="9144000"/>
  <p:defaultText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3BF"/>
    <a:srgbClr val="FECC71"/>
    <a:srgbClr val="D0832F"/>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3"/>
    <p:restoredTop sz="72889"/>
  </p:normalViewPr>
  <p:slideViewPr>
    <p:cSldViewPr snapToGrid="0" snapToObjects="1">
      <p:cViewPr>
        <p:scale>
          <a:sx n="100" d="100"/>
          <a:sy n="100" d="100"/>
        </p:scale>
        <p:origin x="1504" y="19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80" d="100"/>
        <a:sy n="80" d="100"/>
      </p:scale>
      <p:origin x="0" y="0"/>
    </p:cViewPr>
  </p:sorterViewPr>
  <p:notesViewPr>
    <p:cSldViewPr snapToGrid="0" snapToObjects="1">
      <p:cViewPr varScale="1">
        <p:scale>
          <a:sx n="111" d="100"/>
          <a:sy n="111" d="100"/>
        </p:scale>
        <p:origin x="4104" y="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4C099-7BEE-E248-A70A-1C1EB43B9B00}" type="datetimeFigureOut">
              <a:rPr lang="en-US" smtClean="0"/>
              <a:t>6/5/20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60E7B-CE45-A543-B30C-07FF408185A6}" type="slidenum">
              <a:rPr lang="en-US" smtClean="0"/>
              <a:t>‹#›</a:t>
            </a:fld>
            <a:endParaRPr lang="en-US"/>
          </a:p>
        </p:txBody>
      </p:sp>
    </p:spTree>
    <p:extLst>
      <p:ext uri="{BB962C8B-B14F-4D97-AF65-F5344CB8AC3E}">
        <p14:creationId xmlns:p14="http://schemas.microsoft.com/office/powerpoint/2010/main" val="245079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tutorial is about Java access modifiers. These are very basic and simple things. You can find many tutorials about it. What is the point to create another tutorial about it? Because you may not know all the details, the nuts and the bolts of Java access rules, as they are complex. If start to watch this video, then just after a few minutes you will feel like… HEY!!! I did not know this!!!</a:t>
            </a:r>
          </a:p>
          <a:p>
            <a:endParaRPr lang="en-US" dirty="0"/>
          </a:p>
          <a:p>
            <a:r>
              <a:rPr lang="en-US" dirty="0"/>
              <a:t>Is it worth knowing all these fine details? Well, if you are a Java professional then at least you are supposed to know these simply out of pride.</a:t>
            </a:r>
          </a:p>
          <a:p>
            <a:endParaRPr lang="en-US" dirty="0"/>
          </a:p>
          <a:p>
            <a:r>
              <a:rPr lang="en-US" dirty="0"/>
              <a:t>If you really know all the bits and pieces, then relax and enjoy the ride. </a:t>
            </a:r>
          </a:p>
          <a:p>
            <a:endParaRPr lang="en-US" dirty="0"/>
          </a:p>
          <a:p>
            <a:r>
              <a:rPr lang="en-US" dirty="0"/>
              <a:t>I will talk about the simple cases that everybody knows. Sorry I cannot skip that. Then we will visit more complex scenarios, like private members of inner classes, protected inner classes. We will also look at what jigsaw, the Java Platform Module System is introducing to Java regarding access control.</a:t>
            </a:r>
          </a:p>
        </p:txBody>
      </p:sp>
      <p:sp>
        <p:nvSpPr>
          <p:cNvPr id="4" name="Slide Number Placeholder 3"/>
          <p:cNvSpPr>
            <a:spLocks noGrp="1"/>
          </p:cNvSpPr>
          <p:nvPr>
            <p:ph type="sldNum" sz="quarter" idx="5"/>
          </p:nvPr>
        </p:nvSpPr>
        <p:spPr/>
        <p:txBody>
          <a:bodyPr/>
          <a:lstStyle/>
          <a:p>
            <a:fld id="{B9060E7B-CE45-A543-B30C-07FF408185A6}" type="slidenum">
              <a:rPr lang="en-US" smtClean="0"/>
              <a:t>1</a:t>
            </a:fld>
            <a:endParaRPr lang="en-US"/>
          </a:p>
        </p:txBody>
      </p:sp>
    </p:spTree>
    <p:extLst>
      <p:ext uri="{BB962C8B-B14F-4D97-AF65-F5344CB8AC3E}">
        <p14:creationId xmlns:p14="http://schemas.microsoft.com/office/powerpoint/2010/main" val="181757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private first and as a warm-up let’s discuss something that really should be obvious for every junior, but after many hundred technical interviews I can says that it is actually not. At first it was a surprise for me, but then I had to learn, that many junior developer thinks …</a:t>
            </a:r>
          </a:p>
        </p:txBody>
      </p:sp>
      <p:sp>
        <p:nvSpPr>
          <p:cNvPr id="4" name="Slide Number Placeholder 3"/>
          <p:cNvSpPr>
            <a:spLocks noGrp="1"/>
          </p:cNvSpPr>
          <p:nvPr>
            <p:ph type="sldNum" sz="quarter" idx="5"/>
          </p:nvPr>
        </p:nvSpPr>
        <p:spPr/>
        <p:txBody>
          <a:bodyPr/>
          <a:lstStyle/>
          <a:p>
            <a:fld id="{B9060E7B-CE45-A543-B30C-07FF408185A6}" type="slidenum">
              <a:rPr lang="en-US" smtClean="0"/>
              <a:t>10</a:t>
            </a:fld>
            <a:endParaRPr lang="en-US"/>
          </a:p>
        </p:txBody>
      </p:sp>
    </p:spTree>
    <p:extLst>
      <p:ext uri="{BB962C8B-B14F-4D97-AF65-F5344CB8AC3E}">
        <p14:creationId xmlns:p14="http://schemas.microsoft.com/office/powerpoint/2010/main" val="208818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private fields can only be accessed if the code is executing on the same object, the same class instance. This is not true. If the code is running in a static method, or if the code is running in an instance method, or in a constructor or in some initializer block and the code has a reference to an instance of the class then the code can read and modify the private field using the object reference even if it is not the same as the actual object, which is referenced by the ‘this’ keyword. By the way, the same is true for private methods with the small correction that in case of a method we cannot talk about reading and modification. The operation in case of a method is invocation, in other words we can call the private method on the other object.</a:t>
            </a:r>
          </a:p>
          <a:p>
            <a:endParaRPr lang="en-US" dirty="0"/>
          </a:p>
          <a:p>
            <a:r>
              <a:rPr lang="en-US" dirty="0"/>
              <a:t>If you believed so far that private is instance bound and the code cannot access private members of a different instance, then let’s have a look at how the equals() method is implemented in a Java class.</a:t>
            </a:r>
          </a:p>
        </p:txBody>
      </p:sp>
      <p:sp>
        <p:nvSpPr>
          <p:cNvPr id="4" name="Slide Number Placeholder 3"/>
          <p:cNvSpPr>
            <a:spLocks noGrp="1"/>
          </p:cNvSpPr>
          <p:nvPr>
            <p:ph type="sldNum" sz="quarter" idx="5"/>
          </p:nvPr>
        </p:nvSpPr>
        <p:spPr/>
        <p:txBody>
          <a:bodyPr/>
          <a:lstStyle/>
          <a:p>
            <a:fld id="{B9060E7B-CE45-A543-B30C-07FF408185A6}" type="slidenum">
              <a:rPr lang="en-US" smtClean="0"/>
              <a:t>11</a:t>
            </a:fld>
            <a:endParaRPr lang="en-US"/>
          </a:p>
        </p:txBody>
      </p:sp>
    </p:spTree>
    <p:extLst>
      <p:ext uri="{BB962C8B-B14F-4D97-AF65-F5344CB8AC3E}">
        <p14:creationId xmlns:p14="http://schemas.microsoft.com/office/powerpoint/2010/main" val="243485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__CHECKOUT equals-implementing-class__</a:t>
            </a:r>
          </a:p>
          <a:p>
            <a:endParaRPr lang="en-US" dirty="0"/>
          </a:p>
          <a:p>
            <a:r>
              <a:rPr lang="en-US" dirty="0"/>
              <a:t>__OPEN THE CLASS__</a:t>
            </a:r>
          </a:p>
          <a:p>
            <a:endParaRPr lang="en-US" dirty="0"/>
          </a:p>
          <a:p>
            <a:r>
              <a:rPr lang="en-US" dirty="0"/>
              <a:t>Here we have a simple class that contains two private, a protected and a public field. There can be other fields and methods in a real life code. In our case we only want to compare the instances of this class based on the equality of the values of these fields. Let's create an equals() method.</a:t>
            </a:r>
          </a:p>
          <a:p>
            <a:endParaRPr lang="en-US" dirty="0"/>
          </a:p>
          <a:p>
            <a:r>
              <a:rPr lang="en-US" dirty="0"/>
              <a:t>__ press Command-N and select with the down arrow equals() and </a:t>
            </a:r>
            <a:r>
              <a:rPr lang="en-US" dirty="0" err="1"/>
              <a:t>hashCode</a:t>
            </a:r>
            <a:r>
              <a:rPr lang="en-US" dirty="0"/>
              <a:t>()__</a:t>
            </a:r>
          </a:p>
          <a:p>
            <a:endParaRPr lang="en-US" dirty="0"/>
          </a:p>
          <a:p>
            <a:r>
              <a:rPr lang="en-US" dirty="0"/>
              <a:t>We will use the editor built-in code generator to create the code for us. Every IDE has this functionality and they usually generate appropriate code. The IDE does not offer the generation of the equals() method without the </a:t>
            </a:r>
            <a:r>
              <a:rPr lang="en-US" dirty="0" err="1"/>
              <a:t>hashCode</a:t>
            </a:r>
            <a:r>
              <a:rPr lang="en-US" dirty="0"/>
              <a:t>() because equals() and </a:t>
            </a:r>
            <a:r>
              <a:rPr lang="en-US" dirty="0" err="1"/>
              <a:t>hashCode</a:t>
            </a:r>
            <a:r>
              <a:rPr lang="en-US" dirty="0"/>
              <a:t>() have to be implemented in a consistent way and this way the IDE does not promote the generation of the one without the other. However, equals() and </a:t>
            </a:r>
            <a:r>
              <a:rPr lang="en-US" dirty="0" err="1"/>
              <a:t>hashCode</a:t>
            </a:r>
            <a:r>
              <a:rPr lang="en-US" dirty="0"/>
              <a:t>() are a whole other topic, that we may talk about in a different tutorial.</a:t>
            </a:r>
          </a:p>
          <a:p>
            <a:endParaRPr lang="en-US" dirty="0"/>
          </a:p>
          <a:p>
            <a:r>
              <a:rPr lang="en-US" dirty="0"/>
              <a:t>__press next__</a:t>
            </a:r>
          </a:p>
          <a:p>
            <a:endParaRPr lang="en-US" dirty="0"/>
          </a:p>
          <a:p>
            <a:r>
              <a:rPr lang="en-US" dirty="0"/>
              <a:t>__press next__</a:t>
            </a:r>
          </a:p>
          <a:p>
            <a:endParaRPr lang="en-US" dirty="0"/>
          </a:p>
          <a:p>
            <a:r>
              <a:rPr lang="en-US" dirty="0"/>
              <a:t>__press next__</a:t>
            </a:r>
          </a:p>
          <a:p>
            <a:endParaRPr lang="en-US" dirty="0"/>
          </a:p>
          <a:p>
            <a:r>
              <a:rPr lang="en-US" dirty="0"/>
              <a:t>We select all fields as guaranteed as non-null. Do not think too much about it. We only do that to have a code from the generator that is simpler missing the null checks that are none of our concerns now. But only now, in real life it is a crucial issue.</a:t>
            </a:r>
          </a:p>
          <a:p>
            <a:endParaRPr lang="en-US" dirty="0"/>
          </a:p>
          <a:p>
            <a:r>
              <a:rPr lang="en-US" dirty="0"/>
              <a:t>__ select all the fields one by one and press next__ </a:t>
            </a:r>
          </a:p>
          <a:p>
            <a:endParaRPr lang="en-US" dirty="0"/>
          </a:p>
          <a:p>
            <a:r>
              <a:rPr lang="en-US" dirty="0"/>
              <a:t>By now we are not interested in the </a:t>
            </a:r>
            <a:r>
              <a:rPr lang="en-US" dirty="0" err="1"/>
              <a:t>hashCode</a:t>
            </a:r>
            <a:r>
              <a:rPr lang="en-US" dirty="0"/>
              <a:t> method.</a:t>
            </a:r>
          </a:p>
          <a:p>
            <a:endParaRPr lang="en-US" dirty="0"/>
          </a:p>
          <a:p>
            <a:r>
              <a:rPr lang="en-US" dirty="0"/>
              <a:t>__COLLAPSE THE </a:t>
            </a:r>
            <a:r>
              <a:rPr lang="en-US" dirty="0" err="1"/>
              <a:t>hashCode</a:t>
            </a:r>
            <a:r>
              <a:rPr lang="en-US" dirty="0"/>
              <a:t> method__</a:t>
            </a:r>
          </a:p>
          <a:p>
            <a:endParaRPr lang="en-US" dirty="0"/>
          </a:p>
          <a:p>
            <a:r>
              <a:rPr lang="en-US" dirty="0"/>
              <a:t>What we see is a more or less conventional and standard equals() method. It returns true if the two objects are the same or if the two object are instances of the exactly same class or the other class is a subclass of our class and the fields are equal. In case of primitives the equality is checked using the equal operator, in case of objects the equality is checked calling the equals method.</a:t>
            </a:r>
          </a:p>
          <a:p>
            <a:endParaRPr lang="en-US" dirty="0"/>
          </a:p>
          <a:p>
            <a:r>
              <a:rPr lang="en-US" dirty="0"/>
              <a:t>What we have to notice here is that the method can access all the fields on the 'this' instance but also on the 'that' instance. Even in case of private fields, the access is not forbidden, and it is not restricted to the same object.</a:t>
            </a:r>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12</a:t>
            </a:fld>
            <a:endParaRPr lang="en-US"/>
          </a:p>
        </p:txBody>
      </p:sp>
    </p:spTree>
    <p:extLst>
      <p:ext uri="{BB962C8B-B14F-4D97-AF65-F5344CB8AC3E}">
        <p14:creationId xmlns:p14="http://schemas.microsoft.com/office/powerpoint/2010/main" val="143665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discussed first ‘private’ we said that a private member is visible only in the same class… almost. Why is this “almost”? __CLICK__ because the Java Language Specification says something different and the case when the code accessing the field, method and so on is in the same class is only a special case.</a:t>
            </a:r>
          </a:p>
          <a:p>
            <a:r>
              <a:rPr lang="en-US" dirty="0"/>
              <a:t>__CLICK__ </a:t>
            </a:r>
          </a:p>
          <a:p>
            <a:endParaRPr lang="en-US" dirty="0"/>
          </a:p>
          <a:p>
            <a:r>
              <a:rPr lang="en-US" dirty="0"/>
              <a:t>The Java Language Specification does not say that it is the same class. It says it a bit differently.</a:t>
            </a:r>
          </a:p>
        </p:txBody>
      </p:sp>
      <p:sp>
        <p:nvSpPr>
          <p:cNvPr id="4" name="Slide Number Placeholder 3"/>
          <p:cNvSpPr>
            <a:spLocks noGrp="1"/>
          </p:cNvSpPr>
          <p:nvPr>
            <p:ph type="sldNum" sz="quarter" idx="5"/>
          </p:nvPr>
        </p:nvSpPr>
        <p:spPr/>
        <p:txBody>
          <a:bodyPr/>
          <a:lstStyle/>
          <a:p>
            <a:fld id="{B9060E7B-CE45-A543-B30C-07FF408185A6}" type="slidenum">
              <a:rPr lang="en-US" smtClean="0"/>
              <a:t>13</a:t>
            </a:fld>
            <a:endParaRPr lang="en-US"/>
          </a:p>
        </p:txBody>
      </p:sp>
    </p:spTree>
    <p:extLst>
      <p:ext uri="{BB962C8B-B14F-4D97-AF65-F5344CB8AC3E}">
        <p14:creationId xmlns:p14="http://schemas.microsoft.com/office/powerpoint/2010/main" val="174136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download the Java Language Specification from the URL above and you can use the QR code with your phone, so you do not need to type in the URL. What does the Java Language Specification say on the page 176, in the example 6.6-5?</a:t>
            </a:r>
          </a:p>
        </p:txBody>
      </p:sp>
      <p:sp>
        <p:nvSpPr>
          <p:cNvPr id="4" name="Slide Number Placeholder 3"/>
          <p:cNvSpPr>
            <a:spLocks noGrp="1"/>
          </p:cNvSpPr>
          <p:nvPr>
            <p:ph type="sldNum" sz="quarter" idx="5"/>
          </p:nvPr>
        </p:nvSpPr>
        <p:spPr/>
        <p:txBody>
          <a:bodyPr/>
          <a:lstStyle/>
          <a:p>
            <a:fld id="{B9060E7B-CE45-A543-B30C-07FF408185A6}" type="slidenum">
              <a:rPr lang="en-US" smtClean="0"/>
              <a:t>14</a:t>
            </a:fld>
            <a:endParaRPr lang="en-US"/>
          </a:p>
        </p:txBody>
      </p:sp>
    </p:spTree>
    <p:extLst>
      <p:ext uri="{BB962C8B-B14F-4D97-AF65-F5344CB8AC3E}">
        <p14:creationId xmlns:p14="http://schemas.microsoft.com/office/powerpoint/2010/main" val="256788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says that private class members, in other words methods, fields, inner classes, inner interfaces, inner </a:t>
            </a:r>
            <a:r>
              <a:rPr lang="en-US" dirty="0" err="1"/>
              <a:t>enums</a:t>
            </a:r>
            <a:r>
              <a:rPr lang="en-US" dirty="0"/>
              <a:t> and in addition to the members the private constructors, so essentially everything that can be declared private and can happen to be inside a class are accessible if the code calling, or accessing the private member is in the same top level class as the member itself.</a:t>
            </a:r>
          </a:p>
          <a:p>
            <a:endParaRPr lang="en-US" dirty="0"/>
          </a:p>
          <a:p>
            <a:r>
              <a:rPr lang="en-US" dirty="0"/>
              <a:t>__CLICK__</a:t>
            </a:r>
          </a:p>
          <a:p>
            <a:endParaRPr lang="en-US" dirty="0"/>
          </a:p>
          <a:p>
            <a:r>
              <a:rPr lang="en-US" dirty="0"/>
              <a:t>Either or both the code accessing the member and the member itself can be in an inner class or interface or </a:t>
            </a:r>
            <a:r>
              <a:rPr lang="en-US" dirty="0" err="1"/>
              <a:t>enum</a:t>
            </a:r>
            <a:r>
              <a:rPr lang="en-US" dirty="0"/>
              <a:t>, the private members are accessible if they are in the same top-level class. In other words private is visible from the same source file.</a:t>
            </a:r>
          </a:p>
        </p:txBody>
      </p:sp>
      <p:sp>
        <p:nvSpPr>
          <p:cNvPr id="4" name="Slide Number Placeholder 3"/>
          <p:cNvSpPr>
            <a:spLocks noGrp="1"/>
          </p:cNvSpPr>
          <p:nvPr>
            <p:ph type="sldNum" sz="quarter" idx="5"/>
          </p:nvPr>
        </p:nvSpPr>
        <p:spPr/>
        <p:txBody>
          <a:bodyPr/>
          <a:lstStyle/>
          <a:p>
            <a:fld id="{B9060E7B-CE45-A543-B30C-07FF408185A6}" type="slidenum">
              <a:rPr lang="en-US" smtClean="0"/>
              <a:t>15</a:t>
            </a:fld>
            <a:endParaRPr lang="en-US"/>
          </a:p>
        </p:txBody>
      </p:sp>
    </p:spTree>
    <p:extLst>
      <p:ext uri="{BB962C8B-B14F-4D97-AF65-F5344CB8AC3E}">
        <p14:creationId xmlns:p14="http://schemas.microsoft.com/office/powerpoint/2010/main" val="376263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depicted on this rudimentary picture. Such an access makes sense. When the developer edits a Java source file they edit something that has high cohesion. These things belong together. If they do not belong together they should not be in the same file. But if they belong together there is no reason to hide anything using access control inside one single source file.</a:t>
            </a:r>
          </a:p>
        </p:txBody>
      </p:sp>
      <p:sp>
        <p:nvSpPr>
          <p:cNvPr id="4" name="Slide Number Placeholder 3"/>
          <p:cNvSpPr>
            <a:spLocks noGrp="1"/>
          </p:cNvSpPr>
          <p:nvPr>
            <p:ph type="sldNum" sz="quarter" idx="5"/>
          </p:nvPr>
        </p:nvSpPr>
        <p:spPr/>
        <p:txBody>
          <a:bodyPr/>
          <a:lstStyle/>
          <a:p>
            <a:fld id="{B9060E7B-CE45-A543-B30C-07FF408185A6}" type="slidenum">
              <a:rPr lang="en-US" smtClean="0"/>
              <a:t>16</a:t>
            </a:fld>
            <a:endParaRPr lang="en-US"/>
          </a:p>
        </p:txBody>
      </p:sp>
    </p:spTree>
    <p:extLst>
      <p:ext uri="{BB962C8B-B14F-4D97-AF65-F5344CB8AC3E}">
        <p14:creationId xmlns:p14="http://schemas.microsoft.com/office/powerpoint/2010/main" val="166026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__CHECKOUT compound class demo__</a:t>
            </a:r>
          </a:p>
          <a:p>
            <a:endParaRPr lang="en-US" dirty="0"/>
          </a:p>
          <a:p>
            <a:r>
              <a:rPr lang="en-US" dirty="0"/>
              <a:t>In this demo we have a top level class that contains two inner classes out of one also contains a third inner class. All the methods are private and all the four classes that we have in this single source file have a public static void main method that calls all the private methods and they just print out </a:t>
            </a:r>
          </a:p>
          <a:p>
            <a:endParaRPr lang="en-US" dirty="0"/>
          </a:p>
          <a:p>
            <a:r>
              <a:rPr lang="en-US" dirty="0"/>
              <a:t>method top</a:t>
            </a:r>
          </a:p>
          <a:p>
            <a:r>
              <a:rPr lang="en-US" dirty="0"/>
              <a:t>method Inner1</a:t>
            </a:r>
          </a:p>
          <a:p>
            <a:r>
              <a:rPr lang="en-US" dirty="0"/>
              <a:t>method Inner2</a:t>
            </a:r>
          </a:p>
          <a:p>
            <a:r>
              <a:rPr lang="en-US" dirty="0"/>
              <a:t>method </a:t>
            </a:r>
            <a:r>
              <a:rPr lang="en-US" dirty="0" err="1"/>
              <a:t>InnerInner</a:t>
            </a:r>
            <a:endParaRPr lang="en-US" dirty="0"/>
          </a:p>
          <a:p>
            <a:endParaRPr lang="en-US" dirty="0"/>
          </a:p>
          <a:p>
            <a:r>
              <a:rPr lang="en-US" dirty="0"/>
              <a:t>and they have no problem calling these method just from any class any level.</a:t>
            </a:r>
          </a:p>
        </p:txBody>
      </p:sp>
      <p:sp>
        <p:nvSpPr>
          <p:cNvPr id="4" name="Slide Number Placeholder 3"/>
          <p:cNvSpPr>
            <a:spLocks noGrp="1"/>
          </p:cNvSpPr>
          <p:nvPr>
            <p:ph type="sldNum" sz="quarter" idx="5"/>
          </p:nvPr>
        </p:nvSpPr>
        <p:spPr/>
        <p:txBody>
          <a:bodyPr/>
          <a:lstStyle/>
          <a:p>
            <a:fld id="{B9060E7B-CE45-A543-B30C-07FF408185A6}" type="slidenum">
              <a:rPr lang="en-US" smtClean="0"/>
              <a:t>17</a:t>
            </a:fld>
            <a:endParaRPr lang="en-US"/>
          </a:p>
        </p:txBody>
      </p:sp>
    </p:spTree>
    <p:extLst>
      <p:ext uri="{BB962C8B-B14F-4D97-AF65-F5344CB8AC3E}">
        <p14:creationId xmlns:p14="http://schemas.microsoft.com/office/powerpoint/2010/main" val="216800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“almost” is not that big of an issues, but with some Java developer position on some interviews this small thing may still make the difference between getting the job or a refusal. The statement that “the default access is package access when we are not specifying any modifier” is only true when the member is in a class. If the member is in an interface then the default is public.</a:t>
            </a:r>
          </a:p>
        </p:txBody>
      </p:sp>
      <p:sp>
        <p:nvSpPr>
          <p:cNvPr id="4" name="Slide Number Placeholder 3"/>
          <p:cNvSpPr>
            <a:spLocks noGrp="1"/>
          </p:cNvSpPr>
          <p:nvPr>
            <p:ph type="sldNum" sz="quarter" idx="5"/>
          </p:nvPr>
        </p:nvSpPr>
        <p:spPr/>
        <p:txBody>
          <a:bodyPr/>
          <a:lstStyle/>
          <a:p>
            <a:fld id="{B9060E7B-CE45-A543-B30C-07FF408185A6}" type="slidenum">
              <a:rPr lang="en-US" smtClean="0"/>
              <a:t>18</a:t>
            </a:fld>
            <a:endParaRPr lang="en-US"/>
          </a:p>
        </p:txBody>
      </p:sp>
    </p:spTree>
    <p:extLst>
      <p:ext uri="{BB962C8B-B14F-4D97-AF65-F5344CB8AC3E}">
        <p14:creationId xmlns:p14="http://schemas.microsoft.com/office/powerpoint/2010/main" val="2121347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“almost” in case of the protected is that a protected member is visible outside of the package only in subclasses only by code that is responsible for the implementation of that object.</a:t>
            </a:r>
          </a:p>
        </p:txBody>
      </p:sp>
      <p:sp>
        <p:nvSpPr>
          <p:cNvPr id="4" name="Slide Number Placeholder 3"/>
          <p:cNvSpPr>
            <a:spLocks noGrp="1"/>
          </p:cNvSpPr>
          <p:nvPr>
            <p:ph type="sldNum" sz="quarter" idx="5"/>
          </p:nvPr>
        </p:nvSpPr>
        <p:spPr/>
        <p:txBody>
          <a:bodyPr/>
          <a:lstStyle/>
          <a:p>
            <a:fld id="{B9060E7B-CE45-A543-B30C-07FF408185A6}" type="slidenum">
              <a:rPr lang="en-US" smtClean="0"/>
              <a:t>19</a:t>
            </a:fld>
            <a:endParaRPr lang="en-US"/>
          </a:p>
        </p:txBody>
      </p:sp>
    </p:spTree>
    <p:extLst>
      <p:ext uri="{BB962C8B-B14F-4D97-AF65-F5344CB8AC3E}">
        <p14:creationId xmlns:p14="http://schemas.microsoft.com/office/powerpoint/2010/main" val="197305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access modifiers in Java. These are language keywords that modify the access level of class members. The keywords are __CLICK__ private __CLICK__ protected and __CLICK__ public. With these and with the obvious default case when we do not use any modifier __NEXT SLIDE__</a:t>
            </a:r>
          </a:p>
        </p:txBody>
      </p:sp>
      <p:sp>
        <p:nvSpPr>
          <p:cNvPr id="4" name="Slide Number Placeholder 3"/>
          <p:cNvSpPr>
            <a:spLocks noGrp="1"/>
          </p:cNvSpPr>
          <p:nvPr>
            <p:ph type="sldNum" sz="quarter" idx="5"/>
          </p:nvPr>
        </p:nvSpPr>
        <p:spPr/>
        <p:txBody>
          <a:bodyPr/>
          <a:lstStyle/>
          <a:p>
            <a:fld id="{B9060E7B-CE45-A543-B30C-07FF408185A6}" type="slidenum">
              <a:rPr lang="en-US" smtClean="0"/>
              <a:t>2</a:t>
            </a:fld>
            <a:endParaRPr lang="en-US"/>
          </a:p>
        </p:txBody>
      </p:sp>
    </p:spTree>
    <p:extLst>
      <p:ext uri="{BB962C8B-B14F-4D97-AF65-F5344CB8AC3E}">
        <p14:creationId xmlns:p14="http://schemas.microsoft.com/office/powerpoint/2010/main" val="3603971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page 176 the specification says that a protected member or constructor of an object may be accessed from outside the package in which it is declared only by code that is responsible for the implementation of that object. There is a sample code on two pages later</a:t>
            </a:r>
          </a:p>
        </p:txBody>
      </p:sp>
      <p:sp>
        <p:nvSpPr>
          <p:cNvPr id="4" name="Slide Number Placeholder 3"/>
          <p:cNvSpPr>
            <a:spLocks noGrp="1"/>
          </p:cNvSpPr>
          <p:nvPr>
            <p:ph type="sldNum" sz="quarter" idx="5"/>
          </p:nvPr>
        </p:nvSpPr>
        <p:spPr/>
        <p:txBody>
          <a:bodyPr/>
          <a:lstStyle/>
          <a:p>
            <a:fld id="{B9060E7B-CE45-A543-B30C-07FF408185A6}" type="slidenum">
              <a:rPr lang="en-US" smtClean="0"/>
              <a:t>20</a:t>
            </a:fld>
            <a:endParaRPr lang="en-US"/>
          </a:p>
        </p:txBody>
      </p:sp>
    </p:spTree>
    <p:extLst>
      <p:ext uri="{BB962C8B-B14F-4D97-AF65-F5344CB8AC3E}">
        <p14:creationId xmlns:p14="http://schemas.microsoft.com/office/powerpoint/2010/main" val="4010964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__WAIT A FEW SECONDS AND THEN WE SWITCH TO THE DEMO OF THE SAME CLASSES __</a:t>
            </a:r>
          </a:p>
        </p:txBody>
      </p:sp>
      <p:sp>
        <p:nvSpPr>
          <p:cNvPr id="4" name="Slide Number Placeholder 3"/>
          <p:cNvSpPr>
            <a:spLocks noGrp="1"/>
          </p:cNvSpPr>
          <p:nvPr>
            <p:ph type="sldNum" sz="quarter" idx="5"/>
          </p:nvPr>
        </p:nvSpPr>
        <p:spPr/>
        <p:txBody>
          <a:bodyPr/>
          <a:lstStyle/>
          <a:p>
            <a:fld id="{B9060E7B-CE45-A543-B30C-07FF408185A6}" type="slidenum">
              <a:rPr lang="en-US" smtClean="0"/>
              <a:t>21</a:t>
            </a:fld>
            <a:endParaRPr lang="en-US"/>
          </a:p>
        </p:txBody>
      </p:sp>
    </p:spTree>
    <p:extLst>
      <p:ext uri="{BB962C8B-B14F-4D97-AF65-F5344CB8AC3E}">
        <p14:creationId xmlns:p14="http://schemas.microsoft.com/office/powerpoint/2010/main" val="32139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3points-demo__ __CLOSE LOWER PART OF THE EDITOR__ __SPLIT HORIZONTAL__</a:t>
            </a:r>
          </a:p>
          <a:p>
            <a:endParaRPr lang="en-US" dirty="0"/>
          </a:p>
          <a:p>
            <a:r>
              <a:rPr lang="en-US" dirty="0"/>
              <a:t>In the demo project we have reproduced this example. We have the packages "points" and "</a:t>
            </a:r>
            <a:r>
              <a:rPr lang="en-US" dirty="0" err="1"/>
              <a:t>threePoints</a:t>
            </a:r>
            <a:r>
              <a:rPr lang="en-US" dirty="0"/>
              <a:t>" and the classes "Point" and "Point3d".</a:t>
            </a:r>
          </a:p>
          <a:p>
            <a:endParaRPr lang="en-US" dirty="0"/>
          </a:p>
          <a:p>
            <a:r>
              <a:rPr lang="en-US" dirty="0"/>
              <a:t>Point3d extends the parent class Point. In this the method 'delta()' cannot access the protected members 'x' and 'y' of the parameter 'p' because this code is not involved in the implementation of Point.</a:t>
            </a:r>
          </a:p>
          <a:p>
            <a:endParaRPr lang="en-US" dirty="0"/>
          </a:p>
          <a:p>
            <a:r>
              <a:rPr lang="en-US" dirty="0"/>
              <a:t>The method delta3d can access the protected members of its parameter q, because the class Point3d is a subclass of Point and is involved in the implementation of a Point3d.</a:t>
            </a:r>
          </a:p>
          <a:p>
            <a:endParaRPr lang="en-US" dirty="0"/>
          </a:p>
          <a:p>
            <a:r>
              <a:rPr lang="en-US" dirty="0"/>
              <a:t>__open branch protected-self-demo__</a:t>
            </a:r>
          </a:p>
          <a:p>
            <a:r>
              <a:rPr lang="en-US" dirty="0"/>
              <a:t>__OPEN </a:t>
            </a:r>
            <a:r>
              <a:rPr lang="en-US" dirty="0" err="1"/>
              <a:t>ClassA</a:t>
            </a:r>
            <a:r>
              <a:rPr lang="en-US" dirty="0"/>
              <a:t> and </a:t>
            </a:r>
            <a:r>
              <a:rPr lang="en-US" dirty="0" err="1"/>
              <a:t>ClassExtendsClassA</a:t>
            </a:r>
            <a:r>
              <a:rPr lang="en-US" dirty="0"/>
              <a:t>__</a:t>
            </a:r>
          </a:p>
          <a:p>
            <a:endParaRPr lang="en-US" dirty="0"/>
          </a:p>
          <a:p>
            <a:r>
              <a:rPr lang="en-US" dirty="0"/>
              <a:t>We have already seen the main method in this class. The inherited protected method can be called as well as the public method. Now let's have a look at the </a:t>
            </a:r>
            <a:r>
              <a:rPr lang="en-US" dirty="0" err="1"/>
              <a:t>callerMethod</a:t>
            </a:r>
            <a:r>
              <a:rPr lang="en-US" dirty="0"/>
              <a:t>(). </a:t>
            </a:r>
          </a:p>
          <a:p>
            <a:endParaRPr lang="en-US" dirty="0"/>
          </a:p>
          <a:p>
            <a:r>
              <a:rPr lang="en-US" dirty="0"/>
              <a:t>__COLLAPSE main()__</a:t>
            </a:r>
          </a:p>
          <a:p>
            <a:endParaRPr lang="en-US" dirty="0"/>
          </a:p>
          <a:p>
            <a:r>
              <a:rPr lang="en-US" dirty="0"/>
              <a:t>Here we have an instance of </a:t>
            </a:r>
            <a:r>
              <a:rPr lang="en-US" dirty="0" err="1"/>
              <a:t>ClassA</a:t>
            </a:r>
            <a:r>
              <a:rPr lang="en-US" dirty="0"/>
              <a:t>. Because the </a:t>
            </a:r>
            <a:r>
              <a:rPr lang="en-US" dirty="0" err="1"/>
              <a:t>callerMethod</a:t>
            </a:r>
            <a:r>
              <a:rPr lang="en-US" dirty="0"/>
              <a:t>() is not part of the implementation of </a:t>
            </a:r>
            <a:r>
              <a:rPr lang="en-US" dirty="0" err="1"/>
              <a:t>ClassA</a:t>
            </a:r>
            <a:r>
              <a:rPr lang="en-US" dirty="0"/>
              <a:t>, it is only part of the implementation of a subclass, thus it cannot call the protected method on this instance. What we can do is to call this method on an object that is an instance of </a:t>
            </a:r>
            <a:r>
              <a:rPr lang="en-US" dirty="0" err="1"/>
              <a:t>ClassExtendsClassA</a:t>
            </a:r>
            <a:r>
              <a:rPr lang="en-US" dirty="0"/>
              <a:t>, that is the child class or on an object that is an instance of a subclass of this class.</a:t>
            </a:r>
          </a:p>
          <a:p>
            <a:endParaRPr lang="en-US" dirty="0"/>
          </a:p>
          <a:p>
            <a:r>
              <a:rPr lang="en-US" dirty="0"/>
              <a:t>__COPY PASTE FROM HERE AFTER THE ERRONEOUS LINE</a:t>
            </a:r>
          </a:p>
          <a:p>
            <a:endParaRPr lang="en-US" dirty="0"/>
          </a:p>
          <a:p>
            <a:r>
              <a:rPr lang="en-US" dirty="0"/>
              <a:t> </a:t>
            </a:r>
            <a:r>
              <a:rPr lang="en-US" dirty="0" err="1"/>
              <a:t>protectedMethod</a:t>
            </a:r>
            <a:r>
              <a:rPr lang="en-US" dirty="0"/>
              <a:t>();</a:t>
            </a:r>
          </a:p>
          <a:p>
            <a:r>
              <a:rPr lang="en-US" dirty="0"/>
              <a:t>        </a:t>
            </a:r>
            <a:r>
              <a:rPr lang="en-US" dirty="0" err="1"/>
              <a:t>super.protectedMethod</a:t>
            </a:r>
            <a:r>
              <a:rPr lang="en-US" dirty="0"/>
              <a:t>();</a:t>
            </a:r>
          </a:p>
          <a:p>
            <a:r>
              <a:rPr lang="en-US" dirty="0"/>
              <a:t>        new </a:t>
            </a:r>
            <a:r>
              <a:rPr lang="en-US" dirty="0" err="1"/>
              <a:t>ClassExtendsClassA</a:t>
            </a:r>
            <a:r>
              <a:rPr lang="en-US" dirty="0"/>
              <a:t>().</a:t>
            </a:r>
            <a:r>
              <a:rPr lang="en-US" dirty="0" err="1"/>
              <a:t>protectedMethod</a:t>
            </a:r>
            <a:r>
              <a:rPr lang="en-US" dirty="0"/>
              <a:t>();</a:t>
            </a:r>
          </a:p>
          <a:p>
            <a:r>
              <a:rPr lang="en-US" dirty="0"/>
              <a:t>        new </a:t>
            </a:r>
            <a:r>
              <a:rPr lang="en-US" dirty="0" err="1"/>
              <a:t>ClassExtendsClassA</a:t>
            </a:r>
            <a:r>
              <a:rPr lang="en-US" dirty="0"/>
              <a:t>(){}.</a:t>
            </a:r>
            <a:r>
              <a:rPr lang="en-US" dirty="0" err="1"/>
              <a:t>protectedMethod</a:t>
            </a:r>
            <a:r>
              <a:rPr lang="en-US" dirty="0"/>
              <a:t>();</a:t>
            </a:r>
          </a:p>
          <a:p>
            <a:r>
              <a:rPr lang="en-US" dirty="0"/>
              <a:t>__END__COPY__</a:t>
            </a:r>
          </a:p>
          <a:p>
            <a:endParaRPr lang="en-US" dirty="0"/>
          </a:p>
          <a:p>
            <a:r>
              <a:rPr lang="en-US" dirty="0"/>
              <a:t>In these examples we call the protected method on the actual object, we call it using the 'super' keyword, which means the same as the previous because we have not overridden the method in this child class, we call the method on a different object that is an instance of the </a:t>
            </a:r>
            <a:r>
              <a:rPr lang="en-US" dirty="0" err="1"/>
              <a:t>ClassExtendsClassA</a:t>
            </a:r>
            <a:r>
              <a:rPr lang="en-US" dirty="0"/>
              <a:t> class and also on an object that is the instance of an anonymous class that is technically the subclass of our example class. These are all valid and allowed invocations.</a:t>
            </a:r>
          </a:p>
          <a:p>
            <a:endParaRPr lang="en-US" dirty="0"/>
          </a:p>
          <a:p>
            <a:endParaRPr lang="en-US" dirty="0"/>
          </a:p>
          <a:p>
            <a:r>
              <a:rPr lang="en-US" dirty="0"/>
              <a:t>__UNCOMMENT sut1.protectedMethod()  CALL__</a:t>
            </a:r>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22</a:t>
            </a:fld>
            <a:endParaRPr lang="en-US"/>
          </a:p>
        </p:txBody>
      </p:sp>
    </p:spTree>
    <p:extLst>
      <p:ext uri="{BB962C8B-B14F-4D97-AF65-F5344CB8AC3E}">
        <p14:creationId xmlns:p14="http://schemas.microsoft.com/office/powerpoint/2010/main" val="1278322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it we have a class and another class that extends the class A and this second class is in a different package. The code in this class __CLICK__ cannot call a protected method in class A on an object that is the instance of class A even though the calling code is in a class that extends the class A. __CLICK__ That is because you can only call protected methods from a code that implements the class on which you call the method. On the other hand we can call __CLICK__ the same method on the subclass as it is inherited from class A. In this case the calling code is part of the implementation of the class on which we call the protected method.</a:t>
            </a:r>
          </a:p>
        </p:txBody>
      </p:sp>
      <p:sp>
        <p:nvSpPr>
          <p:cNvPr id="4" name="Slide Number Placeholder 3"/>
          <p:cNvSpPr>
            <a:spLocks noGrp="1"/>
          </p:cNvSpPr>
          <p:nvPr>
            <p:ph type="sldNum" sz="quarter" idx="5"/>
          </p:nvPr>
        </p:nvSpPr>
        <p:spPr/>
        <p:txBody>
          <a:bodyPr/>
          <a:lstStyle/>
          <a:p>
            <a:fld id="{B9060E7B-CE45-A543-B30C-07FF408185A6}" type="slidenum">
              <a:rPr lang="en-US" smtClean="0"/>
              <a:t>23</a:t>
            </a:fld>
            <a:endParaRPr lang="en-US"/>
          </a:p>
        </p:txBody>
      </p:sp>
    </p:spTree>
    <p:extLst>
      <p:ext uri="{BB962C8B-B14F-4D97-AF65-F5344CB8AC3E}">
        <p14:creationId xmlns:p14="http://schemas.microsoft.com/office/powerpoint/2010/main" val="1861597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“almost” in case of the protected is that a protected member is visible outside of the package only in subclasses only by code that is responsible for the implementation of that object.</a:t>
            </a:r>
          </a:p>
        </p:txBody>
      </p:sp>
      <p:sp>
        <p:nvSpPr>
          <p:cNvPr id="4" name="Slide Number Placeholder 3"/>
          <p:cNvSpPr>
            <a:spLocks noGrp="1"/>
          </p:cNvSpPr>
          <p:nvPr>
            <p:ph type="sldNum" sz="quarter" idx="5"/>
          </p:nvPr>
        </p:nvSpPr>
        <p:spPr/>
        <p:txBody>
          <a:bodyPr/>
          <a:lstStyle/>
          <a:p>
            <a:fld id="{B9060E7B-CE45-A543-B30C-07FF408185A6}" type="slidenum">
              <a:rPr lang="en-US" smtClean="0"/>
              <a:t>24</a:t>
            </a:fld>
            <a:endParaRPr lang="en-US"/>
          </a:p>
        </p:txBody>
      </p:sp>
    </p:spTree>
    <p:extLst>
      <p:ext uri="{BB962C8B-B14F-4D97-AF65-F5344CB8AC3E}">
        <p14:creationId xmlns:p14="http://schemas.microsoft.com/office/powerpoint/2010/main" val="976288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protected-self-demo-inherit__</a:t>
            </a:r>
          </a:p>
          <a:p>
            <a:r>
              <a:rPr lang="en-US" dirty="0"/>
              <a:t>__OPEN </a:t>
            </a:r>
            <a:r>
              <a:rPr lang="en-US" dirty="0" err="1"/>
              <a:t>ClassA</a:t>
            </a:r>
            <a:r>
              <a:rPr lang="en-US" dirty="0"/>
              <a:t> and </a:t>
            </a:r>
            <a:r>
              <a:rPr lang="en-US" dirty="0" err="1"/>
              <a:t>ClassExtendsClassA</a:t>
            </a:r>
            <a:r>
              <a:rPr lang="en-US" dirty="0"/>
              <a:t> and </a:t>
            </a:r>
            <a:r>
              <a:rPr lang="en-US" dirty="0" err="1"/>
              <a:t>CallingClass</a:t>
            </a:r>
            <a:r>
              <a:rPr lang="en-US" dirty="0"/>
              <a:t>__</a:t>
            </a:r>
          </a:p>
          <a:p>
            <a:endParaRPr lang="en-US" dirty="0"/>
          </a:p>
          <a:p>
            <a:r>
              <a:rPr lang="en-US" dirty="0"/>
              <a:t>In this example we have the classes that we had before, but in this example, we also have a protected method called </a:t>
            </a:r>
            <a:r>
              <a:rPr lang="en-US" dirty="0" err="1"/>
              <a:t>protectedMethodToOverride</a:t>
            </a:r>
            <a:r>
              <a:rPr lang="en-US" dirty="0"/>
              <a:t>().</a:t>
            </a:r>
          </a:p>
          <a:p>
            <a:endParaRPr lang="en-US" dirty="0"/>
          </a:p>
          <a:p>
            <a:r>
              <a:rPr lang="en-US" dirty="0"/>
              <a:t>__OPEN </a:t>
            </a:r>
            <a:r>
              <a:rPr lang="en-US" dirty="0" err="1"/>
              <a:t>ClassA</a:t>
            </a:r>
            <a:r>
              <a:rPr lang="en-US" dirty="0"/>
              <a:t> expand </a:t>
            </a:r>
            <a:r>
              <a:rPr lang="en-US" dirty="0" err="1"/>
              <a:t>protectedMethodToOverride</a:t>
            </a:r>
            <a:r>
              <a:rPr lang="en-US" dirty="0"/>
              <a:t> __</a:t>
            </a:r>
          </a:p>
          <a:p>
            <a:endParaRPr lang="en-US" dirty="0"/>
          </a:p>
          <a:p>
            <a:r>
              <a:rPr lang="en-US" dirty="0"/>
              <a:t>This method is overridden in the subclass.</a:t>
            </a:r>
          </a:p>
          <a:p>
            <a:endParaRPr lang="en-US" dirty="0"/>
          </a:p>
          <a:p>
            <a:r>
              <a:rPr lang="en-US" dirty="0"/>
              <a:t>__OPEN </a:t>
            </a:r>
            <a:r>
              <a:rPr lang="en-US" dirty="0" err="1"/>
              <a:t>ClassExtendsClassA</a:t>
            </a:r>
            <a:r>
              <a:rPr lang="en-US" dirty="0"/>
              <a:t> and show the overridden method__</a:t>
            </a:r>
          </a:p>
          <a:p>
            <a:endParaRPr lang="en-US" dirty="0"/>
          </a:p>
          <a:p>
            <a:r>
              <a:rPr lang="en-US" dirty="0"/>
              <a:t>We also have a class named </a:t>
            </a:r>
            <a:r>
              <a:rPr lang="en-US" dirty="0" err="1"/>
              <a:t>CallingClass</a:t>
            </a:r>
            <a:r>
              <a:rPr lang="en-US" dirty="0"/>
              <a:t> also in the package B.</a:t>
            </a:r>
          </a:p>
          <a:p>
            <a:endParaRPr lang="en-US" dirty="0"/>
          </a:p>
          <a:p>
            <a:r>
              <a:rPr lang="en-US" dirty="0"/>
              <a:t>__OPEN </a:t>
            </a:r>
            <a:r>
              <a:rPr lang="en-US" dirty="0" err="1"/>
              <a:t>CallingClass</a:t>
            </a:r>
            <a:r>
              <a:rPr lang="en-US" dirty="0"/>
              <a:t> __</a:t>
            </a:r>
          </a:p>
          <a:p>
            <a:endParaRPr lang="en-US" dirty="0"/>
          </a:p>
          <a:p>
            <a:r>
              <a:rPr lang="en-US" dirty="0"/>
              <a:t>From this class we can call the overridden method because it is protected and is defined in the packaged as the calling code, but the same time we cannot call the method, which is protected, defined in a different package and is only inherited by a class in the same package. We cannot call this method even on the subclass. This method is not in the same package, it is protected and the calling code is not part of the implementation of the subclass.</a:t>
            </a:r>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25</a:t>
            </a:fld>
            <a:endParaRPr lang="en-US"/>
          </a:p>
        </p:txBody>
      </p:sp>
    </p:spTree>
    <p:extLst>
      <p:ext uri="{BB962C8B-B14F-4D97-AF65-F5344CB8AC3E}">
        <p14:creationId xmlns:p14="http://schemas.microsoft.com/office/powerpoint/2010/main" val="1176988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this in a visual format. We have the two classes in two different packages and we also have a calling code in a class in the other package. The calling code cannot call __CLICK__ the inherited protected method. __CLICK__ But it can call __CLICK__ the one that is overridden, because with the act of overriding the method is defined in the same package.</a:t>
            </a:r>
          </a:p>
        </p:txBody>
      </p:sp>
      <p:sp>
        <p:nvSpPr>
          <p:cNvPr id="4" name="Slide Number Placeholder 3"/>
          <p:cNvSpPr>
            <a:spLocks noGrp="1"/>
          </p:cNvSpPr>
          <p:nvPr>
            <p:ph type="sldNum" sz="quarter" idx="5"/>
          </p:nvPr>
        </p:nvSpPr>
        <p:spPr/>
        <p:txBody>
          <a:bodyPr/>
          <a:lstStyle/>
          <a:p>
            <a:fld id="{B9060E7B-CE45-A543-B30C-07FF408185A6}" type="slidenum">
              <a:rPr lang="en-US" smtClean="0"/>
              <a:t>26</a:t>
            </a:fld>
            <a:endParaRPr lang="en-US"/>
          </a:p>
        </p:txBody>
      </p:sp>
    </p:spTree>
    <p:extLst>
      <p:ext uri="{BB962C8B-B14F-4D97-AF65-F5344CB8AC3E}">
        <p14:creationId xmlns:p14="http://schemas.microsoft.com/office/powerpoint/2010/main" val="1559045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statement that public members and constructors are visible in the whole Java program was only true and only partially before Java 9. Partially because you can only access a public member only if the member is inside of a class that is also visible from outside. And it is not the absolute truth after Java 8 because public members are visible only if we do not use Java Platform Module System or the module exports the package that contains the class that contains the public member.</a:t>
            </a:r>
          </a:p>
        </p:txBody>
      </p:sp>
      <p:sp>
        <p:nvSpPr>
          <p:cNvPr id="4" name="Slide Number Placeholder 3"/>
          <p:cNvSpPr>
            <a:spLocks noGrp="1"/>
          </p:cNvSpPr>
          <p:nvPr>
            <p:ph type="sldNum" sz="quarter" idx="5"/>
          </p:nvPr>
        </p:nvSpPr>
        <p:spPr/>
        <p:txBody>
          <a:bodyPr/>
          <a:lstStyle/>
          <a:p>
            <a:fld id="{B9060E7B-CE45-A543-B30C-07FF408185A6}" type="slidenum">
              <a:rPr lang="en-US" smtClean="0"/>
              <a:t>27</a:t>
            </a:fld>
            <a:endParaRPr lang="en-US"/>
          </a:p>
        </p:txBody>
      </p:sp>
    </p:spTree>
    <p:extLst>
      <p:ext uri="{BB962C8B-B14F-4D97-AF65-F5344CB8AC3E}">
        <p14:creationId xmlns:p14="http://schemas.microsoft.com/office/powerpoint/2010/main" val="3424690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public-closed-licked__</a:t>
            </a:r>
          </a:p>
          <a:p>
            <a:endParaRPr lang="en-US" dirty="0"/>
          </a:p>
          <a:p>
            <a:r>
              <a:rPr lang="en-US" dirty="0"/>
              <a:t>__OPEN </a:t>
            </a:r>
            <a:r>
              <a:rPr lang="en-US" dirty="0" err="1"/>
              <a:t>ClassA</a:t>
            </a:r>
            <a:r>
              <a:rPr lang="en-US" dirty="0"/>
              <a:t>__</a:t>
            </a:r>
          </a:p>
          <a:p>
            <a:endParaRPr lang="en-US" dirty="0"/>
          </a:p>
          <a:p>
            <a:r>
              <a:rPr lang="en-US" dirty="0"/>
              <a:t>In this example our class named </a:t>
            </a:r>
            <a:r>
              <a:rPr lang="en-US" dirty="0" err="1"/>
              <a:t>ClassA</a:t>
            </a:r>
            <a:r>
              <a:rPr lang="en-US" dirty="0"/>
              <a:t> is not public. It has package access and thus only visible from within the same package. </a:t>
            </a:r>
          </a:p>
          <a:p>
            <a:endParaRPr lang="en-US" dirty="0"/>
          </a:p>
          <a:p>
            <a:r>
              <a:rPr lang="en-US" dirty="0"/>
              <a:t>The calling class __OPEN </a:t>
            </a:r>
            <a:r>
              <a:rPr lang="en-US" dirty="0" err="1"/>
              <a:t>CallingClass</a:t>
            </a:r>
            <a:r>
              <a:rPr lang="en-US" dirty="0"/>
              <a:t>__ does not have access to the class itself and thus it cannot call the method on the class. Simply we cannot even call the constructor to have an instance. However, this is not the end of it. We can have other means to get a reference to an instance of a class, not only calling the constructor. There are many way. For example we can have a factory that creates an instance and returns it to us. __OPEN Factory__</a:t>
            </a:r>
          </a:p>
          <a:p>
            <a:endParaRPr lang="en-US" dirty="0"/>
          </a:p>
          <a:p>
            <a:r>
              <a:rPr lang="en-US" dirty="0"/>
              <a:t>The factory is a public class and as simple as you can see on the screen. </a:t>
            </a:r>
          </a:p>
          <a:p>
            <a:endParaRPr lang="en-US" dirty="0"/>
          </a:p>
          <a:p>
            <a:r>
              <a:rPr lang="en-US" dirty="0"/>
              <a:t>__SWITCH to </a:t>
            </a:r>
            <a:r>
              <a:rPr lang="en-US" dirty="0" err="1"/>
              <a:t>CallingClass</a:t>
            </a:r>
            <a:r>
              <a:rPr lang="en-US" dirty="0"/>
              <a:t>__</a:t>
            </a:r>
          </a:p>
          <a:p>
            <a:endParaRPr lang="en-US" dirty="0"/>
          </a:p>
          <a:p>
            <a:r>
              <a:rPr lang="en-US" dirty="0"/>
              <a:t>__EDIT  var </a:t>
            </a:r>
            <a:r>
              <a:rPr lang="en-US" dirty="0" err="1"/>
              <a:t>sut</a:t>
            </a:r>
            <a:r>
              <a:rPr lang="en-US" dirty="0"/>
              <a:t> = </a:t>
            </a:r>
            <a:r>
              <a:rPr lang="en-US" dirty="0" err="1"/>
              <a:t>Factory.makeA</a:t>
            </a:r>
            <a:r>
              <a:rPr lang="en-US" dirty="0"/>
              <a:t>();  </a:t>
            </a:r>
          </a:p>
          <a:p>
            <a:endParaRPr lang="en-US" dirty="0"/>
          </a:p>
          <a:p>
            <a:r>
              <a:rPr lang="en-US" dirty="0"/>
              <a:t>also press </a:t>
            </a:r>
            <a:r>
              <a:rPr lang="en-US" dirty="0" err="1"/>
              <a:t>Command+Alt+L</a:t>
            </a:r>
            <a:r>
              <a:rPr lang="en-US" dirty="0"/>
              <a:t> to reformat and delete the unused import</a:t>
            </a:r>
          </a:p>
          <a:p>
            <a:r>
              <a:rPr lang="en-US" dirty="0"/>
              <a:t>__</a:t>
            </a:r>
          </a:p>
          <a:p>
            <a:endParaRPr lang="en-US" dirty="0"/>
          </a:p>
          <a:p>
            <a:r>
              <a:rPr lang="en-US" dirty="0"/>
              <a:t>Now we can have a reference to an instance of </a:t>
            </a:r>
            <a:r>
              <a:rPr lang="en-US" dirty="0" err="1"/>
              <a:t>ClassA</a:t>
            </a:r>
            <a:r>
              <a:rPr lang="en-US" dirty="0"/>
              <a:t> and thanks to the type inference introduced in Java 10 using the var predefined type we have a local variable that is the type </a:t>
            </a:r>
            <a:r>
              <a:rPr lang="en-US" dirty="0" err="1"/>
              <a:t>ClassA</a:t>
            </a:r>
            <a:r>
              <a:rPr lang="en-US" dirty="0"/>
              <a:t> even though this type is not visible in this class.</a:t>
            </a:r>
          </a:p>
          <a:p>
            <a:endParaRPr lang="en-US" dirty="0"/>
          </a:p>
          <a:p>
            <a:r>
              <a:rPr lang="en-US" dirty="0"/>
              <a:t>__PRESS COMMAND KEY AND MOVE the mouse over the variable name </a:t>
            </a:r>
            <a:r>
              <a:rPr lang="en-US" dirty="0" err="1"/>
              <a:t>sut</a:t>
            </a:r>
            <a:r>
              <a:rPr lang="en-US" dirty="0"/>
              <a:t>__</a:t>
            </a:r>
          </a:p>
          <a:p>
            <a:endParaRPr lang="en-US" dirty="0"/>
          </a:p>
          <a:p>
            <a:r>
              <a:rPr lang="en-US" dirty="0"/>
              <a:t>The variable S. U. T. is of the type </a:t>
            </a:r>
            <a:r>
              <a:rPr lang="en-US" dirty="0" err="1"/>
              <a:t>ClassA</a:t>
            </a:r>
            <a:r>
              <a:rPr lang="en-US" dirty="0"/>
              <a:t> but we cannot call the private method. However if we create a </a:t>
            </a:r>
            <a:r>
              <a:rPr lang="en-US" dirty="0" err="1"/>
              <a:t>ClassB</a:t>
            </a:r>
            <a:r>
              <a:rPr lang="en-US" dirty="0"/>
              <a:t> that extends </a:t>
            </a:r>
            <a:r>
              <a:rPr lang="en-US" dirty="0" err="1"/>
              <a:t>ClassA</a:t>
            </a:r>
            <a:r>
              <a:rPr lang="en-US" dirty="0"/>
              <a:t> in the package where </a:t>
            </a:r>
            <a:r>
              <a:rPr lang="en-US" dirty="0" err="1"/>
              <a:t>ClassA</a:t>
            </a:r>
            <a:r>
              <a:rPr lang="en-US" dirty="0"/>
              <a:t> is </a:t>
            </a:r>
          </a:p>
          <a:p>
            <a:endParaRPr lang="en-US" dirty="0"/>
          </a:p>
          <a:p>
            <a:r>
              <a:rPr lang="en-US" dirty="0"/>
              <a:t>__CREATE </a:t>
            </a:r>
            <a:r>
              <a:rPr lang="en-US" dirty="0" err="1"/>
              <a:t>ClassB</a:t>
            </a:r>
            <a:r>
              <a:rPr lang="en-US" dirty="0"/>
              <a:t> </a:t>
            </a:r>
            <a:r>
              <a:rPr lang="en-US" dirty="0" err="1"/>
              <a:t>unsing</a:t>
            </a:r>
            <a:r>
              <a:rPr lang="en-US" dirty="0"/>
              <a:t> the editor features and typing extends </a:t>
            </a:r>
            <a:r>
              <a:rPr lang="en-US" dirty="0" err="1"/>
              <a:t>ClassA</a:t>
            </a:r>
            <a:r>
              <a:rPr lang="en-US" dirty="0"/>
              <a:t> __</a:t>
            </a:r>
          </a:p>
          <a:p>
            <a:endParaRPr lang="en-US" dirty="0"/>
          </a:p>
          <a:p>
            <a:r>
              <a:rPr lang="en-US" dirty="0"/>
              <a:t>and we create an instance of </a:t>
            </a:r>
            <a:r>
              <a:rPr lang="en-US" dirty="0" err="1"/>
              <a:t>ClassB</a:t>
            </a:r>
            <a:r>
              <a:rPr lang="en-US" dirty="0"/>
              <a:t> and not </a:t>
            </a:r>
            <a:r>
              <a:rPr lang="en-US" dirty="0" err="1"/>
              <a:t>ClassA</a:t>
            </a:r>
            <a:r>
              <a:rPr lang="en-US" dirty="0"/>
              <a:t> then we are all fine.</a:t>
            </a:r>
          </a:p>
          <a:p>
            <a:endParaRPr lang="en-US" dirty="0"/>
          </a:p>
          <a:p>
            <a:r>
              <a:rPr lang="en-US" dirty="0"/>
              <a:t>__Change the Factory calling line to var </a:t>
            </a:r>
            <a:r>
              <a:rPr lang="en-US" dirty="0" err="1"/>
              <a:t>sut</a:t>
            </a:r>
            <a:r>
              <a:rPr lang="en-US" dirty="0"/>
              <a:t> = new </a:t>
            </a:r>
            <a:r>
              <a:rPr lang="en-US" dirty="0" err="1"/>
              <a:t>ClassB</a:t>
            </a:r>
            <a:r>
              <a:rPr lang="en-US" dirty="0"/>
              <a:t>(); __</a:t>
            </a:r>
          </a:p>
          <a:p>
            <a:endParaRPr lang="en-US" dirty="0"/>
          </a:p>
          <a:p>
            <a:r>
              <a:rPr lang="en-US" dirty="0"/>
              <a:t>and the red </a:t>
            </a:r>
            <a:r>
              <a:rPr lang="en-US" dirty="0" err="1"/>
              <a:t>underlyning</a:t>
            </a:r>
            <a:r>
              <a:rPr lang="en-US" dirty="0"/>
              <a:t> </a:t>
            </a:r>
            <a:r>
              <a:rPr lang="en-US" dirty="0" err="1"/>
              <a:t>signalling</a:t>
            </a:r>
            <a:r>
              <a:rPr lang="en-US" dirty="0"/>
              <a:t> the error just disappeared.</a:t>
            </a:r>
          </a:p>
          <a:p>
            <a:endParaRPr lang="en-US" dirty="0"/>
          </a:p>
          <a:p>
            <a:r>
              <a:rPr lang="en-US" dirty="0"/>
              <a:t>__</a:t>
            </a:r>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28</a:t>
            </a:fld>
            <a:endParaRPr lang="en-US"/>
          </a:p>
        </p:txBody>
      </p:sp>
    </p:spTree>
    <p:extLst>
      <p:ext uri="{BB962C8B-B14F-4D97-AF65-F5344CB8AC3E}">
        <p14:creationId xmlns:p14="http://schemas.microsoft.com/office/powerpoint/2010/main" val="3622797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summary you can call or access a public member if you can get access through all the surrounding classes the member is in.</a:t>
            </a:r>
          </a:p>
        </p:txBody>
      </p:sp>
      <p:sp>
        <p:nvSpPr>
          <p:cNvPr id="4" name="Slide Number Placeholder 3"/>
          <p:cNvSpPr>
            <a:spLocks noGrp="1"/>
          </p:cNvSpPr>
          <p:nvPr>
            <p:ph type="sldNum" sz="quarter" idx="5"/>
          </p:nvPr>
        </p:nvSpPr>
        <p:spPr/>
        <p:txBody>
          <a:bodyPr/>
          <a:lstStyle/>
          <a:p>
            <a:fld id="{B9060E7B-CE45-A543-B30C-07FF408185A6}" type="slidenum">
              <a:rPr lang="en-US" smtClean="0"/>
              <a:t>29</a:t>
            </a:fld>
            <a:endParaRPr lang="en-US"/>
          </a:p>
        </p:txBody>
      </p:sp>
    </p:spTree>
    <p:extLst>
      <p:ext uri="{BB962C8B-B14F-4D97-AF65-F5344CB8AC3E}">
        <p14:creationId xmlns:p14="http://schemas.microsoft.com/office/powerpoint/2010/main" val="105234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four access levels in Java. These are __CLICK__ private __CLCK__ package access, when we do not use any access modifier keyword in front of the member declaration __CLICK__ protected and __CLICK__ public. What are these access levels?</a:t>
            </a:r>
          </a:p>
        </p:txBody>
      </p:sp>
      <p:sp>
        <p:nvSpPr>
          <p:cNvPr id="4" name="Slide Number Placeholder 3"/>
          <p:cNvSpPr>
            <a:spLocks noGrp="1"/>
          </p:cNvSpPr>
          <p:nvPr>
            <p:ph type="sldNum" sz="quarter" idx="5"/>
          </p:nvPr>
        </p:nvSpPr>
        <p:spPr/>
        <p:txBody>
          <a:bodyPr/>
          <a:lstStyle/>
          <a:p>
            <a:fld id="{B9060E7B-CE45-A543-B30C-07FF408185A6}" type="slidenum">
              <a:rPr lang="en-US" smtClean="0"/>
              <a:t>3</a:t>
            </a:fld>
            <a:endParaRPr lang="en-US"/>
          </a:p>
        </p:txBody>
      </p:sp>
    </p:spTree>
    <p:extLst>
      <p:ext uri="{BB962C8B-B14F-4D97-AF65-F5344CB8AC3E}">
        <p14:creationId xmlns:p14="http://schemas.microsoft.com/office/powerpoint/2010/main" val="3070099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 that public classes and members were visible from anywhere in the whole program before Java 9 Java Platform Module System was actually a big problem. Libraries offering an API to the library client code calling the API had no means to hide the code that was meant to be public only from within the library. The developers using the library started to use the classes and interfaces that were not part of the API but were available. This is an issue when you start to use some functionality of a library or framework that is not part of the API but rather part of the implementation. Any library should be free to modify the implementation without effecting users of the library.</a:t>
            </a:r>
          </a:p>
          <a:p>
            <a:endParaRPr lang="en-US" dirty="0"/>
          </a:p>
          <a:p>
            <a:r>
              <a:rPr lang="en-US" dirty="0"/>
              <a:t>Java Platform Module System introduced modules and every module should have a module-</a:t>
            </a:r>
            <a:r>
              <a:rPr lang="en-US" dirty="0" err="1"/>
              <a:t>info.java</a:t>
            </a:r>
            <a:r>
              <a:rPr lang="en-US" dirty="0"/>
              <a:t> file that defines which packages are exported from the module. In other modules only those public classes are visible that are either inside the actual module or are exported from some of the modules the current module requires.</a:t>
            </a:r>
          </a:p>
        </p:txBody>
      </p:sp>
      <p:sp>
        <p:nvSpPr>
          <p:cNvPr id="4" name="Slide Number Placeholder 3"/>
          <p:cNvSpPr>
            <a:spLocks noGrp="1"/>
          </p:cNvSpPr>
          <p:nvPr>
            <p:ph type="sldNum" sz="quarter" idx="5"/>
          </p:nvPr>
        </p:nvSpPr>
        <p:spPr/>
        <p:txBody>
          <a:bodyPr/>
          <a:lstStyle/>
          <a:p>
            <a:fld id="{B9060E7B-CE45-A543-B30C-07FF408185A6}" type="slidenum">
              <a:rPr lang="en-US" smtClean="0"/>
              <a:t>30</a:t>
            </a:fld>
            <a:endParaRPr lang="en-US"/>
          </a:p>
        </p:txBody>
      </p:sp>
    </p:spTree>
    <p:extLst>
      <p:ext uri="{BB962C8B-B14F-4D97-AF65-F5344CB8AC3E}">
        <p14:creationId xmlns:p14="http://schemas.microsoft.com/office/powerpoint/2010/main" val="3483874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__OPEN BRANCH </a:t>
            </a:r>
            <a:r>
              <a:rPr lang="en-US" dirty="0" err="1"/>
              <a:t>jpms</a:t>
            </a:r>
            <a:r>
              <a:rPr lang="en-US" dirty="0"/>
              <a:t>-public-demo__</a:t>
            </a:r>
          </a:p>
          <a:p>
            <a:endParaRPr lang="en-US" dirty="0"/>
          </a:p>
          <a:p>
            <a:r>
              <a:rPr lang="en-US" dirty="0"/>
              <a:t>__OPEN </a:t>
            </a:r>
            <a:r>
              <a:rPr lang="en-US" dirty="0" err="1"/>
              <a:t>ClassA</a:t>
            </a:r>
            <a:r>
              <a:rPr lang="en-US" dirty="0"/>
              <a:t>__</a:t>
            </a:r>
          </a:p>
          <a:p>
            <a:endParaRPr lang="en-US" dirty="0"/>
          </a:p>
          <a:p>
            <a:r>
              <a:rPr lang="en-US" dirty="0"/>
              <a:t>In this example we have </a:t>
            </a:r>
            <a:r>
              <a:rPr lang="en-US" dirty="0" err="1"/>
              <a:t>ClassA</a:t>
            </a:r>
            <a:r>
              <a:rPr lang="en-US" dirty="0"/>
              <a:t> and </a:t>
            </a:r>
            <a:r>
              <a:rPr lang="en-US" dirty="0" err="1"/>
              <a:t>ClassB</a:t>
            </a:r>
            <a:r>
              <a:rPr lang="en-US" dirty="0"/>
              <a:t>. Both are public and both have a public method. They are defined in the module __OPEN module-</a:t>
            </a:r>
            <a:r>
              <a:rPr lang="en-US" dirty="0" err="1"/>
              <a:t>info.java</a:t>
            </a:r>
            <a:r>
              <a:rPr lang="en-US" dirty="0"/>
              <a:t>__ module dot exporting. This module, however, exports only one package. It exports the package that </a:t>
            </a:r>
            <a:r>
              <a:rPr lang="en-US" dirty="0" err="1"/>
              <a:t>ClassA</a:t>
            </a:r>
            <a:r>
              <a:rPr lang="en-US" dirty="0"/>
              <a:t> is and does not exports the package that contains </a:t>
            </a:r>
            <a:r>
              <a:rPr lang="en-US" dirty="0" err="1"/>
              <a:t>ClassB</a:t>
            </a:r>
            <a:r>
              <a:rPr lang="en-US" dirty="0"/>
              <a:t>.</a:t>
            </a:r>
          </a:p>
          <a:p>
            <a:endParaRPr lang="en-US" dirty="0"/>
          </a:p>
          <a:p>
            <a:r>
              <a:rPr lang="en-US" dirty="0"/>
              <a:t>There is another module __OPEN module-</a:t>
            </a:r>
            <a:r>
              <a:rPr lang="en-US" dirty="0" err="1"/>
              <a:t>info.java</a:t>
            </a:r>
            <a:r>
              <a:rPr lang="en-US" dirty="0"/>
              <a:t> of the other module__ module dot using. This module requires the module dot exporting named module. That way the class </a:t>
            </a:r>
            <a:r>
              <a:rPr lang="en-US" dirty="0" err="1"/>
              <a:t>CallingClass</a:t>
            </a:r>
            <a:r>
              <a:rPr lang="en-US" dirty="0"/>
              <a:t> __OPEN </a:t>
            </a:r>
            <a:r>
              <a:rPr lang="en-US" dirty="0" err="1"/>
              <a:t>CallingClass</a:t>
            </a:r>
            <a:r>
              <a:rPr lang="en-US" dirty="0"/>
              <a:t>__ can call the public method of </a:t>
            </a:r>
            <a:r>
              <a:rPr lang="en-US" dirty="0" err="1"/>
              <a:t>ClassA</a:t>
            </a:r>
            <a:r>
              <a:rPr lang="en-US" dirty="0"/>
              <a:t>. It cannot call the public method of the public class </a:t>
            </a:r>
            <a:r>
              <a:rPr lang="en-US" dirty="0" err="1"/>
              <a:t>ClassB</a:t>
            </a:r>
            <a:r>
              <a:rPr lang="en-US" dirty="0"/>
              <a:t> because it is in a different package that is not exported by the module it contains it.</a:t>
            </a:r>
          </a:p>
          <a:p>
            <a:endParaRPr lang="en-US" dirty="0"/>
          </a:p>
          <a:p>
            <a:r>
              <a:rPr lang="en-US" dirty="0"/>
              <a:t>This is just a simple example and the Java Platform Module System is much more complex than this. Here we only scratched the surface a bit to demonstrate that after JPMS public is not that public any more.</a:t>
            </a:r>
          </a:p>
        </p:txBody>
      </p:sp>
      <p:sp>
        <p:nvSpPr>
          <p:cNvPr id="4" name="Slide Number Placeholder 3"/>
          <p:cNvSpPr>
            <a:spLocks noGrp="1"/>
          </p:cNvSpPr>
          <p:nvPr>
            <p:ph type="sldNum" sz="quarter" idx="5"/>
          </p:nvPr>
        </p:nvSpPr>
        <p:spPr/>
        <p:txBody>
          <a:bodyPr/>
          <a:lstStyle/>
          <a:p>
            <a:fld id="{B9060E7B-CE45-A543-B30C-07FF408185A6}" type="slidenum">
              <a:rPr lang="en-US" smtClean="0"/>
              <a:t>31</a:t>
            </a:fld>
            <a:endParaRPr lang="en-US"/>
          </a:p>
        </p:txBody>
      </p:sp>
    </p:spTree>
    <p:extLst>
      <p:ext uri="{BB962C8B-B14F-4D97-AF65-F5344CB8AC3E}">
        <p14:creationId xmlns:p14="http://schemas.microsoft.com/office/powerpoint/2010/main" val="2810482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we have reached the end of the subject of this tutorial. What you should remember that what you already knew about private, protected, public and the package access level is more or less correct. Generally what you know is not wrong, !!! just … this is not the whole picture. </a:t>
            </a:r>
          </a:p>
        </p:txBody>
      </p:sp>
      <p:sp>
        <p:nvSpPr>
          <p:cNvPr id="4" name="Slide Number Placeholder 3"/>
          <p:cNvSpPr>
            <a:spLocks noGrp="1"/>
          </p:cNvSpPr>
          <p:nvPr>
            <p:ph type="sldNum" sz="quarter" idx="5"/>
          </p:nvPr>
        </p:nvSpPr>
        <p:spPr/>
        <p:txBody>
          <a:bodyPr/>
          <a:lstStyle/>
          <a:p>
            <a:fld id="{B9060E7B-CE45-A543-B30C-07FF408185A6}" type="slidenum">
              <a:rPr lang="en-US" smtClean="0"/>
              <a:t>32</a:t>
            </a:fld>
            <a:endParaRPr lang="en-US"/>
          </a:p>
        </p:txBody>
      </p:sp>
    </p:spTree>
    <p:extLst>
      <p:ext uri="{BB962C8B-B14F-4D97-AF65-F5344CB8AC3E}">
        <p14:creationId xmlns:p14="http://schemas.microsoft.com/office/powerpoint/2010/main" val="3600295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is visible from other classes if in the same file, not specifying any access modifier is package access only in classes but it is public in interfaces and protected can be referenced in different package only from code that implements the extending class. In addition to that there is Java Platform Module System that introduces encapsulation on the module level, thus adding another layer hiding public classes and methods that are in non-exported packages.</a:t>
            </a:r>
          </a:p>
          <a:p>
            <a:endParaRPr lang="en-US" dirty="0"/>
          </a:p>
          <a:p>
            <a:r>
              <a:rPr lang="en-US" dirty="0"/>
              <a:t>There are also other topics that are not discussed in this tutorial. For example how the access levels can be modified in extending classes. How the JVM implements private access between separate inner classes creating synthetic bridge methods or using class nesting in newer JVMs. What happens if we call a public method, but later the class containing the invoked method is changed and recompiled and the method is not public anymore. These are advanced topics, that are far beyond the scope of this tutorial.</a:t>
            </a:r>
          </a:p>
          <a:p>
            <a:endParaRPr lang="en-US" dirty="0"/>
          </a:p>
          <a:p>
            <a:r>
              <a:rPr lang="en-US" dirty="0"/>
              <a:t>Keep on learning and do not be satisfied with just working level rudimentary knowledge.</a:t>
            </a:r>
          </a:p>
        </p:txBody>
      </p:sp>
      <p:sp>
        <p:nvSpPr>
          <p:cNvPr id="4" name="Slide Number Placeholder 3"/>
          <p:cNvSpPr>
            <a:spLocks noGrp="1"/>
          </p:cNvSpPr>
          <p:nvPr>
            <p:ph type="sldNum" sz="quarter" idx="5"/>
          </p:nvPr>
        </p:nvSpPr>
        <p:spPr/>
        <p:txBody>
          <a:bodyPr/>
          <a:lstStyle/>
          <a:p>
            <a:fld id="{B9060E7B-CE45-A543-B30C-07FF408185A6}" type="slidenum">
              <a:rPr lang="en-US" smtClean="0"/>
              <a:t>33</a:t>
            </a:fld>
            <a:endParaRPr lang="en-US"/>
          </a:p>
        </p:txBody>
      </p:sp>
    </p:spTree>
    <p:extLst>
      <p:ext uri="{BB962C8B-B14F-4D97-AF65-F5344CB8AC3E}">
        <p14:creationId xmlns:p14="http://schemas.microsoft.com/office/powerpoint/2010/main" val="3924733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every junior knows is that private members are visible only in the same class … and it is true…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4</a:t>
            </a:fld>
            <a:endParaRPr lang="en-US"/>
          </a:p>
        </p:txBody>
      </p:sp>
    </p:spTree>
    <p:extLst>
      <p:ext uri="{BB962C8B-B14F-4D97-AF65-F5344CB8AC3E}">
        <p14:creationId xmlns:p14="http://schemas.microsoft.com/office/powerpoint/2010/main" val="167919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package private is when we do not specify any modifier and it is visible only in the same package….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5</a:t>
            </a:fld>
            <a:endParaRPr lang="en-US"/>
          </a:p>
        </p:txBody>
      </p:sp>
    </p:spTree>
    <p:extLst>
      <p:ext uri="{BB962C8B-B14F-4D97-AF65-F5344CB8AC3E}">
        <p14:creationId xmlns:p14="http://schemas.microsoft.com/office/powerpoint/2010/main" val="177417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Protected is the same as package private and it is also visible from classes that extend the defining class…. Almost. And finally…</a:t>
            </a:r>
          </a:p>
        </p:txBody>
      </p:sp>
      <p:sp>
        <p:nvSpPr>
          <p:cNvPr id="4" name="Slide Number Placeholder 3"/>
          <p:cNvSpPr>
            <a:spLocks noGrp="1"/>
          </p:cNvSpPr>
          <p:nvPr>
            <p:ph type="sldNum" sz="quarter" idx="5"/>
          </p:nvPr>
        </p:nvSpPr>
        <p:spPr/>
        <p:txBody>
          <a:bodyPr/>
          <a:lstStyle/>
          <a:p>
            <a:fld id="{B9060E7B-CE45-A543-B30C-07FF408185A6}" type="slidenum">
              <a:rPr lang="en-US" smtClean="0"/>
              <a:t>6</a:t>
            </a:fld>
            <a:endParaRPr lang="en-US"/>
          </a:p>
        </p:txBody>
      </p:sp>
    </p:spTree>
    <p:extLst>
      <p:ext uri="{BB962C8B-B14F-4D97-AF65-F5344CB8AC3E}">
        <p14:creationId xmlns:p14="http://schemas.microsoft.com/office/powerpoint/2010/main" val="394691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is visible from everywhere… and again… only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7</a:t>
            </a:fld>
            <a:endParaRPr lang="en-US"/>
          </a:p>
        </p:txBody>
      </p:sp>
    </p:spTree>
    <p:extLst>
      <p:ext uri="{BB962C8B-B14F-4D97-AF65-F5344CB8AC3E}">
        <p14:creationId xmlns:p14="http://schemas.microsoft.com/office/powerpoint/2010/main" val="25143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visualize this the diagram will look something like this. Even though this structure is only “almost” it is worth understanding it as a first approach because in most of the practical cases it is enough to know these. This is the reason why most of the junior developers only know this. Private is in the class. Package private is in the package. Protected is in the package and child class and public everywhere... almost. After this part you will learn more. But now there is time to have a short demo of all these.</a:t>
            </a:r>
          </a:p>
        </p:txBody>
      </p:sp>
      <p:sp>
        <p:nvSpPr>
          <p:cNvPr id="4" name="Slide Number Placeholder 3"/>
          <p:cNvSpPr>
            <a:spLocks noGrp="1"/>
          </p:cNvSpPr>
          <p:nvPr>
            <p:ph type="sldNum" sz="quarter" idx="5"/>
          </p:nvPr>
        </p:nvSpPr>
        <p:spPr/>
        <p:txBody>
          <a:bodyPr/>
          <a:lstStyle/>
          <a:p>
            <a:fld id="{B9060E7B-CE45-A543-B30C-07FF408185A6}" type="slidenum">
              <a:rPr lang="en-US" smtClean="0"/>
              <a:t>8</a:t>
            </a:fld>
            <a:endParaRPr lang="en-US"/>
          </a:p>
        </p:txBody>
      </p:sp>
    </p:spTree>
    <p:extLst>
      <p:ext uri="{BB962C8B-B14F-4D97-AF65-F5344CB8AC3E}">
        <p14:creationId xmlns:p14="http://schemas.microsoft.com/office/powerpoint/2010/main" val="3976479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 checkout access-modifiers-simple-demo __</a:t>
            </a:r>
          </a:p>
          <a:p>
            <a:endParaRPr lang="en-US" dirty="0"/>
          </a:p>
          <a:p>
            <a:r>
              <a:rPr lang="en-US" dirty="0"/>
              <a:t>I this demo we have a few classes in two packages. There is a package a and a package b under javax0.blog.demo.accessmodifiers</a:t>
            </a:r>
          </a:p>
          <a:p>
            <a:endParaRPr lang="en-US" dirty="0"/>
          </a:p>
          <a:p>
            <a:r>
              <a:rPr lang="en-US" dirty="0" err="1"/>
              <a:t>ClassA</a:t>
            </a:r>
            <a:r>
              <a:rPr lang="en-US" dirty="0"/>
              <a:t> __OPEN CLASS A__ defines four methods. One private, one package access, many times referred to as package private or default, a protected and a public. There is also a main that calls these methods.</a:t>
            </a:r>
          </a:p>
          <a:p>
            <a:endParaRPr lang="en-US" dirty="0"/>
          </a:p>
          <a:p>
            <a:r>
              <a:rPr lang="en-US" dirty="0"/>
              <a:t>We also have a class </a:t>
            </a:r>
            <a:r>
              <a:rPr lang="en-US" dirty="0" err="1"/>
              <a:t>MainCallingClassAMethods</a:t>
            </a:r>
            <a:r>
              <a:rPr lang="en-US" dirty="0"/>
              <a:t> __OPEN THE FILE__ that also contains a main with the same code trying to call the same methods. In this file there is an error as signaled by the IDE. The private method cannot be invoked because this code is in a different top-level class and therefore it cannot access the private method, which is in a different top-level class. </a:t>
            </a:r>
          </a:p>
          <a:p>
            <a:endParaRPr lang="en-US" dirty="0"/>
          </a:p>
          <a:p>
            <a:r>
              <a:rPr lang="en-US" dirty="0"/>
              <a:t>__ comment out the error line __</a:t>
            </a:r>
          </a:p>
          <a:p>
            <a:endParaRPr lang="en-US" dirty="0"/>
          </a:p>
          <a:p>
            <a:r>
              <a:rPr lang="en-US" dirty="0"/>
              <a:t>We also have a class named </a:t>
            </a:r>
            <a:r>
              <a:rPr lang="en-US" dirty="0" err="1"/>
              <a:t>MainExtendingClassACallingClassAMethods</a:t>
            </a:r>
            <a:r>
              <a:rPr lang="en-US" dirty="0"/>
              <a:t> which is the same as the previous one, but this one is extending the original class, </a:t>
            </a:r>
            <a:r>
              <a:rPr lang="en-US" dirty="0" err="1"/>
              <a:t>ClassA</a:t>
            </a:r>
            <a:r>
              <a:rPr lang="en-US" dirty="0"/>
              <a:t>. There is no surprise, we are in the same package but in a different class, we can call any method except the private one.</a:t>
            </a:r>
          </a:p>
          <a:p>
            <a:endParaRPr lang="en-US" dirty="0"/>
          </a:p>
          <a:p>
            <a:r>
              <a:rPr lang="en-US" dirty="0"/>
              <a:t>__ comment out the error line __</a:t>
            </a:r>
          </a:p>
          <a:p>
            <a:endParaRPr lang="en-US" dirty="0"/>
          </a:p>
          <a:p>
            <a:r>
              <a:rPr lang="en-US" dirty="0"/>
              <a:t>We also have a </a:t>
            </a:r>
            <a:r>
              <a:rPr lang="en-US" dirty="0" err="1"/>
              <a:t>ClassB</a:t>
            </a:r>
            <a:r>
              <a:rPr lang="en-US" dirty="0"/>
              <a:t>, which is in the package B. We, again, try to call the methods from here. We can call from here only the public method.</a:t>
            </a:r>
          </a:p>
          <a:p>
            <a:endParaRPr lang="en-US" dirty="0"/>
          </a:p>
          <a:p>
            <a:r>
              <a:rPr lang="en-US" dirty="0"/>
              <a:t>__ comment out the error lines all __</a:t>
            </a:r>
          </a:p>
          <a:p>
            <a:endParaRPr lang="en-US" dirty="0"/>
          </a:p>
          <a:p>
            <a:r>
              <a:rPr lang="en-US" dirty="0"/>
              <a:t>Finally we have a class </a:t>
            </a:r>
            <a:r>
              <a:rPr lang="en-US" dirty="0" err="1"/>
              <a:t>ClassExtendsClassA</a:t>
            </a:r>
            <a:r>
              <a:rPr lang="en-US" dirty="0"/>
              <a:t> that is in the package B but it extends the class A. In this case, because we extend the class </a:t>
            </a:r>
            <a:r>
              <a:rPr lang="en-US" dirty="0" err="1"/>
              <a:t>ClassA</a:t>
            </a:r>
            <a:r>
              <a:rPr lang="en-US" dirty="0"/>
              <a:t> we can call the protected method as well. However, be warned that this is a simple case, we will see later that this is not that simple. Nevertheless the code above works after commenting out the error lines.</a:t>
            </a:r>
          </a:p>
          <a:p>
            <a:endParaRPr lang="en-US" dirty="0"/>
          </a:p>
          <a:p>
            <a:r>
              <a:rPr lang="en-US" dirty="0"/>
              <a:t>__ comment out the error lines all __</a:t>
            </a:r>
          </a:p>
          <a:p>
            <a:endParaRPr lang="en-US" dirty="0"/>
          </a:p>
          <a:p>
            <a:r>
              <a:rPr lang="en-US" dirty="0"/>
              <a:t>Now we can start the main methods one after the other and see that the methods are really invoked.</a:t>
            </a:r>
          </a:p>
          <a:p>
            <a:endParaRPr lang="en-US" dirty="0"/>
          </a:p>
          <a:p>
            <a:r>
              <a:rPr lang="en-US" dirty="0"/>
              <a:t>__RUN </a:t>
            </a:r>
            <a:r>
              <a:rPr lang="en-US" dirty="0" err="1"/>
              <a:t>ClassA.main</a:t>
            </a:r>
            <a:r>
              <a:rPr lang="en-US" dirty="0"/>
              <a:t>() __</a:t>
            </a:r>
          </a:p>
          <a:p>
            <a:endParaRPr lang="en-US" dirty="0"/>
          </a:p>
          <a:p>
            <a:r>
              <a:rPr lang="en-US" dirty="0"/>
              <a:t>When we run the local main method, which is in the same class where out methods are then the output shows that all the methods were invoked.</a:t>
            </a:r>
          </a:p>
          <a:p>
            <a:endParaRPr lang="en-US" dirty="0"/>
          </a:p>
          <a:p>
            <a:r>
              <a:rPr lang="en-US" dirty="0"/>
              <a:t>__RUN </a:t>
            </a:r>
            <a:r>
              <a:rPr lang="en-US" dirty="0" err="1"/>
              <a:t>MainCallingClassAMethods.main</a:t>
            </a:r>
            <a:r>
              <a:rPr lang="en-US" dirty="0"/>
              <a:t>() __</a:t>
            </a:r>
          </a:p>
          <a:p>
            <a:endParaRPr lang="en-US" dirty="0"/>
          </a:p>
          <a:p>
            <a:r>
              <a:rPr lang="en-US" dirty="0"/>
              <a:t>When we run the main method from the other class then only the private method, that we had to comment out is not invoked.</a:t>
            </a:r>
          </a:p>
          <a:p>
            <a:endParaRPr lang="en-US" dirty="0"/>
          </a:p>
          <a:p>
            <a:r>
              <a:rPr lang="en-US" dirty="0"/>
              <a:t>__RUN </a:t>
            </a:r>
            <a:r>
              <a:rPr lang="en-US" dirty="0" err="1"/>
              <a:t>MainExtendingClassACallingClassAMethods.main</a:t>
            </a:r>
            <a:r>
              <a:rPr lang="en-US" dirty="0"/>
              <a:t>()__</a:t>
            </a:r>
          </a:p>
          <a:p>
            <a:endParaRPr lang="en-US" dirty="0"/>
          </a:p>
          <a:p>
            <a:r>
              <a:rPr lang="en-US" dirty="0"/>
              <a:t>When we run the main method from the other class that extends the original class then we get the same result.</a:t>
            </a:r>
          </a:p>
          <a:p>
            <a:endParaRPr lang="en-US" dirty="0"/>
          </a:p>
          <a:p>
            <a:r>
              <a:rPr lang="en-US" dirty="0"/>
              <a:t>__RUN </a:t>
            </a:r>
            <a:r>
              <a:rPr lang="en-US" dirty="0" err="1"/>
              <a:t>ClassB.main</a:t>
            </a:r>
            <a:r>
              <a:rPr lang="en-US" dirty="0"/>
              <a:t>()__</a:t>
            </a:r>
          </a:p>
          <a:p>
            <a:endParaRPr lang="en-US" dirty="0"/>
          </a:p>
          <a:p>
            <a:r>
              <a:rPr lang="en-US" dirty="0"/>
              <a:t>Running the main method of the class in the other package we can only invoke the public method.</a:t>
            </a:r>
          </a:p>
          <a:p>
            <a:endParaRPr lang="en-US" dirty="0"/>
          </a:p>
          <a:p>
            <a:r>
              <a:rPr lang="en-US" dirty="0"/>
              <a:t>__RUN </a:t>
            </a:r>
            <a:r>
              <a:rPr lang="en-US" dirty="0" err="1"/>
              <a:t>ClassExtendsClassA.main</a:t>
            </a:r>
            <a:r>
              <a:rPr lang="en-US" dirty="0"/>
              <a:t>()__</a:t>
            </a:r>
          </a:p>
          <a:p>
            <a:endParaRPr lang="en-US" dirty="0"/>
          </a:p>
          <a:p>
            <a:r>
              <a:rPr lang="en-US" dirty="0"/>
              <a:t>Finally running the main method of the class that is in the other package but extends the original class we can invoke the public method and also the protected method.</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9</a:t>
            </a:fld>
            <a:endParaRPr lang="en-US"/>
          </a:p>
        </p:txBody>
      </p:sp>
    </p:spTree>
    <p:extLst>
      <p:ext uri="{BB962C8B-B14F-4D97-AF65-F5344CB8AC3E}">
        <p14:creationId xmlns:p14="http://schemas.microsoft.com/office/powerpoint/2010/main" val="136894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B95B-2024-4C40-840E-05D25418C52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81BC41A-61FD-824B-8904-33642CA2F173}"/>
              </a:ext>
            </a:extLst>
          </p:cNvPr>
          <p:cNvSpPr>
            <a:spLocks noGrp="1"/>
          </p:cNvSpPr>
          <p:nvPr>
            <p:ph type="subTitle" idx="1"/>
          </p:nvPr>
        </p:nvSpPr>
        <p:spPr>
          <a:xfrm>
            <a:off x="1524000" y="3602038"/>
            <a:ext cx="9144000" cy="1655762"/>
          </a:xfrm>
        </p:spPr>
        <p:txBody>
          <a:bodyPr>
            <a:normAutofit/>
          </a:bodyPr>
          <a:lstStyle>
            <a:lvl1pPr marL="0" indent="0" algn="ctr">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7B3050-298D-C947-AE35-B0359ABAB7B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FB204DF5-59B1-7844-870D-F58D5E567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E6F1F-A80C-4D4A-8B73-9866E8A4C3F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7676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7701-6ECE-6642-A041-E309EC1CB0E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94D508-64FD-7A45-8AC7-232151316E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6EE6B-7942-E343-B7F9-B83D356DC578}"/>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0DD9BC9F-7063-5640-927D-1FE090585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3579E-6E58-624B-B2AB-1ED325E9640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423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20E49-FE98-7E4F-BE4B-358CDFB1CD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5DBF23-D43E-F449-B689-EB0B210C9ED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A1009-E695-EE4D-909D-51185E9DF33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289E780E-E341-2548-B86A-C71B38D26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DF79-8DE5-794C-87D0-22A98E305E0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34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2-F5DC-3F45-878C-09DEED042E5B}"/>
              </a:ext>
            </a:extLst>
          </p:cNvPr>
          <p:cNvSpPr>
            <a:spLocks noGrp="1"/>
          </p:cNvSpPr>
          <p:nvPr>
            <p:ph type="title"/>
          </p:nvPr>
        </p:nvSpPr>
        <p:spPr/>
        <p:txBody>
          <a:bodyPr/>
          <a:lstStyle>
            <a:lvl1pPr>
              <a:defRPr b="1" i="0">
                <a:latin typeface="JetBrains Mono" panose="020B0509020102050004" pitchFamily="49" charset="77"/>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36AAA4-4B4D-0C41-9C40-CACD9D4483A1}"/>
              </a:ext>
            </a:extLst>
          </p:cNvPr>
          <p:cNvSpPr>
            <a:spLocks noGrp="1"/>
          </p:cNvSpPr>
          <p:nvPr>
            <p:ph idx="1"/>
          </p:nvPr>
        </p:nvSpPr>
        <p:spPr/>
        <p:txBody>
          <a:bodyPr/>
          <a:lstStyle>
            <a:lvl1pPr>
              <a:defRPr b="0" i="0">
                <a:latin typeface="JetBrains Mono" panose="020B0509020102050004" pitchFamily="49" charset="77"/>
              </a:defRPr>
            </a:lvl1pPr>
            <a:lvl2pPr>
              <a:defRPr b="0" i="0">
                <a:latin typeface="JetBrains Mono" panose="020B0509020102050004" pitchFamily="49" charset="77"/>
              </a:defRPr>
            </a:lvl2pPr>
            <a:lvl3pPr>
              <a:defRPr b="0" i="0">
                <a:latin typeface="JetBrains Mono" panose="020B0509020102050004" pitchFamily="49" charset="77"/>
              </a:defRPr>
            </a:lvl3pPr>
            <a:lvl4pPr>
              <a:defRPr b="0" i="0">
                <a:latin typeface="JetBrains Mono" panose="020B0509020102050004" pitchFamily="49" charset="77"/>
              </a:defRPr>
            </a:lvl4pPr>
            <a:lvl5pPr>
              <a:defRPr b="0" i="0">
                <a:latin typeface="JetBrains Mono" panose="020B0509020102050004" pitchFamily="49"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B0E08E-1723-D541-A5E4-88E070E4504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2E8B3B7A-A4A6-0F4A-82D2-8A2722F8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47EE6-CAEB-9B42-89D2-A79CD424924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800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FFBA-3961-0541-8E75-6B3FD8B231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3E7D79-0423-574C-9123-D6B305E53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46C689-B3E9-294F-ABD7-054D713896BF}"/>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75501BE2-DFE2-604E-AB64-24F88C9C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9ED07-09CD-7D4C-AA55-0BEA11AD6EE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1569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506B-31DF-FB4A-B099-41DFCF6D21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62C132-E3CA-C54F-BBAF-065525D20B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5C947E-AEE1-024C-B938-34CC038313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53046A4-3DA8-DD40-904A-984A15AE6A72}"/>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D676BDD0-B5ED-C54F-AB6E-C97FBB3D4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E1F9C-9B55-7048-A393-B375E810374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8660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5B92-C287-F847-9D4A-3309465054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30690A-1B68-C841-90D7-E9DA0DDE2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AEDDD0-9CA4-8848-897F-B38F2B6EC6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9EDA2F-0E0F-FD4B-9F6B-5E93E14AD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FD6104-ACCB-F344-8925-81C8403F92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4EC80FB-41DB-914B-BC9E-3850437B72FC}"/>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8" name="Footer Placeholder 7">
            <a:extLst>
              <a:ext uri="{FF2B5EF4-FFF2-40B4-BE49-F238E27FC236}">
                <a16:creationId xmlns:a16="http://schemas.microsoft.com/office/drawing/2014/main" id="{68A7497A-C58B-6E43-AC67-0AB2DEC16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1558EA-FA50-184B-89AD-7ECEC3EBEDF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6280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EDAC-649D-A143-AF4A-5D22BBDCDBE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0F42A8-388E-AC4C-9D0F-D4F9554EBD6A}"/>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4" name="Footer Placeholder 3">
            <a:extLst>
              <a:ext uri="{FF2B5EF4-FFF2-40B4-BE49-F238E27FC236}">
                <a16:creationId xmlns:a16="http://schemas.microsoft.com/office/drawing/2014/main" id="{3CAFAFD9-14D7-4A44-9932-347DD764DC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4D71B-113A-7340-93D4-37BACC7079D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9349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B99C1-1708-014A-92E3-67B144640BB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3" name="Footer Placeholder 2">
            <a:extLst>
              <a:ext uri="{FF2B5EF4-FFF2-40B4-BE49-F238E27FC236}">
                <a16:creationId xmlns:a16="http://schemas.microsoft.com/office/drawing/2014/main" id="{D2DB7F06-27F8-B745-886A-44B4E7962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62893-4259-0349-B24D-FA695909CCC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214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C9E4-2702-554A-A2BA-FD93EAEA2A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EAF4A7-E0D8-714D-A871-F23C7902A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677C1E-F586-4541-B53F-77FD9FC64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366D8-59C6-254B-B6D2-8FD9A1E2004E}"/>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EDD93311-88AD-E948-B74C-B983E9542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05825-17DE-2B46-9A69-9A125B00F32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032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21E7-F8F0-474D-9873-A7D1D795CD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598589-E4E2-BA44-8CEF-11DE0BB78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4FEBE-D8A6-F641-BCAF-BA7D40C86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DA8D11-217A-EE42-B781-E4C47B5A9534}"/>
              </a:ext>
            </a:extLst>
          </p:cNvPr>
          <p:cNvSpPr>
            <a:spLocks noGrp="1"/>
          </p:cNvSpPr>
          <p:nvPr>
            <p:ph type="dt" sz="half" idx="10"/>
          </p:nvPr>
        </p:nvSpPr>
        <p:spPr/>
        <p:txBody>
          <a:bodyPr/>
          <a:lstStyle/>
          <a:p>
            <a:fld id="{82EDB8D0-98ED-4B86-9D5F-E61ADC70144D}" type="datetimeFigureOut">
              <a:rPr lang="en-US" smtClean="0"/>
              <a:pPr/>
              <a:t>6/5/20</a:t>
            </a:fld>
            <a:endParaRPr lang="en-US" dirty="0"/>
          </a:p>
        </p:txBody>
      </p:sp>
      <p:sp>
        <p:nvSpPr>
          <p:cNvPr id="6" name="Footer Placeholder 5">
            <a:extLst>
              <a:ext uri="{FF2B5EF4-FFF2-40B4-BE49-F238E27FC236}">
                <a16:creationId xmlns:a16="http://schemas.microsoft.com/office/drawing/2014/main" id="{B79A866B-83DE-8946-B29D-6265BA161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F58B6-ECE5-394B-90D7-05E19A048B88}"/>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3875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DA8764-DF8E-A042-B2DB-60BFE5C82700}"/>
              </a:ext>
            </a:extLst>
          </p:cNvPr>
          <p:cNvSpPr/>
          <p:nvPr userDrawn="1"/>
        </p:nvSpPr>
        <p:spPr>
          <a:xfrm>
            <a:off x="0" y="0"/>
            <a:ext cx="12192000" cy="6858000"/>
          </a:xfrm>
          <a:prstGeom prst="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a:extLst>
              <a:ext uri="{FF2B5EF4-FFF2-40B4-BE49-F238E27FC236}">
                <a16:creationId xmlns:a16="http://schemas.microsoft.com/office/drawing/2014/main" id="{9BCEC733-ADA5-304A-8671-FC882C4E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78EAB79-3D08-7142-ABA8-62491ABB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0C912FEB-2394-894E-8DB9-9A7723D11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6/5/20</a:t>
            </a:fld>
            <a:endParaRPr lang="en-US" dirty="0"/>
          </a:p>
        </p:txBody>
      </p:sp>
      <p:sp>
        <p:nvSpPr>
          <p:cNvPr id="5" name="Footer Placeholder 4">
            <a:extLst>
              <a:ext uri="{FF2B5EF4-FFF2-40B4-BE49-F238E27FC236}">
                <a16:creationId xmlns:a16="http://schemas.microsoft.com/office/drawing/2014/main" id="{09FCACFB-9ED8-AD43-A5C0-18032CD03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68446E-3EAA-5E4B-BE10-ABCBCC804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5924845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rgbClr val="A6B3B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6B3B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6B3B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6B3B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fungus, grass, standing&#10;&#10;Description automatically generated">
            <a:extLst>
              <a:ext uri="{FF2B5EF4-FFF2-40B4-BE49-F238E27FC236}">
                <a16:creationId xmlns:a16="http://schemas.microsoft.com/office/drawing/2014/main" id="{0DE193B0-FE29-9F4E-92AD-AFC8F1F05AA9}"/>
              </a:ext>
            </a:extLst>
          </p:cNvPr>
          <p:cNvPicPr>
            <a:picLocks noChangeAspect="1"/>
          </p:cNvPicPr>
          <p:nvPr/>
        </p:nvPicPr>
        <p:blipFill>
          <a:blip r:embed="rId3"/>
          <a:stretch>
            <a:fillRect/>
          </a:stretch>
        </p:blipFill>
        <p:spPr>
          <a:xfrm>
            <a:off x="0" y="0"/>
            <a:ext cx="4234470" cy="6858000"/>
          </a:xfrm>
          <a:prstGeom prst="rect">
            <a:avLst/>
          </a:prstGeom>
        </p:spPr>
      </p:pic>
      <p:sp>
        <p:nvSpPr>
          <p:cNvPr id="2" name="Title 1">
            <a:extLst>
              <a:ext uri="{FF2B5EF4-FFF2-40B4-BE49-F238E27FC236}">
                <a16:creationId xmlns:a16="http://schemas.microsoft.com/office/drawing/2014/main" id="{051F57D0-BB83-7C48-89F5-0A3F0091A9B8}"/>
              </a:ext>
            </a:extLst>
          </p:cNvPr>
          <p:cNvSpPr>
            <a:spLocks noGrp="1"/>
          </p:cNvSpPr>
          <p:nvPr>
            <p:ph type="ctrTitle"/>
          </p:nvPr>
        </p:nvSpPr>
        <p:spPr>
          <a:xfrm>
            <a:off x="4234470" y="1122363"/>
            <a:ext cx="7913538" cy="2387600"/>
          </a:xfrm>
          <a:noFill/>
          <a:effectLst>
            <a:glow>
              <a:schemeClr val="accent1">
                <a:alpha val="40000"/>
              </a:schemeClr>
            </a:glow>
            <a:reflection endPos="0" dist="50800" dir="5400000" sy="-100000" algn="bl" rotWithShape="0"/>
          </a:effectLst>
        </p:spPr>
        <p:txBody>
          <a:bodyPr>
            <a:normAutofit/>
          </a:bodyPr>
          <a:lstStyle/>
          <a:p>
            <a:pPr algn="r"/>
            <a:r>
              <a:rPr lang="en-US" sz="5400" dirty="0">
                <a:solidFill>
                  <a:srgbClr val="A6B3BF"/>
                </a:solidFill>
                <a:latin typeface="JetBrains Mono" panose="020B0509020102050004" pitchFamily="49" charset="77"/>
              </a:rPr>
              <a:t>Everything You Wanted</a:t>
            </a:r>
            <a:br>
              <a:rPr lang="en-US" sz="5400" dirty="0">
                <a:solidFill>
                  <a:srgbClr val="A6B3BF"/>
                </a:solidFill>
                <a:latin typeface="JetBrains Mono" panose="020B0509020102050004" pitchFamily="49" charset="77"/>
              </a:rPr>
            </a:br>
            <a:r>
              <a:rPr lang="en-US" sz="5400" dirty="0">
                <a:solidFill>
                  <a:srgbClr val="A6B3BF"/>
                </a:solidFill>
                <a:latin typeface="JetBrains Mono" panose="020B0509020102050004" pitchFamily="49" charset="77"/>
              </a:rPr>
              <a:t>to Know About</a:t>
            </a:r>
          </a:p>
        </p:txBody>
      </p:sp>
      <p:sp>
        <p:nvSpPr>
          <p:cNvPr id="3" name="Subtitle 2">
            <a:extLst>
              <a:ext uri="{FF2B5EF4-FFF2-40B4-BE49-F238E27FC236}">
                <a16:creationId xmlns:a16="http://schemas.microsoft.com/office/drawing/2014/main" id="{A3E2F27E-661F-8F41-9525-FA3C8E240CED}"/>
              </a:ext>
            </a:extLst>
          </p:cNvPr>
          <p:cNvSpPr>
            <a:spLocks noGrp="1"/>
          </p:cNvSpPr>
          <p:nvPr>
            <p:ph type="subTitle" idx="1"/>
          </p:nvPr>
        </p:nvSpPr>
        <p:spPr>
          <a:xfrm>
            <a:off x="4234470" y="3602038"/>
            <a:ext cx="7913538" cy="1030288"/>
          </a:xfrm>
          <a:noFill/>
          <a:effectLst>
            <a:glow>
              <a:schemeClr val="accent1">
                <a:alpha val="40000"/>
              </a:schemeClr>
            </a:glow>
            <a:reflection endPos="0" dist="50800" dir="5400000" sy="-100000" algn="bl" rotWithShape="0"/>
          </a:effectLst>
        </p:spPr>
        <p:txBody>
          <a:bodyPr>
            <a:normAutofit fontScale="70000" lnSpcReduction="20000"/>
          </a:bodyPr>
          <a:lstStyle/>
          <a:p>
            <a:pPr algn="r"/>
            <a:r>
              <a:rPr lang="en-US" sz="6600" b="1" dirty="0">
                <a:solidFill>
                  <a:srgbClr val="A6B3BF"/>
                </a:solidFill>
                <a:latin typeface="JetBrains Mono" panose="020B0509020102050004" pitchFamily="49" charset="77"/>
              </a:rPr>
              <a:t>Java Access Modifiers</a:t>
            </a:r>
          </a:p>
        </p:txBody>
      </p:sp>
      <p:sp>
        <p:nvSpPr>
          <p:cNvPr id="6" name="TextBox 5">
            <a:extLst>
              <a:ext uri="{FF2B5EF4-FFF2-40B4-BE49-F238E27FC236}">
                <a16:creationId xmlns:a16="http://schemas.microsoft.com/office/drawing/2014/main" id="{446D3126-674A-2445-BC71-F86BC8A78FED}"/>
              </a:ext>
            </a:extLst>
          </p:cNvPr>
          <p:cNvSpPr txBox="1"/>
          <p:nvPr/>
        </p:nvSpPr>
        <p:spPr>
          <a:xfrm>
            <a:off x="5876544" y="6562713"/>
            <a:ext cx="6052008" cy="276999"/>
          </a:xfrm>
          <a:prstGeom prst="rect">
            <a:avLst/>
          </a:prstGeom>
          <a:noFill/>
        </p:spPr>
        <p:txBody>
          <a:bodyPr wrap="square" rtlCol="0">
            <a:spAutoFit/>
          </a:bodyPr>
          <a:lstStyle/>
          <a:p>
            <a:r>
              <a:rPr lang="en-US" sz="1200" dirty="0">
                <a:solidFill>
                  <a:srgbClr val="FECC71"/>
                </a:solidFill>
                <a:latin typeface="JetBrains Mono" panose="020B0509020102050004" pitchFamily="49" charset="77"/>
              </a:rPr>
              <a:t>this is a a javax0 tutorial, LEVEL: NOVICE, © Peter </a:t>
            </a:r>
            <a:r>
              <a:rPr lang="en-US" sz="1200" dirty="0" err="1">
                <a:solidFill>
                  <a:srgbClr val="FECC71"/>
                </a:solidFill>
                <a:latin typeface="JetBrains Mono" panose="020B0509020102050004" pitchFamily="49" charset="77"/>
              </a:rPr>
              <a:t>Verhás</a:t>
            </a:r>
            <a:r>
              <a:rPr lang="en-US" sz="1200" dirty="0">
                <a:solidFill>
                  <a:srgbClr val="FECC71"/>
                </a:solidFill>
                <a:latin typeface="JetBrains Mono" panose="020B0509020102050004" pitchFamily="49" charset="77"/>
              </a:rPr>
              <a:t> 2020</a:t>
            </a:r>
          </a:p>
        </p:txBody>
      </p:sp>
    </p:spTree>
    <p:extLst>
      <p:ext uri="{BB962C8B-B14F-4D97-AF65-F5344CB8AC3E}">
        <p14:creationId xmlns:p14="http://schemas.microsoft.com/office/powerpoint/2010/main" val="38441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Let’s talk about private first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Junior -&gt; Senior level</a:t>
            </a:r>
          </a:p>
        </p:txBody>
      </p:sp>
    </p:spTree>
    <p:extLst>
      <p:ext uri="{BB962C8B-B14F-4D97-AF65-F5344CB8AC3E}">
        <p14:creationId xmlns:p14="http://schemas.microsoft.com/office/powerpoint/2010/main" val="292765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misconception</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same class and</a:t>
            </a:r>
          </a:p>
          <a:p>
            <a:r>
              <a:rPr lang="en-US" dirty="0">
                <a:solidFill>
                  <a:srgbClr val="FECC71"/>
                </a:solidFill>
              </a:rPr>
              <a:t>NOT ONLY FOR THE SAME OBJECT / CLASS INSTANCE</a:t>
            </a:r>
          </a:p>
          <a:p>
            <a:endParaRPr lang="en-US" dirty="0">
              <a:solidFill>
                <a:srgbClr val="FECC71"/>
              </a:solidFill>
            </a:endParaRPr>
          </a:p>
          <a:p>
            <a:endParaRPr lang="en-US" dirty="0">
              <a:solidFill>
                <a:srgbClr val="FECC71"/>
              </a:solidFill>
            </a:endParaRPr>
          </a:p>
          <a:p>
            <a:r>
              <a:rPr lang="en-US" dirty="0">
                <a:solidFill>
                  <a:srgbClr val="FECC71"/>
                </a:solidFill>
              </a:rPr>
              <a:t>demo ‘</a:t>
            </a:r>
            <a:r>
              <a:rPr lang="en-US" dirty="0" err="1">
                <a:solidFill>
                  <a:srgbClr val="FECC71"/>
                </a:solidFill>
              </a:rPr>
              <a:t>EqualsImplementingClass</a:t>
            </a:r>
            <a:r>
              <a:rPr lang="en-US" dirty="0">
                <a:solidFill>
                  <a:srgbClr val="FECC71"/>
                </a:solidFill>
              </a:rPr>
              <a:t>’</a:t>
            </a:r>
          </a:p>
        </p:txBody>
      </p:sp>
    </p:spTree>
    <p:extLst>
      <p:ext uri="{BB962C8B-B14F-4D97-AF65-F5344CB8AC3E}">
        <p14:creationId xmlns:p14="http://schemas.microsoft.com/office/powerpoint/2010/main" val="167929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DEMO PLACEHOLDER CUT IT OFF</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Demo CUT IT OFF FROM THE VIDEO</a:t>
            </a:r>
          </a:p>
          <a:p>
            <a:endParaRPr lang="en-US" dirty="0">
              <a:solidFill>
                <a:srgbClr val="FECC71"/>
              </a:solidFill>
            </a:endParaRPr>
          </a:p>
          <a:p>
            <a:r>
              <a:rPr lang="en-US" dirty="0" err="1">
                <a:solidFill>
                  <a:srgbClr val="FECC71"/>
                </a:solidFill>
              </a:rPr>
              <a:t>EqualsImplementingClass</a:t>
            </a:r>
            <a:endParaRPr lang="en-US" dirty="0">
              <a:solidFill>
                <a:srgbClr val="FECC71"/>
              </a:solidFill>
            </a:endParaRPr>
          </a:p>
        </p:txBody>
      </p:sp>
    </p:spTree>
    <p:extLst>
      <p:ext uri="{BB962C8B-B14F-4D97-AF65-F5344CB8AC3E}">
        <p14:creationId xmlns:p14="http://schemas.microsoft.com/office/powerpoint/2010/main" val="335664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normAutofit/>
          </a:bodyPr>
          <a:lstStyle/>
          <a:p>
            <a:r>
              <a:rPr lang="en-US" dirty="0">
                <a:solidFill>
                  <a:srgbClr val="FECC71"/>
                </a:solidFill>
              </a:rPr>
              <a:t>“is visible only in the same class”</a:t>
            </a:r>
          </a:p>
        </p:txBody>
      </p:sp>
      <p:sp>
        <p:nvSpPr>
          <p:cNvPr id="5" name="Content Placeholder 2">
            <a:extLst>
              <a:ext uri="{FF2B5EF4-FFF2-40B4-BE49-F238E27FC236}">
                <a16:creationId xmlns:a16="http://schemas.microsoft.com/office/drawing/2014/main" id="{8CE6AF6A-4A29-F244-B22D-8B92012C6BA5}"/>
              </a:ext>
            </a:extLst>
          </p:cNvPr>
          <p:cNvSpPr txBox="1">
            <a:spLocks/>
          </p:cNvSpPr>
          <p:nvPr/>
        </p:nvSpPr>
        <p:spPr>
          <a:xfrm>
            <a:off x="838200" y="183255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A6B3BF"/>
                </a:solidFill>
                <a:latin typeface="JetBrains Mono" panose="020B0509020102050004" pitchFamily="49"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A6B3BF"/>
                </a:solidFill>
                <a:latin typeface="JetBrains Mono" panose="020B0509020102050004" pitchFamily="49"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A6B3BF"/>
                </a:solidFill>
                <a:latin typeface="JetBrains Mono" panose="020B0509020102050004" pitchFamily="49"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A6B3BF"/>
                </a:solidFill>
                <a:latin typeface="JetBrains Mono" panose="020B0509020102050004" pitchFamily="49"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A6B3BF"/>
                </a:solidFill>
                <a:latin typeface="JetBrains Mono" panose="020B0509020102050004" pitchFamily="49"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ECC71"/>
              </a:solidFill>
            </a:endParaRPr>
          </a:p>
          <a:p>
            <a:endParaRPr lang="en-US" dirty="0">
              <a:solidFill>
                <a:srgbClr val="FECC71"/>
              </a:solidFill>
            </a:endParaRPr>
          </a:p>
          <a:p>
            <a:endParaRPr lang="en-US" dirty="0">
              <a:solidFill>
                <a:srgbClr val="FECC71"/>
              </a:solidFill>
            </a:endParaRPr>
          </a:p>
          <a:p>
            <a:pPr marL="0" indent="0">
              <a:buFont typeface="Arial" panose="020B0604020202020204" pitchFamily="34" charset="0"/>
              <a:buNone/>
            </a:pPr>
            <a:r>
              <a:rPr lang="en-US" dirty="0">
                <a:solidFill>
                  <a:srgbClr val="FECC71"/>
                </a:solidFill>
              </a:rPr>
              <a:t>		is NOT</a:t>
            </a:r>
          </a:p>
          <a:p>
            <a:pPr marL="0" indent="0">
              <a:buFont typeface="Arial" panose="020B0604020202020204" pitchFamily="34" charset="0"/>
              <a:buNone/>
            </a:pPr>
            <a:r>
              <a:rPr lang="en-US" dirty="0">
                <a:solidFill>
                  <a:srgbClr val="FECC71"/>
                </a:solidFill>
              </a:rPr>
              <a:t>		what the </a:t>
            </a:r>
          </a:p>
          <a:p>
            <a:pPr marL="0" indent="0">
              <a:buFont typeface="Arial" panose="020B0604020202020204" pitchFamily="34" charset="0"/>
              <a:buNone/>
            </a:pPr>
            <a:r>
              <a:rPr lang="en-US" dirty="0">
                <a:solidFill>
                  <a:srgbClr val="FECC71"/>
                </a:solidFill>
              </a:rPr>
              <a:t>			Java Language Specification says</a:t>
            </a:r>
          </a:p>
        </p:txBody>
      </p:sp>
    </p:spTree>
    <p:extLst>
      <p:ext uri="{BB962C8B-B14F-4D97-AF65-F5344CB8AC3E}">
        <p14:creationId xmlns:p14="http://schemas.microsoft.com/office/powerpoint/2010/main" val="38591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noAutofit/>
          </a:bodyPr>
          <a:lstStyle/>
          <a:p>
            <a:r>
              <a:rPr lang="en-US" sz="2400" b="0" dirty="0">
                <a:solidFill>
                  <a:srgbClr val="FECC71"/>
                </a:solidFill>
                <a:ea typeface="+mn-ea"/>
                <a:cs typeface="+mn-cs"/>
              </a:rPr>
              <a:t>https://</a:t>
            </a:r>
            <a:r>
              <a:rPr lang="en-US" sz="2400" b="0" dirty="0" err="1">
                <a:solidFill>
                  <a:srgbClr val="FECC71"/>
                </a:solidFill>
                <a:ea typeface="+mn-ea"/>
                <a:cs typeface="+mn-cs"/>
              </a:rPr>
              <a:t>docs.oracle.com</a:t>
            </a:r>
            <a:r>
              <a:rPr lang="en-US" sz="2400" b="0" dirty="0">
                <a:solidFill>
                  <a:srgbClr val="FECC71"/>
                </a:solidFill>
                <a:ea typeface="+mn-ea"/>
                <a:cs typeface="+mn-cs"/>
              </a:rPr>
              <a:t>/</a:t>
            </a:r>
            <a:r>
              <a:rPr lang="en-US" sz="2400" b="0" dirty="0" err="1">
                <a:solidFill>
                  <a:srgbClr val="FECC71"/>
                </a:solidFill>
                <a:ea typeface="+mn-ea"/>
                <a:cs typeface="+mn-cs"/>
              </a:rPr>
              <a:t>javase</a:t>
            </a:r>
            <a:r>
              <a:rPr lang="en-US" sz="2400" b="0" dirty="0">
                <a:solidFill>
                  <a:srgbClr val="FECC71"/>
                </a:solidFill>
                <a:ea typeface="+mn-ea"/>
                <a:cs typeface="+mn-cs"/>
              </a:rPr>
              <a:t>/specs/</a:t>
            </a:r>
            <a:r>
              <a:rPr lang="en-US" sz="2400" b="0" dirty="0" err="1">
                <a:solidFill>
                  <a:srgbClr val="FECC71"/>
                </a:solidFill>
                <a:ea typeface="+mn-ea"/>
                <a:cs typeface="+mn-cs"/>
              </a:rPr>
              <a:t>jls</a:t>
            </a:r>
            <a:r>
              <a:rPr lang="en-US" sz="2400" b="0" dirty="0">
                <a:solidFill>
                  <a:srgbClr val="FECC71"/>
                </a:solidFill>
                <a:ea typeface="+mn-ea"/>
                <a:cs typeface="+mn-cs"/>
              </a:rPr>
              <a:t>/se14/jls14.pdf</a:t>
            </a:r>
            <a:br>
              <a:rPr lang="en-US" sz="3600" dirty="0"/>
            </a:br>
            <a:endParaRPr lang="en-US" sz="3600" dirty="0"/>
          </a:p>
        </p:txBody>
      </p:sp>
      <p:pic>
        <p:nvPicPr>
          <p:cNvPr id="4" name="Picture 3">
            <a:extLst>
              <a:ext uri="{FF2B5EF4-FFF2-40B4-BE49-F238E27FC236}">
                <a16:creationId xmlns:a16="http://schemas.microsoft.com/office/drawing/2014/main" id="{90876ACC-EC2A-D448-A5F4-8ED6F480F1FB}"/>
              </a:ext>
            </a:extLst>
          </p:cNvPr>
          <p:cNvPicPr>
            <a:picLocks noChangeAspect="1"/>
          </p:cNvPicPr>
          <p:nvPr/>
        </p:nvPicPr>
        <p:blipFill>
          <a:blip r:embed="rId3"/>
          <a:stretch>
            <a:fillRect/>
          </a:stretch>
        </p:blipFill>
        <p:spPr>
          <a:xfrm>
            <a:off x="4076700" y="1690688"/>
            <a:ext cx="4038600" cy="4038600"/>
          </a:xfrm>
          <a:prstGeom prst="rect">
            <a:avLst/>
          </a:prstGeom>
        </p:spPr>
      </p:pic>
    </p:spTree>
    <p:extLst>
      <p:ext uri="{BB962C8B-B14F-4D97-AF65-F5344CB8AC3E}">
        <p14:creationId xmlns:p14="http://schemas.microsoft.com/office/powerpoint/2010/main" val="239821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B4C16C-5444-5245-A641-1106F2839EEF}"/>
              </a:ext>
            </a:extLst>
          </p:cNvPr>
          <p:cNvPicPr>
            <a:picLocks noChangeAspect="1"/>
          </p:cNvPicPr>
          <p:nvPr/>
        </p:nvPicPr>
        <p:blipFill>
          <a:blip r:embed="rId3"/>
          <a:stretch>
            <a:fillRect/>
          </a:stretch>
        </p:blipFill>
        <p:spPr>
          <a:xfrm>
            <a:off x="0" y="-738507"/>
            <a:ext cx="12191999" cy="8335013"/>
          </a:xfrm>
          <a:prstGeom prst="rect">
            <a:avLst/>
          </a:prstGeom>
        </p:spPr>
      </p:pic>
      <p:sp>
        <p:nvSpPr>
          <p:cNvPr id="10" name="Oval 9">
            <a:extLst>
              <a:ext uri="{FF2B5EF4-FFF2-40B4-BE49-F238E27FC236}">
                <a16:creationId xmlns:a16="http://schemas.microsoft.com/office/drawing/2014/main" id="{7FFA970F-2B36-CC4F-8853-D22B50208AE2}"/>
              </a:ext>
            </a:extLst>
          </p:cNvPr>
          <p:cNvSpPr/>
          <p:nvPr/>
        </p:nvSpPr>
        <p:spPr>
          <a:xfrm>
            <a:off x="443342" y="1330036"/>
            <a:ext cx="11139054" cy="17179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1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3" name="Rectangle 12">
            <a:extLst>
              <a:ext uri="{FF2B5EF4-FFF2-40B4-BE49-F238E27FC236}">
                <a16:creationId xmlns:a16="http://schemas.microsoft.com/office/drawing/2014/main" id="{ED66F716-4555-E342-B4DE-4479FD332DD7}"/>
              </a:ext>
            </a:extLst>
          </p:cNvPr>
          <p:cNvSpPr/>
          <p:nvPr/>
        </p:nvSpPr>
        <p:spPr>
          <a:xfrm>
            <a:off x="693053" y="1688308"/>
            <a:ext cx="10127347" cy="467092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latin typeface="JetBrains Mono" panose="020B0509020102050004" pitchFamily="49" charset="77"/>
              </a:rPr>
              <a:t>top-level class</a:t>
            </a:r>
          </a:p>
        </p:txBody>
      </p:sp>
      <p:sp>
        <p:nvSpPr>
          <p:cNvPr id="15" name="Rectangle 14">
            <a:extLst>
              <a:ext uri="{FF2B5EF4-FFF2-40B4-BE49-F238E27FC236}">
                <a16:creationId xmlns:a16="http://schemas.microsoft.com/office/drawing/2014/main" id="{ED66F716-4555-E342-B4DE-4479FD332DD7}"/>
              </a:ext>
            </a:extLst>
          </p:cNvPr>
          <p:cNvSpPr/>
          <p:nvPr/>
        </p:nvSpPr>
        <p:spPr>
          <a:xfrm>
            <a:off x="1080654" y="2261862"/>
            <a:ext cx="3038961" cy="181689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latin typeface="JetBrains Mono" panose="020B0509020102050004" pitchFamily="49" charset="77"/>
              </a:rPr>
              <a:t>inner class</a:t>
            </a:r>
          </a:p>
        </p:txBody>
      </p:sp>
      <p:sp>
        <p:nvSpPr>
          <p:cNvPr id="16" name="Rectangle 15">
            <a:extLst>
              <a:ext uri="{FF2B5EF4-FFF2-40B4-BE49-F238E27FC236}">
                <a16:creationId xmlns:a16="http://schemas.microsoft.com/office/drawing/2014/main" id="{08E8E382-31E6-524B-AAE3-BE910FCAEC0A}"/>
              </a:ext>
            </a:extLst>
          </p:cNvPr>
          <p:cNvSpPr/>
          <p:nvPr/>
        </p:nvSpPr>
        <p:spPr>
          <a:xfrm>
            <a:off x="1080653" y="4261245"/>
            <a:ext cx="3038961" cy="181689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latin typeface="JetBrains Mono" panose="020B0509020102050004" pitchFamily="49" charset="77"/>
              </a:rPr>
              <a:t>inner class</a:t>
            </a:r>
          </a:p>
        </p:txBody>
      </p:sp>
      <p:sp>
        <p:nvSpPr>
          <p:cNvPr id="17" name="Oval 16">
            <a:extLst>
              <a:ext uri="{FF2B5EF4-FFF2-40B4-BE49-F238E27FC236}">
                <a16:creationId xmlns:a16="http://schemas.microsoft.com/office/drawing/2014/main" id="{73FE7D2E-1479-9A42-A06E-05EEE0344699}"/>
              </a:ext>
            </a:extLst>
          </p:cNvPr>
          <p:cNvSpPr/>
          <p:nvPr/>
        </p:nvSpPr>
        <p:spPr>
          <a:xfrm>
            <a:off x="1385501" y="4656698"/>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sp>
        <p:nvSpPr>
          <p:cNvPr id="18" name="Oval 17">
            <a:extLst>
              <a:ext uri="{FF2B5EF4-FFF2-40B4-BE49-F238E27FC236}">
                <a16:creationId xmlns:a16="http://schemas.microsoft.com/office/drawing/2014/main" id="{5FC5DA70-4F94-FF48-A6D4-C4AF44A5FE09}"/>
              </a:ext>
            </a:extLst>
          </p:cNvPr>
          <p:cNvSpPr/>
          <p:nvPr/>
        </p:nvSpPr>
        <p:spPr>
          <a:xfrm>
            <a:off x="1385500" y="2751422"/>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sp>
        <p:nvSpPr>
          <p:cNvPr id="19" name="Oval 18">
            <a:extLst>
              <a:ext uri="{FF2B5EF4-FFF2-40B4-BE49-F238E27FC236}">
                <a16:creationId xmlns:a16="http://schemas.microsoft.com/office/drawing/2014/main" id="{3ACEA9BF-B930-5649-8FA4-83152A95187C}"/>
              </a:ext>
            </a:extLst>
          </p:cNvPr>
          <p:cNvSpPr/>
          <p:nvPr/>
        </p:nvSpPr>
        <p:spPr>
          <a:xfrm>
            <a:off x="6442414" y="3365784"/>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cxnSp>
        <p:nvCxnSpPr>
          <p:cNvPr id="23" name="Straight Arrow Connector 22">
            <a:extLst>
              <a:ext uri="{FF2B5EF4-FFF2-40B4-BE49-F238E27FC236}">
                <a16:creationId xmlns:a16="http://schemas.microsoft.com/office/drawing/2014/main" id="{E146C1BF-A92B-EA44-B580-840AF5510CB9}"/>
              </a:ext>
            </a:extLst>
          </p:cNvPr>
          <p:cNvCxnSpPr>
            <a:cxnSpLocks/>
            <a:stCxn id="18" idx="6"/>
            <a:endCxn id="19" idx="1"/>
          </p:cNvCxnSpPr>
          <p:nvPr/>
        </p:nvCxnSpPr>
        <p:spPr>
          <a:xfrm>
            <a:off x="2785675" y="3365785"/>
            <a:ext cx="3861790" cy="179942"/>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C3B4AA-BB6E-9E4A-9E20-460ABC8BFF6A}"/>
              </a:ext>
            </a:extLst>
          </p:cNvPr>
          <p:cNvCxnSpPr>
            <a:cxnSpLocks/>
            <a:stCxn id="17" idx="6"/>
            <a:endCxn id="19" idx="3"/>
          </p:cNvCxnSpPr>
          <p:nvPr/>
        </p:nvCxnSpPr>
        <p:spPr>
          <a:xfrm flipV="1">
            <a:off x="2785676" y="4414566"/>
            <a:ext cx="3861789" cy="856495"/>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160287-D9B0-DF4C-9639-6FC574972632}"/>
              </a:ext>
            </a:extLst>
          </p:cNvPr>
          <p:cNvCxnSpPr>
            <a:cxnSpLocks/>
            <a:stCxn id="17" idx="1"/>
            <a:endCxn id="18" idx="3"/>
          </p:cNvCxnSpPr>
          <p:nvPr/>
        </p:nvCxnSpPr>
        <p:spPr>
          <a:xfrm flipH="1" flipV="1">
            <a:off x="1590551" y="3800204"/>
            <a:ext cx="1" cy="1036437"/>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08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endParaRPr lang="en-US" dirty="0">
              <a:solidFill>
                <a:srgbClr val="FECC71"/>
              </a:solidFill>
            </a:endParaRPr>
          </a:p>
        </p:txBody>
      </p:sp>
    </p:spTree>
    <p:extLst>
      <p:ext uri="{BB962C8B-B14F-4D97-AF65-F5344CB8AC3E}">
        <p14:creationId xmlns:p14="http://schemas.microsoft.com/office/powerpoint/2010/main" val="74846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package access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“when we do not specify any modifier”</a:t>
            </a:r>
          </a:p>
          <a:p>
            <a:endParaRPr lang="en-US" dirty="0">
              <a:solidFill>
                <a:srgbClr val="FECC71"/>
              </a:solidFill>
            </a:endParaRPr>
          </a:p>
          <a:p>
            <a:pPr marL="0" indent="0">
              <a:buNone/>
            </a:pPr>
            <a:r>
              <a:rPr lang="en-US" dirty="0">
                <a:solidFill>
                  <a:srgbClr val="FECC71"/>
                </a:solidFill>
              </a:rPr>
              <a:t>is only when we are in a class or </a:t>
            </a:r>
            <a:r>
              <a:rPr lang="en-US" dirty="0" err="1">
                <a:solidFill>
                  <a:srgbClr val="FECC71"/>
                </a:solidFill>
              </a:rPr>
              <a:t>enum</a:t>
            </a:r>
            <a:endParaRPr lang="en-US" dirty="0">
              <a:solidFill>
                <a:srgbClr val="FECC71"/>
              </a:solidFill>
            </a:endParaRPr>
          </a:p>
          <a:p>
            <a:pPr marL="0" indent="0">
              <a:buNone/>
            </a:pPr>
            <a:r>
              <a:rPr lang="en-US" dirty="0">
                <a:solidFill>
                  <a:srgbClr val="FECC71"/>
                </a:solidFill>
              </a:rPr>
              <a:t>The default in an interface is public.</a:t>
            </a:r>
          </a:p>
          <a:p>
            <a:endParaRPr lang="en-US" dirty="0">
              <a:solidFill>
                <a:srgbClr val="FECC71"/>
              </a:solidFill>
            </a:endParaRPr>
          </a:p>
        </p:txBody>
      </p:sp>
    </p:spTree>
    <p:extLst>
      <p:ext uri="{BB962C8B-B14F-4D97-AF65-F5344CB8AC3E}">
        <p14:creationId xmlns:p14="http://schemas.microsoft.com/office/powerpoint/2010/main" val="139849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package private and</a:t>
            </a:r>
          </a:p>
          <a:p>
            <a:r>
              <a:rPr lang="en-US" dirty="0">
                <a:solidFill>
                  <a:srgbClr val="FECC71"/>
                </a:solidFill>
              </a:rPr>
              <a:t>from classes that extend the defining class</a:t>
            </a:r>
          </a:p>
          <a:p>
            <a:endParaRPr lang="en-US" dirty="0">
              <a:solidFill>
                <a:srgbClr val="FECC71"/>
              </a:solidFill>
            </a:endParaRPr>
          </a:p>
          <a:p>
            <a:r>
              <a:rPr lang="en-US" dirty="0">
                <a:solidFill>
                  <a:srgbClr val="FECC71"/>
                </a:solidFill>
              </a:rPr>
              <a:t>“only by code that is responsible for the implementation of that object.”</a:t>
            </a:r>
          </a:p>
        </p:txBody>
      </p:sp>
    </p:spTree>
    <p:extLst>
      <p:ext uri="{BB962C8B-B14F-4D97-AF65-F5344CB8AC3E}">
        <p14:creationId xmlns:p14="http://schemas.microsoft.com/office/powerpoint/2010/main" val="211305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lstStyle/>
          <a:p>
            <a:r>
              <a:rPr lang="en-US" dirty="0"/>
              <a:t>There are three access</a:t>
            </a:r>
            <a:br>
              <a:rPr lang="en-US" dirty="0"/>
            </a:br>
            <a:r>
              <a:rPr lang="en-US" dirty="0"/>
              <a:t>modifiers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164093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90BB15-865F-084A-A661-35EAE28163E5}"/>
              </a:ext>
            </a:extLst>
          </p:cNvPr>
          <p:cNvPicPr>
            <a:picLocks noChangeAspect="1"/>
          </p:cNvPicPr>
          <p:nvPr/>
        </p:nvPicPr>
        <p:blipFill>
          <a:blip r:embed="rId3"/>
          <a:stretch>
            <a:fillRect/>
          </a:stretch>
        </p:blipFill>
        <p:spPr>
          <a:xfrm>
            <a:off x="0" y="-291166"/>
            <a:ext cx="12192000" cy="7440332"/>
          </a:xfrm>
          <a:prstGeom prst="rect">
            <a:avLst/>
          </a:prstGeom>
        </p:spPr>
      </p:pic>
      <p:sp>
        <p:nvSpPr>
          <p:cNvPr id="9" name="Oval 8">
            <a:extLst>
              <a:ext uri="{FF2B5EF4-FFF2-40B4-BE49-F238E27FC236}">
                <a16:creationId xmlns:a16="http://schemas.microsoft.com/office/drawing/2014/main" id="{7FFA970F-2B36-CC4F-8853-D22B50208AE2}"/>
              </a:ext>
            </a:extLst>
          </p:cNvPr>
          <p:cNvSpPr/>
          <p:nvPr/>
        </p:nvSpPr>
        <p:spPr>
          <a:xfrm>
            <a:off x="387927" y="616527"/>
            <a:ext cx="11139054" cy="17179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190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6300D-7430-164E-BB4A-5B727E2B5E5B}"/>
              </a:ext>
            </a:extLst>
          </p:cNvPr>
          <p:cNvPicPr>
            <a:picLocks noChangeAspect="1"/>
          </p:cNvPicPr>
          <p:nvPr/>
        </p:nvPicPr>
        <p:blipFill>
          <a:blip r:embed="rId3"/>
          <a:stretch>
            <a:fillRect/>
          </a:stretch>
        </p:blipFill>
        <p:spPr>
          <a:xfrm>
            <a:off x="0" y="-259123"/>
            <a:ext cx="12192000" cy="7376245"/>
          </a:xfrm>
          <a:prstGeom prst="rect">
            <a:avLst/>
          </a:prstGeom>
        </p:spPr>
      </p:pic>
    </p:spTree>
    <p:extLst>
      <p:ext uri="{BB962C8B-B14F-4D97-AF65-F5344CB8AC3E}">
        <p14:creationId xmlns:p14="http://schemas.microsoft.com/office/powerpoint/2010/main" val="28345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118361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105191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867149"/>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6" y="3676648"/>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A</a:t>
            </a:r>
          </a:p>
        </p:txBody>
      </p:sp>
      <p:sp>
        <p:nvSpPr>
          <p:cNvPr id="11" name="Oval 10">
            <a:extLst>
              <a:ext uri="{FF2B5EF4-FFF2-40B4-BE49-F238E27FC236}">
                <a16:creationId xmlns:a16="http://schemas.microsoft.com/office/drawing/2014/main" id="{05302EA1-37BA-184C-B634-4D7BE2A12B2E}"/>
              </a:ext>
            </a:extLst>
          </p:cNvPr>
          <p:cNvSpPr/>
          <p:nvPr/>
        </p:nvSpPr>
        <p:spPr>
          <a:xfrm>
            <a:off x="3160734" y="4463908"/>
            <a:ext cx="1318023"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a:t>
            </a:r>
          </a:p>
        </p:txBody>
      </p:sp>
      <p:cxnSp>
        <p:nvCxnSpPr>
          <p:cNvPr id="14" name="Straight Arrow Connector 13">
            <a:extLst>
              <a:ext uri="{FF2B5EF4-FFF2-40B4-BE49-F238E27FC236}">
                <a16:creationId xmlns:a16="http://schemas.microsoft.com/office/drawing/2014/main" id="{208600B9-8EA0-F540-ABC1-11D10FD1408F}"/>
              </a:ext>
            </a:extLst>
          </p:cNvPr>
          <p:cNvCxnSpPr/>
          <p:nvPr/>
        </p:nvCxnSpPr>
        <p:spPr>
          <a:xfrm>
            <a:off x="4724400" y="4000500"/>
            <a:ext cx="2677119" cy="0"/>
          </a:xfrm>
          <a:prstGeom prst="straightConnector1">
            <a:avLst/>
          </a:prstGeom>
          <a:ln w="57150">
            <a:solidFill>
              <a:srgbClr val="D0832F"/>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341C6C6-F174-6D4A-8BDB-F3FB3000FC64}"/>
              </a:ext>
            </a:extLst>
          </p:cNvPr>
          <p:cNvSpPr/>
          <p:nvPr/>
        </p:nvSpPr>
        <p:spPr>
          <a:xfrm>
            <a:off x="7780394" y="4463908"/>
            <a:ext cx="1318023"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a:t>
            </a:r>
          </a:p>
        </p:txBody>
      </p:sp>
      <p:sp>
        <p:nvSpPr>
          <p:cNvPr id="3" name="Rectangle 2">
            <a:extLst>
              <a:ext uri="{FF2B5EF4-FFF2-40B4-BE49-F238E27FC236}">
                <a16:creationId xmlns:a16="http://schemas.microsoft.com/office/drawing/2014/main" id="{B6B7AC2A-3FAA-BE4E-AD54-D6F76E07FE03}"/>
              </a:ext>
            </a:extLst>
          </p:cNvPr>
          <p:cNvSpPr/>
          <p:nvPr/>
        </p:nvSpPr>
        <p:spPr>
          <a:xfrm>
            <a:off x="3319758" y="5227983"/>
            <a:ext cx="1232364" cy="347869"/>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rgbClr val="D0832F"/>
                </a:solidFill>
                <a:latin typeface="JetBrains Mono" panose="020B0509020102050004" pitchFamily="49" charset="77"/>
              </a:rPr>
              <a:t>calling code</a:t>
            </a:r>
          </a:p>
        </p:txBody>
      </p:sp>
      <p:cxnSp>
        <p:nvCxnSpPr>
          <p:cNvPr id="5" name="Curved Connector 4">
            <a:extLst>
              <a:ext uri="{FF2B5EF4-FFF2-40B4-BE49-F238E27FC236}">
                <a16:creationId xmlns:a16="http://schemas.microsoft.com/office/drawing/2014/main" id="{428836BB-5B06-2946-A5AD-7518A107A1D9}"/>
              </a:ext>
            </a:extLst>
          </p:cNvPr>
          <p:cNvCxnSpPr>
            <a:cxnSpLocks/>
            <a:stCxn id="3" idx="3"/>
            <a:endCxn id="13" idx="3"/>
          </p:cNvCxnSpPr>
          <p:nvPr/>
        </p:nvCxnSpPr>
        <p:spPr>
          <a:xfrm flipV="1">
            <a:off x="4552122" y="4968858"/>
            <a:ext cx="3421292" cy="433060"/>
          </a:xfrm>
          <a:prstGeom prst="curvedConnector2">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2691AF90-71B4-AD45-8127-52731E56E11B}"/>
              </a:ext>
            </a:extLst>
          </p:cNvPr>
          <p:cNvCxnSpPr>
            <a:cxnSpLocks/>
            <a:stCxn id="3" idx="3"/>
            <a:endCxn id="11" idx="2"/>
          </p:cNvCxnSpPr>
          <p:nvPr/>
        </p:nvCxnSpPr>
        <p:spPr>
          <a:xfrm flipH="1" flipV="1">
            <a:off x="3160734" y="4759701"/>
            <a:ext cx="1391388" cy="642217"/>
          </a:xfrm>
          <a:prstGeom prst="curvedConnector5">
            <a:avLst>
              <a:gd name="adj1" fmla="val -29288"/>
              <a:gd name="adj2" fmla="val -80202"/>
              <a:gd name="adj3" fmla="val 160719"/>
            </a:avLst>
          </a:prstGeom>
          <a:ln w="28575">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C0B4B9-9885-E34B-8352-36D777F5105C}"/>
              </a:ext>
            </a:extLst>
          </p:cNvPr>
          <p:cNvSpPr/>
          <p:nvPr/>
        </p:nvSpPr>
        <p:spPr>
          <a:xfrm>
            <a:off x="5655455" y="4235206"/>
            <a:ext cx="407504" cy="633849"/>
          </a:xfrm>
          <a:prstGeom prst="rect">
            <a:avLst/>
          </a:prstGeom>
          <a:solidFill>
            <a:srgbClr val="A6B3BF"/>
          </a:solidFill>
          <a:ln>
            <a:solidFill>
              <a:srgbClr val="A6B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08600B9-8EA0-F540-ABC1-11D10FD1408F}"/>
              </a:ext>
            </a:extLst>
          </p:cNvPr>
          <p:cNvCxnSpPr>
            <a:cxnSpLocks/>
            <a:stCxn id="11" idx="6"/>
            <a:endCxn id="13" idx="2"/>
          </p:cNvCxnSpPr>
          <p:nvPr/>
        </p:nvCxnSpPr>
        <p:spPr>
          <a:xfrm>
            <a:off x="4478757" y="4759701"/>
            <a:ext cx="3301637" cy="0"/>
          </a:xfrm>
          <a:prstGeom prst="straightConnector1">
            <a:avLst/>
          </a:prstGeom>
          <a:ln w="38100">
            <a:solidFill>
              <a:srgbClr val="D0832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FC2095-BB53-A945-B7A8-4E0B58667D95}"/>
              </a:ext>
            </a:extLst>
          </p:cNvPr>
          <p:cNvSpPr txBox="1"/>
          <p:nvPr/>
        </p:nvSpPr>
        <p:spPr>
          <a:xfrm>
            <a:off x="4941493" y="4340099"/>
            <a:ext cx="1986882" cy="369332"/>
          </a:xfrm>
          <a:prstGeom prst="rect">
            <a:avLst/>
          </a:prstGeom>
          <a:noFill/>
        </p:spPr>
        <p:txBody>
          <a:bodyPr wrap="square" rtlCol="0">
            <a:spAutoFit/>
          </a:bodyPr>
          <a:lstStyle/>
          <a:p>
            <a:r>
              <a:rPr lang="en-US" dirty="0">
                <a:solidFill>
                  <a:srgbClr val="D0832F"/>
                </a:solidFill>
                <a:latin typeface="JetBrains Mono" panose="020B0509020102050004" pitchFamily="49" charset="77"/>
              </a:rPr>
              <a:t>&lt;&lt;inherited&gt;&gt;</a:t>
            </a:r>
          </a:p>
        </p:txBody>
      </p:sp>
    </p:spTree>
    <p:extLst>
      <p:ext uri="{BB962C8B-B14F-4D97-AF65-F5344CB8AC3E}">
        <p14:creationId xmlns:p14="http://schemas.microsoft.com/office/powerpoint/2010/main" val="393608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repeatCount="5000" fill="hold" nodeType="clickEffect">
                                  <p:stCondLst>
                                    <p:cond delay="0"/>
                                  </p:stCondLst>
                                  <p:childTnLst>
                                    <p:animEffect transition="out" filter="blinds(horizontal)">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almost 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you cannot call inherited protected methods even from the same package</a:t>
            </a:r>
          </a:p>
          <a:p>
            <a:r>
              <a:rPr lang="en-US" dirty="0">
                <a:solidFill>
                  <a:srgbClr val="FECC71"/>
                </a:solidFill>
              </a:rPr>
              <a:t>BUT</a:t>
            </a:r>
          </a:p>
          <a:p>
            <a:r>
              <a:rPr lang="en-US" dirty="0">
                <a:solidFill>
                  <a:srgbClr val="FECC71"/>
                </a:solidFill>
              </a:rPr>
              <a:t>you can call inherited and OVERRIDDEN protected methods from the same package</a:t>
            </a:r>
          </a:p>
        </p:txBody>
      </p:sp>
    </p:spTree>
    <p:extLst>
      <p:ext uri="{BB962C8B-B14F-4D97-AF65-F5344CB8AC3E}">
        <p14:creationId xmlns:p14="http://schemas.microsoft.com/office/powerpoint/2010/main" val="210184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inheritance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3895107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735496" y="2350292"/>
            <a:ext cx="5133689" cy="4142581"/>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435130" cy="4142582"/>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370196"/>
            <a:ext cx="2109248" cy="2155964"/>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5" y="3179695"/>
            <a:ext cx="2128787" cy="213773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A</a:t>
            </a:r>
          </a:p>
        </p:txBody>
      </p:sp>
      <p:sp>
        <p:nvSpPr>
          <p:cNvPr id="11" name="Oval 10">
            <a:extLst>
              <a:ext uri="{FF2B5EF4-FFF2-40B4-BE49-F238E27FC236}">
                <a16:creationId xmlns:a16="http://schemas.microsoft.com/office/drawing/2014/main" id="{05302EA1-37BA-184C-B634-4D7BE2A12B2E}"/>
              </a:ext>
            </a:extLst>
          </p:cNvPr>
          <p:cNvSpPr/>
          <p:nvPr/>
        </p:nvSpPr>
        <p:spPr>
          <a:xfrm>
            <a:off x="3328825" y="3966955"/>
            <a:ext cx="139841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protected1</a:t>
            </a:r>
          </a:p>
        </p:txBody>
      </p:sp>
      <p:cxnSp>
        <p:nvCxnSpPr>
          <p:cNvPr id="14" name="Straight Arrow Connector 13">
            <a:extLst>
              <a:ext uri="{FF2B5EF4-FFF2-40B4-BE49-F238E27FC236}">
                <a16:creationId xmlns:a16="http://schemas.microsoft.com/office/drawing/2014/main" id="{208600B9-8EA0-F540-ABC1-11D10FD1408F}"/>
              </a:ext>
            </a:extLst>
          </p:cNvPr>
          <p:cNvCxnSpPr>
            <a:cxnSpLocks/>
          </p:cNvCxnSpPr>
          <p:nvPr/>
        </p:nvCxnSpPr>
        <p:spPr>
          <a:xfrm>
            <a:off x="5081048" y="3503547"/>
            <a:ext cx="2320471" cy="0"/>
          </a:xfrm>
          <a:prstGeom prst="straightConnector1">
            <a:avLst/>
          </a:prstGeom>
          <a:ln w="57150">
            <a:solidFill>
              <a:srgbClr val="D0832F"/>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341C6C6-F174-6D4A-8BDB-F3FB3000FC64}"/>
              </a:ext>
            </a:extLst>
          </p:cNvPr>
          <p:cNvSpPr/>
          <p:nvPr/>
        </p:nvSpPr>
        <p:spPr>
          <a:xfrm>
            <a:off x="7860997" y="3966955"/>
            <a:ext cx="145608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protected1</a:t>
            </a:r>
          </a:p>
        </p:txBody>
      </p:sp>
      <p:sp>
        <p:nvSpPr>
          <p:cNvPr id="23" name="Rectangle 22">
            <a:extLst>
              <a:ext uri="{FF2B5EF4-FFF2-40B4-BE49-F238E27FC236}">
                <a16:creationId xmlns:a16="http://schemas.microsoft.com/office/drawing/2014/main" id="{17C0B4B9-9885-E34B-8352-36D777F5105C}"/>
              </a:ext>
            </a:extLst>
          </p:cNvPr>
          <p:cNvSpPr/>
          <p:nvPr/>
        </p:nvSpPr>
        <p:spPr>
          <a:xfrm>
            <a:off x="5655455" y="3738252"/>
            <a:ext cx="407504" cy="1350571"/>
          </a:xfrm>
          <a:prstGeom prst="rect">
            <a:avLst/>
          </a:prstGeom>
          <a:solidFill>
            <a:srgbClr val="A6B3BF"/>
          </a:solidFill>
          <a:ln>
            <a:solidFill>
              <a:srgbClr val="A6B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08600B9-8EA0-F540-ABC1-11D10FD1408F}"/>
              </a:ext>
            </a:extLst>
          </p:cNvPr>
          <p:cNvCxnSpPr>
            <a:cxnSpLocks/>
            <a:stCxn id="11" idx="6"/>
            <a:endCxn id="13" idx="2"/>
          </p:cNvCxnSpPr>
          <p:nvPr/>
        </p:nvCxnSpPr>
        <p:spPr>
          <a:xfrm>
            <a:off x="4727235" y="4262748"/>
            <a:ext cx="3133762" cy="0"/>
          </a:xfrm>
          <a:prstGeom prst="straightConnector1">
            <a:avLst/>
          </a:prstGeom>
          <a:ln w="38100">
            <a:solidFill>
              <a:srgbClr val="D0832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FC2095-BB53-A945-B7A8-4E0B58667D95}"/>
              </a:ext>
            </a:extLst>
          </p:cNvPr>
          <p:cNvSpPr txBox="1"/>
          <p:nvPr/>
        </p:nvSpPr>
        <p:spPr>
          <a:xfrm>
            <a:off x="5170091" y="3843146"/>
            <a:ext cx="1986882" cy="369332"/>
          </a:xfrm>
          <a:prstGeom prst="rect">
            <a:avLst/>
          </a:prstGeom>
          <a:noFill/>
        </p:spPr>
        <p:txBody>
          <a:bodyPr wrap="square" rtlCol="0">
            <a:spAutoFit/>
          </a:bodyPr>
          <a:lstStyle/>
          <a:p>
            <a:r>
              <a:rPr lang="en-US" dirty="0">
                <a:solidFill>
                  <a:srgbClr val="D0832F"/>
                </a:solidFill>
                <a:latin typeface="JetBrains Mono" panose="020B0509020102050004" pitchFamily="49" charset="77"/>
              </a:rPr>
              <a:t>&lt;&lt;inherited&gt;&gt;</a:t>
            </a:r>
          </a:p>
        </p:txBody>
      </p:sp>
      <p:sp>
        <p:nvSpPr>
          <p:cNvPr id="19" name="Rectangle 18">
            <a:extLst>
              <a:ext uri="{FF2B5EF4-FFF2-40B4-BE49-F238E27FC236}">
                <a16:creationId xmlns:a16="http://schemas.microsoft.com/office/drawing/2014/main" id="{952ADDC4-5868-1242-ADCB-366E359B9A28}"/>
              </a:ext>
            </a:extLst>
          </p:cNvPr>
          <p:cNvSpPr/>
          <p:nvPr/>
        </p:nvSpPr>
        <p:spPr>
          <a:xfrm>
            <a:off x="1110654" y="2921821"/>
            <a:ext cx="1752600" cy="1947234"/>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other class</a:t>
            </a:r>
          </a:p>
        </p:txBody>
      </p:sp>
      <p:sp>
        <p:nvSpPr>
          <p:cNvPr id="3" name="Rectangle 2">
            <a:extLst>
              <a:ext uri="{FF2B5EF4-FFF2-40B4-BE49-F238E27FC236}">
                <a16:creationId xmlns:a16="http://schemas.microsoft.com/office/drawing/2014/main" id="{B6B7AC2A-3FAA-BE4E-AD54-D6F76E07FE03}"/>
              </a:ext>
            </a:extLst>
          </p:cNvPr>
          <p:cNvSpPr/>
          <p:nvPr/>
        </p:nvSpPr>
        <p:spPr>
          <a:xfrm>
            <a:off x="1171409" y="4098027"/>
            <a:ext cx="1232364" cy="347869"/>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rgbClr val="D0832F"/>
                </a:solidFill>
                <a:latin typeface="JetBrains Mono" panose="020B0509020102050004" pitchFamily="49" charset="77"/>
              </a:rPr>
              <a:t>calling code</a:t>
            </a:r>
          </a:p>
        </p:txBody>
      </p:sp>
      <p:sp>
        <p:nvSpPr>
          <p:cNvPr id="21" name="Oval 20">
            <a:extLst>
              <a:ext uri="{FF2B5EF4-FFF2-40B4-BE49-F238E27FC236}">
                <a16:creationId xmlns:a16="http://schemas.microsoft.com/office/drawing/2014/main" id="{9E70E0F6-3D54-0947-9557-0E9061F3FA35}"/>
              </a:ext>
            </a:extLst>
          </p:cNvPr>
          <p:cNvSpPr/>
          <p:nvPr/>
        </p:nvSpPr>
        <p:spPr>
          <a:xfrm>
            <a:off x="3332140" y="4666004"/>
            <a:ext cx="139841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protected2</a:t>
            </a:r>
          </a:p>
        </p:txBody>
      </p:sp>
      <p:sp>
        <p:nvSpPr>
          <p:cNvPr id="24" name="Oval 23">
            <a:extLst>
              <a:ext uri="{FF2B5EF4-FFF2-40B4-BE49-F238E27FC236}">
                <a16:creationId xmlns:a16="http://schemas.microsoft.com/office/drawing/2014/main" id="{CAB1BDED-BC51-A340-9A55-0C575990C823}"/>
              </a:ext>
            </a:extLst>
          </p:cNvPr>
          <p:cNvSpPr/>
          <p:nvPr/>
        </p:nvSpPr>
        <p:spPr>
          <a:xfrm>
            <a:off x="7864312" y="4666004"/>
            <a:ext cx="145608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protected2</a:t>
            </a:r>
          </a:p>
        </p:txBody>
      </p:sp>
      <p:cxnSp>
        <p:nvCxnSpPr>
          <p:cNvPr id="25" name="Straight Arrow Connector 24">
            <a:extLst>
              <a:ext uri="{FF2B5EF4-FFF2-40B4-BE49-F238E27FC236}">
                <a16:creationId xmlns:a16="http://schemas.microsoft.com/office/drawing/2014/main" id="{58277CF9-8F95-5C4D-B52C-271983119A7C}"/>
              </a:ext>
            </a:extLst>
          </p:cNvPr>
          <p:cNvCxnSpPr>
            <a:cxnSpLocks/>
            <a:stCxn id="21" idx="6"/>
            <a:endCxn id="24" idx="2"/>
          </p:cNvCxnSpPr>
          <p:nvPr/>
        </p:nvCxnSpPr>
        <p:spPr>
          <a:xfrm>
            <a:off x="4730550" y="4961797"/>
            <a:ext cx="3133762" cy="0"/>
          </a:xfrm>
          <a:prstGeom prst="straightConnector1">
            <a:avLst/>
          </a:prstGeom>
          <a:ln w="38100">
            <a:solidFill>
              <a:srgbClr val="D0832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62E4963-E2B9-BD47-9033-486E2EBCC4B7}"/>
              </a:ext>
            </a:extLst>
          </p:cNvPr>
          <p:cNvSpPr txBox="1"/>
          <p:nvPr/>
        </p:nvSpPr>
        <p:spPr>
          <a:xfrm>
            <a:off x="5173406" y="4542195"/>
            <a:ext cx="1986882" cy="369332"/>
          </a:xfrm>
          <a:prstGeom prst="rect">
            <a:avLst/>
          </a:prstGeom>
          <a:noFill/>
        </p:spPr>
        <p:txBody>
          <a:bodyPr wrap="square" rtlCol="0">
            <a:spAutoFit/>
          </a:bodyPr>
          <a:lstStyle/>
          <a:p>
            <a:r>
              <a:rPr lang="en-US" dirty="0">
                <a:solidFill>
                  <a:srgbClr val="D0832F"/>
                </a:solidFill>
                <a:latin typeface="JetBrains Mono" panose="020B0509020102050004" pitchFamily="49" charset="77"/>
              </a:rPr>
              <a:t>&lt;&lt;inherited&gt;&gt;</a:t>
            </a:r>
          </a:p>
        </p:txBody>
      </p:sp>
      <p:sp>
        <p:nvSpPr>
          <p:cNvPr id="27" name="Oval 26">
            <a:extLst>
              <a:ext uri="{FF2B5EF4-FFF2-40B4-BE49-F238E27FC236}">
                <a16:creationId xmlns:a16="http://schemas.microsoft.com/office/drawing/2014/main" id="{264F8066-4CDE-4F4D-AC68-0C6B808863D6}"/>
              </a:ext>
            </a:extLst>
          </p:cNvPr>
          <p:cNvSpPr/>
          <p:nvPr/>
        </p:nvSpPr>
        <p:spPr>
          <a:xfrm>
            <a:off x="3376662" y="4789677"/>
            <a:ext cx="1398410" cy="591586"/>
          </a:xfrm>
          <a:prstGeom prst="ellipse">
            <a:avLst/>
          </a:prstGeom>
          <a:solidFill>
            <a:schemeClr val="tx1">
              <a:lumMod val="50000"/>
            </a:schemeClr>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rgbClr val="FECC71"/>
                </a:solidFill>
                <a:latin typeface="JetBrains Mono ExtraBold" panose="020B0509020102050004" pitchFamily="49" charset="77"/>
              </a:rPr>
              <a:t>protected2</a:t>
            </a:r>
          </a:p>
        </p:txBody>
      </p:sp>
      <p:cxnSp>
        <p:nvCxnSpPr>
          <p:cNvPr id="17" name="Curved Connector 16">
            <a:extLst>
              <a:ext uri="{FF2B5EF4-FFF2-40B4-BE49-F238E27FC236}">
                <a16:creationId xmlns:a16="http://schemas.microsoft.com/office/drawing/2014/main" id="{2691AF90-71B4-AD45-8127-52731E56E11B}"/>
              </a:ext>
            </a:extLst>
          </p:cNvPr>
          <p:cNvCxnSpPr>
            <a:cxnSpLocks/>
            <a:stCxn id="3" idx="2"/>
            <a:endCxn id="27" idx="4"/>
          </p:cNvCxnSpPr>
          <p:nvPr/>
        </p:nvCxnSpPr>
        <p:spPr>
          <a:xfrm rot="16200000" flipH="1">
            <a:off x="2464046" y="3769441"/>
            <a:ext cx="935367" cy="2288276"/>
          </a:xfrm>
          <a:prstGeom prst="curvedConnector3">
            <a:avLst>
              <a:gd name="adj1" fmla="val 164819"/>
            </a:avLst>
          </a:prstGeom>
          <a:ln w="28575">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ECE6BD7-F46D-754E-AEC7-367BC519BC02}"/>
              </a:ext>
            </a:extLst>
          </p:cNvPr>
          <p:cNvCxnSpPr>
            <a:cxnSpLocks/>
            <a:stCxn id="3" idx="3"/>
            <a:endCxn id="11" idx="2"/>
          </p:cNvCxnSpPr>
          <p:nvPr/>
        </p:nvCxnSpPr>
        <p:spPr>
          <a:xfrm flipV="1">
            <a:off x="2403773" y="4262748"/>
            <a:ext cx="925052" cy="9214"/>
          </a:xfrm>
          <a:prstGeom prst="straightConnector1">
            <a:avLst/>
          </a:prstGeom>
          <a:ln w="28575">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4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repeatCount="5000" fill="hold" nodeType="clickEffect">
                                  <p:stCondLst>
                                    <p:cond delay="0"/>
                                  </p:stCondLst>
                                  <p:childTnLst>
                                    <p:animEffect transition="out" filter="blinds(horizontal)">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whole Java program</a:t>
            </a:r>
          </a:p>
          <a:p>
            <a:endParaRPr lang="en-US" dirty="0">
              <a:solidFill>
                <a:srgbClr val="FECC71"/>
              </a:solidFill>
            </a:endParaRPr>
          </a:p>
          <a:p>
            <a:r>
              <a:rPr lang="en-US" dirty="0">
                <a:solidFill>
                  <a:srgbClr val="FECC71"/>
                </a:solidFill>
              </a:rPr>
              <a:t>was partially true before Java 9 and JPMS</a:t>
            </a:r>
          </a:p>
        </p:txBody>
      </p:sp>
    </p:spTree>
    <p:extLst>
      <p:ext uri="{BB962C8B-B14F-4D97-AF65-F5344CB8AC3E}">
        <p14:creationId xmlns:p14="http://schemas.microsoft.com/office/powerpoint/2010/main" val="805247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hidden in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197046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735496" y="2350292"/>
            <a:ext cx="10022992" cy="4142581"/>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D0832F"/>
              </a:solidFill>
              <a:latin typeface="JetBrains Mono" panose="020B0509020102050004" pitchFamily="49" charset="77"/>
            </a:endParaRPr>
          </a:p>
        </p:txBody>
      </p:sp>
      <p:sp>
        <p:nvSpPr>
          <p:cNvPr id="12" name="Rectangle 11">
            <a:extLst>
              <a:ext uri="{FF2B5EF4-FFF2-40B4-BE49-F238E27FC236}">
                <a16:creationId xmlns:a16="http://schemas.microsoft.com/office/drawing/2014/main" id="{E926EDC7-EAC7-0846-8519-F39A44D1BB79}"/>
              </a:ext>
            </a:extLst>
          </p:cNvPr>
          <p:cNvSpPr/>
          <p:nvPr/>
        </p:nvSpPr>
        <p:spPr>
          <a:xfrm>
            <a:off x="5192805" y="2767258"/>
            <a:ext cx="3522569" cy="3476380"/>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19" name="Rectangle 18">
            <a:extLst>
              <a:ext uri="{FF2B5EF4-FFF2-40B4-BE49-F238E27FC236}">
                <a16:creationId xmlns:a16="http://schemas.microsoft.com/office/drawing/2014/main" id="{952ADDC4-5868-1242-ADCB-366E359B9A28}"/>
              </a:ext>
            </a:extLst>
          </p:cNvPr>
          <p:cNvSpPr/>
          <p:nvPr/>
        </p:nvSpPr>
        <p:spPr>
          <a:xfrm>
            <a:off x="1110654" y="2921821"/>
            <a:ext cx="1752600" cy="1493017"/>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3" name="Rectangle 2">
            <a:extLst>
              <a:ext uri="{FF2B5EF4-FFF2-40B4-BE49-F238E27FC236}">
                <a16:creationId xmlns:a16="http://schemas.microsoft.com/office/drawing/2014/main" id="{B6B7AC2A-3FAA-BE4E-AD54-D6F76E07FE03}"/>
              </a:ext>
            </a:extLst>
          </p:cNvPr>
          <p:cNvSpPr/>
          <p:nvPr/>
        </p:nvSpPr>
        <p:spPr>
          <a:xfrm>
            <a:off x="1370772" y="3255065"/>
            <a:ext cx="1232364" cy="347869"/>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rgbClr val="D0832F"/>
                </a:solidFill>
                <a:latin typeface="JetBrains Mono" panose="020B0509020102050004" pitchFamily="49" charset="77"/>
              </a:rPr>
              <a:t>calling code</a:t>
            </a:r>
          </a:p>
        </p:txBody>
      </p:sp>
      <p:sp>
        <p:nvSpPr>
          <p:cNvPr id="28" name="Rectangle 27">
            <a:extLst>
              <a:ext uri="{FF2B5EF4-FFF2-40B4-BE49-F238E27FC236}">
                <a16:creationId xmlns:a16="http://schemas.microsoft.com/office/drawing/2014/main" id="{2CF7C125-FD7D-AA47-BBD3-DA62D50B7C1A}"/>
              </a:ext>
            </a:extLst>
          </p:cNvPr>
          <p:cNvSpPr/>
          <p:nvPr/>
        </p:nvSpPr>
        <p:spPr>
          <a:xfrm>
            <a:off x="5572125" y="3255064"/>
            <a:ext cx="3000375" cy="281712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29" name="Rectangle 28">
            <a:extLst>
              <a:ext uri="{FF2B5EF4-FFF2-40B4-BE49-F238E27FC236}">
                <a16:creationId xmlns:a16="http://schemas.microsoft.com/office/drawing/2014/main" id="{95AD0A5D-B531-ED40-B4BE-9867A2113BE9}"/>
              </a:ext>
            </a:extLst>
          </p:cNvPr>
          <p:cNvSpPr/>
          <p:nvPr/>
        </p:nvSpPr>
        <p:spPr>
          <a:xfrm>
            <a:off x="6286500" y="3966955"/>
            <a:ext cx="2100264" cy="1919496"/>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30" name="Rectangle 29">
            <a:extLst>
              <a:ext uri="{FF2B5EF4-FFF2-40B4-BE49-F238E27FC236}">
                <a16:creationId xmlns:a16="http://schemas.microsoft.com/office/drawing/2014/main" id="{5A8CBEFD-124D-5042-A437-93ACF8C742E8}"/>
              </a:ext>
            </a:extLst>
          </p:cNvPr>
          <p:cNvSpPr/>
          <p:nvPr/>
        </p:nvSpPr>
        <p:spPr>
          <a:xfrm>
            <a:off x="6843713" y="4558541"/>
            <a:ext cx="1426369" cy="1223167"/>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rgbClr val="D0832F"/>
              </a:solidFill>
              <a:latin typeface="JetBrains Mono" panose="020B0509020102050004" pitchFamily="49" charset="77"/>
            </a:endParaRPr>
          </a:p>
        </p:txBody>
      </p:sp>
      <p:sp>
        <p:nvSpPr>
          <p:cNvPr id="11" name="Oval 10">
            <a:extLst>
              <a:ext uri="{FF2B5EF4-FFF2-40B4-BE49-F238E27FC236}">
                <a16:creationId xmlns:a16="http://schemas.microsoft.com/office/drawing/2014/main" id="{05302EA1-37BA-184C-B634-4D7BE2A12B2E}"/>
              </a:ext>
            </a:extLst>
          </p:cNvPr>
          <p:cNvSpPr/>
          <p:nvPr/>
        </p:nvSpPr>
        <p:spPr>
          <a:xfrm>
            <a:off x="7080318" y="5123690"/>
            <a:ext cx="1056700" cy="591586"/>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D0832F"/>
                </a:solidFill>
                <a:latin typeface="JetBrains Mono" panose="020B0509020102050004" pitchFamily="49" charset="77"/>
              </a:rPr>
              <a:t>public</a:t>
            </a:r>
          </a:p>
        </p:txBody>
      </p:sp>
      <p:cxnSp>
        <p:nvCxnSpPr>
          <p:cNvPr id="5" name="Curved Connector 4">
            <a:extLst>
              <a:ext uri="{FF2B5EF4-FFF2-40B4-BE49-F238E27FC236}">
                <a16:creationId xmlns:a16="http://schemas.microsoft.com/office/drawing/2014/main" id="{728CAE20-FCB2-C344-9416-737B23A3C762}"/>
              </a:ext>
            </a:extLst>
          </p:cNvPr>
          <p:cNvCxnSpPr>
            <a:endCxn id="12" idx="1"/>
          </p:cNvCxnSpPr>
          <p:nvPr/>
        </p:nvCxnSpPr>
        <p:spPr>
          <a:xfrm>
            <a:off x="2628900" y="3429000"/>
            <a:ext cx="2563905" cy="1076448"/>
          </a:xfrm>
          <a:prstGeom prst="curvedConnector3">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866983-E7D5-DE41-9A23-E24415D10E3B}"/>
              </a:ext>
            </a:extLst>
          </p:cNvPr>
          <p:cNvCxnSpPr>
            <a:cxnSpLocks/>
            <a:stCxn id="12" idx="1"/>
            <a:endCxn id="28" idx="1"/>
          </p:cNvCxnSpPr>
          <p:nvPr/>
        </p:nvCxnSpPr>
        <p:spPr>
          <a:xfrm rot="10800000" flipH="1" flipV="1">
            <a:off x="5192805" y="4505448"/>
            <a:ext cx="379320" cy="158178"/>
          </a:xfrm>
          <a:prstGeom prst="curvedConnector3">
            <a:avLst>
              <a:gd name="adj1" fmla="val 37557"/>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DFFF5120-53BA-E642-AB3F-12C71DC349E2}"/>
              </a:ext>
            </a:extLst>
          </p:cNvPr>
          <p:cNvCxnSpPr>
            <a:cxnSpLocks/>
            <a:stCxn id="28" idx="1"/>
            <a:endCxn id="29" idx="1"/>
          </p:cNvCxnSpPr>
          <p:nvPr/>
        </p:nvCxnSpPr>
        <p:spPr>
          <a:xfrm rot="10800000" flipH="1" flipV="1">
            <a:off x="5572124" y="4663625"/>
            <a:ext cx="714375" cy="263077"/>
          </a:xfrm>
          <a:prstGeom prst="curvedConnector3">
            <a:avLst>
              <a:gd name="adj1" fmla="val 25507"/>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21D09BD3-303E-9F44-A29F-A719E622823E}"/>
              </a:ext>
            </a:extLst>
          </p:cNvPr>
          <p:cNvCxnSpPr>
            <a:cxnSpLocks/>
            <a:stCxn id="29" idx="1"/>
            <a:endCxn id="30" idx="1"/>
          </p:cNvCxnSpPr>
          <p:nvPr/>
        </p:nvCxnSpPr>
        <p:spPr>
          <a:xfrm rot="10800000" flipH="1" flipV="1">
            <a:off x="6286499" y="4926703"/>
            <a:ext cx="557213" cy="243422"/>
          </a:xfrm>
          <a:prstGeom prst="curvedConnector3">
            <a:avLst>
              <a:gd name="adj1" fmla="val 23188"/>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0A992C31-2968-4644-92F7-9C6E007956E7}"/>
              </a:ext>
            </a:extLst>
          </p:cNvPr>
          <p:cNvCxnSpPr>
            <a:cxnSpLocks/>
            <a:stCxn id="30" idx="1"/>
            <a:endCxn id="11" idx="2"/>
          </p:cNvCxnSpPr>
          <p:nvPr/>
        </p:nvCxnSpPr>
        <p:spPr>
          <a:xfrm rot="10800000" flipH="1" flipV="1">
            <a:off x="6843712" y="5170125"/>
            <a:ext cx="236605" cy="249358"/>
          </a:xfrm>
          <a:prstGeom prst="curvedConnector3">
            <a:avLst>
              <a:gd name="adj1" fmla="val 6861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85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normAutofit/>
          </a:bodyPr>
          <a:lstStyle/>
          <a:p>
            <a:r>
              <a:rPr lang="en-US" dirty="0"/>
              <a:t>There are four  access</a:t>
            </a:r>
            <a:br>
              <a:rPr lang="en-US" dirty="0"/>
            </a:br>
            <a:r>
              <a:rPr lang="en-US" dirty="0"/>
              <a:t>levels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package access (no keyword in classes)</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843617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 </a:t>
            </a:r>
            <a:r>
              <a:rPr lang="en-US" dirty="0">
                <a:solidFill>
                  <a:srgbClr val="D0832F"/>
                </a:solidFill>
              </a:rPr>
              <a:t>and JPMS</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modules do not export all packages</a:t>
            </a:r>
          </a:p>
          <a:p>
            <a:r>
              <a:rPr lang="en-US" dirty="0">
                <a:solidFill>
                  <a:srgbClr val="FECC71"/>
                </a:solidFill>
              </a:rPr>
              <a:t>module-</a:t>
            </a:r>
            <a:r>
              <a:rPr lang="en-US" dirty="0" err="1">
                <a:solidFill>
                  <a:srgbClr val="FECC71"/>
                </a:solidFill>
              </a:rPr>
              <a:t>info.java</a:t>
            </a:r>
            <a:r>
              <a:rPr lang="en-US" dirty="0">
                <a:solidFill>
                  <a:srgbClr val="FECC71"/>
                </a:solidFill>
              </a:rPr>
              <a:t> should export on module level</a:t>
            </a:r>
          </a:p>
          <a:p>
            <a:r>
              <a:rPr lang="en-US" dirty="0">
                <a:solidFill>
                  <a:srgbClr val="FECC71"/>
                </a:solidFill>
              </a:rPr>
              <a:t>non-exported modules are implementation details</a:t>
            </a:r>
          </a:p>
          <a:p>
            <a:pPr lvl="1"/>
            <a:r>
              <a:rPr lang="en-US" dirty="0">
                <a:solidFill>
                  <a:srgbClr val="FECC71"/>
                </a:solidFill>
              </a:rPr>
              <a:t>encapsulation +</a:t>
            </a:r>
          </a:p>
          <a:p>
            <a:pPr lvl="1"/>
            <a:r>
              <a:rPr lang="en-US" dirty="0">
                <a:solidFill>
                  <a:srgbClr val="FECC71"/>
                </a:solidFill>
              </a:rPr>
              <a:t>information hiding</a:t>
            </a:r>
          </a:p>
        </p:txBody>
      </p:sp>
    </p:spTree>
    <p:extLst>
      <p:ext uri="{BB962C8B-B14F-4D97-AF65-F5344CB8AC3E}">
        <p14:creationId xmlns:p14="http://schemas.microsoft.com/office/powerpoint/2010/main" val="119015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 hidden in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3344572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what you knew about private, protected, default and public is okay</a:t>
            </a:r>
          </a:p>
          <a:p>
            <a:r>
              <a:rPr lang="en-US" dirty="0">
                <a:solidFill>
                  <a:srgbClr val="FECC71"/>
                </a:solidFill>
              </a:rPr>
              <a:t>there is more</a:t>
            </a:r>
          </a:p>
        </p:txBody>
      </p:sp>
    </p:spTree>
    <p:extLst>
      <p:ext uri="{BB962C8B-B14F-4D97-AF65-F5344CB8AC3E}">
        <p14:creationId xmlns:p14="http://schemas.microsoft.com/office/powerpoint/2010/main" val="2377168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9AD1-8497-7549-84A0-32C3F72AF01E}"/>
              </a:ext>
            </a:extLst>
          </p:cNvPr>
          <p:cNvSpPr>
            <a:spLocks noGrp="1"/>
          </p:cNvSpPr>
          <p:nvPr>
            <p:ph type="title"/>
          </p:nvPr>
        </p:nvSpPr>
        <p:spPr/>
        <p:txBody>
          <a:bodyPr/>
          <a:lstStyle/>
          <a:p>
            <a:r>
              <a:rPr lang="en-US" b="1" dirty="0">
                <a:latin typeface="JetBrains Mono" panose="020B0509020102050004" pitchFamily="49" charset="77"/>
              </a:rPr>
              <a:t>summary</a:t>
            </a:r>
          </a:p>
        </p:txBody>
      </p:sp>
      <p:sp>
        <p:nvSpPr>
          <p:cNvPr id="3" name="Text Placeholder 2">
            <a:extLst>
              <a:ext uri="{FF2B5EF4-FFF2-40B4-BE49-F238E27FC236}">
                <a16:creationId xmlns:a16="http://schemas.microsoft.com/office/drawing/2014/main" id="{CAC25911-AFD7-D043-93E1-64E292749DEC}"/>
              </a:ext>
            </a:extLst>
          </p:cNvPr>
          <p:cNvSpPr>
            <a:spLocks noGrp="1"/>
          </p:cNvSpPr>
          <p:nvPr>
            <p:ph type="body" idx="1"/>
          </p:nvPr>
        </p:nvSpPr>
        <p:spPr/>
        <p:txBody>
          <a:bodyPr/>
          <a:lstStyle/>
          <a:p>
            <a:r>
              <a:rPr lang="en-US" dirty="0">
                <a:latin typeface="JetBrains Mono" panose="020B0509020102050004" pitchFamily="49" charset="77"/>
              </a:rPr>
              <a:t>we have discussed</a:t>
            </a:r>
          </a:p>
        </p:txBody>
      </p:sp>
      <p:sp>
        <p:nvSpPr>
          <p:cNvPr id="4" name="Content Placeholder 3">
            <a:extLst>
              <a:ext uri="{FF2B5EF4-FFF2-40B4-BE49-F238E27FC236}">
                <a16:creationId xmlns:a16="http://schemas.microsoft.com/office/drawing/2014/main" id="{57B3FC42-603C-4B47-BF1D-CDD3F6F08EBF}"/>
              </a:ext>
            </a:extLst>
          </p:cNvPr>
          <p:cNvSpPr>
            <a:spLocks noGrp="1"/>
          </p:cNvSpPr>
          <p:nvPr>
            <p:ph sz="half" idx="2"/>
          </p:nvPr>
        </p:nvSpPr>
        <p:spPr/>
        <p:txBody>
          <a:bodyPr/>
          <a:lstStyle/>
          <a:p>
            <a:r>
              <a:rPr lang="en-US" dirty="0">
                <a:latin typeface="JetBrains Mono" panose="020B0509020102050004" pitchFamily="49" charset="77"/>
              </a:rPr>
              <a:t>access levels and modifier the simple case</a:t>
            </a:r>
          </a:p>
          <a:p>
            <a:r>
              <a:rPr lang="en-US" dirty="0">
                <a:latin typeface="JetBrains Mono" panose="020B0509020102050004" pitchFamily="49" charset="77"/>
              </a:rPr>
              <a:t>access levels when the case is not that simple, especially</a:t>
            </a:r>
          </a:p>
          <a:p>
            <a:r>
              <a:rPr lang="en-US" dirty="0">
                <a:latin typeface="JetBrains Mono" panose="020B0509020102050004" pitchFamily="49" charset="77"/>
              </a:rPr>
              <a:t>protected</a:t>
            </a:r>
          </a:p>
          <a:p>
            <a:r>
              <a:rPr lang="en-US" dirty="0">
                <a:latin typeface="JetBrains Mono" panose="020B0509020102050004" pitchFamily="49" charset="77"/>
              </a:rPr>
              <a:t>JPMS</a:t>
            </a:r>
          </a:p>
        </p:txBody>
      </p:sp>
      <p:sp>
        <p:nvSpPr>
          <p:cNvPr id="5" name="Text Placeholder 4">
            <a:extLst>
              <a:ext uri="{FF2B5EF4-FFF2-40B4-BE49-F238E27FC236}">
                <a16:creationId xmlns:a16="http://schemas.microsoft.com/office/drawing/2014/main" id="{543328D3-141F-DE4B-BCF3-F3ED8CDB7AA7}"/>
              </a:ext>
            </a:extLst>
          </p:cNvPr>
          <p:cNvSpPr>
            <a:spLocks noGrp="1"/>
          </p:cNvSpPr>
          <p:nvPr>
            <p:ph type="body" sz="quarter" idx="3"/>
          </p:nvPr>
        </p:nvSpPr>
        <p:spPr>
          <a:xfrm>
            <a:off x="6172199" y="1681163"/>
            <a:ext cx="5466523" cy="823912"/>
          </a:xfrm>
        </p:spPr>
        <p:txBody>
          <a:bodyPr/>
          <a:lstStyle/>
          <a:p>
            <a:r>
              <a:rPr lang="en-US" dirty="0">
                <a:latin typeface="JetBrains Mono" panose="020B0509020102050004" pitchFamily="49" charset="77"/>
              </a:rPr>
              <a:t>topics related not discussed</a:t>
            </a:r>
          </a:p>
        </p:txBody>
      </p:sp>
      <p:sp>
        <p:nvSpPr>
          <p:cNvPr id="6" name="Content Placeholder 5">
            <a:extLst>
              <a:ext uri="{FF2B5EF4-FFF2-40B4-BE49-F238E27FC236}">
                <a16:creationId xmlns:a16="http://schemas.microsoft.com/office/drawing/2014/main" id="{474528C4-6D78-D64D-9C7D-EFFE69C265F0}"/>
              </a:ext>
            </a:extLst>
          </p:cNvPr>
          <p:cNvSpPr>
            <a:spLocks noGrp="1"/>
          </p:cNvSpPr>
          <p:nvPr>
            <p:ph sz="quarter" idx="4"/>
          </p:nvPr>
        </p:nvSpPr>
        <p:spPr/>
        <p:txBody>
          <a:bodyPr/>
          <a:lstStyle/>
          <a:p>
            <a:r>
              <a:rPr lang="en-US" dirty="0">
                <a:latin typeface="JetBrains Mono" panose="020B0509020102050004" pitchFamily="49" charset="77"/>
              </a:rPr>
              <a:t>change access levels on subclass</a:t>
            </a:r>
          </a:p>
          <a:p>
            <a:r>
              <a:rPr lang="en-US" dirty="0">
                <a:latin typeface="JetBrains Mono" panose="020B0509020102050004" pitchFamily="49" charset="77"/>
              </a:rPr>
              <a:t>JVM handling access levels</a:t>
            </a:r>
          </a:p>
          <a:p>
            <a:endParaRPr lang="en-US" dirty="0">
              <a:latin typeface="JetBrains Mono" panose="020B0509020102050004" pitchFamily="49" charset="77"/>
            </a:endParaRPr>
          </a:p>
        </p:txBody>
      </p:sp>
    </p:spTree>
    <p:extLst>
      <p:ext uri="{BB962C8B-B14F-4D97-AF65-F5344CB8AC3E}">
        <p14:creationId xmlns:p14="http://schemas.microsoft.com/office/powerpoint/2010/main" val="113828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14295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package access</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when we do not specify any modifier, and</a:t>
            </a:r>
          </a:p>
          <a:p>
            <a:r>
              <a:rPr lang="en-US" dirty="0">
                <a:solidFill>
                  <a:srgbClr val="FECC71"/>
                </a:solidFill>
              </a:rPr>
              <a:t>is visible only in the same package…</a:t>
            </a:r>
          </a:p>
          <a:p>
            <a:endParaRPr lang="en-US" dirty="0">
              <a:solidFill>
                <a:srgbClr val="FECC71"/>
              </a:solidFill>
            </a:endParaRP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66278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package private and</a:t>
            </a:r>
          </a:p>
          <a:p>
            <a:r>
              <a:rPr lang="en-US" dirty="0">
                <a:solidFill>
                  <a:srgbClr val="FECC71"/>
                </a:solidFill>
              </a:rPr>
              <a:t>from classes that extend the defining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8083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whole Java program</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23405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105191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latin typeface="JetBrains Mono" panose="020B0509020102050004" pitchFamily="49" charset="77"/>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867149"/>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6" y="3676648"/>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rgbClr val="D0832F"/>
                </a:solidFill>
                <a:latin typeface="JetBrains Mono" panose="020B0509020102050004" pitchFamily="49" charset="77"/>
              </a:rPr>
              <a:t>class</a:t>
            </a:r>
          </a:p>
        </p:txBody>
      </p:sp>
      <p:sp>
        <p:nvSpPr>
          <p:cNvPr id="11" name="Oval 10">
            <a:extLst>
              <a:ext uri="{FF2B5EF4-FFF2-40B4-BE49-F238E27FC236}">
                <a16:creationId xmlns:a16="http://schemas.microsoft.com/office/drawing/2014/main" id="{05302EA1-37BA-184C-B634-4D7BE2A12B2E}"/>
              </a:ext>
            </a:extLst>
          </p:cNvPr>
          <p:cNvSpPr/>
          <p:nvPr/>
        </p:nvSpPr>
        <p:spPr>
          <a:xfrm>
            <a:off x="3059905" y="4348162"/>
            <a:ext cx="3584377"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latin typeface="JetBrains Mono" panose="020B0509020102050004" pitchFamily="49" charset="77"/>
              </a:rPr>
              <a:t>protected</a:t>
            </a:r>
          </a:p>
        </p:txBody>
      </p:sp>
      <p:sp>
        <p:nvSpPr>
          <p:cNvPr id="9" name="Oval 8">
            <a:extLst>
              <a:ext uri="{FF2B5EF4-FFF2-40B4-BE49-F238E27FC236}">
                <a16:creationId xmlns:a16="http://schemas.microsoft.com/office/drawing/2014/main" id="{00527176-EE50-3B4C-A6DA-0A0D9D4215A3}"/>
              </a:ext>
            </a:extLst>
          </p:cNvPr>
          <p:cNvSpPr/>
          <p:nvPr/>
        </p:nvSpPr>
        <p:spPr>
          <a:xfrm>
            <a:off x="6218633" y="2465786"/>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package private</a:t>
            </a:r>
          </a:p>
        </p:txBody>
      </p:sp>
      <p:sp>
        <p:nvSpPr>
          <p:cNvPr id="6" name="Oval 5">
            <a:extLst>
              <a:ext uri="{FF2B5EF4-FFF2-40B4-BE49-F238E27FC236}">
                <a16:creationId xmlns:a16="http://schemas.microsoft.com/office/drawing/2014/main" id="{0EBFF263-8343-C34D-955C-A4B75C03B31B}"/>
              </a:ext>
            </a:extLst>
          </p:cNvPr>
          <p:cNvSpPr/>
          <p:nvPr/>
        </p:nvSpPr>
        <p:spPr>
          <a:xfrm>
            <a:off x="7618808" y="4152900"/>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D0832F"/>
                </a:solidFill>
                <a:latin typeface="JetBrains Mono" panose="020B0509020102050004" pitchFamily="49" charset="77"/>
              </a:rPr>
              <a:t>private</a:t>
            </a:r>
          </a:p>
        </p:txBody>
      </p:sp>
      <p:cxnSp>
        <p:nvCxnSpPr>
          <p:cNvPr id="14" name="Straight Arrow Connector 13">
            <a:extLst>
              <a:ext uri="{FF2B5EF4-FFF2-40B4-BE49-F238E27FC236}">
                <a16:creationId xmlns:a16="http://schemas.microsoft.com/office/drawing/2014/main" id="{208600B9-8EA0-F540-ABC1-11D10FD1408F}"/>
              </a:ext>
            </a:extLst>
          </p:cNvPr>
          <p:cNvCxnSpPr/>
          <p:nvPr/>
        </p:nvCxnSpPr>
        <p:spPr>
          <a:xfrm>
            <a:off x="4724400" y="4000500"/>
            <a:ext cx="2677119" cy="0"/>
          </a:xfrm>
          <a:prstGeom prst="straightConnector1">
            <a:avLst/>
          </a:prstGeom>
          <a:ln w="57150">
            <a:solidFill>
              <a:srgbClr val="D0832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95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so good so far</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demo</a:t>
            </a:r>
          </a:p>
        </p:txBody>
      </p:sp>
    </p:spTree>
    <p:extLst>
      <p:ext uri="{BB962C8B-B14F-4D97-AF65-F5344CB8AC3E}">
        <p14:creationId xmlns:p14="http://schemas.microsoft.com/office/powerpoint/2010/main" val="3092631641"/>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3052</TotalTime>
  <Words>4681</Words>
  <Application>Microsoft Macintosh PowerPoint</Application>
  <PresentationFormat>Widescreen</PresentationFormat>
  <Paragraphs>380</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JetBrains Mono</vt:lpstr>
      <vt:lpstr>JetBrains Mono ExtraBold</vt:lpstr>
      <vt:lpstr>Office Theme</vt:lpstr>
      <vt:lpstr>Everything You Wanted to Know About</vt:lpstr>
      <vt:lpstr>There are three access modifiers in Java</vt:lpstr>
      <vt:lpstr>There are four  access levels    in Java</vt:lpstr>
      <vt:lpstr>private</vt:lpstr>
      <vt:lpstr>package access</vt:lpstr>
      <vt:lpstr>protected</vt:lpstr>
      <vt:lpstr>public</vt:lpstr>
      <vt:lpstr>Visualizing it</vt:lpstr>
      <vt:lpstr>so good so far</vt:lpstr>
      <vt:lpstr>Let’s talk about private first</vt:lpstr>
      <vt:lpstr>private misconception</vt:lpstr>
      <vt:lpstr>DEMO PLACEHOLDER CUT IT OFF</vt:lpstr>
      <vt:lpstr>private … almost</vt:lpstr>
      <vt:lpstr>https://docs.oracle.com/javase/specs/jls/se14/jls14.pdf </vt:lpstr>
      <vt:lpstr>PowerPoint Presentation</vt:lpstr>
      <vt:lpstr>Visualizing it</vt:lpstr>
      <vt:lpstr>private… DEMO</vt:lpstr>
      <vt:lpstr>package access … almost</vt:lpstr>
      <vt:lpstr>protected … almost</vt:lpstr>
      <vt:lpstr>PowerPoint Presentation</vt:lpstr>
      <vt:lpstr>PowerPoint Presentation</vt:lpstr>
      <vt:lpstr>protected … DEMO</vt:lpstr>
      <vt:lpstr>Visualizing it</vt:lpstr>
      <vt:lpstr>protected … almost almost</vt:lpstr>
      <vt:lpstr>protected inheritance … DEMO</vt:lpstr>
      <vt:lpstr>Visualizing it</vt:lpstr>
      <vt:lpstr>public … almost</vt:lpstr>
      <vt:lpstr>public hidden in … DEMO</vt:lpstr>
      <vt:lpstr>Visualizing it</vt:lpstr>
      <vt:lpstr>public … and JPMS</vt:lpstr>
      <vt:lpstr>public hidden in … DEMO</vt:lpstr>
      <vt:lpstr>takeaway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You Wanted to Know About</dc:title>
  <dc:creator>Peter Verhas</dc:creator>
  <cp:lastModifiedBy>Peter Verhas</cp:lastModifiedBy>
  <cp:revision>41</cp:revision>
  <dcterms:created xsi:type="dcterms:W3CDTF">2020-06-05T15:06:03Z</dcterms:created>
  <dcterms:modified xsi:type="dcterms:W3CDTF">2020-06-07T17:58:59Z</dcterms:modified>
</cp:coreProperties>
</file>