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4"/>
  </p:notesMasterIdLst>
  <p:sldIdLst>
    <p:sldId id="257" r:id="rId2"/>
    <p:sldId id="258" r:id="rId3"/>
    <p:sldId id="267" r:id="rId4"/>
    <p:sldId id="259" r:id="rId5"/>
    <p:sldId id="264" r:id="rId6"/>
    <p:sldId id="261" r:id="rId7"/>
    <p:sldId id="262" r:id="rId8"/>
    <p:sldId id="263" r:id="rId9"/>
    <p:sldId id="265" r:id="rId10"/>
    <p:sldId id="268" r:id="rId11"/>
    <p:sldId id="266" r:id="rId12"/>
    <p:sldId id="269" r:id="rId13"/>
    <p:sldId id="270" r:id="rId14"/>
    <p:sldId id="273" r:id="rId15"/>
    <p:sldId id="272" r:id="rId16"/>
    <p:sldId id="275" r:id="rId17"/>
    <p:sldId id="271" r:id="rId18"/>
    <p:sldId id="281" r:id="rId19"/>
    <p:sldId id="276" r:id="rId20"/>
    <p:sldId id="277" r:id="rId21"/>
    <p:sldId id="278" r:id="rId22"/>
    <p:sldId id="280" r:id="rId23"/>
  </p:sldIdLst>
  <p:sldSz cx="12192000" cy="6858000"/>
  <p:notesSz cx="6858000" cy="9144000"/>
  <p:defaultText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832F"/>
    <a:srgbClr val="A6B3BF"/>
    <a:srgbClr val="FECC71"/>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57"/>
    <p:restoredTop sz="76999"/>
  </p:normalViewPr>
  <p:slideViewPr>
    <p:cSldViewPr snapToGrid="0" snapToObjects="1">
      <p:cViewPr>
        <p:scale>
          <a:sx n="92" d="100"/>
          <a:sy n="92" d="100"/>
        </p:scale>
        <p:origin x="2152" y="736"/>
      </p:cViewPr>
      <p:guideLst/>
    </p:cSldViewPr>
  </p:slideViewPr>
  <p:outlineViewPr>
    <p:cViewPr>
      <p:scale>
        <a:sx n="33" d="100"/>
        <a:sy n="33" d="100"/>
      </p:scale>
      <p:origin x="0" y="0"/>
    </p:cViewPr>
  </p:outlineViewPr>
  <p:notesTextViewPr>
    <p:cViewPr>
      <p:scale>
        <a:sx n="155" d="100"/>
        <a:sy n="155" d="100"/>
      </p:scale>
      <p:origin x="0" y="0"/>
    </p:cViewPr>
  </p:notesTextViewPr>
  <p:notesViewPr>
    <p:cSldViewPr snapToGrid="0" snapToObjects="1">
      <p:cViewPr varScale="1">
        <p:scale>
          <a:sx n="111" d="100"/>
          <a:sy n="111" d="100"/>
        </p:scale>
        <p:origin x="4104"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4C099-7BEE-E248-A70A-1C1EB43B9B00}" type="datetimeFigureOut">
              <a:rPr lang="en-US" smtClean="0"/>
              <a:t>6/5/20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060E7B-CE45-A543-B30C-07FF408185A6}" type="slidenum">
              <a:rPr lang="en-US" smtClean="0"/>
              <a:t>‹#›</a:t>
            </a:fld>
            <a:endParaRPr lang="en-US"/>
          </a:p>
        </p:txBody>
      </p:sp>
    </p:spTree>
    <p:extLst>
      <p:ext uri="{BB962C8B-B14F-4D97-AF65-F5344CB8AC3E}">
        <p14:creationId xmlns:p14="http://schemas.microsoft.com/office/powerpoint/2010/main" val="245079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tutorial is about Java access modifiers. These are very basic and simple things. What is the point to create another tutorial about it? Because you do not know all the details, the nuts and the bolts of Java access rules, because they are complex. If you believe me and start to watch this video, then just after a few minutes you will realize that … HEY!!! I did not know this!!! Is it worth knowing all these fine details? Well, if you are a Java professional then at least you are supposed to know these simply out of pride. If you really know all the bits and pieces, then relax and enjoy the ride. And what can you lose? I will talk about the simple cases that everybody knows. Sorry I cannot skip that. Then we will visit more complex scenarios, like private members of inner classes, protected inner classes. We will also look at the how the JVM handles this type of access and at the end we will look at what jigsaw, the Java Platform Module System is introducing to the Java regarding to access. That is because private is accessible not only from the same class, package private is not the protection level when we are not specifying any modifier, a protected member is not fully accessible from an extending class in a different package and public is not that public after the introduction of Java Platform Module System in Java 9.</a:t>
            </a:r>
          </a:p>
        </p:txBody>
      </p:sp>
      <p:sp>
        <p:nvSpPr>
          <p:cNvPr id="4" name="Slide Number Placeholder 3"/>
          <p:cNvSpPr>
            <a:spLocks noGrp="1"/>
          </p:cNvSpPr>
          <p:nvPr>
            <p:ph type="sldNum" sz="quarter" idx="5"/>
          </p:nvPr>
        </p:nvSpPr>
        <p:spPr/>
        <p:txBody>
          <a:bodyPr/>
          <a:lstStyle/>
          <a:p>
            <a:fld id="{B9060E7B-CE45-A543-B30C-07FF408185A6}" type="slidenum">
              <a:rPr lang="en-US" smtClean="0"/>
              <a:t>1</a:t>
            </a:fld>
            <a:endParaRPr lang="en-US"/>
          </a:p>
        </p:txBody>
      </p:sp>
    </p:spTree>
    <p:extLst>
      <p:ext uri="{BB962C8B-B14F-4D97-AF65-F5344CB8AC3E}">
        <p14:creationId xmlns:p14="http://schemas.microsoft.com/office/powerpoint/2010/main" val="1817576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private first and as a warm-up let’s discuss something that really should be obvious for every junior, but after many hundred technical interviews I can says that it is actually not. At first it was a surprise for me, but then I had to learn, that many junior developer thinks …</a:t>
            </a:r>
          </a:p>
        </p:txBody>
      </p:sp>
      <p:sp>
        <p:nvSpPr>
          <p:cNvPr id="4" name="Slide Number Placeholder 3"/>
          <p:cNvSpPr>
            <a:spLocks noGrp="1"/>
          </p:cNvSpPr>
          <p:nvPr>
            <p:ph type="sldNum" sz="quarter" idx="5"/>
          </p:nvPr>
        </p:nvSpPr>
        <p:spPr/>
        <p:txBody>
          <a:bodyPr/>
          <a:lstStyle/>
          <a:p>
            <a:fld id="{B9060E7B-CE45-A543-B30C-07FF408185A6}" type="slidenum">
              <a:rPr lang="en-US" smtClean="0"/>
              <a:t>10</a:t>
            </a:fld>
            <a:endParaRPr lang="en-US"/>
          </a:p>
        </p:txBody>
      </p:sp>
    </p:spTree>
    <p:extLst>
      <p:ext uri="{BB962C8B-B14F-4D97-AF65-F5344CB8AC3E}">
        <p14:creationId xmlns:p14="http://schemas.microsoft.com/office/powerpoint/2010/main" val="208818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private fields can only be accessed if the code is executing on the same object, the same class instance. This is not true. If the code is running in a static method, or if the code is running in an instance method, or in a constructor or in some initializer block and the code has a reference to an instance of the class then the code can read and modify the private field using the object reference even if it is not the same as the actual object, which is referenced by the ‘this’ keyword. By the way, the same is true for private methods with the small correction that in case of a method we cannot talk about reading and modification. The operation in case of a method is invocation, in other words we can call the private method on the other object.</a:t>
            </a:r>
          </a:p>
          <a:p>
            <a:endParaRPr lang="en-US" dirty="0"/>
          </a:p>
          <a:p>
            <a:r>
              <a:rPr lang="en-US" dirty="0"/>
              <a:t>If you believed so far that private is instance bound and the code cannot access private members of a different instance, then let’s have a look at how the equals() method is implemented in a Java class.</a:t>
            </a:r>
          </a:p>
        </p:txBody>
      </p:sp>
      <p:sp>
        <p:nvSpPr>
          <p:cNvPr id="4" name="Slide Number Placeholder 3"/>
          <p:cNvSpPr>
            <a:spLocks noGrp="1"/>
          </p:cNvSpPr>
          <p:nvPr>
            <p:ph type="sldNum" sz="quarter" idx="5"/>
          </p:nvPr>
        </p:nvSpPr>
        <p:spPr/>
        <p:txBody>
          <a:bodyPr/>
          <a:lstStyle/>
          <a:p>
            <a:fld id="{B9060E7B-CE45-A543-B30C-07FF408185A6}" type="slidenum">
              <a:rPr lang="en-US" smtClean="0"/>
              <a:t>11</a:t>
            </a:fld>
            <a:endParaRPr lang="en-US"/>
          </a:p>
        </p:txBody>
      </p:sp>
    </p:spTree>
    <p:extLst>
      <p:ext uri="{BB962C8B-B14F-4D97-AF65-F5344CB8AC3E}">
        <p14:creationId xmlns:p14="http://schemas.microsoft.com/office/powerpoint/2010/main" val="2434859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__CHECKOUT equals-implementing-class__</a:t>
            </a:r>
          </a:p>
          <a:p>
            <a:endParaRPr lang="en-US" dirty="0"/>
          </a:p>
          <a:p>
            <a:r>
              <a:rPr lang="en-US" dirty="0"/>
              <a:t>__OPEN THE CLASS__</a:t>
            </a:r>
          </a:p>
          <a:p>
            <a:endParaRPr lang="en-US" dirty="0"/>
          </a:p>
          <a:p>
            <a:r>
              <a:rPr lang="en-US" dirty="0"/>
              <a:t>Here we have a simple class that contains two private, a protected and a public field. There can be other fields and methods in a real life code. In our case we only want to compare the instances of this class based on the equality of the values of these fields. Let's create an equals() method.</a:t>
            </a:r>
          </a:p>
          <a:p>
            <a:endParaRPr lang="en-US" dirty="0"/>
          </a:p>
          <a:p>
            <a:r>
              <a:rPr lang="en-US" dirty="0"/>
              <a:t>__ press Command-N and select with the down arrow equals() and </a:t>
            </a:r>
            <a:r>
              <a:rPr lang="en-US" dirty="0" err="1"/>
              <a:t>hashCode</a:t>
            </a:r>
            <a:r>
              <a:rPr lang="en-US" dirty="0"/>
              <a:t>()__</a:t>
            </a:r>
          </a:p>
          <a:p>
            <a:endParaRPr lang="en-US" dirty="0"/>
          </a:p>
          <a:p>
            <a:r>
              <a:rPr lang="en-US" dirty="0"/>
              <a:t>We will use the editor built-in code generator to create the code for us. Every IDE has this functionality and they usually generate appropriate code. The IDE does not offer the generation of the equals() method without the </a:t>
            </a:r>
            <a:r>
              <a:rPr lang="en-US" dirty="0" err="1"/>
              <a:t>hashCode</a:t>
            </a:r>
            <a:r>
              <a:rPr lang="en-US" dirty="0"/>
              <a:t>() because equals() and </a:t>
            </a:r>
            <a:r>
              <a:rPr lang="en-US" dirty="0" err="1"/>
              <a:t>hashCode</a:t>
            </a:r>
            <a:r>
              <a:rPr lang="en-US" dirty="0"/>
              <a:t>() have to be implemented in a consistent way and this way the IDE does not promote the generation of the one without the other. However, equals() and </a:t>
            </a:r>
            <a:r>
              <a:rPr lang="en-US" dirty="0" err="1"/>
              <a:t>hashCode</a:t>
            </a:r>
            <a:r>
              <a:rPr lang="en-US" dirty="0"/>
              <a:t>() are a whole other topic, that we may talk about in a different tutorial.</a:t>
            </a:r>
          </a:p>
          <a:p>
            <a:endParaRPr lang="en-US" dirty="0"/>
          </a:p>
          <a:p>
            <a:r>
              <a:rPr lang="en-US" dirty="0"/>
              <a:t>__press next__</a:t>
            </a:r>
          </a:p>
          <a:p>
            <a:endParaRPr lang="en-US" dirty="0"/>
          </a:p>
          <a:p>
            <a:r>
              <a:rPr lang="en-US" dirty="0"/>
              <a:t>__press next__</a:t>
            </a:r>
          </a:p>
          <a:p>
            <a:endParaRPr lang="en-US" dirty="0"/>
          </a:p>
          <a:p>
            <a:r>
              <a:rPr lang="en-US" dirty="0"/>
              <a:t>__press next__</a:t>
            </a:r>
          </a:p>
          <a:p>
            <a:endParaRPr lang="en-US" dirty="0"/>
          </a:p>
          <a:p>
            <a:r>
              <a:rPr lang="en-US" dirty="0"/>
              <a:t>We select all fields as guaranteed as non-null. Do not think too much about it. We only do that to have a code from the generator that is simpler missing the null checks that are none of our concerns now. But only now, in real life it is a crucial issue.</a:t>
            </a:r>
          </a:p>
          <a:p>
            <a:endParaRPr lang="en-US" dirty="0"/>
          </a:p>
          <a:p>
            <a:r>
              <a:rPr lang="en-US" dirty="0"/>
              <a:t>__ select all the fields one by one and press next__ </a:t>
            </a:r>
          </a:p>
          <a:p>
            <a:endParaRPr lang="en-US" dirty="0"/>
          </a:p>
          <a:p>
            <a:r>
              <a:rPr lang="en-US" dirty="0"/>
              <a:t>By now we are not interested in the </a:t>
            </a:r>
            <a:r>
              <a:rPr lang="en-US" dirty="0" err="1"/>
              <a:t>hashCode</a:t>
            </a:r>
            <a:r>
              <a:rPr lang="en-US" dirty="0"/>
              <a:t> method.</a:t>
            </a:r>
          </a:p>
          <a:p>
            <a:endParaRPr lang="en-US" dirty="0"/>
          </a:p>
          <a:p>
            <a:r>
              <a:rPr lang="en-US" dirty="0"/>
              <a:t>__COLLAPSE THE </a:t>
            </a:r>
            <a:r>
              <a:rPr lang="en-US" dirty="0" err="1"/>
              <a:t>hashCode</a:t>
            </a:r>
            <a:r>
              <a:rPr lang="en-US" dirty="0"/>
              <a:t> method__</a:t>
            </a:r>
          </a:p>
          <a:p>
            <a:endParaRPr lang="en-US" dirty="0"/>
          </a:p>
          <a:p>
            <a:r>
              <a:rPr lang="en-US" dirty="0"/>
              <a:t>What we see is a more or less conventional and standard equals() method. It returns true if the two objects are the same or if the two object are instances of the exactly same class or the other class is a subclass of our class and the fields are equal. In case of primitives the equality is checked using the equal operator, in case of objects the equality is checked calling the equals method.</a:t>
            </a:r>
          </a:p>
          <a:p>
            <a:endParaRPr lang="en-US" dirty="0"/>
          </a:p>
          <a:p>
            <a:r>
              <a:rPr lang="en-US" dirty="0"/>
              <a:t>What we have to notice here is that the method can access all the fields on the 'this' instance but also on the 'that' instance. Even in case of private fields, the access is not forbidden, and it is not restricted to the same object.</a:t>
            </a:r>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12</a:t>
            </a:fld>
            <a:endParaRPr lang="en-US"/>
          </a:p>
        </p:txBody>
      </p:sp>
    </p:spTree>
    <p:extLst>
      <p:ext uri="{BB962C8B-B14F-4D97-AF65-F5344CB8AC3E}">
        <p14:creationId xmlns:p14="http://schemas.microsoft.com/office/powerpoint/2010/main" val="143665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discussed first ‘private’ we said that a private member is visible only in the same class… almost. Why is this “almost”? __CLICK__ because the Java Language Specification says something different and the case when the code accessing the field, method and so on is in the same class is only a special case.</a:t>
            </a:r>
          </a:p>
          <a:p>
            <a:r>
              <a:rPr lang="en-US" dirty="0"/>
              <a:t>__CLICK__ </a:t>
            </a:r>
          </a:p>
          <a:p>
            <a:endParaRPr lang="en-US" dirty="0"/>
          </a:p>
          <a:p>
            <a:r>
              <a:rPr lang="en-US" dirty="0"/>
              <a:t>The Java Language Specification does not say that it is the same class. It says it a bit differently.</a:t>
            </a:r>
          </a:p>
        </p:txBody>
      </p:sp>
      <p:sp>
        <p:nvSpPr>
          <p:cNvPr id="4" name="Slide Number Placeholder 3"/>
          <p:cNvSpPr>
            <a:spLocks noGrp="1"/>
          </p:cNvSpPr>
          <p:nvPr>
            <p:ph type="sldNum" sz="quarter" idx="5"/>
          </p:nvPr>
        </p:nvSpPr>
        <p:spPr/>
        <p:txBody>
          <a:bodyPr/>
          <a:lstStyle/>
          <a:p>
            <a:fld id="{B9060E7B-CE45-A543-B30C-07FF408185A6}" type="slidenum">
              <a:rPr lang="en-US" smtClean="0"/>
              <a:t>13</a:t>
            </a:fld>
            <a:endParaRPr lang="en-US"/>
          </a:p>
        </p:txBody>
      </p:sp>
    </p:spTree>
    <p:extLst>
      <p:ext uri="{BB962C8B-B14F-4D97-AF65-F5344CB8AC3E}">
        <p14:creationId xmlns:p14="http://schemas.microsoft.com/office/powerpoint/2010/main" val="174136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download the Java Language Specification from the URL above and you can use the QR code with your phone, so you do not need to type in the URL. What does the Java Language Specification say on the page 176, in the example 6.6-5?</a:t>
            </a:r>
          </a:p>
        </p:txBody>
      </p:sp>
      <p:sp>
        <p:nvSpPr>
          <p:cNvPr id="4" name="Slide Number Placeholder 3"/>
          <p:cNvSpPr>
            <a:spLocks noGrp="1"/>
          </p:cNvSpPr>
          <p:nvPr>
            <p:ph type="sldNum" sz="quarter" idx="5"/>
          </p:nvPr>
        </p:nvSpPr>
        <p:spPr/>
        <p:txBody>
          <a:bodyPr/>
          <a:lstStyle/>
          <a:p>
            <a:fld id="{B9060E7B-CE45-A543-B30C-07FF408185A6}" type="slidenum">
              <a:rPr lang="en-US" smtClean="0"/>
              <a:t>14</a:t>
            </a:fld>
            <a:endParaRPr lang="en-US"/>
          </a:p>
        </p:txBody>
      </p:sp>
    </p:spTree>
    <p:extLst>
      <p:ext uri="{BB962C8B-B14F-4D97-AF65-F5344CB8AC3E}">
        <p14:creationId xmlns:p14="http://schemas.microsoft.com/office/powerpoint/2010/main" val="2567882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says that private class members, in other words methods, fields, inner classes, inner interfaces, inner </a:t>
            </a:r>
            <a:r>
              <a:rPr lang="en-US" dirty="0" err="1"/>
              <a:t>enums</a:t>
            </a:r>
            <a:r>
              <a:rPr lang="en-US" dirty="0"/>
              <a:t> and in addition to the members the private constructors, so essentially everything that can be declared private and can happen to be inside a class are accessible if the code calling, or accessing the private member is in the same top level class as the member itself.</a:t>
            </a:r>
          </a:p>
          <a:p>
            <a:endParaRPr lang="en-US" dirty="0"/>
          </a:p>
          <a:p>
            <a:r>
              <a:rPr lang="en-US" dirty="0"/>
              <a:t>__CLICK__</a:t>
            </a:r>
          </a:p>
          <a:p>
            <a:endParaRPr lang="en-US" dirty="0"/>
          </a:p>
          <a:p>
            <a:r>
              <a:rPr lang="en-US" dirty="0"/>
              <a:t>Either or both the code accessing the member and the member itself can be in an inner class or interface or </a:t>
            </a:r>
            <a:r>
              <a:rPr lang="en-US" dirty="0" err="1"/>
              <a:t>enum</a:t>
            </a:r>
            <a:r>
              <a:rPr lang="en-US" dirty="0"/>
              <a:t>, the private members are accessible if they are in the same top-level class. In other words private is visible from the same source file.</a:t>
            </a:r>
          </a:p>
        </p:txBody>
      </p:sp>
      <p:sp>
        <p:nvSpPr>
          <p:cNvPr id="4" name="Slide Number Placeholder 3"/>
          <p:cNvSpPr>
            <a:spLocks noGrp="1"/>
          </p:cNvSpPr>
          <p:nvPr>
            <p:ph type="sldNum" sz="quarter" idx="5"/>
          </p:nvPr>
        </p:nvSpPr>
        <p:spPr/>
        <p:txBody>
          <a:bodyPr/>
          <a:lstStyle/>
          <a:p>
            <a:fld id="{B9060E7B-CE45-A543-B30C-07FF408185A6}" type="slidenum">
              <a:rPr lang="en-US" smtClean="0"/>
              <a:t>15</a:t>
            </a:fld>
            <a:endParaRPr lang="en-US"/>
          </a:p>
        </p:txBody>
      </p:sp>
    </p:spTree>
    <p:extLst>
      <p:ext uri="{BB962C8B-B14F-4D97-AF65-F5344CB8AC3E}">
        <p14:creationId xmlns:p14="http://schemas.microsoft.com/office/powerpoint/2010/main" val="376263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depicted on this rudimentary picture. Such an access makes sense. When the developer edits a Java source file they edit something that has high cohesion. These things belong together. If they do not belong together they should not be in the same file. But if they belong together there is no reason to hide anything using access control inside one single source file.</a:t>
            </a:r>
          </a:p>
        </p:txBody>
      </p:sp>
      <p:sp>
        <p:nvSpPr>
          <p:cNvPr id="4" name="Slide Number Placeholder 3"/>
          <p:cNvSpPr>
            <a:spLocks noGrp="1"/>
          </p:cNvSpPr>
          <p:nvPr>
            <p:ph type="sldNum" sz="quarter" idx="5"/>
          </p:nvPr>
        </p:nvSpPr>
        <p:spPr/>
        <p:txBody>
          <a:bodyPr/>
          <a:lstStyle/>
          <a:p>
            <a:fld id="{B9060E7B-CE45-A543-B30C-07FF408185A6}" type="slidenum">
              <a:rPr lang="en-US" smtClean="0"/>
              <a:t>16</a:t>
            </a:fld>
            <a:endParaRPr lang="en-US"/>
          </a:p>
        </p:txBody>
      </p:sp>
    </p:spTree>
    <p:extLst>
      <p:ext uri="{BB962C8B-B14F-4D97-AF65-F5344CB8AC3E}">
        <p14:creationId xmlns:p14="http://schemas.microsoft.com/office/powerpoint/2010/main" val="1660266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__CHECKOUT compound class demo__</a:t>
            </a:r>
          </a:p>
          <a:p>
            <a:endParaRPr lang="en-US" dirty="0"/>
          </a:p>
          <a:p>
            <a:r>
              <a:rPr lang="en-US" dirty="0"/>
              <a:t>In this demo we have a top level class that contains two inner classes out of one also contains a third inner class. All the methods are private and all the four classes that we have in this single source file have a public static void main method that calls all the private methods and they just print out </a:t>
            </a:r>
          </a:p>
          <a:p>
            <a:endParaRPr lang="en-US" dirty="0"/>
          </a:p>
          <a:p>
            <a:r>
              <a:rPr lang="en-US" dirty="0"/>
              <a:t>method top</a:t>
            </a:r>
          </a:p>
          <a:p>
            <a:r>
              <a:rPr lang="en-US" dirty="0"/>
              <a:t>method Inner1</a:t>
            </a:r>
          </a:p>
          <a:p>
            <a:r>
              <a:rPr lang="en-US" dirty="0"/>
              <a:t>method Inner2</a:t>
            </a:r>
          </a:p>
          <a:p>
            <a:r>
              <a:rPr lang="en-US" dirty="0"/>
              <a:t>method </a:t>
            </a:r>
            <a:r>
              <a:rPr lang="en-US" dirty="0" err="1"/>
              <a:t>InnerInner</a:t>
            </a:r>
            <a:endParaRPr lang="en-US" dirty="0"/>
          </a:p>
          <a:p>
            <a:endParaRPr lang="en-US" dirty="0"/>
          </a:p>
          <a:p>
            <a:r>
              <a:rPr lang="en-US" dirty="0"/>
              <a:t>and they have no problem calling these method just from any class any level.</a:t>
            </a:r>
          </a:p>
        </p:txBody>
      </p:sp>
      <p:sp>
        <p:nvSpPr>
          <p:cNvPr id="4" name="Slide Number Placeholder 3"/>
          <p:cNvSpPr>
            <a:spLocks noGrp="1"/>
          </p:cNvSpPr>
          <p:nvPr>
            <p:ph type="sldNum" sz="quarter" idx="5"/>
          </p:nvPr>
        </p:nvSpPr>
        <p:spPr/>
        <p:txBody>
          <a:bodyPr/>
          <a:lstStyle/>
          <a:p>
            <a:fld id="{B9060E7B-CE45-A543-B30C-07FF408185A6}" type="slidenum">
              <a:rPr lang="en-US" smtClean="0"/>
              <a:t>17</a:t>
            </a:fld>
            <a:endParaRPr lang="en-US"/>
          </a:p>
        </p:txBody>
      </p:sp>
    </p:spTree>
    <p:extLst>
      <p:ext uri="{BB962C8B-B14F-4D97-AF65-F5344CB8AC3E}">
        <p14:creationId xmlns:p14="http://schemas.microsoft.com/office/powerpoint/2010/main" val="2168004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“almost” is not that big of an issues, but with some Java developer position on some interviews this small thing may still make the difference between getting the job or a refusal. The statement that “the default access is package access when we are not specifying any modifier” is only true when the member is in a class. If the member is in an interface then the default is public.</a:t>
            </a:r>
          </a:p>
        </p:txBody>
      </p:sp>
      <p:sp>
        <p:nvSpPr>
          <p:cNvPr id="4" name="Slide Number Placeholder 3"/>
          <p:cNvSpPr>
            <a:spLocks noGrp="1"/>
          </p:cNvSpPr>
          <p:nvPr>
            <p:ph type="sldNum" sz="quarter" idx="5"/>
          </p:nvPr>
        </p:nvSpPr>
        <p:spPr/>
        <p:txBody>
          <a:bodyPr/>
          <a:lstStyle/>
          <a:p>
            <a:fld id="{B9060E7B-CE45-A543-B30C-07FF408185A6}" type="slidenum">
              <a:rPr lang="en-US" smtClean="0"/>
              <a:t>18</a:t>
            </a:fld>
            <a:endParaRPr lang="en-US"/>
          </a:p>
        </p:txBody>
      </p:sp>
    </p:spTree>
    <p:extLst>
      <p:ext uri="{BB962C8B-B14F-4D97-AF65-F5344CB8AC3E}">
        <p14:creationId xmlns:p14="http://schemas.microsoft.com/office/powerpoint/2010/main" val="2121347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“almost” in case of the protected is that a protected member is visible outside of the package only in subclasses only by code that is responsible for the implementation of that object.</a:t>
            </a:r>
          </a:p>
        </p:txBody>
      </p:sp>
      <p:sp>
        <p:nvSpPr>
          <p:cNvPr id="4" name="Slide Number Placeholder 3"/>
          <p:cNvSpPr>
            <a:spLocks noGrp="1"/>
          </p:cNvSpPr>
          <p:nvPr>
            <p:ph type="sldNum" sz="quarter" idx="5"/>
          </p:nvPr>
        </p:nvSpPr>
        <p:spPr/>
        <p:txBody>
          <a:bodyPr/>
          <a:lstStyle/>
          <a:p>
            <a:fld id="{B9060E7B-CE45-A543-B30C-07FF408185A6}" type="slidenum">
              <a:rPr lang="en-US" smtClean="0"/>
              <a:t>19</a:t>
            </a:fld>
            <a:endParaRPr lang="en-US"/>
          </a:p>
        </p:txBody>
      </p:sp>
    </p:spTree>
    <p:extLst>
      <p:ext uri="{BB962C8B-B14F-4D97-AF65-F5344CB8AC3E}">
        <p14:creationId xmlns:p14="http://schemas.microsoft.com/office/powerpoint/2010/main" val="1973055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three access modifiers in Java. These are language keywords that modify the access level of class members. The keywords are __CLICK__ private __CLICK__ protected and __CLICK__ public. With these and with the obvious default case when we do not use any modifier __NEXT SLIDE__</a:t>
            </a:r>
          </a:p>
        </p:txBody>
      </p:sp>
      <p:sp>
        <p:nvSpPr>
          <p:cNvPr id="4" name="Slide Number Placeholder 3"/>
          <p:cNvSpPr>
            <a:spLocks noGrp="1"/>
          </p:cNvSpPr>
          <p:nvPr>
            <p:ph type="sldNum" sz="quarter" idx="5"/>
          </p:nvPr>
        </p:nvSpPr>
        <p:spPr/>
        <p:txBody>
          <a:bodyPr/>
          <a:lstStyle/>
          <a:p>
            <a:fld id="{B9060E7B-CE45-A543-B30C-07FF408185A6}" type="slidenum">
              <a:rPr lang="en-US" smtClean="0"/>
              <a:t>2</a:t>
            </a:fld>
            <a:endParaRPr lang="en-US"/>
          </a:p>
        </p:txBody>
      </p:sp>
    </p:spTree>
    <p:extLst>
      <p:ext uri="{BB962C8B-B14F-4D97-AF65-F5344CB8AC3E}">
        <p14:creationId xmlns:p14="http://schemas.microsoft.com/office/powerpoint/2010/main" val="3603971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page 176 the specification says that a protected member or constructor of an object may be accessed from outside the package in which it is declared only by code that is responsible for the implementation of that object. There is a sample code on two pages later</a:t>
            </a:r>
          </a:p>
        </p:txBody>
      </p:sp>
      <p:sp>
        <p:nvSpPr>
          <p:cNvPr id="4" name="Slide Number Placeholder 3"/>
          <p:cNvSpPr>
            <a:spLocks noGrp="1"/>
          </p:cNvSpPr>
          <p:nvPr>
            <p:ph type="sldNum" sz="quarter" idx="5"/>
          </p:nvPr>
        </p:nvSpPr>
        <p:spPr/>
        <p:txBody>
          <a:bodyPr/>
          <a:lstStyle/>
          <a:p>
            <a:fld id="{B9060E7B-CE45-A543-B30C-07FF408185A6}" type="slidenum">
              <a:rPr lang="en-US" smtClean="0"/>
              <a:t>20</a:t>
            </a:fld>
            <a:endParaRPr lang="en-US"/>
          </a:p>
        </p:txBody>
      </p:sp>
    </p:spTree>
    <p:extLst>
      <p:ext uri="{BB962C8B-B14F-4D97-AF65-F5344CB8AC3E}">
        <p14:creationId xmlns:p14="http://schemas.microsoft.com/office/powerpoint/2010/main" val="4010964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__WAIT A FEW SECONDS AND THEN WE SWITCH TO THE DEMO OF THE SAME CLASSES __</a:t>
            </a:r>
          </a:p>
        </p:txBody>
      </p:sp>
      <p:sp>
        <p:nvSpPr>
          <p:cNvPr id="4" name="Slide Number Placeholder 3"/>
          <p:cNvSpPr>
            <a:spLocks noGrp="1"/>
          </p:cNvSpPr>
          <p:nvPr>
            <p:ph type="sldNum" sz="quarter" idx="5"/>
          </p:nvPr>
        </p:nvSpPr>
        <p:spPr/>
        <p:txBody>
          <a:bodyPr/>
          <a:lstStyle/>
          <a:p>
            <a:fld id="{B9060E7B-CE45-A543-B30C-07FF408185A6}" type="slidenum">
              <a:rPr lang="en-US" smtClean="0"/>
              <a:t>21</a:t>
            </a:fld>
            <a:endParaRPr lang="en-US"/>
          </a:p>
        </p:txBody>
      </p:sp>
    </p:spTree>
    <p:extLst>
      <p:ext uri="{BB962C8B-B14F-4D97-AF65-F5344CB8AC3E}">
        <p14:creationId xmlns:p14="http://schemas.microsoft.com/office/powerpoint/2010/main" val="321390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 CLOSE ALL EDITOR FILES__</a:t>
            </a:r>
          </a:p>
          <a:p>
            <a:endParaRPr lang="en-US" dirty="0"/>
          </a:p>
          <a:p>
            <a:r>
              <a:rPr lang="en-US" dirty="0"/>
              <a:t>In the demo project we have reproduced this example. We have the packages "points" and "</a:t>
            </a:r>
            <a:r>
              <a:rPr lang="en-US" dirty="0" err="1"/>
              <a:t>threePoints</a:t>
            </a:r>
            <a:r>
              <a:rPr lang="en-US" dirty="0"/>
              <a:t>" and the classes "Point" and "Point3d".</a:t>
            </a:r>
          </a:p>
          <a:p>
            <a:endParaRPr lang="en-US" dirty="0"/>
          </a:p>
          <a:p>
            <a:r>
              <a:rPr lang="en-US" dirty="0"/>
              <a:t>Point3d extends the parent class Point. In this the method 'delta()' cannot access the protected members 'x' and 'y' of the parameter 'p' because this code is not involved in the implementation of Point.</a:t>
            </a:r>
          </a:p>
          <a:p>
            <a:endParaRPr lang="en-US" dirty="0"/>
          </a:p>
          <a:p>
            <a:r>
              <a:rPr lang="en-US" dirty="0"/>
              <a:t>The method delta3d can access the protected members of its parameter q, because the class Point3d is a subclass of Point and is involved in the implementation of a Point3d.</a:t>
            </a:r>
          </a:p>
          <a:p>
            <a:endParaRPr lang="en-US" dirty="0"/>
          </a:p>
          <a:p>
            <a:r>
              <a:rPr lang="en-US" dirty="0"/>
              <a:t>__CLOSE THESE TWO EDITOR FILES__</a:t>
            </a:r>
          </a:p>
          <a:p>
            <a:r>
              <a:rPr lang="en-US" dirty="0"/>
              <a:t>__OPEN </a:t>
            </a:r>
            <a:r>
              <a:rPr lang="en-US" dirty="0" err="1"/>
              <a:t>ClassA</a:t>
            </a:r>
            <a:r>
              <a:rPr lang="en-US" dirty="0"/>
              <a:t> and </a:t>
            </a:r>
            <a:r>
              <a:rPr lang="en-US" dirty="0" err="1"/>
              <a:t>ClassExtendsClassA</a:t>
            </a:r>
            <a:r>
              <a:rPr lang="en-US" dirty="0"/>
              <a:t>__</a:t>
            </a:r>
          </a:p>
          <a:p>
            <a:endParaRPr lang="en-US" dirty="0"/>
          </a:p>
          <a:p>
            <a:r>
              <a:rPr lang="en-US" dirty="0"/>
              <a:t>We have already seen the main method in this class. The </a:t>
            </a:r>
            <a:r>
              <a:rPr lang="en-US" dirty="0" err="1"/>
              <a:t>inhertited</a:t>
            </a:r>
            <a:r>
              <a:rPr lang="en-US" dirty="0"/>
              <a:t> protected method can be called as well as the public method. Now let's have a look at the </a:t>
            </a:r>
            <a:r>
              <a:rPr lang="en-US" dirty="0" err="1"/>
              <a:t>callerMethod</a:t>
            </a:r>
            <a:r>
              <a:rPr lang="en-US" dirty="0"/>
              <a:t>(). Here we have an instance of </a:t>
            </a:r>
            <a:r>
              <a:rPr lang="en-US" dirty="0" err="1"/>
              <a:t>ClassA</a:t>
            </a:r>
            <a:r>
              <a:rPr lang="en-US" dirty="0"/>
              <a:t>. Because the </a:t>
            </a:r>
            <a:r>
              <a:rPr lang="en-US" dirty="0" err="1"/>
              <a:t>callerMethod</a:t>
            </a:r>
            <a:r>
              <a:rPr lang="en-US" dirty="0"/>
              <a:t> is not part of the implementation of </a:t>
            </a:r>
            <a:r>
              <a:rPr lang="en-US" dirty="0" err="1"/>
              <a:t>ClassA</a:t>
            </a:r>
            <a:r>
              <a:rPr lang="en-US" dirty="0"/>
              <a:t>, it is only part of the implementation of a subclass, thus it cannot call the protected method on this instance.</a:t>
            </a:r>
          </a:p>
          <a:p>
            <a:endParaRPr lang="en-US" dirty="0"/>
          </a:p>
          <a:p>
            <a:r>
              <a:rPr lang="en-US" dirty="0"/>
              <a:t>__UNCOMMENT sut1.protectedMethod()  CALL__</a:t>
            </a:r>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22</a:t>
            </a:fld>
            <a:endParaRPr lang="en-US"/>
          </a:p>
        </p:txBody>
      </p:sp>
    </p:spTree>
    <p:extLst>
      <p:ext uri="{BB962C8B-B14F-4D97-AF65-F5344CB8AC3E}">
        <p14:creationId xmlns:p14="http://schemas.microsoft.com/office/powerpoint/2010/main" val="127832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are four access levels in Java. These are __CLICK__ private __CLCK__ package access, when we do not use any access modifier keyword in front of the member declaration __CLICK__ protected and __CLICK__ public. What are the access levels?</a:t>
            </a:r>
          </a:p>
        </p:txBody>
      </p:sp>
      <p:sp>
        <p:nvSpPr>
          <p:cNvPr id="4" name="Slide Number Placeholder 3"/>
          <p:cNvSpPr>
            <a:spLocks noGrp="1"/>
          </p:cNvSpPr>
          <p:nvPr>
            <p:ph type="sldNum" sz="quarter" idx="5"/>
          </p:nvPr>
        </p:nvSpPr>
        <p:spPr/>
        <p:txBody>
          <a:bodyPr/>
          <a:lstStyle/>
          <a:p>
            <a:fld id="{B9060E7B-CE45-A543-B30C-07FF408185A6}" type="slidenum">
              <a:rPr lang="en-US" smtClean="0"/>
              <a:t>3</a:t>
            </a:fld>
            <a:endParaRPr lang="en-US"/>
          </a:p>
        </p:txBody>
      </p:sp>
    </p:spTree>
    <p:extLst>
      <p:ext uri="{BB962C8B-B14F-4D97-AF65-F5344CB8AC3E}">
        <p14:creationId xmlns:p14="http://schemas.microsoft.com/office/powerpoint/2010/main" val="3070099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every junior knows is that private members are visible only in the same class … and it is true…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4</a:t>
            </a:fld>
            <a:endParaRPr lang="en-US"/>
          </a:p>
        </p:txBody>
      </p:sp>
    </p:spTree>
    <p:extLst>
      <p:ext uri="{BB962C8B-B14F-4D97-AF65-F5344CB8AC3E}">
        <p14:creationId xmlns:p14="http://schemas.microsoft.com/office/powerpoint/2010/main" val="167919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package private is when we do not specify any modifier and it is visible only in the same package….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5</a:t>
            </a:fld>
            <a:endParaRPr lang="en-US"/>
          </a:p>
        </p:txBody>
      </p:sp>
    </p:spTree>
    <p:extLst>
      <p:ext uri="{BB962C8B-B14F-4D97-AF65-F5344CB8AC3E}">
        <p14:creationId xmlns:p14="http://schemas.microsoft.com/office/powerpoint/2010/main" val="1774175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Protected is the same as package private and it is also visible from classes that extend the defining class…. Almost. And finally…</a:t>
            </a:r>
          </a:p>
        </p:txBody>
      </p:sp>
      <p:sp>
        <p:nvSpPr>
          <p:cNvPr id="4" name="Slide Number Placeholder 3"/>
          <p:cNvSpPr>
            <a:spLocks noGrp="1"/>
          </p:cNvSpPr>
          <p:nvPr>
            <p:ph type="sldNum" sz="quarter" idx="5"/>
          </p:nvPr>
        </p:nvSpPr>
        <p:spPr/>
        <p:txBody>
          <a:bodyPr/>
          <a:lstStyle/>
          <a:p>
            <a:fld id="{B9060E7B-CE45-A543-B30C-07FF408185A6}" type="slidenum">
              <a:rPr lang="en-US" smtClean="0"/>
              <a:t>6</a:t>
            </a:fld>
            <a:endParaRPr lang="en-US"/>
          </a:p>
        </p:txBody>
      </p:sp>
    </p:spTree>
    <p:extLst>
      <p:ext uri="{BB962C8B-B14F-4D97-AF65-F5344CB8AC3E}">
        <p14:creationId xmlns:p14="http://schemas.microsoft.com/office/powerpoint/2010/main" val="3946915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is visible from everywhere… and again… only almost.</a:t>
            </a:r>
          </a:p>
        </p:txBody>
      </p:sp>
      <p:sp>
        <p:nvSpPr>
          <p:cNvPr id="4" name="Slide Number Placeholder 3"/>
          <p:cNvSpPr>
            <a:spLocks noGrp="1"/>
          </p:cNvSpPr>
          <p:nvPr>
            <p:ph type="sldNum" sz="quarter" idx="5"/>
          </p:nvPr>
        </p:nvSpPr>
        <p:spPr/>
        <p:txBody>
          <a:bodyPr/>
          <a:lstStyle/>
          <a:p>
            <a:fld id="{B9060E7B-CE45-A543-B30C-07FF408185A6}" type="slidenum">
              <a:rPr lang="en-US" smtClean="0"/>
              <a:t>7</a:t>
            </a:fld>
            <a:endParaRPr lang="en-US"/>
          </a:p>
        </p:txBody>
      </p:sp>
    </p:spTree>
    <p:extLst>
      <p:ext uri="{BB962C8B-B14F-4D97-AF65-F5344CB8AC3E}">
        <p14:creationId xmlns:p14="http://schemas.microsoft.com/office/powerpoint/2010/main" val="2514394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visualize this the diagram will look something like this. Even though this structure is only “almost” it is worth understanding it as a first approach because in most of the practical cases it is enough to know these. This is the reason why most of the junior developers only know this. Private is in the class. Package private is in the package. Protected is in the package and child class and public everywhere... almost. After this part you will learn more. But now there is time to have a short demo of all these.</a:t>
            </a:r>
          </a:p>
        </p:txBody>
      </p:sp>
      <p:sp>
        <p:nvSpPr>
          <p:cNvPr id="4" name="Slide Number Placeholder 3"/>
          <p:cNvSpPr>
            <a:spLocks noGrp="1"/>
          </p:cNvSpPr>
          <p:nvPr>
            <p:ph type="sldNum" sz="quarter" idx="5"/>
          </p:nvPr>
        </p:nvSpPr>
        <p:spPr/>
        <p:txBody>
          <a:bodyPr/>
          <a:lstStyle/>
          <a:p>
            <a:fld id="{B9060E7B-CE45-A543-B30C-07FF408185A6}" type="slidenum">
              <a:rPr lang="en-US" smtClean="0"/>
              <a:t>8</a:t>
            </a:fld>
            <a:endParaRPr lang="en-US"/>
          </a:p>
        </p:txBody>
      </p:sp>
    </p:spTree>
    <p:extLst>
      <p:ext uri="{BB962C8B-B14F-4D97-AF65-F5344CB8AC3E}">
        <p14:creationId xmlns:p14="http://schemas.microsoft.com/office/powerpoint/2010/main" val="397647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__ checkout access-modifiers-simple-demo __</a:t>
            </a:r>
          </a:p>
          <a:p>
            <a:endParaRPr lang="en-US" dirty="0"/>
          </a:p>
          <a:p>
            <a:r>
              <a:rPr lang="en-US" dirty="0"/>
              <a:t>I this demo we have a few classes in two packages. There is a package a and a package b under javax0.blog.demo.accessmodifiers</a:t>
            </a:r>
          </a:p>
          <a:p>
            <a:endParaRPr lang="en-US" dirty="0"/>
          </a:p>
          <a:p>
            <a:r>
              <a:rPr lang="en-US" dirty="0" err="1"/>
              <a:t>ClassA</a:t>
            </a:r>
            <a:r>
              <a:rPr lang="en-US" dirty="0"/>
              <a:t> __OPEN CLASS A__ defines four methods. One private, one package access, many times referred to as package private or default, a protected and a public. There is also a main that calls these methods.</a:t>
            </a:r>
          </a:p>
          <a:p>
            <a:endParaRPr lang="en-US" dirty="0"/>
          </a:p>
          <a:p>
            <a:r>
              <a:rPr lang="en-US" dirty="0"/>
              <a:t>We also have a class </a:t>
            </a:r>
            <a:r>
              <a:rPr lang="en-US" dirty="0" err="1"/>
              <a:t>MainCallingClassAMethods</a:t>
            </a:r>
            <a:r>
              <a:rPr lang="en-US" dirty="0"/>
              <a:t> __OPEN THE FILE__ that also contains a main with the same code trying to call the same methods. In this file there is an error as signaled by the IDE. The private method cannot be invoked because this code is in a different top-level class and therefore it cannot access the private method, which is in a different top-level class. </a:t>
            </a:r>
          </a:p>
          <a:p>
            <a:endParaRPr lang="en-US" dirty="0"/>
          </a:p>
          <a:p>
            <a:r>
              <a:rPr lang="en-US" dirty="0"/>
              <a:t>__ comment out the error line __</a:t>
            </a:r>
          </a:p>
          <a:p>
            <a:endParaRPr lang="en-US" dirty="0"/>
          </a:p>
          <a:p>
            <a:r>
              <a:rPr lang="en-US" dirty="0"/>
              <a:t>We also have a class named </a:t>
            </a:r>
            <a:r>
              <a:rPr lang="en-US" dirty="0" err="1"/>
              <a:t>MainExtendingClassACallingClassAMethods</a:t>
            </a:r>
            <a:r>
              <a:rPr lang="en-US" dirty="0"/>
              <a:t> which is the same as the previous one, but this one is extending the original class, </a:t>
            </a:r>
            <a:r>
              <a:rPr lang="en-US" dirty="0" err="1"/>
              <a:t>ClassA</a:t>
            </a:r>
            <a:r>
              <a:rPr lang="en-US" dirty="0"/>
              <a:t>. There is no surprise, we are in the same package but in a different class, we can call any method except the private one.</a:t>
            </a:r>
          </a:p>
          <a:p>
            <a:endParaRPr lang="en-US" dirty="0"/>
          </a:p>
          <a:p>
            <a:r>
              <a:rPr lang="en-US" dirty="0"/>
              <a:t>__ comment out the error line __</a:t>
            </a:r>
          </a:p>
          <a:p>
            <a:endParaRPr lang="en-US" dirty="0"/>
          </a:p>
          <a:p>
            <a:r>
              <a:rPr lang="en-US" dirty="0"/>
              <a:t>We also have a </a:t>
            </a:r>
            <a:r>
              <a:rPr lang="en-US" dirty="0" err="1"/>
              <a:t>ClassB</a:t>
            </a:r>
            <a:r>
              <a:rPr lang="en-US" dirty="0"/>
              <a:t>, which is in the package B. We, again, try to call the methods from here. We can call from here only the public method.</a:t>
            </a:r>
          </a:p>
          <a:p>
            <a:endParaRPr lang="en-US" dirty="0"/>
          </a:p>
          <a:p>
            <a:r>
              <a:rPr lang="en-US" dirty="0"/>
              <a:t>__ comment out the error lines all __</a:t>
            </a:r>
          </a:p>
          <a:p>
            <a:endParaRPr lang="en-US" dirty="0"/>
          </a:p>
          <a:p>
            <a:r>
              <a:rPr lang="en-US" dirty="0"/>
              <a:t>Finally we have a class </a:t>
            </a:r>
            <a:r>
              <a:rPr lang="en-US" dirty="0" err="1"/>
              <a:t>ClassExtendsClassA</a:t>
            </a:r>
            <a:r>
              <a:rPr lang="en-US" dirty="0"/>
              <a:t> that is in the package B but it extends the class A. In this case, because we extend the class </a:t>
            </a:r>
            <a:r>
              <a:rPr lang="en-US" dirty="0" err="1"/>
              <a:t>ClassA</a:t>
            </a:r>
            <a:r>
              <a:rPr lang="en-US" dirty="0"/>
              <a:t> we can call the protected method as well. However, be warned that this is a simple case, we will see later that this is not that simple. Nevertheless the code above works after commenting out the error lines.</a:t>
            </a:r>
          </a:p>
          <a:p>
            <a:endParaRPr lang="en-US" dirty="0"/>
          </a:p>
          <a:p>
            <a:r>
              <a:rPr lang="en-US" dirty="0"/>
              <a:t>__ comment out the error lines all __</a:t>
            </a:r>
          </a:p>
          <a:p>
            <a:endParaRPr lang="en-US" dirty="0"/>
          </a:p>
          <a:p>
            <a:r>
              <a:rPr lang="en-US" dirty="0"/>
              <a:t>Now we can start the main methods one after the other and see that the methods are really invoked.</a:t>
            </a:r>
          </a:p>
          <a:p>
            <a:endParaRPr lang="en-US" dirty="0"/>
          </a:p>
          <a:p>
            <a:r>
              <a:rPr lang="en-US" dirty="0"/>
              <a:t>__RUN </a:t>
            </a:r>
            <a:r>
              <a:rPr lang="en-US" dirty="0" err="1"/>
              <a:t>ClassA.main</a:t>
            </a:r>
            <a:r>
              <a:rPr lang="en-US" dirty="0"/>
              <a:t>() __</a:t>
            </a:r>
          </a:p>
          <a:p>
            <a:endParaRPr lang="en-US" dirty="0"/>
          </a:p>
          <a:p>
            <a:r>
              <a:rPr lang="en-US" dirty="0"/>
              <a:t>When we run the local main method, which is in the same class where out methods are then the output shows that all the methods were invoked.</a:t>
            </a:r>
          </a:p>
          <a:p>
            <a:endParaRPr lang="en-US" dirty="0"/>
          </a:p>
          <a:p>
            <a:r>
              <a:rPr lang="en-US" dirty="0"/>
              <a:t>__RUN </a:t>
            </a:r>
            <a:r>
              <a:rPr lang="en-US" dirty="0" err="1"/>
              <a:t>MainCallingClassAMethods.main</a:t>
            </a:r>
            <a:r>
              <a:rPr lang="en-US" dirty="0"/>
              <a:t>() __</a:t>
            </a:r>
          </a:p>
          <a:p>
            <a:endParaRPr lang="en-US" dirty="0"/>
          </a:p>
          <a:p>
            <a:r>
              <a:rPr lang="en-US" dirty="0"/>
              <a:t>When we run the main method from the other class then only the private method, that we had to comment out is not invoked.</a:t>
            </a:r>
          </a:p>
          <a:p>
            <a:endParaRPr lang="en-US" dirty="0"/>
          </a:p>
          <a:p>
            <a:r>
              <a:rPr lang="en-US" dirty="0"/>
              <a:t>__RUN </a:t>
            </a:r>
            <a:r>
              <a:rPr lang="en-US" dirty="0" err="1"/>
              <a:t>MainExtendingClassACallingClassAMethods.main</a:t>
            </a:r>
            <a:r>
              <a:rPr lang="en-US" dirty="0"/>
              <a:t>()__</a:t>
            </a:r>
          </a:p>
          <a:p>
            <a:endParaRPr lang="en-US" dirty="0"/>
          </a:p>
          <a:p>
            <a:r>
              <a:rPr lang="en-US" dirty="0"/>
              <a:t>When we run the main method from the other class that extends the original class then we get the same result.</a:t>
            </a:r>
          </a:p>
          <a:p>
            <a:endParaRPr lang="en-US" dirty="0"/>
          </a:p>
          <a:p>
            <a:r>
              <a:rPr lang="en-US" dirty="0"/>
              <a:t>__RUN </a:t>
            </a:r>
            <a:r>
              <a:rPr lang="en-US" dirty="0" err="1"/>
              <a:t>ClassB.main</a:t>
            </a:r>
            <a:r>
              <a:rPr lang="en-US" dirty="0"/>
              <a:t>()__</a:t>
            </a:r>
          </a:p>
          <a:p>
            <a:endParaRPr lang="en-US" dirty="0"/>
          </a:p>
          <a:p>
            <a:r>
              <a:rPr lang="en-US" dirty="0"/>
              <a:t>Running the main method of the class in the other package we can only invoke the public method.</a:t>
            </a:r>
          </a:p>
          <a:p>
            <a:endParaRPr lang="en-US" dirty="0"/>
          </a:p>
          <a:p>
            <a:r>
              <a:rPr lang="en-US" dirty="0"/>
              <a:t>__RUN </a:t>
            </a:r>
            <a:r>
              <a:rPr lang="en-US" dirty="0" err="1"/>
              <a:t>ClassExtendsClassA.main</a:t>
            </a:r>
            <a:r>
              <a:rPr lang="en-US" dirty="0"/>
              <a:t>()__</a:t>
            </a:r>
          </a:p>
          <a:p>
            <a:endParaRPr lang="en-US" dirty="0"/>
          </a:p>
          <a:p>
            <a:r>
              <a:rPr lang="en-US" dirty="0"/>
              <a:t>Finally running the main method of the class that is in the other package but extends the original class we can invoke the public method and also the protected method.</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9060E7B-CE45-A543-B30C-07FF408185A6}" type="slidenum">
              <a:rPr lang="en-US" smtClean="0"/>
              <a:t>9</a:t>
            </a:fld>
            <a:endParaRPr lang="en-US"/>
          </a:p>
        </p:txBody>
      </p:sp>
    </p:spTree>
    <p:extLst>
      <p:ext uri="{BB962C8B-B14F-4D97-AF65-F5344CB8AC3E}">
        <p14:creationId xmlns:p14="http://schemas.microsoft.com/office/powerpoint/2010/main" val="136894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B95B-2024-4C40-840E-05D25418C52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881BC41A-61FD-824B-8904-33642CA2F173}"/>
              </a:ext>
            </a:extLst>
          </p:cNvPr>
          <p:cNvSpPr>
            <a:spLocks noGrp="1"/>
          </p:cNvSpPr>
          <p:nvPr>
            <p:ph type="subTitle" idx="1"/>
          </p:nvPr>
        </p:nvSpPr>
        <p:spPr>
          <a:xfrm>
            <a:off x="1524000" y="3602038"/>
            <a:ext cx="9144000" cy="1655762"/>
          </a:xfrm>
        </p:spPr>
        <p:txBody>
          <a:bodyPr>
            <a:normAutofit/>
          </a:bodyPr>
          <a:lstStyle>
            <a:lvl1pPr marL="0" indent="0" algn="ctr">
              <a:buNone/>
              <a:defRPr sz="4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D7B3050-298D-C947-AE35-B0359ABAB7B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FB204DF5-59B1-7844-870D-F58D5E567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BE6F1F-A80C-4D4A-8B73-9866E8A4C3FE}"/>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376763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77701-6ECE-6642-A041-E309EC1CB0E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94D508-64FD-7A45-8AC7-232151316E7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B6EE6B-7942-E343-B7F9-B83D356DC578}"/>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0DD9BC9F-7063-5640-927D-1FE090585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3579E-6E58-624B-B2AB-1ED325E9640F}"/>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74239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20E49-FE98-7E4F-BE4B-358CDFB1CD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5DBF23-D43E-F449-B689-EB0B210C9ED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9A1009-E695-EE4D-909D-51185E9DF33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289E780E-E341-2548-B86A-C71B38D26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2DF79-8DE5-794C-87D0-22A98E305E06}"/>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334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2-F5DC-3F45-878C-09DEED042E5B}"/>
              </a:ext>
            </a:extLst>
          </p:cNvPr>
          <p:cNvSpPr>
            <a:spLocks noGrp="1"/>
          </p:cNvSpPr>
          <p:nvPr>
            <p:ph type="title"/>
          </p:nvPr>
        </p:nvSpPr>
        <p:spPr/>
        <p:txBody>
          <a:bodyPr/>
          <a:lstStyle>
            <a:lvl1pPr>
              <a:defRPr b="1" i="0">
                <a:latin typeface="JetBrains Mono" panose="020B0509020102050004" pitchFamily="49" charset="77"/>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36AAA4-4B4D-0C41-9C40-CACD9D4483A1}"/>
              </a:ext>
            </a:extLst>
          </p:cNvPr>
          <p:cNvSpPr>
            <a:spLocks noGrp="1"/>
          </p:cNvSpPr>
          <p:nvPr>
            <p:ph idx="1"/>
          </p:nvPr>
        </p:nvSpPr>
        <p:spPr/>
        <p:txBody>
          <a:bodyPr/>
          <a:lstStyle>
            <a:lvl1pPr>
              <a:defRPr b="0" i="0">
                <a:latin typeface="JetBrains Mono" panose="020B0509020102050004" pitchFamily="49" charset="77"/>
              </a:defRPr>
            </a:lvl1pPr>
            <a:lvl2pPr>
              <a:defRPr b="0" i="0">
                <a:latin typeface="JetBrains Mono" panose="020B0509020102050004" pitchFamily="49" charset="77"/>
              </a:defRPr>
            </a:lvl2pPr>
            <a:lvl3pPr>
              <a:defRPr b="0" i="0">
                <a:latin typeface="JetBrains Mono" panose="020B0509020102050004" pitchFamily="49" charset="77"/>
              </a:defRPr>
            </a:lvl3pPr>
            <a:lvl4pPr>
              <a:defRPr b="0" i="0">
                <a:latin typeface="JetBrains Mono" panose="020B0509020102050004" pitchFamily="49" charset="77"/>
              </a:defRPr>
            </a:lvl4pPr>
            <a:lvl5pPr>
              <a:defRPr b="0" i="0">
                <a:latin typeface="JetBrains Mono" panose="020B0509020102050004" pitchFamily="49"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EB0E08E-1723-D541-A5E4-88E070E4504E}"/>
              </a:ext>
            </a:extLst>
          </p:cNvPr>
          <p:cNvSpPr>
            <a:spLocks noGrp="1"/>
          </p:cNvSpPr>
          <p:nvPr>
            <p:ph type="dt" sz="half" idx="10"/>
          </p:nvPr>
        </p:nvSpPr>
        <p:spPr/>
        <p:txBody>
          <a:bodyPr/>
          <a:lstStyle/>
          <a:p>
            <a:fld id="{82EDB8D0-98ED-4B86-9D5F-E61ADC70144D}" type="datetimeFigureOut">
              <a:rPr lang="en-US" smtClean="0"/>
              <a:t>6/5/20</a:t>
            </a:fld>
            <a:endParaRPr lang="en-US" dirty="0"/>
          </a:p>
        </p:txBody>
      </p:sp>
      <p:sp>
        <p:nvSpPr>
          <p:cNvPr id="5" name="Footer Placeholder 4">
            <a:extLst>
              <a:ext uri="{FF2B5EF4-FFF2-40B4-BE49-F238E27FC236}">
                <a16:creationId xmlns:a16="http://schemas.microsoft.com/office/drawing/2014/main" id="{2E8B3B7A-A4A6-0F4A-82D2-8A2722F86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47EE6-CAEB-9B42-89D2-A79CD4249245}"/>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800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FFBA-3961-0541-8E75-6B3FD8B231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3E7D79-0423-574C-9123-D6B305E539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B46C689-B3E9-294F-ABD7-054D713896BF}"/>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5" name="Footer Placeholder 4">
            <a:extLst>
              <a:ext uri="{FF2B5EF4-FFF2-40B4-BE49-F238E27FC236}">
                <a16:creationId xmlns:a16="http://schemas.microsoft.com/office/drawing/2014/main" id="{75501BE2-DFE2-604E-AB64-24F88C9C2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39ED07-09CD-7D4C-AA55-0BEA11AD6EE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915695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506B-31DF-FB4A-B099-41DFCF6D21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562C132-E3CA-C54F-BBAF-065525D20B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5C947E-AEE1-024C-B938-34CC038313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53046A4-3DA8-DD40-904A-984A15AE6A72}"/>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D676BDD0-B5ED-C54F-AB6E-C97FBB3D4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E1F9C-9B55-7048-A393-B375E8103741}"/>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486606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5B92-C287-F847-9D4A-3309465054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330690A-1B68-C841-90D7-E9DA0DDE21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BAEDDD0-9CA4-8848-897F-B38F2B6EC6E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59EDA2F-0E0F-FD4B-9F6B-5E93E14AD8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EFD6104-ACCB-F344-8925-81C8403F92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4EC80FB-41DB-914B-BC9E-3850437B72FC}"/>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8" name="Footer Placeholder 7">
            <a:extLst>
              <a:ext uri="{FF2B5EF4-FFF2-40B4-BE49-F238E27FC236}">
                <a16:creationId xmlns:a16="http://schemas.microsoft.com/office/drawing/2014/main" id="{68A7497A-C58B-6E43-AC67-0AB2DEC169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1558EA-FA50-184B-89AD-7ECEC3EBEDF2}"/>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2062800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EDAC-649D-A143-AF4A-5D22BBDCDBE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0F42A8-388E-AC4C-9D0F-D4F9554EBD6A}"/>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4" name="Footer Placeholder 3">
            <a:extLst>
              <a:ext uri="{FF2B5EF4-FFF2-40B4-BE49-F238E27FC236}">
                <a16:creationId xmlns:a16="http://schemas.microsoft.com/office/drawing/2014/main" id="{3CAFAFD9-14D7-4A44-9932-347DD764DC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4D71B-113A-7340-93D4-37BACC7079DB}"/>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893498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B99C1-1708-014A-92E3-67B144640BBD}"/>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3" name="Footer Placeholder 2">
            <a:extLst>
              <a:ext uri="{FF2B5EF4-FFF2-40B4-BE49-F238E27FC236}">
                <a16:creationId xmlns:a16="http://schemas.microsoft.com/office/drawing/2014/main" id="{D2DB7F06-27F8-B745-886A-44B4E79621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62893-4259-0349-B24D-FA695909CCCD}"/>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3021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C9E4-2702-554A-A2BA-FD93EAEA2A4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3EAF4A7-E0D8-714D-A871-F23C7902A3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9677C1E-F586-4541-B53F-77FD9FC64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2366D8-59C6-254B-B6D2-8FD9A1E2004E}"/>
              </a:ext>
            </a:extLst>
          </p:cNvPr>
          <p:cNvSpPr>
            <a:spLocks noGrp="1"/>
          </p:cNvSpPr>
          <p:nvPr>
            <p:ph type="dt" sz="half" idx="10"/>
          </p:nvPr>
        </p:nvSpPr>
        <p:spPr/>
        <p:txBody>
          <a:bodyPr/>
          <a:lstStyle/>
          <a:p>
            <a:fld id="{82EDB8D0-98ED-4B86-9D5F-E61ADC70144D}" type="datetimeFigureOut">
              <a:rPr lang="en-US" smtClean="0"/>
              <a:t>6/5/20</a:t>
            </a:fld>
            <a:endParaRPr lang="en-US"/>
          </a:p>
        </p:txBody>
      </p:sp>
      <p:sp>
        <p:nvSpPr>
          <p:cNvPr id="6" name="Footer Placeholder 5">
            <a:extLst>
              <a:ext uri="{FF2B5EF4-FFF2-40B4-BE49-F238E27FC236}">
                <a16:creationId xmlns:a16="http://schemas.microsoft.com/office/drawing/2014/main" id="{EDD93311-88AD-E948-B74C-B983E9542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F05825-17DE-2B46-9A69-9A125B00F324}"/>
              </a:ext>
            </a:extLst>
          </p:cNvPr>
          <p:cNvSpPr>
            <a:spLocks noGrp="1"/>
          </p:cNvSpPr>
          <p:nvPr>
            <p:ph type="sldNum" sz="quarter" idx="12"/>
          </p:nvPr>
        </p:nvSpPr>
        <p:spPr/>
        <p:txBody>
          <a:bodyPr/>
          <a:lstStyle/>
          <a:p>
            <a:fld id="{4854181D-6920-4594-9A5D-6CE56DC9F8B2}" type="slidenum">
              <a:rPr lang="en-US" smtClean="0"/>
              <a:t>‹#›</a:t>
            </a:fld>
            <a:endParaRPr lang="en-US"/>
          </a:p>
        </p:txBody>
      </p:sp>
    </p:spTree>
    <p:extLst>
      <p:ext uri="{BB962C8B-B14F-4D97-AF65-F5344CB8AC3E}">
        <p14:creationId xmlns:p14="http://schemas.microsoft.com/office/powerpoint/2010/main" val="117032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21E7-F8F0-474D-9873-A7D1D795CD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598589-E4E2-BA44-8CEF-11DE0BB78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44FEBE-D8A6-F641-BCAF-BA7D40C86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DA8D11-217A-EE42-B781-E4C47B5A9534}"/>
              </a:ext>
            </a:extLst>
          </p:cNvPr>
          <p:cNvSpPr>
            <a:spLocks noGrp="1"/>
          </p:cNvSpPr>
          <p:nvPr>
            <p:ph type="dt" sz="half" idx="10"/>
          </p:nvPr>
        </p:nvSpPr>
        <p:spPr/>
        <p:txBody>
          <a:bodyPr/>
          <a:lstStyle/>
          <a:p>
            <a:fld id="{82EDB8D0-98ED-4B86-9D5F-E61ADC70144D}" type="datetimeFigureOut">
              <a:rPr lang="en-US" smtClean="0"/>
              <a:pPr/>
              <a:t>6/5/20</a:t>
            </a:fld>
            <a:endParaRPr lang="en-US" dirty="0"/>
          </a:p>
        </p:txBody>
      </p:sp>
      <p:sp>
        <p:nvSpPr>
          <p:cNvPr id="6" name="Footer Placeholder 5">
            <a:extLst>
              <a:ext uri="{FF2B5EF4-FFF2-40B4-BE49-F238E27FC236}">
                <a16:creationId xmlns:a16="http://schemas.microsoft.com/office/drawing/2014/main" id="{B79A866B-83DE-8946-B29D-6265BA161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F58B6-ECE5-394B-90D7-05E19A048B88}"/>
              </a:ext>
            </a:extLst>
          </p:cNvPr>
          <p:cNvSpPr>
            <a:spLocks noGrp="1"/>
          </p:cNvSpPr>
          <p:nvPr>
            <p:ph type="sldNum" sz="quarter" idx="12"/>
          </p:nvPr>
        </p:nvSpPr>
        <p:spPr/>
        <p:txBody>
          <a:bodyPr/>
          <a:lstStyle/>
          <a:p>
            <a:fld id="{4854181D-6920-4594-9A5D-6CE56DC9F8B2}" type="slidenum">
              <a:rPr lang="en-US" smtClean="0"/>
              <a:pPr/>
              <a:t>‹#›</a:t>
            </a:fld>
            <a:endParaRPr lang="en-US"/>
          </a:p>
        </p:txBody>
      </p:sp>
    </p:spTree>
    <p:extLst>
      <p:ext uri="{BB962C8B-B14F-4D97-AF65-F5344CB8AC3E}">
        <p14:creationId xmlns:p14="http://schemas.microsoft.com/office/powerpoint/2010/main" val="413875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5DA8764-DF8E-A042-B2DB-60BFE5C82700}"/>
              </a:ext>
            </a:extLst>
          </p:cNvPr>
          <p:cNvSpPr/>
          <p:nvPr userDrawn="1"/>
        </p:nvSpPr>
        <p:spPr>
          <a:xfrm>
            <a:off x="0" y="0"/>
            <a:ext cx="12192000" cy="6858000"/>
          </a:xfrm>
          <a:prstGeom prst="rect">
            <a:avLst/>
          </a:prstGeom>
          <a:solidFill>
            <a:srgbClr val="30303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Placeholder 1">
            <a:extLst>
              <a:ext uri="{FF2B5EF4-FFF2-40B4-BE49-F238E27FC236}">
                <a16:creationId xmlns:a16="http://schemas.microsoft.com/office/drawing/2014/main" id="{9BCEC733-ADA5-304A-8671-FC882C4E7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F78EAB79-3D08-7142-ABA8-62491ABB25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0C912FEB-2394-894E-8DB9-9A7723D11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DB8D0-98ED-4B86-9D5F-E61ADC70144D}" type="datetimeFigureOut">
              <a:rPr lang="en-US" smtClean="0"/>
              <a:pPr/>
              <a:t>6/5/20</a:t>
            </a:fld>
            <a:endParaRPr lang="en-US" dirty="0"/>
          </a:p>
        </p:txBody>
      </p:sp>
      <p:sp>
        <p:nvSpPr>
          <p:cNvPr id="5" name="Footer Placeholder 4">
            <a:extLst>
              <a:ext uri="{FF2B5EF4-FFF2-40B4-BE49-F238E27FC236}">
                <a16:creationId xmlns:a16="http://schemas.microsoft.com/office/drawing/2014/main" id="{09FCACFB-9ED8-AD43-A5C0-18032CD03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68446E-3EAA-5E4B-BE10-ABCBCC804F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592484535"/>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rgbClr val="A6B3BF"/>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A6B3B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A6B3B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A6B3B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A6B3B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outdoor, fungus, grass, standing&#10;&#10;Description automatically generated">
            <a:extLst>
              <a:ext uri="{FF2B5EF4-FFF2-40B4-BE49-F238E27FC236}">
                <a16:creationId xmlns:a16="http://schemas.microsoft.com/office/drawing/2014/main" id="{0DE193B0-FE29-9F4E-92AD-AFC8F1F05AA9}"/>
              </a:ext>
            </a:extLst>
          </p:cNvPr>
          <p:cNvPicPr>
            <a:picLocks noChangeAspect="1"/>
          </p:cNvPicPr>
          <p:nvPr/>
        </p:nvPicPr>
        <p:blipFill>
          <a:blip r:embed="rId3"/>
          <a:stretch>
            <a:fillRect/>
          </a:stretch>
        </p:blipFill>
        <p:spPr>
          <a:xfrm>
            <a:off x="0" y="0"/>
            <a:ext cx="4234470" cy="6858000"/>
          </a:xfrm>
          <a:prstGeom prst="rect">
            <a:avLst/>
          </a:prstGeom>
        </p:spPr>
      </p:pic>
      <p:sp>
        <p:nvSpPr>
          <p:cNvPr id="2" name="Title 1">
            <a:extLst>
              <a:ext uri="{FF2B5EF4-FFF2-40B4-BE49-F238E27FC236}">
                <a16:creationId xmlns:a16="http://schemas.microsoft.com/office/drawing/2014/main" id="{051F57D0-BB83-7C48-89F5-0A3F0091A9B8}"/>
              </a:ext>
            </a:extLst>
          </p:cNvPr>
          <p:cNvSpPr>
            <a:spLocks noGrp="1"/>
          </p:cNvSpPr>
          <p:nvPr>
            <p:ph type="ctrTitle"/>
          </p:nvPr>
        </p:nvSpPr>
        <p:spPr>
          <a:xfrm>
            <a:off x="4234470" y="1122363"/>
            <a:ext cx="7913538" cy="2387600"/>
          </a:xfrm>
          <a:noFill/>
          <a:effectLst>
            <a:glow>
              <a:schemeClr val="accent1">
                <a:alpha val="40000"/>
              </a:schemeClr>
            </a:glow>
            <a:reflection endPos="0" dist="50800" dir="5400000" sy="-100000" algn="bl" rotWithShape="0"/>
          </a:effectLst>
        </p:spPr>
        <p:txBody>
          <a:bodyPr>
            <a:normAutofit/>
          </a:bodyPr>
          <a:lstStyle/>
          <a:p>
            <a:pPr algn="r"/>
            <a:r>
              <a:rPr lang="en-US" sz="5400" dirty="0">
                <a:solidFill>
                  <a:srgbClr val="A6B3BF"/>
                </a:solidFill>
                <a:latin typeface="JetBrains Mono" panose="020B0509020102050004" pitchFamily="49" charset="77"/>
              </a:rPr>
              <a:t>Everything You Wanted</a:t>
            </a:r>
            <a:br>
              <a:rPr lang="en-US" sz="5400" dirty="0">
                <a:solidFill>
                  <a:srgbClr val="A6B3BF"/>
                </a:solidFill>
                <a:latin typeface="JetBrains Mono" panose="020B0509020102050004" pitchFamily="49" charset="77"/>
              </a:rPr>
            </a:br>
            <a:r>
              <a:rPr lang="en-US" sz="5400" dirty="0">
                <a:solidFill>
                  <a:srgbClr val="A6B3BF"/>
                </a:solidFill>
                <a:latin typeface="JetBrains Mono" panose="020B0509020102050004" pitchFamily="49" charset="77"/>
              </a:rPr>
              <a:t>to Know About</a:t>
            </a:r>
          </a:p>
        </p:txBody>
      </p:sp>
      <p:sp>
        <p:nvSpPr>
          <p:cNvPr id="3" name="Subtitle 2">
            <a:extLst>
              <a:ext uri="{FF2B5EF4-FFF2-40B4-BE49-F238E27FC236}">
                <a16:creationId xmlns:a16="http://schemas.microsoft.com/office/drawing/2014/main" id="{A3E2F27E-661F-8F41-9525-FA3C8E240CED}"/>
              </a:ext>
            </a:extLst>
          </p:cNvPr>
          <p:cNvSpPr>
            <a:spLocks noGrp="1"/>
          </p:cNvSpPr>
          <p:nvPr>
            <p:ph type="subTitle" idx="1"/>
          </p:nvPr>
        </p:nvSpPr>
        <p:spPr>
          <a:xfrm>
            <a:off x="4234470" y="3602038"/>
            <a:ext cx="7913538" cy="1030288"/>
          </a:xfrm>
          <a:noFill/>
          <a:effectLst>
            <a:glow>
              <a:schemeClr val="accent1">
                <a:alpha val="40000"/>
              </a:schemeClr>
            </a:glow>
            <a:reflection endPos="0" dist="50800" dir="5400000" sy="-100000" algn="bl" rotWithShape="0"/>
          </a:effectLst>
        </p:spPr>
        <p:txBody>
          <a:bodyPr>
            <a:normAutofit fontScale="70000" lnSpcReduction="20000"/>
          </a:bodyPr>
          <a:lstStyle/>
          <a:p>
            <a:pPr algn="r"/>
            <a:r>
              <a:rPr lang="en-US" sz="6600" b="1" dirty="0">
                <a:solidFill>
                  <a:srgbClr val="A6B3BF"/>
                </a:solidFill>
                <a:latin typeface="JetBrains Mono" panose="020B0509020102050004" pitchFamily="49" charset="77"/>
              </a:rPr>
              <a:t>Java Access Modifiers</a:t>
            </a:r>
          </a:p>
        </p:txBody>
      </p:sp>
      <p:sp>
        <p:nvSpPr>
          <p:cNvPr id="6" name="TextBox 5">
            <a:extLst>
              <a:ext uri="{FF2B5EF4-FFF2-40B4-BE49-F238E27FC236}">
                <a16:creationId xmlns:a16="http://schemas.microsoft.com/office/drawing/2014/main" id="{446D3126-674A-2445-BC71-F86BC8A78FED}"/>
              </a:ext>
            </a:extLst>
          </p:cNvPr>
          <p:cNvSpPr txBox="1"/>
          <p:nvPr/>
        </p:nvSpPr>
        <p:spPr>
          <a:xfrm>
            <a:off x="5876544" y="6562713"/>
            <a:ext cx="6052008" cy="276999"/>
          </a:xfrm>
          <a:prstGeom prst="rect">
            <a:avLst/>
          </a:prstGeom>
          <a:noFill/>
        </p:spPr>
        <p:txBody>
          <a:bodyPr wrap="square" rtlCol="0">
            <a:spAutoFit/>
          </a:bodyPr>
          <a:lstStyle/>
          <a:p>
            <a:r>
              <a:rPr lang="en-US" sz="1200" dirty="0">
                <a:solidFill>
                  <a:srgbClr val="FECC71"/>
                </a:solidFill>
                <a:latin typeface="JetBrains Mono" panose="020B0509020102050004" pitchFamily="49" charset="77"/>
              </a:rPr>
              <a:t>this is a a javax0 tutorial, LEVEL: NOVICE, © Peter </a:t>
            </a:r>
            <a:r>
              <a:rPr lang="en-US" sz="1200" dirty="0" err="1">
                <a:solidFill>
                  <a:srgbClr val="FECC71"/>
                </a:solidFill>
                <a:latin typeface="JetBrains Mono" panose="020B0509020102050004" pitchFamily="49" charset="77"/>
              </a:rPr>
              <a:t>Verhás</a:t>
            </a:r>
            <a:r>
              <a:rPr lang="en-US" sz="1200" dirty="0">
                <a:solidFill>
                  <a:srgbClr val="FECC71"/>
                </a:solidFill>
                <a:latin typeface="JetBrains Mono" panose="020B0509020102050004" pitchFamily="49" charset="77"/>
              </a:rPr>
              <a:t> 2020</a:t>
            </a:r>
          </a:p>
        </p:txBody>
      </p:sp>
    </p:spTree>
    <p:extLst>
      <p:ext uri="{BB962C8B-B14F-4D97-AF65-F5344CB8AC3E}">
        <p14:creationId xmlns:p14="http://schemas.microsoft.com/office/powerpoint/2010/main" val="384418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Let’s talk about private first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Junior -&gt; Senior level</a:t>
            </a:r>
          </a:p>
        </p:txBody>
      </p:sp>
    </p:spTree>
    <p:extLst>
      <p:ext uri="{BB962C8B-B14F-4D97-AF65-F5344CB8AC3E}">
        <p14:creationId xmlns:p14="http://schemas.microsoft.com/office/powerpoint/2010/main" val="2927653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misconception</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same class and</a:t>
            </a:r>
          </a:p>
          <a:p>
            <a:r>
              <a:rPr lang="en-US" dirty="0">
                <a:solidFill>
                  <a:srgbClr val="FECC71"/>
                </a:solidFill>
              </a:rPr>
              <a:t>NOT ONLY FOR THE SAME OBJECT / CLASS INSTANCE</a:t>
            </a:r>
          </a:p>
          <a:p>
            <a:endParaRPr lang="en-US" dirty="0">
              <a:solidFill>
                <a:srgbClr val="FECC71"/>
              </a:solidFill>
            </a:endParaRPr>
          </a:p>
          <a:p>
            <a:endParaRPr lang="en-US" dirty="0">
              <a:solidFill>
                <a:srgbClr val="FECC71"/>
              </a:solidFill>
            </a:endParaRPr>
          </a:p>
          <a:p>
            <a:r>
              <a:rPr lang="en-US" dirty="0">
                <a:solidFill>
                  <a:srgbClr val="FECC71"/>
                </a:solidFill>
              </a:rPr>
              <a:t>demo ‘</a:t>
            </a:r>
            <a:r>
              <a:rPr lang="en-US" dirty="0" err="1">
                <a:solidFill>
                  <a:srgbClr val="FECC71"/>
                </a:solidFill>
              </a:rPr>
              <a:t>EqualsImplementingClass</a:t>
            </a:r>
            <a:r>
              <a:rPr lang="en-US" dirty="0">
                <a:solidFill>
                  <a:srgbClr val="FECC71"/>
                </a:solidFill>
              </a:rPr>
              <a:t>’</a:t>
            </a:r>
          </a:p>
        </p:txBody>
      </p:sp>
    </p:spTree>
    <p:extLst>
      <p:ext uri="{BB962C8B-B14F-4D97-AF65-F5344CB8AC3E}">
        <p14:creationId xmlns:p14="http://schemas.microsoft.com/office/powerpoint/2010/main" val="167929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DEMO PLACEHOLDER CUT IT OFF</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 CUT IT OFF FROM THE VIDEO</a:t>
            </a:r>
          </a:p>
          <a:p>
            <a:endParaRPr lang="en-US" dirty="0">
              <a:solidFill>
                <a:srgbClr val="FECC71"/>
              </a:solidFill>
            </a:endParaRPr>
          </a:p>
          <a:p>
            <a:r>
              <a:rPr lang="en-US" dirty="0" err="1">
                <a:solidFill>
                  <a:srgbClr val="FECC71"/>
                </a:solidFill>
              </a:rPr>
              <a:t>EqualsImplementingClass</a:t>
            </a:r>
            <a:endParaRPr lang="en-US" dirty="0">
              <a:solidFill>
                <a:srgbClr val="FECC71"/>
              </a:solidFill>
            </a:endParaRPr>
          </a:p>
        </p:txBody>
      </p:sp>
    </p:spTree>
    <p:extLst>
      <p:ext uri="{BB962C8B-B14F-4D97-AF65-F5344CB8AC3E}">
        <p14:creationId xmlns:p14="http://schemas.microsoft.com/office/powerpoint/2010/main" val="3356648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normAutofit/>
          </a:bodyPr>
          <a:lstStyle/>
          <a:p>
            <a:r>
              <a:rPr lang="en-US" dirty="0">
                <a:solidFill>
                  <a:srgbClr val="FECC71"/>
                </a:solidFill>
              </a:rPr>
              <a:t>“is visible only in the same class”</a:t>
            </a:r>
          </a:p>
        </p:txBody>
      </p:sp>
      <p:sp>
        <p:nvSpPr>
          <p:cNvPr id="5" name="Content Placeholder 2">
            <a:extLst>
              <a:ext uri="{FF2B5EF4-FFF2-40B4-BE49-F238E27FC236}">
                <a16:creationId xmlns:a16="http://schemas.microsoft.com/office/drawing/2014/main" id="{8CE6AF6A-4A29-F244-B22D-8B92012C6BA5}"/>
              </a:ext>
            </a:extLst>
          </p:cNvPr>
          <p:cNvSpPr txBox="1">
            <a:spLocks/>
          </p:cNvSpPr>
          <p:nvPr/>
        </p:nvSpPr>
        <p:spPr>
          <a:xfrm>
            <a:off x="838200" y="183255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rgbClr val="A6B3BF"/>
                </a:solidFill>
                <a:latin typeface="JetBrains Mono" panose="020B0509020102050004" pitchFamily="49"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rgbClr val="A6B3BF"/>
                </a:solidFill>
                <a:latin typeface="JetBrains Mono" panose="020B0509020102050004" pitchFamily="49"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rgbClr val="A6B3BF"/>
                </a:solidFill>
                <a:latin typeface="JetBrains Mono" panose="020B0509020102050004" pitchFamily="49"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rgbClr val="A6B3BF"/>
                </a:solidFill>
                <a:latin typeface="JetBrains Mono" panose="020B0509020102050004" pitchFamily="49"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rgbClr val="A6B3BF"/>
                </a:solidFill>
                <a:latin typeface="JetBrains Mono" panose="020B0509020102050004" pitchFamily="49"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FECC71"/>
              </a:solidFill>
            </a:endParaRPr>
          </a:p>
          <a:p>
            <a:endParaRPr lang="en-US" dirty="0">
              <a:solidFill>
                <a:srgbClr val="FECC71"/>
              </a:solidFill>
            </a:endParaRPr>
          </a:p>
          <a:p>
            <a:endParaRPr lang="en-US" dirty="0">
              <a:solidFill>
                <a:srgbClr val="FECC71"/>
              </a:solidFill>
            </a:endParaRPr>
          </a:p>
          <a:p>
            <a:pPr marL="0" indent="0">
              <a:buFont typeface="Arial" panose="020B0604020202020204" pitchFamily="34" charset="0"/>
              <a:buNone/>
            </a:pPr>
            <a:r>
              <a:rPr lang="en-US" dirty="0">
                <a:solidFill>
                  <a:srgbClr val="FECC71"/>
                </a:solidFill>
              </a:rPr>
              <a:t>		is NOT</a:t>
            </a:r>
          </a:p>
          <a:p>
            <a:pPr marL="0" indent="0">
              <a:buFont typeface="Arial" panose="020B0604020202020204" pitchFamily="34" charset="0"/>
              <a:buNone/>
            </a:pPr>
            <a:r>
              <a:rPr lang="en-US" dirty="0">
                <a:solidFill>
                  <a:srgbClr val="FECC71"/>
                </a:solidFill>
              </a:rPr>
              <a:t>		what the </a:t>
            </a:r>
          </a:p>
          <a:p>
            <a:pPr marL="0" indent="0">
              <a:buFont typeface="Arial" panose="020B0604020202020204" pitchFamily="34" charset="0"/>
              <a:buNone/>
            </a:pPr>
            <a:r>
              <a:rPr lang="en-US" dirty="0">
                <a:solidFill>
                  <a:srgbClr val="FECC71"/>
                </a:solidFill>
              </a:rPr>
              <a:t>			Java Language Specification says</a:t>
            </a:r>
          </a:p>
        </p:txBody>
      </p:sp>
    </p:spTree>
    <p:extLst>
      <p:ext uri="{BB962C8B-B14F-4D97-AF65-F5344CB8AC3E}">
        <p14:creationId xmlns:p14="http://schemas.microsoft.com/office/powerpoint/2010/main" val="385916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noAutofit/>
          </a:bodyPr>
          <a:lstStyle/>
          <a:p>
            <a:r>
              <a:rPr lang="en-US" sz="2400" b="0" dirty="0">
                <a:solidFill>
                  <a:srgbClr val="FECC71"/>
                </a:solidFill>
                <a:ea typeface="+mn-ea"/>
                <a:cs typeface="+mn-cs"/>
              </a:rPr>
              <a:t>https://</a:t>
            </a:r>
            <a:r>
              <a:rPr lang="en-US" sz="2400" b="0" dirty="0" err="1">
                <a:solidFill>
                  <a:srgbClr val="FECC71"/>
                </a:solidFill>
                <a:ea typeface="+mn-ea"/>
                <a:cs typeface="+mn-cs"/>
              </a:rPr>
              <a:t>docs.oracle.com</a:t>
            </a:r>
            <a:r>
              <a:rPr lang="en-US" sz="2400" b="0" dirty="0">
                <a:solidFill>
                  <a:srgbClr val="FECC71"/>
                </a:solidFill>
                <a:ea typeface="+mn-ea"/>
                <a:cs typeface="+mn-cs"/>
              </a:rPr>
              <a:t>/</a:t>
            </a:r>
            <a:r>
              <a:rPr lang="en-US" sz="2400" b="0" dirty="0" err="1">
                <a:solidFill>
                  <a:srgbClr val="FECC71"/>
                </a:solidFill>
                <a:ea typeface="+mn-ea"/>
                <a:cs typeface="+mn-cs"/>
              </a:rPr>
              <a:t>javase</a:t>
            </a:r>
            <a:r>
              <a:rPr lang="en-US" sz="2400" b="0" dirty="0">
                <a:solidFill>
                  <a:srgbClr val="FECC71"/>
                </a:solidFill>
                <a:ea typeface="+mn-ea"/>
                <a:cs typeface="+mn-cs"/>
              </a:rPr>
              <a:t>/specs/</a:t>
            </a:r>
            <a:r>
              <a:rPr lang="en-US" sz="2400" b="0" dirty="0" err="1">
                <a:solidFill>
                  <a:srgbClr val="FECC71"/>
                </a:solidFill>
                <a:ea typeface="+mn-ea"/>
                <a:cs typeface="+mn-cs"/>
              </a:rPr>
              <a:t>jls</a:t>
            </a:r>
            <a:r>
              <a:rPr lang="en-US" sz="2400" b="0" dirty="0">
                <a:solidFill>
                  <a:srgbClr val="FECC71"/>
                </a:solidFill>
                <a:ea typeface="+mn-ea"/>
                <a:cs typeface="+mn-cs"/>
              </a:rPr>
              <a:t>/se14/jls14.pdf</a:t>
            </a:r>
            <a:br>
              <a:rPr lang="en-US" sz="3600" dirty="0"/>
            </a:br>
            <a:endParaRPr lang="en-US" sz="3600" dirty="0"/>
          </a:p>
        </p:txBody>
      </p:sp>
      <p:pic>
        <p:nvPicPr>
          <p:cNvPr id="4" name="Picture 3">
            <a:extLst>
              <a:ext uri="{FF2B5EF4-FFF2-40B4-BE49-F238E27FC236}">
                <a16:creationId xmlns:a16="http://schemas.microsoft.com/office/drawing/2014/main" id="{90876ACC-EC2A-D448-A5F4-8ED6F480F1FB}"/>
              </a:ext>
            </a:extLst>
          </p:cNvPr>
          <p:cNvPicPr>
            <a:picLocks noChangeAspect="1"/>
          </p:cNvPicPr>
          <p:nvPr/>
        </p:nvPicPr>
        <p:blipFill>
          <a:blip r:embed="rId3"/>
          <a:stretch>
            <a:fillRect/>
          </a:stretch>
        </p:blipFill>
        <p:spPr>
          <a:xfrm>
            <a:off x="4076700" y="1690688"/>
            <a:ext cx="4038600" cy="4038600"/>
          </a:xfrm>
          <a:prstGeom prst="rect">
            <a:avLst/>
          </a:prstGeom>
        </p:spPr>
      </p:pic>
    </p:spTree>
    <p:extLst>
      <p:ext uri="{BB962C8B-B14F-4D97-AF65-F5344CB8AC3E}">
        <p14:creationId xmlns:p14="http://schemas.microsoft.com/office/powerpoint/2010/main" val="239821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B4C16C-5444-5245-A641-1106F2839EEF}"/>
              </a:ext>
            </a:extLst>
          </p:cNvPr>
          <p:cNvPicPr>
            <a:picLocks noChangeAspect="1"/>
          </p:cNvPicPr>
          <p:nvPr/>
        </p:nvPicPr>
        <p:blipFill>
          <a:blip r:embed="rId3"/>
          <a:stretch>
            <a:fillRect/>
          </a:stretch>
        </p:blipFill>
        <p:spPr>
          <a:xfrm>
            <a:off x="0" y="-738507"/>
            <a:ext cx="12191999" cy="8335013"/>
          </a:xfrm>
          <a:prstGeom prst="rect">
            <a:avLst/>
          </a:prstGeom>
        </p:spPr>
      </p:pic>
      <p:sp>
        <p:nvSpPr>
          <p:cNvPr id="10" name="Oval 9">
            <a:extLst>
              <a:ext uri="{FF2B5EF4-FFF2-40B4-BE49-F238E27FC236}">
                <a16:creationId xmlns:a16="http://schemas.microsoft.com/office/drawing/2014/main" id="{7FFA970F-2B36-CC4F-8853-D22B50208AE2}"/>
              </a:ext>
            </a:extLst>
          </p:cNvPr>
          <p:cNvSpPr/>
          <p:nvPr/>
        </p:nvSpPr>
        <p:spPr>
          <a:xfrm>
            <a:off x="443342" y="1330036"/>
            <a:ext cx="11139054" cy="17179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14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3" name="Rectangle 12">
            <a:extLst>
              <a:ext uri="{FF2B5EF4-FFF2-40B4-BE49-F238E27FC236}">
                <a16:creationId xmlns:a16="http://schemas.microsoft.com/office/drawing/2014/main" id="{ED66F716-4555-E342-B4DE-4479FD332DD7}"/>
              </a:ext>
            </a:extLst>
          </p:cNvPr>
          <p:cNvSpPr/>
          <p:nvPr/>
        </p:nvSpPr>
        <p:spPr>
          <a:xfrm>
            <a:off x="693053" y="1688308"/>
            <a:ext cx="10127347" cy="467092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rPr>
              <a:t>top-level class</a:t>
            </a:r>
          </a:p>
        </p:txBody>
      </p:sp>
      <p:sp>
        <p:nvSpPr>
          <p:cNvPr id="15" name="Rectangle 14">
            <a:extLst>
              <a:ext uri="{FF2B5EF4-FFF2-40B4-BE49-F238E27FC236}">
                <a16:creationId xmlns:a16="http://schemas.microsoft.com/office/drawing/2014/main" id="{ED66F716-4555-E342-B4DE-4479FD332DD7}"/>
              </a:ext>
            </a:extLst>
          </p:cNvPr>
          <p:cNvSpPr/>
          <p:nvPr/>
        </p:nvSpPr>
        <p:spPr>
          <a:xfrm>
            <a:off x="1080654" y="2261862"/>
            <a:ext cx="3038961" cy="181689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rPr>
              <a:t>inner class</a:t>
            </a:r>
          </a:p>
        </p:txBody>
      </p:sp>
      <p:sp>
        <p:nvSpPr>
          <p:cNvPr id="16" name="Rectangle 15">
            <a:extLst>
              <a:ext uri="{FF2B5EF4-FFF2-40B4-BE49-F238E27FC236}">
                <a16:creationId xmlns:a16="http://schemas.microsoft.com/office/drawing/2014/main" id="{08E8E382-31E6-524B-AAE3-BE910FCAEC0A}"/>
              </a:ext>
            </a:extLst>
          </p:cNvPr>
          <p:cNvSpPr/>
          <p:nvPr/>
        </p:nvSpPr>
        <p:spPr>
          <a:xfrm>
            <a:off x="1080653" y="4261245"/>
            <a:ext cx="3038961" cy="1816893"/>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rgbClr val="D0832F"/>
                </a:solidFill>
              </a:rPr>
              <a:t>inner class</a:t>
            </a:r>
          </a:p>
        </p:txBody>
      </p:sp>
      <p:sp>
        <p:nvSpPr>
          <p:cNvPr id="17" name="Oval 16">
            <a:extLst>
              <a:ext uri="{FF2B5EF4-FFF2-40B4-BE49-F238E27FC236}">
                <a16:creationId xmlns:a16="http://schemas.microsoft.com/office/drawing/2014/main" id="{73FE7D2E-1479-9A42-A06E-05EEE0344699}"/>
              </a:ext>
            </a:extLst>
          </p:cNvPr>
          <p:cNvSpPr/>
          <p:nvPr/>
        </p:nvSpPr>
        <p:spPr>
          <a:xfrm>
            <a:off x="1385501" y="4656698"/>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private</a:t>
            </a:r>
          </a:p>
        </p:txBody>
      </p:sp>
      <p:sp>
        <p:nvSpPr>
          <p:cNvPr id="18" name="Oval 17">
            <a:extLst>
              <a:ext uri="{FF2B5EF4-FFF2-40B4-BE49-F238E27FC236}">
                <a16:creationId xmlns:a16="http://schemas.microsoft.com/office/drawing/2014/main" id="{5FC5DA70-4F94-FF48-A6D4-C4AF44A5FE09}"/>
              </a:ext>
            </a:extLst>
          </p:cNvPr>
          <p:cNvSpPr/>
          <p:nvPr/>
        </p:nvSpPr>
        <p:spPr>
          <a:xfrm>
            <a:off x="1385500" y="2751422"/>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private</a:t>
            </a:r>
          </a:p>
        </p:txBody>
      </p:sp>
      <p:sp>
        <p:nvSpPr>
          <p:cNvPr id="19" name="Oval 18">
            <a:extLst>
              <a:ext uri="{FF2B5EF4-FFF2-40B4-BE49-F238E27FC236}">
                <a16:creationId xmlns:a16="http://schemas.microsoft.com/office/drawing/2014/main" id="{3ACEA9BF-B930-5649-8FA4-83152A95187C}"/>
              </a:ext>
            </a:extLst>
          </p:cNvPr>
          <p:cNvSpPr/>
          <p:nvPr/>
        </p:nvSpPr>
        <p:spPr>
          <a:xfrm>
            <a:off x="6442414" y="3365784"/>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private</a:t>
            </a:r>
          </a:p>
        </p:txBody>
      </p:sp>
      <p:cxnSp>
        <p:nvCxnSpPr>
          <p:cNvPr id="23" name="Straight Arrow Connector 22">
            <a:extLst>
              <a:ext uri="{FF2B5EF4-FFF2-40B4-BE49-F238E27FC236}">
                <a16:creationId xmlns:a16="http://schemas.microsoft.com/office/drawing/2014/main" id="{E146C1BF-A92B-EA44-B580-840AF5510CB9}"/>
              </a:ext>
            </a:extLst>
          </p:cNvPr>
          <p:cNvCxnSpPr>
            <a:cxnSpLocks/>
            <a:stCxn id="18" idx="6"/>
            <a:endCxn id="19" idx="1"/>
          </p:cNvCxnSpPr>
          <p:nvPr/>
        </p:nvCxnSpPr>
        <p:spPr>
          <a:xfrm>
            <a:off x="2785675" y="3365785"/>
            <a:ext cx="3861790" cy="179942"/>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AC3B4AA-BB6E-9E4A-9E20-460ABC8BFF6A}"/>
              </a:ext>
            </a:extLst>
          </p:cNvPr>
          <p:cNvCxnSpPr>
            <a:cxnSpLocks/>
            <a:stCxn id="17" idx="6"/>
            <a:endCxn id="19" idx="3"/>
          </p:cNvCxnSpPr>
          <p:nvPr/>
        </p:nvCxnSpPr>
        <p:spPr>
          <a:xfrm flipV="1">
            <a:off x="2785676" y="4414566"/>
            <a:ext cx="3861789" cy="856495"/>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E160287-D9B0-DF4C-9639-6FC574972632}"/>
              </a:ext>
            </a:extLst>
          </p:cNvPr>
          <p:cNvCxnSpPr>
            <a:cxnSpLocks/>
            <a:stCxn id="17" idx="1"/>
            <a:endCxn id="18" idx="3"/>
          </p:cNvCxnSpPr>
          <p:nvPr/>
        </p:nvCxnSpPr>
        <p:spPr>
          <a:xfrm flipH="1" flipV="1">
            <a:off x="1590551" y="3800204"/>
            <a:ext cx="1" cy="1036437"/>
          </a:xfrm>
          <a:prstGeom prst="straightConnector1">
            <a:avLst/>
          </a:prstGeom>
          <a:ln w="762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08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endParaRPr lang="en-US" dirty="0">
              <a:solidFill>
                <a:srgbClr val="FECC71"/>
              </a:solidFill>
            </a:endParaRPr>
          </a:p>
        </p:txBody>
      </p:sp>
    </p:spTree>
    <p:extLst>
      <p:ext uri="{BB962C8B-B14F-4D97-AF65-F5344CB8AC3E}">
        <p14:creationId xmlns:p14="http://schemas.microsoft.com/office/powerpoint/2010/main" val="74846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access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“when we do not specify any modifier”</a:t>
            </a:r>
          </a:p>
          <a:p>
            <a:endParaRPr lang="en-US" dirty="0">
              <a:solidFill>
                <a:srgbClr val="FECC71"/>
              </a:solidFill>
            </a:endParaRPr>
          </a:p>
          <a:p>
            <a:pPr marL="0" indent="0">
              <a:buNone/>
            </a:pPr>
            <a:r>
              <a:rPr lang="en-US" dirty="0">
                <a:solidFill>
                  <a:srgbClr val="FECC71"/>
                </a:solidFill>
              </a:rPr>
              <a:t>is only when we are in a class or </a:t>
            </a:r>
            <a:r>
              <a:rPr lang="en-US" dirty="0" err="1">
                <a:solidFill>
                  <a:srgbClr val="FECC71"/>
                </a:solidFill>
              </a:rPr>
              <a:t>enum</a:t>
            </a:r>
            <a:endParaRPr lang="en-US" dirty="0">
              <a:solidFill>
                <a:srgbClr val="FECC71"/>
              </a:solidFill>
            </a:endParaRPr>
          </a:p>
          <a:p>
            <a:pPr marL="0" indent="0">
              <a:buNone/>
            </a:pPr>
            <a:r>
              <a:rPr lang="en-US" dirty="0">
                <a:solidFill>
                  <a:srgbClr val="FECC71"/>
                </a:solidFill>
              </a:rPr>
              <a:t>The default in an interface is public.</a:t>
            </a:r>
          </a:p>
          <a:p>
            <a:endParaRPr lang="en-US" dirty="0">
              <a:solidFill>
                <a:srgbClr val="FECC71"/>
              </a:solidFill>
            </a:endParaRPr>
          </a:p>
        </p:txBody>
      </p:sp>
    </p:spTree>
    <p:extLst>
      <p:ext uri="{BB962C8B-B14F-4D97-AF65-F5344CB8AC3E}">
        <p14:creationId xmlns:p14="http://schemas.microsoft.com/office/powerpoint/2010/main" val="139849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almost</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a:p>
            <a:endParaRPr lang="en-US" dirty="0">
              <a:solidFill>
                <a:srgbClr val="FECC71"/>
              </a:solidFill>
            </a:endParaRPr>
          </a:p>
          <a:p>
            <a:r>
              <a:rPr lang="en-US" dirty="0">
                <a:solidFill>
                  <a:srgbClr val="FECC71"/>
                </a:solidFill>
              </a:rPr>
              <a:t>“only by code that is responsible for the implementation of that object.”</a:t>
            </a:r>
          </a:p>
        </p:txBody>
      </p:sp>
    </p:spTree>
    <p:extLst>
      <p:ext uri="{BB962C8B-B14F-4D97-AF65-F5344CB8AC3E}">
        <p14:creationId xmlns:p14="http://schemas.microsoft.com/office/powerpoint/2010/main" val="211305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lstStyle/>
          <a:p>
            <a:r>
              <a:rPr lang="en-US" dirty="0"/>
              <a:t>There are three access</a:t>
            </a:r>
            <a:br>
              <a:rPr lang="en-US" dirty="0"/>
            </a:br>
            <a:r>
              <a:rPr lang="en-US" dirty="0"/>
              <a:t>modifiers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164093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190BB15-865F-084A-A661-35EAE28163E5}"/>
              </a:ext>
            </a:extLst>
          </p:cNvPr>
          <p:cNvPicPr>
            <a:picLocks noChangeAspect="1"/>
          </p:cNvPicPr>
          <p:nvPr/>
        </p:nvPicPr>
        <p:blipFill>
          <a:blip r:embed="rId3"/>
          <a:stretch>
            <a:fillRect/>
          </a:stretch>
        </p:blipFill>
        <p:spPr>
          <a:xfrm>
            <a:off x="0" y="-291166"/>
            <a:ext cx="12192000" cy="7440332"/>
          </a:xfrm>
          <a:prstGeom prst="rect">
            <a:avLst/>
          </a:prstGeom>
        </p:spPr>
      </p:pic>
      <p:sp>
        <p:nvSpPr>
          <p:cNvPr id="9" name="Oval 8">
            <a:extLst>
              <a:ext uri="{FF2B5EF4-FFF2-40B4-BE49-F238E27FC236}">
                <a16:creationId xmlns:a16="http://schemas.microsoft.com/office/drawing/2014/main" id="{7FFA970F-2B36-CC4F-8853-D22B50208AE2}"/>
              </a:ext>
            </a:extLst>
          </p:cNvPr>
          <p:cNvSpPr/>
          <p:nvPr/>
        </p:nvSpPr>
        <p:spPr>
          <a:xfrm>
            <a:off x="387927" y="616527"/>
            <a:ext cx="11139054" cy="1717963"/>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1903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6300D-7430-164E-BB4A-5B727E2B5E5B}"/>
              </a:ext>
            </a:extLst>
          </p:cNvPr>
          <p:cNvPicPr>
            <a:picLocks noChangeAspect="1"/>
          </p:cNvPicPr>
          <p:nvPr/>
        </p:nvPicPr>
        <p:blipFill>
          <a:blip r:embed="rId3"/>
          <a:stretch>
            <a:fillRect/>
          </a:stretch>
        </p:blipFill>
        <p:spPr>
          <a:xfrm>
            <a:off x="0" y="-259123"/>
            <a:ext cx="12192000" cy="7376245"/>
          </a:xfrm>
          <a:prstGeom prst="rect">
            <a:avLst/>
          </a:prstGeom>
        </p:spPr>
      </p:pic>
    </p:spTree>
    <p:extLst>
      <p:ext uri="{BB962C8B-B14F-4D97-AF65-F5344CB8AC3E}">
        <p14:creationId xmlns:p14="http://schemas.microsoft.com/office/powerpoint/2010/main" val="28345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 … </a:t>
            </a:r>
            <a:r>
              <a:rPr lang="en-US" dirty="0">
                <a:solidFill>
                  <a:srgbClr val="D0832F"/>
                </a:solidFill>
              </a:rPr>
              <a:t>DEMO</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PLACEHOLDER TO BE REMOVED FROM THE VIDEO</a:t>
            </a:r>
          </a:p>
        </p:txBody>
      </p:sp>
    </p:spTree>
    <p:extLst>
      <p:ext uri="{BB962C8B-B14F-4D97-AF65-F5344CB8AC3E}">
        <p14:creationId xmlns:p14="http://schemas.microsoft.com/office/powerpoint/2010/main" val="118361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EDF7E-929C-C443-AC7B-85DC87CB6A42}"/>
              </a:ext>
            </a:extLst>
          </p:cNvPr>
          <p:cNvSpPr>
            <a:spLocks noGrp="1"/>
          </p:cNvSpPr>
          <p:nvPr>
            <p:ph type="title"/>
          </p:nvPr>
        </p:nvSpPr>
        <p:spPr/>
        <p:txBody>
          <a:bodyPr>
            <a:normAutofit/>
          </a:bodyPr>
          <a:lstStyle/>
          <a:p>
            <a:r>
              <a:rPr lang="en-US" dirty="0"/>
              <a:t>There are four  access</a:t>
            </a:r>
            <a:br>
              <a:rPr lang="en-US" dirty="0"/>
            </a:br>
            <a:r>
              <a:rPr lang="en-US" dirty="0"/>
              <a:t>levels    in Java</a:t>
            </a:r>
          </a:p>
        </p:txBody>
      </p:sp>
      <p:sp>
        <p:nvSpPr>
          <p:cNvPr id="3" name="Content Placeholder 2">
            <a:extLst>
              <a:ext uri="{FF2B5EF4-FFF2-40B4-BE49-F238E27FC236}">
                <a16:creationId xmlns:a16="http://schemas.microsoft.com/office/drawing/2014/main" id="{3BAB09E6-943C-BD42-ACFF-E68036A0411C}"/>
              </a:ext>
            </a:extLst>
          </p:cNvPr>
          <p:cNvSpPr>
            <a:spLocks noGrp="1"/>
          </p:cNvSpPr>
          <p:nvPr>
            <p:ph idx="1"/>
          </p:nvPr>
        </p:nvSpPr>
        <p:spPr/>
        <p:txBody>
          <a:bodyPr/>
          <a:lstStyle/>
          <a:p>
            <a:pPr marL="514350" indent="-514350">
              <a:buFont typeface="+mj-lt"/>
              <a:buAutoNum type="arabicPeriod"/>
            </a:pPr>
            <a:r>
              <a:rPr lang="en-US" dirty="0">
                <a:solidFill>
                  <a:srgbClr val="FECC71"/>
                </a:solidFill>
              </a:rPr>
              <a:t>private</a:t>
            </a:r>
          </a:p>
          <a:p>
            <a:pPr marL="514350" indent="-514350">
              <a:buFont typeface="+mj-lt"/>
              <a:buAutoNum type="arabicPeriod"/>
            </a:pPr>
            <a:r>
              <a:rPr lang="en-US" dirty="0">
                <a:solidFill>
                  <a:srgbClr val="FECC71"/>
                </a:solidFill>
              </a:rPr>
              <a:t>package access (no keyword in classes)</a:t>
            </a:r>
          </a:p>
          <a:p>
            <a:pPr marL="514350" indent="-514350">
              <a:buFont typeface="+mj-lt"/>
              <a:buAutoNum type="arabicPeriod"/>
            </a:pPr>
            <a:r>
              <a:rPr lang="en-US" dirty="0">
                <a:solidFill>
                  <a:srgbClr val="FECC71"/>
                </a:solidFill>
              </a:rPr>
              <a:t>protected</a:t>
            </a:r>
          </a:p>
          <a:p>
            <a:pPr marL="514350" indent="-514350">
              <a:buFont typeface="+mj-lt"/>
              <a:buAutoNum type="arabicPeriod"/>
            </a:pPr>
            <a:r>
              <a:rPr lang="en-US" dirty="0">
                <a:solidFill>
                  <a:srgbClr val="FECC71"/>
                </a:solidFill>
              </a:rPr>
              <a:t>public</a:t>
            </a:r>
          </a:p>
        </p:txBody>
      </p:sp>
    </p:spTree>
    <p:extLst>
      <p:ext uri="{BB962C8B-B14F-4D97-AF65-F5344CB8AC3E}">
        <p14:creationId xmlns:p14="http://schemas.microsoft.com/office/powerpoint/2010/main" val="8436172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private</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14295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package access</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when we do not specify any modifier, and</a:t>
            </a:r>
          </a:p>
          <a:p>
            <a:r>
              <a:rPr lang="en-US" dirty="0">
                <a:solidFill>
                  <a:srgbClr val="FECC71"/>
                </a:solidFill>
              </a:rPr>
              <a:t>is visible only in the same package…</a:t>
            </a:r>
          </a:p>
          <a:p>
            <a:endParaRPr lang="en-US" dirty="0">
              <a:solidFill>
                <a:srgbClr val="FECC71"/>
              </a:solidFill>
            </a:endParaRP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66278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protected</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only in the same package private and</a:t>
            </a:r>
          </a:p>
          <a:p>
            <a:r>
              <a:rPr lang="en-US" dirty="0">
                <a:solidFill>
                  <a:srgbClr val="FECC71"/>
                </a:solidFill>
              </a:rPr>
              <a:t>from classes that extend the defining class</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38083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public</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is visible in the whole Java program</a:t>
            </a:r>
          </a:p>
        </p:txBody>
      </p:sp>
      <p:pic>
        <p:nvPicPr>
          <p:cNvPr id="6" name="Picture 5">
            <a:extLst>
              <a:ext uri="{FF2B5EF4-FFF2-40B4-BE49-F238E27FC236}">
                <a16:creationId xmlns:a16="http://schemas.microsoft.com/office/drawing/2014/main" id="{A6A1B9B5-7555-9948-8E2E-D8B80F2F3553}"/>
              </a:ext>
            </a:extLst>
          </p:cNvPr>
          <p:cNvPicPr>
            <a:picLocks noChangeAspect="1"/>
          </p:cNvPicPr>
          <p:nvPr/>
        </p:nvPicPr>
        <p:blipFill>
          <a:blip r:embed="rId3"/>
          <a:stretch>
            <a:fillRect/>
          </a:stretch>
        </p:blipFill>
        <p:spPr>
          <a:xfrm>
            <a:off x="4083509" y="4222881"/>
            <a:ext cx="5156200" cy="825500"/>
          </a:xfrm>
          <a:prstGeom prst="rect">
            <a:avLst/>
          </a:prstGeom>
        </p:spPr>
      </p:pic>
    </p:spTree>
    <p:extLst>
      <p:ext uri="{BB962C8B-B14F-4D97-AF65-F5344CB8AC3E}">
        <p14:creationId xmlns:p14="http://schemas.microsoft.com/office/powerpoint/2010/main" val="23405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300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Visualizing it</a:t>
            </a:r>
          </a:p>
        </p:txBody>
      </p:sp>
      <p:sp>
        <p:nvSpPr>
          <p:cNvPr id="10" name="Rectangle 9">
            <a:extLst>
              <a:ext uri="{FF2B5EF4-FFF2-40B4-BE49-F238E27FC236}">
                <a16:creationId xmlns:a16="http://schemas.microsoft.com/office/drawing/2014/main" id="{30F0EED9-86A2-734C-BC3A-F57B0F971CAE}"/>
              </a:ext>
            </a:extLst>
          </p:cNvPr>
          <p:cNvSpPr/>
          <p:nvPr/>
        </p:nvSpPr>
        <p:spPr>
          <a:xfrm>
            <a:off x="105191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other package</a:t>
            </a:r>
          </a:p>
        </p:txBody>
      </p:sp>
      <p:sp>
        <p:nvSpPr>
          <p:cNvPr id="8" name="Rectangle 7">
            <a:extLst>
              <a:ext uri="{FF2B5EF4-FFF2-40B4-BE49-F238E27FC236}">
                <a16:creationId xmlns:a16="http://schemas.microsoft.com/office/drawing/2014/main" id="{61CF5BEB-C672-C74F-ACF3-C2A3A49E95C9}"/>
              </a:ext>
            </a:extLst>
          </p:cNvPr>
          <p:cNvSpPr/>
          <p:nvPr/>
        </p:nvSpPr>
        <p:spPr>
          <a:xfrm>
            <a:off x="5881687" y="2350293"/>
            <a:ext cx="4817268" cy="3843338"/>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package</a:t>
            </a:r>
          </a:p>
        </p:txBody>
      </p:sp>
      <p:sp>
        <p:nvSpPr>
          <p:cNvPr id="12" name="Rectangle 11">
            <a:extLst>
              <a:ext uri="{FF2B5EF4-FFF2-40B4-BE49-F238E27FC236}">
                <a16:creationId xmlns:a16="http://schemas.microsoft.com/office/drawing/2014/main" id="{E926EDC7-EAC7-0846-8519-F39A44D1BB79}"/>
              </a:ext>
            </a:extLst>
          </p:cNvPr>
          <p:cNvSpPr/>
          <p:nvPr/>
        </p:nvSpPr>
        <p:spPr>
          <a:xfrm>
            <a:off x="2971800" y="3867149"/>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class extends</a:t>
            </a:r>
          </a:p>
        </p:txBody>
      </p:sp>
      <p:sp>
        <p:nvSpPr>
          <p:cNvPr id="7" name="Rectangle 6">
            <a:extLst>
              <a:ext uri="{FF2B5EF4-FFF2-40B4-BE49-F238E27FC236}">
                <a16:creationId xmlns:a16="http://schemas.microsoft.com/office/drawing/2014/main" id="{ED66F716-4555-E342-B4DE-4479FD332DD7}"/>
              </a:ext>
            </a:extLst>
          </p:cNvPr>
          <p:cNvSpPr/>
          <p:nvPr/>
        </p:nvSpPr>
        <p:spPr>
          <a:xfrm>
            <a:off x="7442596" y="3676648"/>
            <a:ext cx="1752600" cy="1800225"/>
          </a:xfrm>
          <a:prstGeom prst="rect">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rgbClr val="D0832F"/>
                </a:solidFill>
              </a:rPr>
              <a:t>class</a:t>
            </a:r>
          </a:p>
        </p:txBody>
      </p:sp>
      <p:sp>
        <p:nvSpPr>
          <p:cNvPr id="11" name="Oval 10">
            <a:extLst>
              <a:ext uri="{FF2B5EF4-FFF2-40B4-BE49-F238E27FC236}">
                <a16:creationId xmlns:a16="http://schemas.microsoft.com/office/drawing/2014/main" id="{05302EA1-37BA-184C-B634-4D7BE2A12B2E}"/>
              </a:ext>
            </a:extLst>
          </p:cNvPr>
          <p:cNvSpPr/>
          <p:nvPr/>
        </p:nvSpPr>
        <p:spPr>
          <a:xfrm>
            <a:off x="3059905" y="4348162"/>
            <a:ext cx="3584377"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protected</a:t>
            </a:r>
          </a:p>
        </p:txBody>
      </p:sp>
      <p:sp>
        <p:nvSpPr>
          <p:cNvPr id="9" name="Oval 8">
            <a:extLst>
              <a:ext uri="{FF2B5EF4-FFF2-40B4-BE49-F238E27FC236}">
                <a16:creationId xmlns:a16="http://schemas.microsoft.com/office/drawing/2014/main" id="{00527176-EE50-3B4C-A6DA-0A0D9D4215A3}"/>
              </a:ext>
            </a:extLst>
          </p:cNvPr>
          <p:cNvSpPr/>
          <p:nvPr/>
        </p:nvSpPr>
        <p:spPr>
          <a:xfrm>
            <a:off x="6218633" y="2465786"/>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package private</a:t>
            </a:r>
          </a:p>
        </p:txBody>
      </p:sp>
      <p:sp>
        <p:nvSpPr>
          <p:cNvPr id="6" name="Oval 5">
            <a:extLst>
              <a:ext uri="{FF2B5EF4-FFF2-40B4-BE49-F238E27FC236}">
                <a16:creationId xmlns:a16="http://schemas.microsoft.com/office/drawing/2014/main" id="{0EBFF263-8343-C34D-955C-A4B75C03B31B}"/>
              </a:ext>
            </a:extLst>
          </p:cNvPr>
          <p:cNvSpPr/>
          <p:nvPr/>
        </p:nvSpPr>
        <p:spPr>
          <a:xfrm>
            <a:off x="7618808" y="4152900"/>
            <a:ext cx="1400175" cy="1228725"/>
          </a:xfrm>
          <a:prstGeom prst="ellipse">
            <a:avLst/>
          </a:prstGeom>
          <a:solidFill>
            <a:srgbClr val="A6B3BF"/>
          </a:solidFill>
          <a:ln w="28575">
            <a:solidFill>
              <a:srgbClr val="D083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0832F"/>
                </a:solidFill>
              </a:rPr>
              <a:t>private</a:t>
            </a:r>
          </a:p>
        </p:txBody>
      </p:sp>
      <p:cxnSp>
        <p:nvCxnSpPr>
          <p:cNvPr id="14" name="Straight Arrow Connector 13">
            <a:extLst>
              <a:ext uri="{FF2B5EF4-FFF2-40B4-BE49-F238E27FC236}">
                <a16:creationId xmlns:a16="http://schemas.microsoft.com/office/drawing/2014/main" id="{208600B9-8EA0-F540-ABC1-11D10FD1408F}"/>
              </a:ext>
            </a:extLst>
          </p:cNvPr>
          <p:cNvCxnSpPr/>
          <p:nvPr/>
        </p:nvCxnSpPr>
        <p:spPr>
          <a:xfrm>
            <a:off x="4724400" y="4000500"/>
            <a:ext cx="2677119" cy="0"/>
          </a:xfrm>
          <a:prstGeom prst="straightConnector1">
            <a:avLst/>
          </a:prstGeom>
          <a:ln w="28575">
            <a:solidFill>
              <a:srgbClr val="D083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950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B03C-980B-BC4C-A757-1749FFB53745}"/>
              </a:ext>
            </a:extLst>
          </p:cNvPr>
          <p:cNvSpPr>
            <a:spLocks noGrp="1"/>
          </p:cNvSpPr>
          <p:nvPr>
            <p:ph type="title"/>
          </p:nvPr>
        </p:nvSpPr>
        <p:spPr/>
        <p:txBody>
          <a:bodyPr/>
          <a:lstStyle/>
          <a:p>
            <a:r>
              <a:rPr lang="en-US" dirty="0"/>
              <a:t>so good so far</a:t>
            </a:r>
          </a:p>
        </p:txBody>
      </p:sp>
      <p:sp>
        <p:nvSpPr>
          <p:cNvPr id="3" name="Content Placeholder 2">
            <a:extLst>
              <a:ext uri="{FF2B5EF4-FFF2-40B4-BE49-F238E27FC236}">
                <a16:creationId xmlns:a16="http://schemas.microsoft.com/office/drawing/2014/main" id="{564387FB-2B02-014F-AFC6-C2E79FD8B216}"/>
              </a:ext>
            </a:extLst>
          </p:cNvPr>
          <p:cNvSpPr>
            <a:spLocks noGrp="1"/>
          </p:cNvSpPr>
          <p:nvPr>
            <p:ph idx="1"/>
          </p:nvPr>
        </p:nvSpPr>
        <p:spPr/>
        <p:txBody>
          <a:bodyPr/>
          <a:lstStyle/>
          <a:p>
            <a:r>
              <a:rPr lang="en-US" dirty="0">
                <a:solidFill>
                  <a:srgbClr val="FECC71"/>
                </a:solidFill>
              </a:rPr>
              <a:t>demo</a:t>
            </a:r>
          </a:p>
        </p:txBody>
      </p:sp>
    </p:spTree>
    <p:extLst>
      <p:ext uri="{BB962C8B-B14F-4D97-AF65-F5344CB8AC3E}">
        <p14:creationId xmlns:p14="http://schemas.microsoft.com/office/powerpoint/2010/main" val="3092631641"/>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1578</TotalTime>
  <Words>2895</Words>
  <Application>Microsoft Macintosh PowerPoint</Application>
  <PresentationFormat>Widescreen</PresentationFormat>
  <Paragraphs>219</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JetBrains Mono</vt:lpstr>
      <vt:lpstr>Office Theme</vt:lpstr>
      <vt:lpstr>Everything You Wanted to Know About</vt:lpstr>
      <vt:lpstr>There are three access modifiers in Java</vt:lpstr>
      <vt:lpstr>There are four  access levels    in Java</vt:lpstr>
      <vt:lpstr>private</vt:lpstr>
      <vt:lpstr>package access</vt:lpstr>
      <vt:lpstr>protected</vt:lpstr>
      <vt:lpstr>public</vt:lpstr>
      <vt:lpstr>Visualizing it</vt:lpstr>
      <vt:lpstr>so good so far</vt:lpstr>
      <vt:lpstr>Let’s talk about private first</vt:lpstr>
      <vt:lpstr>private misconception</vt:lpstr>
      <vt:lpstr>DEMO PLACEHOLDER CUT IT OFF</vt:lpstr>
      <vt:lpstr>private … almost</vt:lpstr>
      <vt:lpstr>https://docs.oracle.com/javase/specs/jls/se14/jls14.pdf </vt:lpstr>
      <vt:lpstr>PowerPoint Presentation</vt:lpstr>
      <vt:lpstr>Visualizing it</vt:lpstr>
      <vt:lpstr>private… DEMO</vt:lpstr>
      <vt:lpstr>package access … almost</vt:lpstr>
      <vt:lpstr>protected … almost</vt:lpstr>
      <vt:lpstr>PowerPoint Presentation</vt:lpstr>
      <vt:lpstr>PowerPoint Presentation</vt:lpstr>
      <vt:lpstr>protected …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You Wanted to Know About</dc:title>
  <dc:creator>Peter Verhas</dc:creator>
  <cp:lastModifiedBy>Peter Verhas</cp:lastModifiedBy>
  <cp:revision>25</cp:revision>
  <dcterms:created xsi:type="dcterms:W3CDTF">2020-06-05T15:06:03Z</dcterms:created>
  <dcterms:modified xsi:type="dcterms:W3CDTF">2020-06-06T17:25:02Z</dcterms:modified>
</cp:coreProperties>
</file>