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sldIdLst>
    <p:sldId id="257" r:id="rId2"/>
    <p:sldId id="258" r:id="rId3"/>
    <p:sldId id="267" r:id="rId4"/>
    <p:sldId id="259" r:id="rId5"/>
    <p:sldId id="264" r:id="rId6"/>
    <p:sldId id="261" r:id="rId7"/>
    <p:sldId id="262" r:id="rId8"/>
    <p:sldId id="263" r:id="rId9"/>
    <p:sldId id="265" r:id="rId10"/>
    <p:sldId id="268" r:id="rId11"/>
    <p:sldId id="266" r:id="rId12"/>
  </p:sldIdLst>
  <p:sldSz cx="12192000" cy="6858000"/>
  <p:notesSz cx="6858000" cy="9144000"/>
  <p:defaultText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32F"/>
    <a:srgbClr val="A6B3BF"/>
    <a:srgbClr val="FECC71"/>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p:restoredTop sz="77051"/>
  </p:normalViewPr>
  <p:slideViewPr>
    <p:cSldViewPr snapToGrid="0" snapToObjects="1">
      <p:cViewPr>
        <p:scale>
          <a:sx n="92" d="100"/>
          <a:sy n="92" d="100"/>
        </p:scale>
        <p:origin x="1840" y="5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1" d="100"/>
          <a:sy n="111" d="100"/>
        </p:scale>
        <p:origin x="41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4C099-7BEE-E248-A70A-1C1EB43B9B00}" type="datetimeFigureOut">
              <a:rPr lang="en-US" smtClean="0"/>
              <a:t>6/5/20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60E7B-CE45-A543-B30C-07FF408185A6}" type="slidenum">
              <a:rPr lang="en-US" smtClean="0"/>
              <a:t>‹#›</a:t>
            </a:fld>
            <a:endParaRPr lang="en-US"/>
          </a:p>
        </p:txBody>
      </p:sp>
    </p:spTree>
    <p:extLst>
      <p:ext uri="{BB962C8B-B14F-4D97-AF65-F5344CB8AC3E}">
        <p14:creationId xmlns:p14="http://schemas.microsoft.com/office/powerpoint/2010/main" val="245079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tutorial is about Java access modifiers. These are very basic and simple things. What is the point to create another tutorial about it? Because you do not know all the details, the nuts and the bolts of Java access rules, because they are complex. If you believe me and start to watch this video, then just after a few minutes you will realize that … HEY!!! I did not know this!!! Is it worth knowing all these fine details? Well, if you are a Java professional then at least you are supposed to know these simply out of pride. If you really know all the bits and pieces, then relax and enjoy the ride. And what can you lose? I will talk about the simple cases that everybody knows. Sorry I cannot skip that. Then we will visit more complex scenarios, like private members of inner classes, protected inner classes. We will also look at the how the JVM handles this type of access and at the end we will look at what jigsaw, the Java Platform Module System is introducing to the Java regarding to access. That is because private is accessible not only from the same class, package private is not the protection level when we are not specifying any modifier, a protected member is not fully accessible from an extending class in a different package and public is not that public after the introduction of Java Platform Module System in Java 9.</a:t>
            </a:r>
          </a:p>
        </p:txBody>
      </p:sp>
      <p:sp>
        <p:nvSpPr>
          <p:cNvPr id="4" name="Slide Number Placeholder 3"/>
          <p:cNvSpPr>
            <a:spLocks noGrp="1"/>
          </p:cNvSpPr>
          <p:nvPr>
            <p:ph type="sldNum" sz="quarter" idx="5"/>
          </p:nvPr>
        </p:nvSpPr>
        <p:spPr/>
        <p:txBody>
          <a:bodyPr/>
          <a:lstStyle/>
          <a:p>
            <a:fld id="{B9060E7B-CE45-A543-B30C-07FF408185A6}" type="slidenum">
              <a:rPr lang="en-US" smtClean="0"/>
              <a:t>1</a:t>
            </a:fld>
            <a:endParaRPr lang="en-US"/>
          </a:p>
        </p:txBody>
      </p:sp>
    </p:spTree>
    <p:extLst>
      <p:ext uri="{BB962C8B-B14F-4D97-AF65-F5344CB8AC3E}">
        <p14:creationId xmlns:p14="http://schemas.microsoft.com/office/powerpoint/2010/main" val="181757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private first and as a warm-up let’s discuss something that really should be obvious for every junior, but after many hundred technical interviews I can says that it is actually not. At first it was a surprise for me, but then I had to learn, that many junior developer thinks …</a:t>
            </a:r>
          </a:p>
        </p:txBody>
      </p:sp>
      <p:sp>
        <p:nvSpPr>
          <p:cNvPr id="4" name="Slide Number Placeholder 3"/>
          <p:cNvSpPr>
            <a:spLocks noGrp="1"/>
          </p:cNvSpPr>
          <p:nvPr>
            <p:ph type="sldNum" sz="quarter" idx="5"/>
          </p:nvPr>
        </p:nvSpPr>
        <p:spPr/>
        <p:txBody>
          <a:bodyPr/>
          <a:lstStyle/>
          <a:p>
            <a:fld id="{B9060E7B-CE45-A543-B30C-07FF408185A6}" type="slidenum">
              <a:rPr lang="en-US" smtClean="0"/>
              <a:t>10</a:t>
            </a:fld>
            <a:endParaRPr lang="en-US"/>
          </a:p>
        </p:txBody>
      </p:sp>
    </p:spTree>
    <p:extLst>
      <p:ext uri="{BB962C8B-B14F-4D97-AF65-F5344CB8AC3E}">
        <p14:creationId xmlns:p14="http://schemas.microsoft.com/office/powerpoint/2010/main" val="208818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private fields can only be accessed if the code is executing on the same object, the same class instance. This is not true. If the code is running in a static method, or if the code is running in an instance method, or in a constructor or in some initializer block and the code has a reference to an instance of the class then the code can read and modify the private field using the object reference even if it is not the same as the actual object, which is referenced by the ‘this’ keyword. By the way, the same is true for private methods with the small correction that in case of a method we cannot talk about reading and modification. The operation in case of a method is invocation, in other words we can call the private method on the other object.</a:t>
            </a:r>
          </a:p>
          <a:p>
            <a:endParaRPr lang="en-US" dirty="0"/>
          </a:p>
          <a:p>
            <a:r>
              <a:rPr lang="en-US" dirty="0"/>
              <a:t>If you believed so far that private is instance bound and the code cannot access private members of a different instance, then let’s have a look at how the equals() method is implemented in a Java class.</a:t>
            </a:r>
          </a:p>
        </p:txBody>
      </p:sp>
      <p:sp>
        <p:nvSpPr>
          <p:cNvPr id="4" name="Slide Number Placeholder 3"/>
          <p:cNvSpPr>
            <a:spLocks noGrp="1"/>
          </p:cNvSpPr>
          <p:nvPr>
            <p:ph type="sldNum" sz="quarter" idx="5"/>
          </p:nvPr>
        </p:nvSpPr>
        <p:spPr/>
        <p:txBody>
          <a:bodyPr/>
          <a:lstStyle/>
          <a:p>
            <a:fld id="{B9060E7B-CE45-A543-B30C-07FF408185A6}" type="slidenum">
              <a:rPr lang="en-US" smtClean="0"/>
              <a:t>11</a:t>
            </a:fld>
            <a:endParaRPr lang="en-US"/>
          </a:p>
        </p:txBody>
      </p:sp>
    </p:spTree>
    <p:extLst>
      <p:ext uri="{BB962C8B-B14F-4D97-AF65-F5344CB8AC3E}">
        <p14:creationId xmlns:p14="http://schemas.microsoft.com/office/powerpoint/2010/main" val="243485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access modifiers in Java. These are language keywords that modify the access level of class members. The keywords are __CLICK__ private __CLICK__ protected and __CLICK__ public. With these and with the obvious default case when we do not use any modifier __NEXT SLIDE__</a:t>
            </a:r>
          </a:p>
        </p:txBody>
      </p:sp>
      <p:sp>
        <p:nvSpPr>
          <p:cNvPr id="4" name="Slide Number Placeholder 3"/>
          <p:cNvSpPr>
            <a:spLocks noGrp="1"/>
          </p:cNvSpPr>
          <p:nvPr>
            <p:ph type="sldNum" sz="quarter" idx="5"/>
          </p:nvPr>
        </p:nvSpPr>
        <p:spPr/>
        <p:txBody>
          <a:bodyPr/>
          <a:lstStyle/>
          <a:p>
            <a:fld id="{B9060E7B-CE45-A543-B30C-07FF408185A6}" type="slidenum">
              <a:rPr lang="en-US" smtClean="0"/>
              <a:t>2</a:t>
            </a:fld>
            <a:endParaRPr lang="en-US"/>
          </a:p>
        </p:txBody>
      </p:sp>
    </p:spTree>
    <p:extLst>
      <p:ext uri="{BB962C8B-B14F-4D97-AF65-F5344CB8AC3E}">
        <p14:creationId xmlns:p14="http://schemas.microsoft.com/office/powerpoint/2010/main" val="360397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four access levels in Java. These are __CLICK__ private __CLCK__ package private, when we do not use any access modifier keyword in front of the member declaration __CLICK__ protected and __CLICK__ public. What are the access levels?</a:t>
            </a:r>
          </a:p>
        </p:txBody>
      </p:sp>
      <p:sp>
        <p:nvSpPr>
          <p:cNvPr id="4" name="Slide Number Placeholder 3"/>
          <p:cNvSpPr>
            <a:spLocks noGrp="1"/>
          </p:cNvSpPr>
          <p:nvPr>
            <p:ph type="sldNum" sz="quarter" idx="5"/>
          </p:nvPr>
        </p:nvSpPr>
        <p:spPr/>
        <p:txBody>
          <a:bodyPr/>
          <a:lstStyle/>
          <a:p>
            <a:fld id="{B9060E7B-CE45-A543-B30C-07FF408185A6}" type="slidenum">
              <a:rPr lang="en-US" smtClean="0"/>
              <a:t>3</a:t>
            </a:fld>
            <a:endParaRPr lang="en-US"/>
          </a:p>
        </p:txBody>
      </p:sp>
    </p:spTree>
    <p:extLst>
      <p:ext uri="{BB962C8B-B14F-4D97-AF65-F5344CB8AC3E}">
        <p14:creationId xmlns:p14="http://schemas.microsoft.com/office/powerpoint/2010/main" val="307009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every junior knows is that private members are visible only in the same class … and it is true…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4</a:t>
            </a:fld>
            <a:endParaRPr lang="en-US"/>
          </a:p>
        </p:txBody>
      </p:sp>
    </p:spTree>
    <p:extLst>
      <p:ext uri="{BB962C8B-B14F-4D97-AF65-F5344CB8AC3E}">
        <p14:creationId xmlns:p14="http://schemas.microsoft.com/office/powerpoint/2010/main" val="167919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package private is when we do not specify any modifier and it is visible only in the same package….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5</a:t>
            </a:fld>
            <a:endParaRPr lang="en-US"/>
          </a:p>
        </p:txBody>
      </p:sp>
    </p:spTree>
    <p:extLst>
      <p:ext uri="{BB962C8B-B14F-4D97-AF65-F5344CB8AC3E}">
        <p14:creationId xmlns:p14="http://schemas.microsoft.com/office/powerpoint/2010/main" val="177417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is the same as package private and it is also visible from classes that extend the defining class…. Almost. And finally…</a:t>
            </a:r>
          </a:p>
        </p:txBody>
      </p:sp>
      <p:sp>
        <p:nvSpPr>
          <p:cNvPr id="4" name="Slide Number Placeholder 3"/>
          <p:cNvSpPr>
            <a:spLocks noGrp="1"/>
          </p:cNvSpPr>
          <p:nvPr>
            <p:ph type="sldNum" sz="quarter" idx="5"/>
          </p:nvPr>
        </p:nvSpPr>
        <p:spPr/>
        <p:txBody>
          <a:bodyPr/>
          <a:lstStyle/>
          <a:p>
            <a:fld id="{B9060E7B-CE45-A543-B30C-07FF408185A6}" type="slidenum">
              <a:rPr lang="en-US" smtClean="0"/>
              <a:t>6</a:t>
            </a:fld>
            <a:endParaRPr lang="en-US"/>
          </a:p>
        </p:txBody>
      </p:sp>
    </p:spTree>
    <p:extLst>
      <p:ext uri="{BB962C8B-B14F-4D97-AF65-F5344CB8AC3E}">
        <p14:creationId xmlns:p14="http://schemas.microsoft.com/office/powerpoint/2010/main" val="394691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is visible from everywhere… and again… only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7</a:t>
            </a:fld>
            <a:endParaRPr lang="en-US"/>
          </a:p>
        </p:txBody>
      </p:sp>
    </p:spTree>
    <p:extLst>
      <p:ext uri="{BB962C8B-B14F-4D97-AF65-F5344CB8AC3E}">
        <p14:creationId xmlns:p14="http://schemas.microsoft.com/office/powerpoint/2010/main" val="25143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visualize this the diagram will look something like this. Even though this structure is only “almost” it is worth understanding it as a first approach because in most of the practical cases it is enough to know these. This is the reason why most of the junior developers only know this. Private is in the class. Package private is in the package. Protected is in the package and child class and public everywhere... almost. After this part you will learn more. But now there is time to have a short demo of all these.</a:t>
            </a:r>
          </a:p>
        </p:txBody>
      </p:sp>
      <p:sp>
        <p:nvSpPr>
          <p:cNvPr id="4" name="Slide Number Placeholder 3"/>
          <p:cNvSpPr>
            <a:spLocks noGrp="1"/>
          </p:cNvSpPr>
          <p:nvPr>
            <p:ph type="sldNum" sz="quarter" idx="5"/>
          </p:nvPr>
        </p:nvSpPr>
        <p:spPr/>
        <p:txBody>
          <a:bodyPr/>
          <a:lstStyle/>
          <a:p>
            <a:fld id="{B9060E7B-CE45-A543-B30C-07FF408185A6}" type="slidenum">
              <a:rPr lang="en-US" smtClean="0"/>
              <a:t>8</a:t>
            </a:fld>
            <a:endParaRPr lang="en-US"/>
          </a:p>
        </p:txBody>
      </p:sp>
    </p:spTree>
    <p:extLst>
      <p:ext uri="{BB962C8B-B14F-4D97-AF65-F5344CB8AC3E}">
        <p14:creationId xmlns:p14="http://schemas.microsoft.com/office/powerpoint/2010/main" val="397647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9</a:t>
            </a:fld>
            <a:endParaRPr lang="en-US"/>
          </a:p>
        </p:txBody>
      </p:sp>
    </p:spTree>
    <p:extLst>
      <p:ext uri="{BB962C8B-B14F-4D97-AF65-F5344CB8AC3E}">
        <p14:creationId xmlns:p14="http://schemas.microsoft.com/office/powerpoint/2010/main" val="13689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95B-2024-4C40-840E-05D25418C5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81BC41A-61FD-824B-8904-33642CA2F173}"/>
              </a:ext>
            </a:extLst>
          </p:cNvPr>
          <p:cNvSpPr>
            <a:spLocks noGrp="1"/>
          </p:cNvSpPr>
          <p:nvPr>
            <p:ph type="subTitle" idx="1"/>
          </p:nvPr>
        </p:nvSpPr>
        <p:spPr>
          <a:xfrm>
            <a:off x="1524000" y="3602038"/>
            <a:ext cx="9144000" cy="1655762"/>
          </a:xfrm>
        </p:spPr>
        <p:txBody>
          <a:bodyPr>
            <a:normAutofit/>
          </a:bodyPr>
          <a:lstStyle>
            <a:lvl1pPr marL="0" indent="0" algn="ct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B3050-298D-C947-AE35-B0359ABAB7B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FB204DF5-59B1-7844-870D-F58D5E567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6F1F-A80C-4D4A-8B73-9866E8A4C3F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767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7701-6ECE-6642-A041-E309EC1CB0E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94D508-64FD-7A45-8AC7-232151316E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6EE6B-7942-E343-B7F9-B83D356DC578}"/>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0DD9BC9F-7063-5640-927D-1FE090585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3579E-6E58-624B-B2AB-1ED325E9640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423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20E49-FE98-7E4F-BE4B-358CDFB1C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5DBF23-D43E-F449-B689-EB0B210C9ED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A1009-E695-EE4D-909D-51185E9DF33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289E780E-E341-2548-B86A-C71B38D26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DF79-8DE5-794C-87D0-22A98E305E0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3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2-F5DC-3F45-878C-09DEED042E5B}"/>
              </a:ext>
            </a:extLst>
          </p:cNvPr>
          <p:cNvSpPr>
            <a:spLocks noGrp="1"/>
          </p:cNvSpPr>
          <p:nvPr>
            <p:ph type="title"/>
          </p:nvPr>
        </p:nvSpPr>
        <p:spPr/>
        <p:txBody>
          <a:bodyPr/>
          <a:lstStyle>
            <a:lvl1pPr>
              <a:defRPr b="1" i="0">
                <a:latin typeface="JetBrains Mono" panose="020B0509020102050004" pitchFamily="49"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36AAA4-4B4D-0C41-9C40-CACD9D4483A1}"/>
              </a:ext>
            </a:extLst>
          </p:cNvPr>
          <p:cNvSpPr>
            <a:spLocks noGrp="1"/>
          </p:cNvSpPr>
          <p:nvPr>
            <p:ph idx="1"/>
          </p:nvPr>
        </p:nvSpPr>
        <p:spPr/>
        <p:txBody>
          <a:bodyPr/>
          <a:lstStyle>
            <a:lvl1pPr>
              <a:defRPr b="0" i="0">
                <a:latin typeface="JetBrains Mono" panose="020B0509020102050004" pitchFamily="49" charset="77"/>
              </a:defRPr>
            </a:lvl1pPr>
            <a:lvl2pPr>
              <a:defRPr b="0" i="0">
                <a:latin typeface="JetBrains Mono" panose="020B0509020102050004" pitchFamily="49" charset="77"/>
              </a:defRPr>
            </a:lvl2pPr>
            <a:lvl3pPr>
              <a:defRPr b="0" i="0">
                <a:latin typeface="JetBrains Mono" panose="020B0509020102050004" pitchFamily="49" charset="77"/>
              </a:defRPr>
            </a:lvl3pPr>
            <a:lvl4pPr>
              <a:defRPr b="0" i="0">
                <a:latin typeface="JetBrains Mono" panose="020B0509020102050004" pitchFamily="49" charset="77"/>
              </a:defRPr>
            </a:lvl4pPr>
            <a:lvl5pPr>
              <a:defRPr b="0" i="0">
                <a:latin typeface="JetBrains Mono" panose="020B0509020102050004" pitchFamily="49"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B0E08E-1723-D541-A5E4-88E070E4504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2E8B3B7A-A4A6-0F4A-82D2-8A2722F8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47EE6-CAEB-9B42-89D2-A79CD424924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800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FBA-3961-0541-8E75-6B3FD8B231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3E7D79-0423-574C-9123-D6B305E53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46C689-B3E9-294F-ABD7-054D713896BF}"/>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75501BE2-DFE2-604E-AB64-24F88C9C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9ED07-09CD-7D4C-AA55-0BEA11AD6EE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56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506B-31DF-FB4A-B099-41DFCF6D21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62C132-E3CA-C54F-BBAF-065525D20B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C947E-AEE1-024C-B938-34CC038313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3046A4-3DA8-DD40-904A-984A15AE6A72}"/>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D676BDD0-B5ED-C54F-AB6E-C97FBB3D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1F9C-9B55-7048-A393-B375E810374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660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5B92-C287-F847-9D4A-3309465054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30690A-1B68-C841-90D7-E9DA0DDE2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AEDDD0-9CA4-8848-897F-B38F2B6EC6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9EDA2F-0E0F-FD4B-9F6B-5E93E14AD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FD6104-ACCB-F344-8925-81C8403F92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4EC80FB-41DB-914B-BC9E-3850437B72FC}"/>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8" name="Footer Placeholder 7">
            <a:extLst>
              <a:ext uri="{FF2B5EF4-FFF2-40B4-BE49-F238E27FC236}">
                <a16:creationId xmlns:a16="http://schemas.microsoft.com/office/drawing/2014/main" id="{68A7497A-C58B-6E43-AC67-0AB2DEC1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558EA-FA50-184B-89AD-7ECEC3EBEDF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6280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EDAC-649D-A143-AF4A-5D22BBDCDB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0F42A8-388E-AC4C-9D0F-D4F9554EBD6A}"/>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4" name="Footer Placeholder 3">
            <a:extLst>
              <a:ext uri="{FF2B5EF4-FFF2-40B4-BE49-F238E27FC236}">
                <a16:creationId xmlns:a16="http://schemas.microsoft.com/office/drawing/2014/main" id="{3CAFAFD9-14D7-4A44-9932-347DD764D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4D71B-113A-7340-93D4-37BACC7079D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9349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B99C1-1708-014A-92E3-67B144640BB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3" name="Footer Placeholder 2">
            <a:extLst>
              <a:ext uri="{FF2B5EF4-FFF2-40B4-BE49-F238E27FC236}">
                <a16:creationId xmlns:a16="http://schemas.microsoft.com/office/drawing/2014/main" id="{D2DB7F06-27F8-B745-886A-44B4E79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62893-4259-0349-B24D-FA695909CCC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2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C9E4-2702-554A-A2BA-FD93EAEA2A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EAF4A7-E0D8-714D-A871-F23C7902A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677C1E-F586-4541-B53F-77FD9FC64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366D8-59C6-254B-B6D2-8FD9A1E2004E}"/>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EDD93311-88AD-E948-B74C-B983E9542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05825-17DE-2B46-9A69-9A125B00F32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032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21E7-F8F0-474D-9873-A7D1D795CD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598589-E4E2-BA44-8CEF-11DE0BB78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4FEBE-D8A6-F641-BCAF-BA7D40C86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DA8D11-217A-EE42-B781-E4C47B5A9534}"/>
              </a:ext>
            </a:extLst>
          </p:cNvPr>
          <p:cNvSpPr>
            <a:spLocks noGrp="1"/>
          </p:cNvSpPr>
          <p:nvPr>
            <p:ph type="dt" sz="half" idx="10"/>
          </p:nvPr>
        </p:nvSpPr>
        <p:spPr/>
        <p:txBody>
          <a:bodyPr/>
          <a:lstStyle/>
          <a:p>
            <a:fld id="{82EDB8D0-98ED-4B86-9D5F-E61ADC70144D}" type="datetimeFigureOut">
              <a:rPr lang="en-US" smtClean="0"/>
              <a:pPr/>
              <a:t>6/5/20</a:t>
            </a:fld>
            <a:endParaRPr lang="en-US" dirty="0"/>
          </a:p>
        </p:txBody>
      </p:sp>
      <p:sp>
        <p:nvSpPr>
          <p:cNvPr id="6" name="Footer Placeholder 5">
            <a:extLst>
              <a:ext uri="{FF2B5EF4-FFF2-40B4-BE49-F238E27FC236}">
                <a16:creationId xmlns:a16="http://schemas.microsoft.com/office/drawing/2014/main" id="{B79A866B-83DE-8946-B29D-6265BA161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F58B6-ECE5-394B-90D7-05E19A048B88}"/>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387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DA8764-DF8E-A042-B2DB-60BFE5C82700}"/>
              </a:ext>
            </a:extLst>
          </p:cNvPr>
          <p:cNvSpPr/>
          <p:nvPr userDrawn="1"/>
        </p:nvSpPr>
        <p:spPr>
          <a:xfrm>
            <a:off x="0" y="0"/>
            <a:ext cx="12192000" cy="6858000"/>
          </a:xfrm>
          <a:prstGeom prst="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a:extLst>
              <a:ext uri="{FF2B5EF4-FFF2-40B4-BE49-F238E27FC236}">
                <a16:creationId xmlns:a16="http://schemas.microsoft.com/office/drawing/2014/main" id="{9BCEC733-ADA5-304A-8671-FC882C4E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8EAB79-3D08-7142-ABA8-62491ABB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C912FEB-2394-894E-8DB9-9A7723D11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6/5/20</a:t>
            </a:fld>
            <a:endParaRPr lang="en-US" dirty="0"/>
          </a:p>
        </p:txBody>
      </p:sp>
      <p:sp>
        <p:nvSpPr>
          <p:cNvPr id="5" name="Footer Placeholder 4">
            <a:extLst>
              <a:ext uri="{FF2B5EF4-FFF2-40B4-BE49-F238E27FC236}">
                <a16:creationId xmlns:a16="http://schemas.microsoft.com/office/drawing/2014/main" id="{09FCACFB-9ED8-AD43-A5C0-18032CD03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8446E-3EAA-5E4B-BE10-ABCBCC804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924845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rgbClr val="A6B3B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B3B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B3B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B3B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fungus, grass, standing&#10;&#10;Description automatically generated">
            <a:extLst>
              <a:ext uri="{FF2B5EF4-FFF2-40B4-BE49-F238E27FC236}">
                <a16:creationId xmlns:a16="http://schemas.microsoft.com/office/drawing/2014/main" id="{0DE193B0-FE29-9F4E-92AD-AFC8F1F05AA9}"/>
              </a:ext>
            </a:extLst>
          </p:cNvPr>
          <p:cNvPicPr>
            <a:picLocks noChangeAspect="1"/>
          </p:cNvPicPr>
          <p:nvPr/>
        </p:nvPicPr>
        <p:blipFill>
          <a:blip r:embed="rId3"/>
          <a:stretch>
            <a:fillRect/>
          </a:stretch>
        </p:blipFill>
        <p:spPr>
          <a:xfrm>
            <a:off x="0" y="0"/>
            <a:ext cx="4234470" cy="6858000"/>
          </a:xfrm>
          <a:prstGeom prst="rect">
            <a:avLst/>
          </a:prstGeom>
        </p:spPr>
      </p:pic>
      <p:sp>
        <p:nvSpPr>
          <p:cNvPr id="2" name="Title 1">
            <a:extLst>
              <a:ext uri="{FF2B5EF4-FFF2-40B4-BE49-F238E27FC236}">
                <a16:creationId xmlns:a16="http://schemas.microsoft.com/office/drawing/2014/main" id="{051F57D0-BB83-7C48-89F5-0A3F0091A9B8}"/>
              </a:ext>
            </a:extLst>
          </p:cNvPr>
          <p:cNvSpPr>
            <a:spLocks noGrp="1"/>
          </p:cNvSpPr>
          <p:nvPr>
            <p:ph type="ctrTitle"/>
          </p:nvPr>
        </p:nvSpPr>
        <p:spPr>
          <a:xfrm>
            <a:off x="4234470" y="1122363"/>
            <a:ext cx="7913538" cy="2387600"/>
          </a:xfrm>
          <a:noFill/>
          <a:effectLst>
            <a:glow>
              <a:schemeClr val="accent1">
                <a:alpha val="40000"/>
              </a:schemeClr>
            </a:glow>
            <a:reflection endPos="0" dist="50800" dir="5400000" sy="-100000" algn="bl" rotWithShape="0"/>
          </a:effectLst>
        </p:spPr>
        <p:txBody>
          <a:bodyPr>
            <a:normAutofit/>
          </a:bodyPr>
          <a:lstStyle/>
          <a:p>
            <a:pPr algn="r"/>
            <a:r>
              <a:rPr lang="en-US" sz="5400" dirty="0">
                <a:solidFill>
                  <a:srgbClr val="A6B3BF"/>
                </a:solidFill>
                <a:latin typeface="JetBrains Mono" panose="020B0509020102050004" pitchFamily="49" charset="77"/>
              </a:rPr>
              <a:t>Everything You Wanted</a:t>
            </a:r>
            <a:br>
              <a:rPr lang="en-US" sz="5400" dirty="0">
                <a:solidFill>
                  <a:srgbClr val="A6B3BF"/>
                </a:solidFill>
                <a:latin typeface="JetBrains Mono" panose="020B0509020102050004" pitchFamily="49" charset="77"/>
              </a:rPr>
            </a:br>
            <a:r>
              <a:rPr lang="en-US" sz="5400" dirty="0">
                <a:solidFill>
                  <a:srgbClr val="A6B3BF"/>
                </a:solidFill>
                <a:latin typeface="JetBrains Mono" panose="020B0509020102050004" pitchFamily="49" charset="77"/>
              </a:rPr>
              <a:t>to Know About</a:t>
            </a:r>
          </a:p>
        </p:txBody>
      </p:sp>
      <p:sp>
        <p:nvSpPr>
          <p:cNvPr id="3" name="Subtitle 2">
            <a:extLst>
              <a:ext uri="{FF2B5EF4-FFF2-40B4-BE49-F238E27FC236}">
                <a16:creationId xmlns:a16="http://schemas.microsoft.com/office/drawing/2014/main" id="{A3E2F27E-661F-8F41-9525-FA3C8E240CED}"/>
              </a:ext>
            </a:extLst>
          </p:cNvPr>
          <p:cNvSpPr>
            <a:spLocks noGrp="1"/>
          </p:cNvSpPr>
          <p:nvPr>
            <p:ph type="subTitle" idx="1"/>
          </p:nvPr>
        </p:nvSpPr>
        <p:spPr>
          <a:xfrm>
            <a:off x="4234470" y="3602038"/>
            <a:ext cx="7913538" cy="1030288"/>
          </a:xfrm>
          <a:noFill/>
          <a:effectLst>
            <a:glow>
              <a:schemeClr val="accent1">
                <a:alpha val="40000"/>
              </a:schemeClr>
            </a:glow>
            <a:reflection endPos="0" dist="50800" dir="5400000" sy="-100000" algn="bl" rotWithShape="0"/>
          </a:effectLst>
        </p:spPr>
        <p:txBody>
          <a:bodyPr>
            <a:normAutofit fontScale="70000" lnSpcReduction="20000"/>
          </a:bodyPr>
          <a:lstStyle/>
          <a:p>
            <a:pPr algn="r"/>
            <a:r>
              <a:rPr lang="en-US" sz="6600" b="1" dirty="0">
                <a:solidFill>
                  <a:srgbClr val="A6B3BF"/>
                </a:solidFill>
                <a:latin typeface="JetBrains Mono" panose="020B0509020102050004" pitchFamily="49" charset="77"/>
              </a:rPr>
              <a:t>Java Access Modifiers</a:t>
            </a:r>
          </a:p>
        </p:txBody>
      </p:sp>
      <p:sp>
        <p:nvSpPr>
          <p:cNvPr id="6" name="TextBox 5">
            <a:extLst>
              <a:ext uri="{FF2B5EF4-FFF2-40B4-BE49-F238E27FC236}">
                <a16:creationId xmlns:a16="http://schemas.microsoft.com/office/drawing/2014/main" id="{446D3126-674A-2445-BC71-F86BC8A78FED}"/>
              </a:ext>
            </a:extLst>
          </p:cNvPr>
          <p:cNvSpPr txBox="1"/>
          <p:nvPr/>
        </p:nvSpPr>
        <p:spPr>
          <a:xfrm>
            <a:off x="5876544" y="6562713"/>
            <a:ext cx="6052008" cy="276999"/>
          </a:xfrm>
          <a:prstGeom prst="rect">
            <a:avLst/>
          </a:prstGeom>
          <a:noFill/>
        </p:spPr>
        <p:txBody>
          <a:bodyPr wrap="square" rtlCol="0">
            <a:spAutoFit/>
          </a:bodyPr>
          <a:lstStyle/>
          <a:p>
            <a:r>
              <a:rPr lang="en-US" sz="1200" dirty="0">
                <a:solidFill>
                  <a:srgbClr val="FECC71"/>
                </a:solidFill>
                <a:latin typeface="JetBrains Mono" panose="020B0509020102050004" pitchFamily="49" charset="77"/>
              </a:rPr>
              <a:t>this is a a javax0 tutorial, LEVEL: NOVICE, © Peter </a:t>
            </a:r>
            <a:r>
              <a:rPr lang="en-US" sz="1200" dirty="0" err="1">
                <a:solidFill>
                  <a:srgbClr val="FECC71"/>
                </a:solidFill>
                <a:latin typeface="JetBrains Mono" panose="020B0509020102050004" pitchFamily="49" charset="77"/>
              </a:rPr>
              <a:t>Verhás</a:t>
            </a:r>
            <a:r>
              <a:rPr lang="en-US" sz="1200" dirty="0">
                <a:solidFill>
                  <a:srgbClr val="FECC71"/>
                </a:solidFill>
                <a:latin typeface="JetBrains Mono" panose="020B0509020102050004" pitchFamily="49" charset="77"/>
              </a:rPr>
              <a:t> 2020</a:t>
            </a:r>
          </a:p>
        </p:txBody>
      </p:sp>
    </p:spTree>
    <p:extLst>
      <p:ext uri="{BB962C8B-B14F-4D97-AF65-F5344CB8AC3E}">
        <p14:creationId xmlns:p14="http://schemas.microsoft.com/office/powerpoint/2010/main" val="38441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Let’s talk about private first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Junior -&gt; Senior level</a:t>
            </a:r>
          </a:p>
        </p:txBody>
      </p:sp>
    </p:spTree>
    <p:extLst>
      <p:ext uri="{BB962C8B-B14F-4D97-AF65-F5344CB8AC3E}">
        <p14:creationId xmlns:p14="http://schemas.microsoft.com/office/powerpoint/2010/main" val="292765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misconception</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same class and</a:t>
            </a:r>
          </a:p>
          <a:p>
            <a:r>
              <a:rPr lang="en-US" dirty="0">
                <a:solidFill>
                  <a:srgbClr val="FECC71"/>
                </a:solidFill>
              </a:rPr>
              <a:t>NOT ONLY FOR THE SAME OBJECT / CLASS INSTANCE</a:t>
            </a:r>
          </a:p>
          <a:p>
            <a:endParaRPr lang="en-US" dirty="0">
              <a:solidFill>
                <a:srgbClr val="FECC71"/>
              </a:solidFill>
            </a:endParaRPr>
          </a:p>
          <a:p>
            <a:endParaRPr lang="en-US" dirty="0">
              <a:solidFill>
                <a:srgbClr val="FECC71"/>
              </a:solidFill>
            </a:endParaRPr>
          </a:p>
          <a:p>
            <a:r>
              <a:rPr lang="en-US" dirty="0">
                <a:solidFill>
                  <a:srgbClr val="FECC71"/>
                </a:solidFill>
              </a:rPr>
              <a:t>demo ‘</a:t>
            </a:r>
            <a:r>
              <a:rPr lang="en-US" dirty="0" err="1">
                <a:solidFill>
                  <a:srgbClr val="FECC71"/>
                </a:solidFill>
              </a:rPr>
              <a:t>EqualsImplementingClass</a:t>
            </a:r>
            <a:r>
              <a:rPr lang="en-US" dirty="0">
                <a:solidFill>
                  <a:srgbClr val="FECC71"/>
                </a:solidFill>
              </a:rPr>
              <a:t>’</a:t>
            </a:r>
          </a:p>
        </p:txBody>
      </p:sp>
    </p:spTree>
    <p:extLst>
      <p:ext uri="{BB962C8B-B14F-4D97-AF65-F5344CB8AC3E}">
        <p14:creationId xmlns:p14="http://schemas.microsoft.com/office/powerpoint/2010/main" val="167929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lstStyle/>
          <a:p>
            <a:r>
              <a:rPr lang="en-US" dirty="0"/>
              <a:t>There are three access</a:t>
            </a:r>
            <a:br>
              <a:rPr lang="en-US" dirty="0"/>
            </a:br>
            <a:r>
              <a:rPr lang="en-US" dirty="0"/>
              <a:t>modifiers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164093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normAutofit/>
          </a:bodyPr>
          <a:lstStyle/>
          <a:p>
            <a:r>
              <a:rPr lang="en-US" dirty="0"/>
              <a:t>There are four  access</a:t>
            </a:r>
            <a:br>
              <a:rPr lang="en-US" dirty="0"/>
            </a:br>
            <a:r>
              <a:rPr lang="en-US" dirty="0"/>
              <a:t>levels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package private (no keyword in classes)</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843617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14295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private</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when we do not specify any modifier, and</a:t>
            </a:r>
          </a:p>
          <a:p>
            <a:r>
              <a:rPr lang="en-US" dirty="0">
                <a:solidFill>
                  <a:srgbClr val="FECC71"/>
                </a:solidFill>
              </a:rPr>
              <a:t>is visible only in the same package…</a:t>
            </a:r>
          </a:p>
          <a:p>
            <a:endParaRPr lang="en-US" dirty="0">
              <a:solidFill>
                <a:srgbClr val="FECC71"/>
              </a:solidFill>
            </a:endParaRP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66278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8083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23405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class</a:t>
            </a:r>
          </a:p>
        </p:txBody>
      </p:sp>
      <p:sp>
        <p:nvSpPr>
          <p:cNvPr id="11" name="Oval 10">
            <a:extLst>
              <a:ext uri="{FF2B5EF4-FFF2-40B4-BE49-F238E27FC236}">
                <a16:creationId xmlns:a16="http://schemas.microsoft.com/office/drawing/2014/main" id="{05302EA1-37BA-184C-B634-4D7BE2A12B2E}"/>
              </a:ext>
            </a:extLst>
          </p:cNvPr>
          <p:cNvSpPr/>
          <p:nvPr/>
        </p:nvSpPr>
        <p:spPr>
          <a:xfrm>
            <a:off x="3059905" y="4348162"/>
            <a:ext cx="3584377"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protected</a:t>
            </a:r>
          </a:p>
        </p:txBody>
      </p:sp>
      <p:sp>
        <p:nvSpPr>
          <p:cNvPr id="9" name="Oval 8">
            <a:extLst>
              <a:ext uri="{FF2B5EF4-FFF2-40B4-BE49-F238E27FC236}">
                <a16:creationId xmlns:a16="http://schemas.microsoft.com/office/drawing/2014/main" id="{00527176-EE50-3B4C-A6DA-0A0D9D4215A3}"/>
              </a:ext>
            </a:extLst>
          </p:cNvPr>
          <p:cNvSpPr/>
          <p:nvPr/>
        </p:nvSpPr>
        <p:spPr>
          <a:xfrm>
            <a:off x="6218633" y="2465786"/>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package private</a:t>
            </a:r>
          </a:p>
        </p:txBody>
      </p:sp>
      <p:sp>
        <p:nvSpPr>
          <p:cNvPr id="6" name="Oval 5">
            <a:extLst>
              <a:ext uri="{FF2B5EF4-FFF2-40B4-BE49-F238E27FC236}">
                <a16:creationId xmlns:a16="http://schemas.microsoft.com/office/drawing/2014/main" id="{0EBFF263-8343-C34D-955C-A4B75C03B31B}"/>
              </a:ext>
            </a:extLst>
          </p:cNvPr>
          <p:cNvSpPr/>
          <p:nvPr/>
        </p:nvSpPr>
        <p:spPr>
          <a:xfrm>
            <a:off x="7618808" y="4152900"/>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private</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28575">
            <a:solidFill>
              <a:srgbClr val="D083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95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so good so far</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a:t>
            </a:r>
          </a:p>
        </p:txBody>
      </p:sp>
    </p:spTree>
    <p:extLst>
      <p:ext uri="{BB962C8B-B14F-4D97-AF65-F5344CB8AC3E}">
        <p14:creationId xmlns:p14="http://schemas.microsoft.com/office/powerpoint/2010/main" val="309263164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997</Words>
  <Application>Microsoft Macintosh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JetBrains Mono</vt:lpstr>
      <vt:lpstr>Office Theme</vt:lpstr>
      <vt:lpstr>Everything You Wanted to Know About</vt:lpstr>
      <vt:lpstr>There are three access modifiers in Java</vt:lpstr>
      <vt:lpstr>There are four  access levels    in Java</vt:lpstr>
      <vt:lpstr>private</vt:lpstr>
      <vt:lpstr>package private</vt:lpstr>
      <vt:lpstr>protected</vt:lpstr>
      <vt:lpstr>public</vt:lpstr>
      <vt:lpstr>Visualizing it</vt:lpstr>
      <vt:lpstr>so good so far</vt:lpstr>
      <vt:lpstr>Let’s talk about private first</vt:lpstr>
      <vt:lpstr>private misconception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Wanted to Know About</dc:title>
  <dc:creator>Peter Verhas</dc:creator>
  <cp:lastModifiedBy>Peter Verhas</cp:lastModifiedBy>
  <cp:revision>13</cp:revision>
  <dcterms:created xsi:type="dcterms:W3CDTF">2020-06-05T15:06:03Z</dcterms:created>
  <dcterms:modified xsi:type="dcterms:W3CDTF">2020-06-05T18:12:02Z</dcterms:modified>
</cp:coreProperties>
</file>