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311" r:id="rId3"/>
    <p:sldId id="312" r:id="rId4"/>
    <p:sldId id="313" r:id="rId5"/>
    <p:sldId id="258" r:id="rId6"/>
    <p:sldId id="259" r:id="rId7"/>
    <p:sldId id="257" r:id="rId8"/>
    <p:sldId id="260" r:id="rId9"/>
    <p:sldId id="297" r:id="rId10"/>
    <p:sldId id="298" r:id="rId11"/>
    <p:sldId id="300" r:id="rId12"/>
    <p:sldId id="262" r:id="rId13"/>
    <p:sldId id="305" r:id="rId14"/>
    <p:sldId id="261" r:id="rId15"/>
    <p:sldId id="302" r:id="rId16"/>
    <p:sldId id="263" r:id="rId17"/>
    <p:sldId id="266" r:id="rId18"/>
    <p:sldId id="269" r:id="rId19"/>
    <p:sldId id="267" r:id="rId20"/>
    <p:sldId id="301" r:id="rId21"/>
    <p:sldId id="303" r:id="rId22"/>
    <p:sldId id="309" r:id="rId23"/>
    <p:sldId id="277" r:id="rId24"/>
  </p:sldIdLst>
  <p:sldSz cx="9144000" cy="5143500" type="screen16x9"/>
  <p:notesSz cx="6858000" cy="9144000"/>
  <p:embeddedFontLst>
    <p:embeddedFont>
      <p:font typeface="Exo 2" panose="020B060402020202020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  <p:embeddedFont>
      <p:font typeface="Squada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EC150-58CB-438A-9449-572EE8FFD9D8}">
  <a:tblStyle styleId="{C7EEC150-58CB-438A-9449-572EE8FFD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90" autoAdjust="0"/>
  </p:normalViewPr>
  <p:slideViewPr>
    <p:cSldViewPr snapToGrid="0">
      <p:cViewPr varScale="1">
        <p:scale>
          <a:sx n="128" d="100"/>
          <a:sy n="128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480F1-B3D9-4177-B169-A9C79C7ACE8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84023D-3503-417A-B91E-EB7CB982E91B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Müşterileri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tanımak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6D122AC2-E445-4B38-BAF5-1C6409F7A3E0}" type="parTrans" cxnId="{8E858A6A-296A-4A78-8440-DDB82CC942F2}">
      <dgm:prSet/>
      <dgm:spPr/>
      <dgm:t>
        <a:bodyPr/>
        <a:lstStyle/>
        <a:p>
          <a:endParaRPr lang="en-US"/>
        </a:p>
      </dgm:t>
    </dgm:pt>
    <dgm:pt modelId="{C694B221-EDD2-4AF6-AE5A-0892E4BEE065}" type="sibTrans" cxnId="{8E858A6A-296A-4A78-8440-DDB82CC942F2}">
      <dgm:prSet/>
      <dgm:spPr/>
      <dgm:t>
        <a:bodyPr/>
        <a:lstStyle/>
        <a:p>
          <a:endParaRPr lang="en-US"/>
        </a:p>
      </dgm:t>
    </dgm:pt>
    <dgm:pt modelId="{0CB88D95-63BA-42DC-BA70-F109109B11D0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Hedef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belirleme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3FA2F993-0A16-450E-8D7E-C2250B4E9969}" type="parTrans" cxnId="{CCFA7E9A-AAA7-4CC0-AD0D-5EF1E37374FC}">
      <dgm:prSet/>
      <dgm:spPr/>
      <dgm:t>
        <a:bodyPr/>
        <a:lstStyle/>
        <a:p>
          <a:endParaRPr lang="en-US"/>
        </a:p>
      </dgm:t>
    </dgm:pt>
    <dgm:pt modelId="{4998AA3F-F139-44E5-85B4-D45A197171C3}" type="sibTrans" cxnId="{CCFA7E9A-AAA7-4CC0-AD0D-5EF1E37374FC}">
      <dgm:prSet/>
      <dgm:spPr/>
      <dgm:t>
        <a:bodyPr/>
        <a:lstStyle/>
        <a:p>
          <a:endParaRPr lang="en-US"/>
        </a:p>
      </dgm:t>
    </dgm:pt>
    <dgm:pt modelId="{E52EFB4E-2E9D-491E-BC45-FE21509F6AC2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Müşteri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yolculuğunu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tanımlama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A330ACAC-117E-421C-BB48-442645650D3F}" type="parTrans" cxnId="{69056B4A-E0CB-4AE9-BEC2-AB1D902CC984}">
      <dgm:prSet/>
      <dgm:spPr/>
      <dgm:t>
        <a:bodyPr/>
        <a:lstStyle/>
        <a:p>
          <a:endParaRPr lang="en-US"/>
        </a:p>
      </dgm:t>
    </dgm:pt>
    <dgm:pt modelId="{5707926C-6B5F-4DC7-91EE-EC602B171C6D}" type="sibTrans" cxnId="{69056B4A-E0CB-4AE9-BEC2-AB1D902CC984}">
      <dgm:prSet/>
      <dgm:spPr/>
      <dgm:t>
        <a:bodyPr/>
        <a:lstStyle/>
        <a:p>
          <a:endParaRPr lang="en-US"/>
        </a:p>
      </dgm:t>
    </dgm:pt>
    <dgm:pt modelId="{622EDF6F-FDBD-4559-8942-8074B1E7FF4A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Veri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toplama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2983220C-2CF2-462D-AE4E-CC06AEBDA090}" type="parTrans" cxnId="{92C91635-7897-4D9C-A414-9B5DA99D7266}">
      <dgm:prSet/>
      <dgm:spPr/>
      <dgm:t>
        <a:bodyPr/>
        <a:lstStyle/>
        <a:p>
          <a:endParaRPr lang="en-US"/>
        </a:p>
      </dgm:t>
    </dgm:pt>
    <dgm:pt modelId="{B267786A-F28F-4A0A-A030-AAAD4827BF54}" type="sibTrans" cxnId="{92C91635-7897-4D9C-A414-9B5DA99D7266}">
      <dgm:prSet/>
      <dgm:spPr/>
      <dgm:t>
        <a:bodyPr/>
        <a:lstStyle/>
        <a:p>
          <a:endParaRPr lang="en-US"/>
        </a:p>
      </dgm:t>
    </dgm:pt>
    <dgm:pt modelId="{2F372DC3-458B-441A-95EB-4156957824BF}">
      <dgm:prSet phldrT="[Text]"/>
      <dgm:spPr/>
      <dgm:t>
        <a:bodyPr/>
        <a:lstStyle/>
        <a:p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Website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56DDE62C-AE36-4A62-B159-28864F7F713D}" type="parTrans" cxnId="{C0FC910D-0C91-486B-A0E9-0ED21DFD97B4}">
      <dgm:prSet/>
      <dgm:spPr/>
      <dgm:t>
        <a:bodyPr/>
        <a:lstStyle/>
        <a:p>
          <a:endParaRPr lang="en-US"/>
        </a:p>
      </dgm:t>
    </dgm:pt>
    <dgm:pt modelId="{3D0366AB-92ED-4083-BA48-1AC55561D3BA}" type="sibTrans" cxnId="{C0FC910D-0C91-486B-A0E9-0ED21DFD97B4}">
      <dgm:prSet/>
      <dgm:spPr/>
      <dgm:t>
        <a:bodyPr/>
        <a:lstStyle/>
        <a:p>
          <a:endParaRPr lang="en-US"/>
        </a:p>
      </dgm:t>
    </dgm:pt>
    <dgm:pt modelId="{60433BD8-717E-4FE0-86FA-53CB9CA8BB71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Mağaza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</a:p>
      </dgm:t>
    </dgm:pt>
    <dgm:pt modelId="{5309B754-D4C9-4861-8151-D72449CFA04F}" type="parTrans" cxnId="{C7343F8A-82CF-408A-8E24-C14E8EC60041}">
      <dgm:prSet/>
      <dgm:spPr/>
      <dgm:t>
        <a:bodyPr/>
        <a:lstStyle/>
        <a:p>
          <a:endParaRPr lang="en-US"/>
        </a:p>
      </dgm:t>
    </dgm:pt>
    <dgm:pt modelId="{5D86853C-476A-460F-8CA7-2213D59B4EAB}" type="sibTrans" cxnId="{C7343F8A-82CF-408A-8E24-C14E8EC60041}">
      <dgm:prSet/>
      <dgm:spPr/>
      <dgm:t>
        <a:bodyPr/>
        <a:lstStyle/>
        <a:p>
          <a:endParaRPr lang="en-US"/>
        </a:p>
      </dgm:t>
    </dgm:pt>
    <dgm:pt modelId="{08E66C4A-9821-4153-97B4-7374B2FA0395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Çıktıları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tanımlamak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45F5E617-AA97-4C2B-9055-3D9D4E4E3D88}" type="parTrans" cxnId="{187A06A9-68F4-4F53-A0D9-F254754FAEA6}">
      <dgm:prSet/>
      <dgm:spPr/>
      <dgm:t>
        <a:bodyPr/>
        <a:lstStyle/>
        <a:p>
          <a:endParaRPr lang="en-US"/>
        </a:p>
      </dgm:t>
    </dgm:pt>
    <dgm:pt modelId="{4E4D1FE4-68B2-49E4-9107-149B6A5AE096}" type="sibTrans" cxnId="{187A06A9-68F4-4F53-A0D9-F254754FAEA6}">
      <dgm:prSet/>
      <dgm:spPr/>
      <dgm:t>
        <a:bodyPr/>
        <a:lstStyle/>
        <a:p>
          <a:endParaRPr lang="en-US"/>
        </a:p>
      </dgm:t>
    </dgm:pt>
    <dgm:pt modelId="{0DD87CC5-8362-4DF4-9BE9-8E47C2D4F457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Tanımlayıcı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</a:p>
      </dgm:t>
    </dgm:pt>
    <dgm:pt modelId="{1FEF975E-35BE-446A-999F-B216494C8666}" type="parTrans" cxnId="{CDF9745D-C5AE-4830-8AB1-360CFCC79453}">
      <dgm:prSet/>
      <dgm:spPr/>
      <dgm:t>
        <a:bodyPr/>
        <a:lstStyle/>
        <a:p>
          <a:endParaRPr lang="en-US"/>
        </a:p>
      </dgm:t>
    </dgm:pt>
    <dgm:pt modelId="{B58BD1DD-2649-41C9-8750-016CD3FECE94}" type="sibTrans" cxnId="{CDF9745D-C5AE-4830-8AB1-360CFCC79453}">
      <dgm:prSet/>
      <dgm:spPr/>
      <dgm:t>
        <a:bodyPr/>
        <a:lstStyle/>
        <a:p>
          <a:endParaRPr lang="en-US"/>
        </a:p>
      </dgm:t>
    </dgm:pt>
    <dgm:pt modelId="{88751A0A-2D86-4E38-9931-729D7C0C6876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Tahminleyici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72F9343C-4A3F-4AFC-91EC-891C199B9B58}" type="parTrans" cxnId="{56261FC8-6B32-4F32-88E1-D0D7A44457EE}">
      <dgm:prSet/>
      <dgm:spPr/>
      <dgm:t>
        <a:bodyPr/>
        <a:lstStyle/>
        <a:p>
          <a:endParaRPr lang="en-US"/>
        </a:p>
      </dgm:t>
    </dgm:pt>
    <dgm:pt modelId="{654B2522-3334-48AE-8861-2D72B1F1464D}" type="sibTrans" cxnId="{56261FC8-6B32-4F32-88E1-D0D7A44457EE}">
      <dgm:prSet/>
      <dgm:spPr/>
      <dgm:t>
        <a:bodyPr/>
        <a:lstStyle/>
        <a:p>
          <a:endParaRPr lang="en-US"/>
        </a:p>
      </dgm:t>
    </dgm:pt>
    <dgm:pt modelId="{DBED9178-A944-486C-8B2E-B2ADA2EEC08E}">
      <dgm:prSet phldrT="[Text]"/>
      <dgm:spPr/>
      <dgm:t>
        <a:bodyPr/>
        <a:lstStyle/>
        <a:p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Email/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bildirim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65BCDB18-422E-426E-8DE0-E3825A832C91}" type="parTrans" cxnId="{A97933BA-F440-4D9C-A0AA-F8E7E49692F9}">
      <dgm:prSet/>
      <dgm:spPr/>
      <dgm:t>
        <a:bodyPr/>
        <a:lstStyle/>
        <a:p>
          <a:endParaRPr lang="en-US"/>
        </a:p>
      </dgm:t>
    </dgm:pt>
    <dgm:pt modelId="{D7F5E358-38CF-4CB3-B72D-8E78771BA652}" type="sibTrans" cxnId="{A97933BA-F440-4D9C-A0AA-F8E7E49692F9}">
      <dgm:prSet/>
      <dgm:spPr/>
      <dgm:t>
        <a:bodyPr/>
        <a:lstStyle/>
        <a:p>
          <a:endParaRPr lang="en-US"/>
        </a:p>
      </dgm:t>
    </dgm:pt>
    <dgm:pt modelId="{3A3F1867-3A6B-4EF1-BF7A-18C6BC5675AC}">
      <dgm:prSet phldrT="[Text]"/>
      <dgm:spPr/>
      <dgm:t>
        <a:bodyPr/>
        <a:lstStyle/>
        <a:p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Blog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75895D37-7A2D-4046-9553-B27735BF24C7}" type="parTrans" cxnId="{92B4319D-4F01-4F64-8407-9200663661D7}">
      <dgm:prSet/>
      <dgm:spPr/>
      <dgm:t>
        <a:bodyPr/>
        <a:lstStyle/>
        <a:p>
          <a:endParaRPr lang="en-US"/>
        </a:p>
      </dgm:t>
    </dgm:pt>
    <dgm:pt modelId="{D34B5E78-23E3-4541-BE79-C06976B253A7}" type="sibTrans" cxnId="{92B4319D-4F01-4F64-8407-9200663661D7}">
      <dgm:prSet/>
      <dgm:spPr/>
      <dgm:t>
        <a:bodyPr/>
        <a:lstStyle/>
        <a:p>
          <a:endParaRPr lang="en-US"/>
        </a:p>
      </dgm:t>
    </dgm:pt>
    <dgm:pt modelId="{926A9450-BE6D-483A-BB0C-C97361231BDD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Sosyal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media </a:t>
          </a:r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B26AE345-3BCE-4F8C-8AE2-F230E88ED59A}" type="parTrans" cxnId="{C445830E-A2B8-4258-8C9A-6D4FE9F6A4B7}">
      <dgm:prSet/>
      <dgm:spPr/>
      <dgm:t>
        <a:bodyPr/>
        <a:lstStyle/>
        <a:p>
          <a:endParaRPr lang="en-US"/>
        </a:p>
      </dgm:t>
    </dgm:pt>
    <dgm:pt modelId="{1442E85C-08D7-423C-BF18-A2EBDE1C3E62}" type="sibTrans" cxnId="{C445830E-A2B8-4258-8C9A-6D4FE9F6A4B7}">
      <dgm:prSet/>
      <dgm:spPr/>
      <dgm:t>
        <a:bodyPr/>
        <a:lstStyle/>
        <a:p>
          <a:endParaRPr lang="en-US"/>
        </a:p>
      </dgm:t>
    </dgm:pt>
    <dgm:pt modelId="{6C35F4F2-92D3-4963-A18A-A4C6E1CF232D}">
      <dgm:prSet phldrT="[Text]"/>
      <dgm:spPr/>
      <dgm:t>
        <a:bodyPr/>
        <a:lstStyle/>
        <a:p>
          <a:r>
            <a:rPr lang="en-US" dirty="0" err="1">
              <a:latin typeface="Roboto Condensed Light" panose="020B0604020202020204" charset="0"/>
              <a:ea typeface="Roboto Condensed Light" panose="020B0604020202020204" charset="0"/>
            </a:rPr>
            <a:t>Öngörücü</a:t>
          </a:r>
          <a:r>
            <a:rPr lang="en-US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</a:p>
      </dgm:t>
    </dgm:pt>
    <dgm:pt modelId="{E7E8FF54-416E-4812-B033-550CD63EDC3B}" type="parTrans" cxnId="{B4658B21-044E-46B7-AC9C-175A2C3C86FC}">
      <dgm:prSet/>
      <dgm:spPr/>
      <dgm:t>
        <a:bodyPr/>
        <a:lstStyle/>
        <a:p>
          <a:endParaRPr lang="en-US"/>
        </a:p>
      </dgm:t>
    </dgm:pt>
    <dgm:pt modelId="{A0931A10-732A-4066-A3DB-2BB64ED97AC5}" type="sibTrans" cxnId="{B4658B21-044E-46B7-AC9C-175A2C3C86FC}">
      <dgm:prSet/>
      <dgm:spPr/>
      <dgm:t>
        <a:bodyPr/>
        <a:lstStyle/>
        <a:p>
          <a:endParaRPr lang="en-US"/>
        </a:p>
      </dgm:t>
    </dgm:pt>
    <dgm:pt modelId="{3269B6E1-68FD-4F9A-A346-E32E5AF783EB}" type="pres">
      <dgm:prSet presAssocID="{188480F1-B3D9-4177-B169-A9C79C7ACE84}" presName="Name0" presStyleCnt="0">
        <dgm:presLayoutVars>
          <dgm:dir/>
          <dgm:animLvl val="lvl"/>
          <dgm:resizeHandles val="exact"/>
        </dgm:presLayoutVars>
      </dgm:prSet>
      <dgm:spPr/>
    </dgm:pt>
    <dgm:pt modelId="{94C0A3F6-122D-4CFE-BA5C-B0035C4F792E}" type="pres">
      <dgm:prSet presAssocID="{A684023D-3503-417A-B91E-EB7CB982E91B}" presName="composite" presStyleCnt="0"/>
      <dgm:spPr/>
    </dgm:pt>
    <dgm:pt modelId="{B22698EC-64AC-4234-9A19-7B62C3170AC8}" type="pres">
      <dgm:prSet presAssocID="{A684023D-3503-417A-B91E-EB7CB982E9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1E7176-3ADD-4F8F-A989-7DA2A709698D}" type="pres">
      <dgm:prSet presAssocID="{A684023D-3503-417A-B91E-EB7CB982E91B}" presName="desTx" presStyleLbl="alignAccFollowNode1" presStyleIdx="0" presStyleCnt="3">
        <dgm:presLayoutVars>
          <dgm:bulletEnabled val="1"/>
        </dgm:presLayoutVars>
      </dgm:prSet>
      <dgm:spPr/>
    </dgm:pt>
    <dgm:pt modelId="{08126183-0049-42BF-876E-CBB809C182F3}" type="pres">
      <dgm:prSet presAssocID="{C694B221-EDD2-4AF6-AE5A-0892E4BEE065}" presName="space" presStyleCnt="0"/>
      <dgm:spPr/>
    </dgm:pt>
    <dgm:pt modelId="{FD736601-0102-4DAF-91CC-D9CD079B109E}" type="pres">
      <dgm:prSet presAssocID="{622EDF6F-FDBD-4559-8942-8074B1E7FF4A}" presName="composite" presStyleCnt="0"/>
      <dgm:spPr/>
    </dgm:pt>
    <dgm:pt modelId="{544FFE11-9BBB-48A3-BB53-8A53B3578310}" type="pres">
      <dgm:prSet presAssocID="{622EDF6F-FDBD-4559-8942-8074B1E7F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A669279-6E96-4D11-BB71-55693442C20B}" type="pres">
      <dgm:prSet presAssocID="{622EDF6F-FDBD-4559-8942-8074B1E7FF4A}" presName="desTx" presStyleLbl="alignAccFollowNode1" presStyleIdx="1" presStyleCnt="3">
        <dgm:presLayoutVars>
          <dgm:bulletEnabled val="1"/>
        </dgm:presLayoutVars>
      </dgm:prSet>
      <dgm:spPr/>
    </dgm:pt>
    <dgm:pt modelId="{E83F57C3-6E4F-49A6-A10A-A3F3A0F66658}" type="pres">
      <dgm:prSet presAssocID="{B267786A-F28F-4A0A-A030-AAAD4827BF54}" presName="space" presStyleCnt="0"/>
      <dgm:spPr/>
    </dgm:pt>
    <dgm:pt modelId="{0A65C68C-D313-4254-92DC-5467E70B9A7B}" type="pres">
      <dgm:prSet presAssocID="{08E66C4A-9821-4153-97B4-7374B2FA0395}" presName="composite" presStyleCnt="0"/>
      <dgm:spPr/>
    </dgm:pt>
    <dgm:pt modelId="{AE227E21-F127-48AD-AD8D-298142738CF6}" type="pres">
      <dgm:prSet presAssocID="{08E66C4A-9821-4153-97B4-7374B2FA039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F16787B-3DB7-4CF6-B533-F65CC211B552}" type="pres">
      <dgm:prSet presAssocID="{08E66C4A-9821-4153-97B4-7374B2FA039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1A99801-5613-4064-AF83-527D9505D57C}" type="presOf" srcId="{A684023D-3503-417A-B91E-EB7CB982E91B}" destId="{B22698EC-64AC-4234-9A19-7B62C3170AC8}" srcOrd="0" destOrd="0" presId="urn:microsoft.com/office/officeart/2005/8/layout/hList1"/>
    <dgm:cxn modelId="{665E9B07-2DF2-4ACA-849B-9241E5556457}" type="presOf" srcId="{88751A0A-2D86-4E38-9931-729D7C0C6876}" destId="{3F16787B-3DB7-4CF6-B533-F65CC211B552}" srcOrd="0" destOrd="2" presId="urn:microsoft.com/office/officeart/2005/8/layout/hList1"/>
    <dgm:cxn modelId="{C0FC910D-0C91-486B-A0E9-0ED21DFD97B4}" srcId="{622EDF6F-FDBD-4559-8942-8074B1E7FF4A}" destId="{2F372DC3-458B-441A-95EB-4156957824BF}" srcOrd="0" destOrd="0" parTransId="{56DDE62C-AE36-4A62-B159-28864F7F713D}" sibTransId="{3D0366AB-92ED-4083-BA48-1AC55561D3BA}"/>
    <dgm:cxn modelId="{C445830E-A2B8-4258-8C9A-6D4FE9F6A4B7}" srcId="{622EDF6F-FDBD-4559-8942-8074B1E7FF4A}" destId="{926A9450-BE6D-483A-BB0C-C97361231BDD}" srcOrd="4" destOrd="0" parTransId="{B26AE345-3BCE-4F8C-8AE2-F230E88ED59A}" sibTransId="{1442E85C-08D7-423C-BF18-A2EBDE1C3E62}"/>
    <dgm:cxn modelId="{B4658B21-044E-46B7-AC9C-175A2C3C86FC}" srcId="{08E66C4A-9821-4153-97B4-7374B2FA0395}" destId="{6C35F4F2-92D3-4963-A18A-A4C6E1CF232D}" srcOrd="1" destOrd="0" parTransId="{E7E8FF54-416E-4812-B033-550CD63EDC3B}" sibTransId="{A0931A10-732A-4066-A3DB-2BB64ED97AC5}"/>
    <dgm:cxn modelId="{B766AA28-2BD3-4282-9601-A9E80249C4C9}" type="presOf" srcId="{6C35F4F2-92D3-4963-A18A-A4C6E1CF232D}" destId="{3F16787B-3DB7-4CF6-B533-F65CC211B552}" srcOrd="0" destOrd="1" presId="urn:microsoft.com/office/officeart/2005/8/layout/hList1"/>
    <dgm:cxn modelId="{6205162E-BB6D-48B0-A055-A11FB0F1160A}" type="presOf" srcId="{622EDF6F-FDBD-4559-8942-8074B1E7FF4A}" destId="{544FFE11-9BBB-48A3-BB53-8A53B3578310}" srcOrd="0" destOrd="0" presId="urn:microsoft.com/office/officeart/2005/8/layout/hList1"/>
    <dgm:cxn modelId="{92C91635-7897-4D9C-A414-9B5DA99D7266}" srcId="{188480F1-B3D9-4177-B169-A9C79C7ACE84}" destId="{622EDF6F-FDBD-4559-8942-8074B1E7FF4A}" srcOrd="1" destOrd="0" parTransId="{2983220C-2CF2-462D-AE4E-CC06AEBDA090}" sibTransId="{B267786A-F28F-4A0A-A030-AAAD4827BF54}"/>
    <dgm:cxn modelId="{CDF9745D-C5AE-4830-8AB1-360CFCC79453}" srcId="{08E66C4A-9821-4153-97B4-7374B2FA0395}" destId="{0DD87CC5-8362-4DF4-9BE9-8E47C2D4F457}" srcOrd="0" destOrd="0" parTransId="{1FEF975E-35BE-446A-999F-B216494C8666}" sibTransId="{B58BD1DD-2649-41C9-8750-016CD3FECE94}"/>
    <dgm:cxn modelId="{A0722062-E2E7-4FC0-A2F5-BEC74DAC848A}" type="presOf" srcId="{0CB88D95-63BA-42DC-BA70-F109109B11D0}" destId="{6C1E7176-3ADD-4F8F-A989-7DA2A709698D}" srcOrd="0" destOrd="0" presId="urn:microsoft.com/office/officeart/2005/8/layout/hList1"/>
    <dgm:cxn modelId="{69056B4A-E0CB-4AE9-BEC2-AB1D902CC984}" srcId="{A684023D-3503-417A-B91E-EB7CB982E91B}" destId="{E52EFB4E-2E9D-491E-BC45-FE21509F6AC2}" srcOrd="1" destOrd="0" parTransId="{A330ACAC-117E-421C-BB48-442645650D3F}" sibTransId="{5707926C-6B5F-4DC7-91EE-EC602B171C6D}"/>
    <dgm:cxn modelId="{8E858A6A-296A-4A78-8440-DDB82CC942F2}" srcId="{188480F1-B3D9-4177-B169-A9C79C7ACE84}" destId="{A684023D-3503-417A-B91E-EB7CB982E91B}" srcOrd="0" destOrd="0" parTransId="{6D122AC2-E445-4B38-BAF5-1C6409F7A3E0}" sibTransId="{C694B221-EDD2-4AF6-AE5A-0892E4BEE065}"/>
    <dgm:cxn modelId="{688FBD6C-1109-44A7-A5E1-EE0933930E4F}" type="presOf" srcId="{0DD87CC5-8362-4DF4-9BE9-8E47C2D4F457}" destId="{3F16787B-3DB7-4CF6-B533-F65CC211B552}" srcOrd="0" destOrd="0" presId="urn:microsoft.com/office/officeart/2005/8/layout/hList1"/>
    <dgm:cxn modelId="{DEA2BA4F-5A95-4255-8ECD-4F138E8757B9}" type="presOf" srcId="{60433BD8-717E-4FE0-86FA-53CB9CA8BB71}" destId="{8A669279-6E96-4D11-BB71-55693442C20B}" srcOrd="0" destOrd="1" presId="urn:microsoft.com/office/officeart/2005/8/layout/hList1"/>
    <dgm:cxn modelId="{7BD2B654-9032-4719-83F1-D40C03BFDC3A}" type="presOf" srcId="{2F372DC3-458B-441A-95EB-4156957824BF}" destId="{8A669279-6E96-4D11-BB71-55693442C20B}" srcOrd="0" destOrd="0" presId="urn:microsoft.com/office/officeart/2005/8/layout/hList1"/>
    <dgm:cxn modelId="{D533C176-A9C7-4524-A0B0-325C77AF6F1E}" type="presOf" srcId="{3A3F1867-3A6B-4EF1-BF7A-18C6BC5675AC}" destId="{8A669279-6E96-4D11-BB71-55693442C20B}" srcOrd="0" destOrd="3" presId="urn:microsoft.com/office/officeart/2005/8/layout/hList1"/>
    <dgm:cxn modelId="{C7343F8A-82CF-408A-8E24-C14E8EC60041}" srcId="{622EDF6F-FDBD-4559-8942-8074B1E7FF4A}" destId="{60433BD8-717E-4FE0-86FA-53CB9CA8BB71}" srcOrd="1" destOrd="0" parTransId="{5309B754-D4C9-4861-8151-D72449CFA04F}" sibTransId="{5D86853C-476A-460F-8CA7-2213D59B4EAB}"/>
    <dgm:cxn modelId="{43D47893-98A4-47C9-9F24-B3A0D1CAFC3F}" type="presOf" srcId="{08E66C4A-9821-4153-97B4-7374B2FA0395}" destId="{AE227E21-F127-48AD-AD8D-298142738CF6}" srcOrd="0" destOrd="0" presId="urn:microsoft.com/office/officeart/2005/8/layout/hList1"/>
    <dgm:cxn modelId="{CCFA7E9A-AAA7-4CC0-AD0D-5EF1E37374FC}" srcId="{A684023D-3503-417A-B91E-EB7CB982E91B}" destId="{0CB88D95-63BA-42DC-BA70-F109109B11D0}" srcOrd="0" destOrd="0" parTransId="{3FA2F993-0A16-450E-8D7E-C2250B4E9969}" sibTransId="{4998AA3F-F139-44E5-85B4-D45A197171C3}"/>
    <dgm:cxn modelId="{92B4319D-4F01-4F64-8407-9200663661D7}" srcId="{622EDF6F-FDBD-4559-8942-8074B1E7FF4A}" destId="{3A3F1867-3A6B-4EF1-BF7A-18C6BC5675AC}" srcOrd="3" destOrd="0" parTransId="{75895D37-7A2D-4046-9553-B27735BF24C7}" sibTransId="{D34B5E78-23E3-4541-BE79-C06976B253A7}"/>
    <dgm:cxn modelId="{187A06A9-68F4-4F53-A0D9-F254754FAEA6}" srcId="{188480F1-B3D9-4177-B169-A9C79C7ACE84}" destId="{08E66C4A-9821-4153-97B4-7374B2FA0395}" srcOrd="2" destOrd="0" parTransId="{45F5E617-AA97-4C2B-9055-3D9D4E4E3D88}" sibTransId="{4E4D1FE4-68B2-49E4-9107-149B6A5AE096}"/>
    <dgm:cxn modelId="{A97933BA-F440-4D9C-A0AA-F8E7E49692F9}" srcId="{622EDF6F-FDBD-4559-8942-8074B1E7FF4A}" destId="{DBED9178-A944-486C-8B2E-B2ADA2EEC08E}" srcOrd="2" destOrd="0" parTransId="{65BCDB18-422E-426E-8DE0-E3825A832C91}" sibTransId="{D7F5E358-38CF-4CB3-B72D-8E78771BA652}"/>
    <dgm:cxn modelId="{4152F4BA-FAC0-41D6-BD9B-50040FC7E442}" type="presOf" srcId="{E52EFB4E-2E9D-491E-BC45-FE21509F6AC2}" destId="{6C1E7176-3ADD-4F8F-A989-7DA2A709698D}" srcOrd="0" destOrd="1" presId="urn:microsoft.com/office/officeart/2005/8/layout/hList1"/>
    <dgm:cxn modelId="{56261FC8-6B32-4F32-88E1-D0D7A44457EE}" srcId="{08E66C4A-9821-4153-97B4-7374B2FA0395}" destId="{88751A0A-2D86-4E38-9931-729D7C0C6876}" srcOrd="2" destOrd="0" parTransId="{72F9343C-4A3F-4AFC-91EC-891C199B9B58}" sibTransId="{654B2522-3334-48AE-8861-2D72B1F1464D}"/>
    <dgm:cxn modelId="{49F159D4-225F-44D7-BCE4-3E9ACAAB189C}" type="presOf" srcId="{188480F1-B3D9-4177-B169-A9C79C7ACE84}" destId="{3269B6E1-68FD-4F9A-A346-E32E5AF783EB}" srcOrd="0" destOrd="0" presId="urn:microsoft.com/office/officeart/2005/8/layout/hList1"/>
    <dgm:cxn modelId="{97D25DDD-253C-4C84-AA77-110A697EE469}" type="presOf" srcId="{DBED9178-A944-486C-8B2E-B2ADA2EEC08E}" destId="{8A669279-6E96-4D11-BB71-55693442C20B}" srcOrd="0" destOrd="2" presId="urn:microsoft.com/office/officeart/2005/8/layout/hList1"/>
    <dgm:cxn modelId="{BE6246FC-04C7-4D23-9DDF-AD24D755C5FD}" type="presOf" srcId="{926A9450-BE6D-483A-BB0C-C97361231BDD}" destId="{8A669279-6E96-4D11-BB71-55693442C20B}" srcOrd="0" destOrd="4" presId="urn:microsoft.com/office/officeart/2005/8/layout/hList1"/>
    <dgm:cxn modelId="{9C32B802-BE3F-4774-A084-880D7180CC62}" type="presParOf" srcId="{3269B6E1-68FD-4F9A-A346-E32E5AF783EB}" destId="{94C0A3F6-122D-4CFE-BA5C-B0035C4F792E}" srcOrd="0" destOrd="0" presId="urn:microsoft.com/office/officeart/2005/8/layout/hList1"/>
    <dgm:cxn modelId="{19FFD621-74D3-4FD4-BBA3-073B3766DC89}" type="presParOf" srcId="{94C0A3F6-122D-4CFE-BA5C-B0035C4F792E}" destId="{B22698EC-64AC-4234-9A19-7B62C3170AC8}" srcOrd="0" destOrd="0" presId="urn:microsoft.com/office/officeart/2005/8/layout/hList1"/>
    <dgm:cxn modelId="{9292000B-1744-487F-B1DE-6837456533AA}" type="presParOf" srcId="{94C0A3F6-122D-4CFE-BA5C-B0035C4F792E}" destId="{6C1E7176-3ADD-4F8F-A989-7DA2A709698D}" srcOrd="1" destOrd="0" presId="urn:microsoft.com/office/officeart/2005/8/layout/hList1"/>
    <dgm:cxn modelId="{6AC34F6E-D5E9-40DE-AC28-1DD1503C080F}" type="presParOf" srcId="{3269B6E1-68FD-4F9A-A346-E32E5AF783EB}" destId="{08126183-0049-42BF-876E-CBB809C182F3}" srcOrd="1" destOrd="0" presId="urn:microsoft.com/office/officeart/2005/8/layout/hList1"/>
    <dgm:cxn modelId="{9C37756A-827D-40A0-93CC-6B5CCD417E57}" type="presParOf" srcId="{3269B6E1-68FD-4F9A-A346-E32E5AF783EB}" destId="{FD736601-0102-4DAF-91CC-D9CD079B109E}" srcOrd="2" destOrd="0" presId="urn:microsoft.com/office/officeart/2005/8/layout/hList1"/>
    <dgm:cxn modelId="{E32F0F8A-44CA-423D-ACE3-B6868C6455CC}" type="presParOf" srcId="{FD736601-0102-4DAF-91CC-D9CD079B109E}" destId="{544FFE11-9BBB-48A3-BB53-8A53B3578310}" srcOrd="0" destOrd="0" presId="urn:microsoft.com/office/officeart/2005/8/layout/hList1"/>
    <dgm:cxn modelId="{77754278-E2E4-4709-97BA-6C7281F78F2E}" type="presParOf" srcId="{FD736601-0102-4DAF-91CC-D9CD079B109E}" destId="{8A669279-6E96-4D11-BB71-55693442C20B}" srcOrd="1" destOrd="0" presId="urn:microsoft.com/office/officeart/2005/8/layout/hList1"/>
    <dgm:cxn modelId="{1999B8DD-0921-4C17-B3BA-7F127C724458}" type="presParOf" srcId="{3269B6E1-68FD-4F9A-A346-E32E5AF783EB}" destId="{E83F57C3-6E4F-49A6-A10A-A3F3A0F66658}" srcOrd="3" destOrd="0" presId="urn:microsoft.com/office/officeart/2005/8/layout/hList1"/>
    <dgm:cxn modelId="{12C0C360-A710-4221-B8C6-0032E272BC3E}" type="presParOf" srcId="{3269B6E1-68FD-4F9A-A346-E32E5AF783EB}" destId="{0A65C68C-D313-4254-92DC-5467E70B9A7B}" srcOrd="4" destOrd="0" presId="urn:microsoft.com/office/officeart/2005/8/layout/hList1"/>
    <dgm:cxn modelId="{D7B014B2-8830-45F7-8891-406BE5517D09}" type="presParOf" srcId="{0A65C68C-D313-4254-92DC-5467E70B9A7B}" destId="{AE227E21-F127-48AD-AD8D-298142738CF6}" srcOrd="0" destOrd="0" presId="urn:microsoft.com/office/officeart/2005/8/layout/hList1"/>
    <dgm:cxn modelId="{720EBC08-09E2-4ADA-AC19-2CCE4C1570CF}" type="presParOf" srcId="{0A65C68C-D313-4254-92DC-5467E70B9A7B}" destId="{3F16787B-3DB7-4CF6-B533-F65CC211B5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698EC-64AC-4234-9A19-7B62C3170AC8}">
      <dsp:nvSpPr>
        <dsp:cNvPr id="0" name=""/>
        <dsp:cNvSpPr/>
      </dsp:nvSpPr>
      <dsp:spPr>
        <a:xfrm>
          <a:off x="1905" y="94291"/>
          <a:ext cx="1857374" cy="6817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Müşterileri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tanımak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1905" y="94291"/>
        <a:ext cx="1857374" cy="681778"/>
      </dsp:txXfrm>
    </dsp:sp>
    <dsp:sp modelId="{6C1E7176-3ADD-4F8F-A989-7DA2A709698D}">
      <dsp:nvSpPr>
        <dsp:cNvPr id="0" name=""/>
        <dsp:cNvSpPr/>
      </dsp:nvSpPr>
      <dsp:spPr>
        <a:xfrm>
          <a:off x="1905" y="776069"/>
          <a:ext cx="1857374" cy="2778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Hedef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belirleme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Müşteri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yolculuğunu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tanımlama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1905" y="776069"/>
        <a:ext cx="1857374" cy="2778883"/>
      </dsp:txXfrm>
    </dsp:sp>
    <dsp:sp modelId="{544FFE11-9BBB-48A3-BB53-8A53B3578310}">
      <dsp:nvSpPr>
        <dsp:cNvPr id="0" name=""/>
        <dsp:cNvSpPr/>
      </dsp:nvSpPr>
      <dsp:spPr>
        <a:xfrm>
          <a:off x="2119312" y="94291"/>
          <a:ext cx="1857374" cy="6817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Veri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toplama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2119312" y="94291"/>
        <a:ext cx="1857374" cy="681778"/>
      </dsp:txXfrm>
    </dsp:sp>
    <dsp:sp modelId="{8A669279-6E96-4D11-BB71-55693442C20B}">
      <dsp:nvSpPr>
        <dsp:cNvPr id="0" name=""/>
        <dsp:cNvSpPr/>
      </dsp:nvSpPr>
      <dsp:spPr>
        <a:xfrm>
          <a:off x="2119312" y="776069"/>
          <a:ext cx="1857374" cy="2778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Website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Mağaza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Email/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bildirim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Blog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Sosyal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media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verileri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2119312" y="776069"/>
        <a:ext cx="1857374" cy="2778883"/>
      </dsp:txXfrm>
    </dsp:sp>
    <dsp:sp modelId="{AE227E21-F127-48AD-AD8D-298142738CF6}">
      <dsp:nvSpPr>
        <dsp:cNvPr id="0" name=""/>
        <dsp:cNvSpPr/>
      </dsp:nvSpPr>
      <dsp:spPr>
        <a:xfrm>
          <a:off x="4236719" y="94291"/>
          <a:ext cx="1857374" cy="6817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Çıktıları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tanımlamak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4236719" y="94291"/>
        <a:ext cx="1857374" cy="681778"/>
      </dsp:txXfrm>
    </dsp:sp>
    <dsp:sp modelId="{3F16787B-3DB7-4CF6-B533-F65CC211B552}">
      <dsp:nvSpPr>
        <dsp:cNvPr id="0" name=""/>
        <dsp:cNvSpPr/>
      </dsp:nvSpPr>
      <dsp:spPr>
        <a:xfrm>
          <a:off x="4236719" y="776069"/>
          <a:ext cx="1857374" cy="2778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Tanımlayıcı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Öngörücü</a:t>
          </a:r>
          <a:r>
            <a:rPr lang="en-US" sz="19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Roboto Condensed Light" panose="020B0604020202020204" charset="0"/>
              <a:ea typeface="Roboto Condensed Light" panose="020B0604020202020204" charset="0"/>
            </a:rPr>
            <a:t>Tahminleyici</a:t>
          </a:r>
          <a:endParaRPr lang="en-US" sz="19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4236719" y="776069"/>
        <a:ext cx="1857374" cy="2778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5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55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09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34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367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4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6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  <p:sldLayoutId id="2147483667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rter.sen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ena.dereli@n11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Sena </a:t>
            </a:r>
            <a:r>
              <a:rPr lang="en-US" sz="1600" dirty="0" err="1"/>
              <a:t>Merter</a:t>
            </a:r>
            <a:r>
              <a:rPr lang="en-US" sz="1600" dirty="0"/>
              <a:t> Dereli</a:t>
            </a:r>
            <a:endParaRPr sz="16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434343"/>
                </a:solidFill>
              </a:rPr>
              <a:t>Müşteri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Analitiğinde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Veri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Bilimi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en-US" dirty="0" err="1">
                <a:solidFill>
                  <a:srgbClr val="434343"/>
                </a:solidFill>
              </a:rPr>
              <a:t>Uygulamaları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561460DA-7313-4BB4-9C16-C99C1A886A37}"/>
              </a:ext>
            </a:extLst>
          </p:cNvPr>
          <p:cNvSpPr txBox="1">
            <a:spLocks/>
          </p:cNvSpPr>
          <p:nvPr/>
        </p:nvSpPr>
        <p:spPr>
          <a:xfrm>
            <a:off x="1456316" y="3960457"/>
            <a:ext cx="6566465" cy="50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it-IT" sz="2000" dirty="0">
                <a:solidFill>
                  <a:srgbClr val="434343"/>
                </a:solidFill>
              </a:rPr>
              <a:t>Veri Bilimi Okulu</a:t>
            </a:r>
          </a:p>
          <a:p>
            <a:r>
              <a:rPr lang="it-IT" sz="1100" b="0" u="sng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merter.sena@gmail.com</a:t>
            </a:r>
            <a:endParaRPr lang="it-IT" sz="1100" b="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it-IT" sz="1100" b="0" u="sng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sena.dereli@n11.com</a:t>
            </a:r>
            <a:endParaRPr lang="it-IT" sz="1100" b="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100" b="0" u="sng" dirty="0">
                <a:solidFill>
                  <a:schemeClr val="accent5">
                    <a:lumMod val="75000"/>
                  </a:schemeClr>
                </a:solidFill>
              </a:rPr>
              <a:t>www.linkedin.com/senamerter</a:t>
            </a:r>
            <a:endParaRPr lang="it-IT" sz="1100" b="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477799" y="900484"/>
            <a:ext cx="3867300" cy="669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Monetary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107281" y="1864520"/>
            <a:ext cx="439845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800" dirty="0" err="1"/>
              <a:t>Müşterinin</a:t>
            </a:r>
            <a:r>
              <a:rPr lang="en-US" sz="1800" dirty="0"/>
              <a:t> ne </a:t>
            </a:r>
            <a:r>
              <a:rPr lang="en-US" sz="1800" dirty="0" err="1"/>
              <a:t>kadar</a:t>
            </a:r>
            <a:r>
              <a:rPr lang="en-US" sz="1800" dirty="0"/>
              <a:t> </a:t>
            </a:r>
            <a:r>
              <a:rPr lang="en-US" sz="1800" dirty="0" err="1"/>
              <a:t>harcama</a:t>
            </a:r>
            <a:r>
              <a:rPr lang="en-US" sz="1800" dirty="0"/>
              <a:t> </a:t>
            </a:r>
            <a:r>
              <a:rPr lang="en-US" sz="1800" dirty="0" err="1"/>
              <a:t>yaptığıdır</a:t>
            </a:r>
            <a:r>
              <a:rPr lang="en-US" sz="1800" dirty="0"/>
              <a:t>. </a:t>
            </a:r>
          </a:p>
          <a:p>
            <a:pPr algn="r"/>
            <a:r>
              <a:rPr lang="en-US" sz="1800" dirty="0" err="1"/>
              <a:t>Müşteri</a:t>
            </a:r>
            <a:r>
              <a:rPr lang="en-US" sz="1800" dirty="0"/>
              <a:t> </a:t>
            </a:r>
            <a:r>
              <a:rPr lang="en-US" sz="1800" dirty="0" err="1"/>
              <a:t>bazında</a:t>
            </a:r>
            <a:r>
              <a:rPr lang="en-US" sz="1800" dirty="0"/>
              <a:t> </a:t>
            </a:r>
            <a:r>
              <a:rPr lang="en-US" sz="1800" dirty="0" err="1"/>
              <a:t>gelen</a:t>
            </a:r>
            <a:r>
              <a:rPr lang="en-US" sz="1800" dirty="0"/>
              <a:t> </a:t>
            </a:r>
            <a:r>
              <a:rPr lang="en-US" sz="1800" dirty="0" err="1"/>
              <a:t>ciro</a:t>
            </a:r>
            <a:r>
              <a:rPr lang="en-US" sz="1800" dirty="0"/>
              <a:t>/ </a:t>
            </a:r>
            <a:r>
              <a:rPr lang="en-US" sz="1800" dirty="0" err="1"/>
              <a:t>harcama</a:t>
            </a:r>
            <a:r>
              <a:rPr lang="en-US" sz="1800" dirty="0"/>
              <a:t> </a:t>
            </a:r>
            <a:r>
              <a:rPr lang="en-US" sz="1800" dirty="0" err="1"/>
              <a:t>tutarı</a:t>
            </a:r>
            <a:r>
              <a:rPr lang="en-US" sz="1800" dirty="0"/>
              <a:t> </a:t>
            </a:r>
            <a:r>
              <a:rPr lang="en-US" sz="1800" dirty="0" err="1"/>
              <a:t>toplanır</a:t>
            </a:r>
            <a:r>
              <a:rPr lang="en-US" sz="1800" dirty="0"/>
              <a:t>.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54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743234" y="650700"/>
            <a:ext cx="8123448" cy="77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/>
              <a:t>Müşteri</a:t>
            </a:r>
            <a:r>
              <a:rPr lang="en-US" sz="1800" dirty="0"/>
              <a:t> </a:t>
            </a:r>
            <a:r>
              <a:rPr lang="en-US" sz="1800" dirty="0" err="1"/>
              <a:t>datası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3 </a:t>
            </a:r>
            <a:r>
              <a:rPr lang="en-US" sz="1800" dirty="0" err="1"/>
              <a:t>metriğe</a:t>
            </a:r>
            <a:r>
              <a:rPr lang="en-US" sz="1800" dirty="0"/>
              <a:t> </a:t>
            </a:r>
            <a:r>
              <a:rPr lang="en-US" sz="1800" dirty="0" err="1"/>
              <a:t>göre</a:t>
            </a:r>
            <a:r>
              <a:rPr lang="en-US" sz="1800" dirty="0"/>
              <a:t> 5 </a:t>
            </a:r>
            <a:r>
              <a:rPr lang="en-US" sz="1800" dirty="0" err="1"/>
              <a:t>eşit</a:t>
            </a:r>
            <a:r>
              <a:rPr lang="en-US" sz="1800" dirty="0"/>
              <a:t> </a:t>
            </a:r>
            <a:r>
              <a:rPr lang="en-US" sz="1800" dirty="0" err="1"/>
              <a:t>parçaya</a:t>
            </a:r>
            <a:r>
              <a:rPr lang="en-US" sz="1800" dirty="0"/>
              <a:t> </a:t>
            </a:r>
            <a:r>
              <a:rPr lang="en-US" sz="1800" dirty="0" err="1"/>
              <a:t>ayrılır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Sonrasında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3 </a:t>
            </a:r>
            <a:r>
              <a:rPr lang="en-US" sz="1800" dirty="0" err="1"/>
              <a:t>metriğin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araya</a:t>
            </a:r>
            <a:r>
              <a:rPr lang="en-US" sz="1800" dirty="0"/>
              <a:t> </a:t>
            </a:r>
            <a:r>
              <a:rPr lang="en-US" sz="1800" dirty="0" err="1"/>
              <a:t>geldiği</a:t>
            </a:r>
            <a:r>
              <a:rPr lang="en-US" sz="1800" dirty="0"/>
              <a:t> RFM </a:t>
            </a:r>
            <a:r>
              <a:rPr lang="en-US" sz="1800" dirty="0" err="1"/>
              <a:t>skoru</a:t>
            </a:r>
            <a:r>
              <a:rPr lang="en-US" sz="1800" dirty="0"/>
              <a:t> </a:t>
            </a:r>
            <a:r>
              <a:rPr lang="en-US" sz="1800" dirty="0" err="1"/>
              <a:t>atanır</a:t>
            </a:r>
            <a:r>
              <a:rPr lang="en-US" sz="1800" dirty="0"/>
              <a:t>. (135, 111, 555 vs. </a:t>
            </a:r>
            <a:r>
              <a:rPr lang="en-US" sz="1800" dirty="0" err="1"/>
              <a:t>gibi</a:t>
            </a:r>
            <a:r>
              <a:rPr lang="en-US" sz="1800" dirty="0"/>
              <a:t>.)</a:t>
            </a:r>
          </a:p>
          <a:p>
            <a:r>
              <a:rPr lang="en-US" sz="1800" dirty="0"/>
              <a:t>Python, SPSS vs. </a:t>
            </a:r>
            <a:r>
              <a:rPr lang="en-US" sz="1800" dirty="0" err="1"/>
              <a:t>kullanılarak</a:t>
            </a:r>
            <a:r>
              <a:rPr lang="en-US" sz="1800" dirty="0"/>
              <a:t> </a:t>
            </a:r>
            <a:r>
              <a:rPr lang="en-US" sz="1800" dirty="0" err="1"/>
              <a:t>uygulanabilir</a:t>
            </a:r>
            <a:r>
              <a:rPr lang="en-US" sz="1800" dirty="0"/>
              <a:t>. Bu </a:t>
            </a:r>
            <a:r>
              <a:rPr lang="en-US" sz="1800" dirty="0" err="1"/>
              <a:t>meetup’ta</a:t>
            </a:r>
            <a:r>
              <a:rPr lang="en-US" sz="1800" dirty="0"/>
              <a:t> Python </a:t>
            </a:r>
            <a:r>
              <a:rPr lang="en-US" sz="1800" dirty="0" err="1"/>
              <a:t>kullanacağız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90522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Uygulama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AEBA8-C50E-443B-A9A5-086E337B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89" y="2459974"/>
            <a:ext cx="4311622" cy="25930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792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Kümeleme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Clustering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5680" y="913028"/>
            <a:ext cx="8123448" cy="77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/>
          </a:p>
          <a:p>
            <a:r>
              <a:rPr lang="en-US" sz="2400" dirty="0" err="1"/>
              <a:t>Ürünlerin</a:t>
            </a:r>
            <a:r>
              <a:rPr lang="en-US" sz="2400" dirty="0"/>
              <a:t>, </a:t>
            </a:r>
            <a:r>
              <a:rPr lang="en-US" sz="2400" dirty="0" err="1"/>
              <a:t>onları</a:t>
            </a:r>
            <a:r>
              <a:rPr lang="en-US" sz="2400" dirty="0"/>
              <a:t> </a:t>
            </a:r>
            <a:r>
              <a:rPr lang="en-US" sz="2400" dirty="0" err="1"/>
              <a:t>satan</a:t>
            </a:r>
            <a:r>
              <a:rPr lang="en-US" sz="2400" dirty="0"/>
              <a:t> </a:t>
            </a:r>
            <a:r>
              <a:rPr lang="en-US" sz="2400" dirty="0" err="1"/>
              <a:t>alan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gruplarına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kümelenmesi</a:t>
            </a:r>
            <a:endParaRPr lang="en-US" sz="2400" dirty="0"/>
          </a:p>
          <a:p>
            <a:r>
              <a:rPr lang="en-US" sz="2400" dirty="0" err="1"/>
              <a:t>Belgelerin</a:t>
            </a:r>
            <a:r>
              <a:rPr lang="en-US" sz="2400" dirty="0"/>
              <a:t>, web </a:t>
            </a:r>
            <a:r>
              <a:rPr lang="en-US" sz="2400" dirty="0" err="1"/>
              <a:t>aramalarının</a:t>
            </a:r>
            <a:r>
              <a:rPr lang="en-US" sz="2400" dirty="0"/>
              <a:t>, </a:t>
            </a:r>
            <a:r>
              <a:rPr lang="en-US" sz="2400" dirty="0" err="1"/>
              <a:t>kullanılan</a:t>
            </a:r>
            <a:r>
              <a:rPr lang="en-US" sz="2400" dirty="0"/>
              <a:t> </a:t>
            </a:r>
            <a:r>
              <a:rPr lang="en-US" sz="2400" dirty="0" err="1"/>
              <a:t>benzer</a:t>
            </a:r>
            <a:r>
              <a:rPr lang="en-US" sz="2400" dirty="0"/>
              <a:t> </a:t>
            </a:r>
            <a:r>
              <a:rPr lang="en-US" sz="2400" dirty="0" err="1"/>
              <a:t>kelimelere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kümelenmesi</a:t>
            </a:r>
            <a:endParaRPr lang="en-US" sz="2400" dirty="0"/>
          </a:p>
          <a:p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segmentasyonu</a:t>
            </a:r>
            <a:endParaRPr lang="en-US" sz="2400" dirty="0"/>
          </a:p>
          <a:p>
            <a:r>
              <a:rPr lang="en-US" sz="2400" dirty="0" err="1"/>
              <a:t>Biyoinformatik</a:t>
            </a:r>
            <a:r>
              <a:rPr lang="en-US" sz="2400" dirty="0"/>
              <a:t> </a:t>
            </a:r>
            <a:r>
              <a:rPr lang="en-US" sz="2400" dirty="0" err="1"/>
              <a:t>alanında</a:t>
            </a:r>
            <a:r>
              <a:rPr lang="en-US" sz="2400" dirty="0"/>
              <a:t> </a:t>
            </a:r>
            <a:r>
              <a:rPr lang="en-US" sz="2400" dirty="0" err="1"/>
              <a:t>benzer</a:t>
            </a:r>
            <a:r>
              <a:rPr lang="en-US" sz="2400" dirty="0"/>
              <a:t> </a:t>
            </a:r>
            <a:r>
              <a:rPr lang="en-US" sz="2400" dirty="0" err="1"/>
              <a:t>genlerin</a:t>
            </a:r>
            <a:r>
              <a:rPr lang="en-US" sz="2400" dirty="0"/>
              <a:t> </a:t>
            </a:r>
            <a:r>
              <a:rPr lang="en-US" sz="2400" dirty="0" err="1"/>
              <a:t>gruplanması</a:t>
            </a:r>
            <a:endParaRPr lang="en-US"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nerelerde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41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515869" y="1417693"/>
            <a:ext cx="1679117" cy="115405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2" name="Google Shape;192;p33"/>
          <p:cNvSpPr txBox="1"/>
          <p:nvPr/>
        </p:nvSpPr>
        <p:spPr>
          <a:xfrm>
            <a:off x="1640077" y="179837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Hiyerarşik</a:t>
            </a:r>
            <a:endParaRPr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766806" y="1735266"/>
            <a:ext cx="158841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3005274" y="306034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00" name="Google Shape;200;p33"/>
          <p:cNvSpPr/>
          <p:nvPr/>
        </p:nvSpPr>
        <p:spPr>
          <a:xfrm>
            <a:off x="3980496" y="3041277"/>
            <a:ext cx="1610843" cy="106047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201" name="Google Shape;201;p33"/>
          <p:cNvCxnSpPr>
            <a:cxnSpLocks/>
          </p:cNvCxnSpPr>
          <p:nvPr/>
        </p:nvCxnSpPr>
        <p:spPr>
          <a:xfrm rot="5400000">
            <a:off x="2395065" y="847384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cxnSpLocks/>
            <a:endCxn id="199" idx="0"/>
          </p:cNvCxnSpPr>
          <p:nvPr/>
        </p:nvCxnSpPr>
        <p:spPr>
          <a:xfrm rot="16200000" flipV="1">
            <a:off x="6047626" y="736033"/>
            <a:ext cx="902923" cy="8766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339384" y="716614"/>
            <a:ext cx="238727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Kümeleme</a:t>
            </a:r>
            <a:r>
              <a:rPr lang="en-US" sz="20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Algoritmaları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011702" y="3501542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Merkez </a:t>
            </a:r>
            <a:r>
              <a:rPr lang="en-US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bazlı</a:t>
            </a:r>
            <a:endParaRPr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" name="Google Shape;194;p33">
            <a:extLst>
              <a:ext uri="{FF2B5EF4-FFF2-40B4-BE49-F238E27FC236}">
                <a16:creationId xmlns:a16="http://schemas.microsoft.com/office/drawing/2014/main" id="{934623FA-1F46-4CE1-955E-CAFA7586000E}"/>
              </a:ext>
            </a:extLst>
          </p:cNvPr>
          <p:cNvSpPr/>
          <p:nvPr/>
        </p:nvSpPr>
        <p:spPr>
          <a:xfrm>
            <a:off x="6097842" y="1417692"/>
            <a:ext cx="1679116" cy="115405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9" name="Google Shape;209;p33">
            <a:extLst>
              <a:ext uri="{FF2B5EF4-FFF2-40B4-BE49-F238E27FC236}">
                <a16:creationId xmlns:a16="http://schemas.microsoft.com/office/drawing/2014/main" id="{359F81D6-C12D-4660-A66D-2359CBBAAD81}"/>
              </a:ext>
            </a:extLst>
          </p:cNvPr>
          <p:cNvSpPr txBox="1"/>
          <p:nvPr/>
        </p:nvSpPr>
        <p:spPr>
          <a:xfrm>
            <a:off x="6222050" y="192793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Hiyerarşik</a:t>
            </a:r>
            <a:r>
              <a:rPr lang="en-US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olmayan</a:t>
            </a:r>
            <a:endParaRPr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9" name="Google Shape;201;p33">
            <a:extLst>
              <a:ext uri="{FF2B5EF4-FFF2-40B4-BE49-F238E27FC236}">
                <a16:creationId xmlns:a16="http://schemas.microsoft.com/office/drawing/2014/main" id="{946BFE9E-B2A9-43E3-9490-872FAE76E4CA}"/>
              </a:ext>
            </a:extLst>
          </p:cNvPr>
          <p:cNvCxnSpPr>
            <a:cxnSpLocks/>
            <a:stCxn id="29" idx="1"/>
            <a:endCxn id="200" idx="3"/>
          </p:cNvCxnSpPr>
          <p:nvPr/>
        </p:nvCxnSpPr>
        <p:spPr>
          <a:xfrm rot="10800000" flipV="1">
            <a:off x="4785918" y="2124287"/>
            <a:ext cx="1436132" cy="91698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201;p33">
            <a:extLst>
              <a:ext uri="{FF2B5EF4-FFF2-40B4-BE49-F238E27FC236}">
                <a16:creationId xmlns:a16="http://schemas.microsoft.com/office/drawing/2014/main" id="{9D049A1E-6CE3-4AED-B36D-3FF08670CE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6001" y="2754199"/>
            <a:ext cx="503308" cy="87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200;p33">
            <a:extLst>
              <a:ext uri="{FF2B5EF4-FFF2-40B4-BE49-F238E27FC236}">
                <a16:creationId xmlns:a16="http://schemas.microsoft.com/office/drawing/2014/main" id="{3047A752-5B57-4B0B-8079-164FE09FF1F8}"/>
              </a:ext>
            </a:extLst>
          </p:cNvPr>
          <p:cNvSpPr/>
          <p:nvPr/>
        </p:nvSpPr>
        <p:spPr>
          <a:xfrm>
            <a:off x="4278471" y="4469398"/>
            <a:ext cx="1008730" cy="48996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0" name="Google Shape;209;p33">
            <a:extLst>
              <a:ext uri="{FF2B5EF4-FFF2-40B4-BE49-F238E27FC236}">
                <a16:creationId xmlns:a16="http://schemas.microsoft.com/office/drawing/2014/main" id="{B829349F-2B6C-46B1-A399-29153BA6F486}"/>
              </a:ext>
            </a:extLst>
          </p:cNvPr>
          <p:cNvSpPr txBox="1"/>
          <p:nvPr/>
        </p:nvSpPr>
        <p:spPr>
          <a:xfrm>
            <a:off x="4306287" y="4500558"/>
            <a:ext cx="953097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K-means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5BB1CC-0204-49DE-873C-DFDA380F23AC}"/>
              </a:ext>
            </a:extLst>
          </p:cNvPr>
          <p:cNvCxnSpPr>
            <a:stCxn id="200" idx="1"/>
            <a:endCxn id="50" idx="0"/>
          </p:cNvCxnSpPr>
          <p:nvPr/>
        </p:nvCxnSpPr>
        <p:spPr>
          <a:xfrm flipH="1">
            <a:off x="4782836" y="4101756"/>
            <a:ext cx="3082" cy="398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 Light" panose="020B0604020202020204" charset="0"/>
                <a:ea typeface="Roboto Condensed Light" panose="020B0604020202020204" charset="0"/>
              </a:rPr>
              <a:t>Veri</a:t>
            </a:r>
            <a:r>
              <a:rPr lang="en-US" sz="28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800" dirty="0" err="1">
                <a:latin typeface="Roboto Condensed Light" panose="020B0604020202020204" charset="0"/>
                <a:ea typeface="Roboto Condensed Light" panose="020B0604020202020204" charset="0"/>
              </a:rPr>
              <a:t>hazırlama</a:t>
            </a:r>
            <a:r>
              <a:rPr lang="en-US" sz="2800" dirty="0">
                <a:latin typeface="Roboto Condensed Light" panose="020B0604020202020204" charset="0"/>
                <a:ea typeface="Roboto Condensed Light" panose="020B0604020202020204" charset="0"/>
              </a:rPr>
              <a:t> (Preprocessing)</a:t>
            </a:r>
            <a:endParaRPr sz="2800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43;p29">
            <a:extLst>
              <a:ext uri="{FF2B5EF4-FFF2-40B4-BE49-F238E27FC236}">
                <a16:creationId xmlns:a16="http://schemas.microsoft.com/office/drawing/2014/main" id="{B0B24AF7-AEA7-47FF-8F71-D0C3371B8ECC}"/>
              </a:ext>
            </a:extLst>
          </p:cNvPr>
          <p:cNvSpPr txBox="1">
            <a:spLocks/>
          </p:cNvSpPr>
          <p:nvPr/>
        </p:nvSpPr>
        <p:spPr>
          <a:xfrm>
            <a:off x="665724" y="1821702"/>
            <a:ext cx="8123448" cy="186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sz="2400" dirty="0"/>
              <a:t>PCA (Principal Component Analysis)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Scaling</a:t>
            </a:r>
            <a:r>
              <a:rPr lang="en-US" sz="2400"/>
              <a:t>/ Standardization</a:t>
            </a:r>
            <a:endParaRPr lang="en-US" sz="2400" dirty="0"/>
          </a:p>
          <a:p>
            <a:pPr marL="0" indent="0">
              <a:buFont typeface="Roboto Condensed Light"/>
              <a:buNone/>
            </a:pPr>
            <a:endParaRPr lang="en-US" sz="2400" dirty="0"/>
          </a:p>
          <a:p>
            <a:pPr marL="0" indent="0">
              <a:buFont typeface="Roboto Condensed Light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/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endParaRPr lang="en-US" dirty="0"/>
          </a:p>
        </p:txBody>
      </p:sp>
      <p:sp>
        <p:nvSpPr>
          <p:cNvPr id="7" name="Google Shape;143;p29">
            <a:extLst>
              <a:ext uri="{FF2B5EF4-FFF2-40B4-BE49-F238E27FC236}">
                <a16:creationId xmlns:a16="http://schemas.microsoft.com/office/drawing/2014/main" id="{6E88D3A3-5C44-458C-9131-06840D80C96E}"/>
              </a:ext>
            </a:extLst>
          </p:cNvPr>
          <p:cNvSpPr txBox="1">
            <a:spLocks/>
          </p:cNvSpPr>
          <p:nvPr/>
        </p:nvSpPr>
        <p:spPr>
          <a:xfrm>
            <a:off x="510276" y="1030951"/>
            <a:ext cx="8123448" cy="23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None/>
            </a:pPr>
            <a:r>
              <a:rPr lang="en-US" sz="1600" dirty="0" err="1"/>
              <a:t>Süreci</a:t>
            </a:r>
            <a:r>
              <a:rPr lang="en-US" sz="1600" dirty="0"/>
              <a:t> </a:t>
            </a:r>
            <a:r>
              <a:rPr lang="en-US" sz="1600" dirty="0" err="1"/>
              <a:t>hızlandırmak</a:t>
            </a:r>
            <a:r>
              <a:rPr lang="en-US" sz="1600" dirty="0"/>
              <a:t>, </a:t>
            </a:r>
            <a:r>
              <a:rPr lang="en-US" sz="1600" dirty="0" err="1"/>
              <a:t>modelin</a:t>
            </a:r>
            <a:r>
              <a:rPr lang="en-US" sz="1600" dirty="0"/>
              <a:t> </a:t>
            </a:r>
            <a:r>
              <a:rPr lang="en-US" sz="1600" dirty="0" err="1"/>
              <a:t>çalışma</a:t>
            </a:r>
            <a:r>
              <a:rPr lang="en-US" sz="1600" dirty="0"/>
              <a:t> </a:t>
            </a:r>
            <a:r>
              <a:rPr lang="en-US" sz="1600" dirty="0" err="1"/>
              <a:t>prensiplerine</a:t>
            </a:r>
            <a:r>
              <a:rPr lang="en-US" sz="1600" dirty="0"/>
              <a:t> </a:t>
            </a:r>
            <a:r>
              <a:rPr lang="en-US" sz="1600" dirty="0" err="1"/>
              <a:t>uydurmak</a:t>
            </a:r>
            <a:r>
              <a:rPr lang="en-US" sz="1600" dirty="0"/>
              <a:t> </a:t>
            </a:r>
            <a:r>
              <a:rPr lang="en-US" sz="1600" dirty="0" err="1"/>
              <a:t>amacıyla</a:t>
            </a:r>
            <a:r>
              <a:rPr lang="en-US" sz="1600" dirty="0"/>
              <a:t> </a:t>
            </a:r>
            <a:r>
              <a:rPr lang="en-US" sz="1600" dirty="0" err="1"/>
              <a:t>yapılabilecekler</a:t>
            </a:r>
            <a:r>
              <a:rPr lang="en-US" sz="1600" dirty="0"/>
              <a:t>: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/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4172104" y="2121112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</a:t>
            </a:r>
            <a:r>
              <a:rPr lang="en-US" dirty="0" err="1"/>
              <a:t>Kümeleme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1574493" y="1085202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Gözetimsiz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algoritmalarından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</a:p>
          <a:p>
            <a:r>
              <a:rPr lang="en-US" dirty="0" err="1"/>
              <a:t>Amaç</a:t>
            </a:r>
            <a:r>
              <a:rPr lang="en-US" dirty="0"/>
              <a:t>: </a:t>
            </a:r>
            <a:r>
              <a:rPr lang="en-US" dirty="0" err="1"/>
              <a:t>Datayı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ayırıp</a:t>
            </a:r>
            <a:r>
              <a:rPr lang="en-US" dirty="0"/>
              <a:t>,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çıkartmak</a:t>
            </a:r>
            <a:r>
              <a:rPr lang="en-US" dirty="0"/>
              <a:t>. </a:t>
            </a:r>
            <a:r>
              <a:rPr lang="en-US" dirty="0" err="1"/>
              <a:t>Noktalar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uzaklık</a:t>
            </a:r>
            <a:r>
              <a:rPr lang="en-US" dirty="0"/>
              <a:t> </a:t>
            </a:r>
            <a:r>
              <a:rPr lang="en-US" dirty="0" err="1"/>
              <a:t>toplamını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372;p41">
            <a:extLst>
              <a:ext uri="{FF2B5EF4-FFF2-40B4-BE49-F238E27FC236}">
                <a16:creationId xmlns:a16="http://schemas.microsoft.com/office/drawing/2014/main" id="{06C65F28-F18C-4EB7-8F78-7175D91E4626}"/>
              </a:ext>
            </a:extLst>
          </p:cNvPr>
          <p:cNvSpPr/>
          <p:nvPr/>
        </p:nvSpPr>
        <p:spPr>
          <a:xfrm flipH="1">
            <a:off x="5696261" y="700373"/>
            <a:ext cx="2737885" cy="4443127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Süreç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k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merkezlerinin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random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seçilmesiyle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başlar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Küme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içindeki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tüm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noktaların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merkeze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uzaklık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ortalaması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daha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sonra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centroidlerin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merkezlerin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konumunu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güncellemek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için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kullanılır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Yukarıdaki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adımlar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centroidlerin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merkezlerin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değerleri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sabitlenene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kadar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tekrar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edilir</a:t>
            </a: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74DAB-89CD-4FB8-BD7F-7150C724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6" y="2422288"/>
            <a:ext cx="3808127" cy="25387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2171829" y="431346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Uzaklık</a:t>
            </a:r>
            <a:r>
              <a:rPr lang="en-US" sz="2800" dirty="0"/>
              <a:t> </a:t>
            </a:r>
            <a:r>
              <a:rPr lang="en-US" sz="2800" dirty="0" err="1"/>
              <a:t>hesaplamaları</a:t>
            </a:r>
            <a:endParaRPr sz="2800"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3582339" y="2839642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Geometrik</a:t>
            </a:r>
            <a:endParaRPr sz="20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3856845" y="3338764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err="1"/>
              <a:t>Öklid</a:t>
            </a:r>
            <a:endParaRPr lang="en-US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Manhattan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ctrTitle" idx="3"/>
          </p:nvPr>
        </p:nvSpPr>
        <p:spPr>
          <a:xfrm>
            <a:off x="6340888" y="2790075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İlişkisel</a:t>
            </a:r>
            <a:endParaRPr sz="2000"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4"/>
          </p:nvPr>
        </p:nvSpPr>
        <p:spPr>
          <a:xfrm>
            <a:off x="6418444" y="2022053"/>
            <a:ext cx="2380781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Pearson correlation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Spearman correlation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sz="1200" dirty="0"/>
          </a:p>
        </p:txBody>
      </p:sp>
      <p:cxnSp>
        <p:nvCxnSpPr>
          <p:cNvPr id="275" name="Google Shape;275;p38"/>
          <p:cNvCxnSpPr/>
          <p:nvPr/>
        </p:nvCxnSpPr>
        <p:spPr>
          <a:xfrm>
            <a:off x="6235716" y="218002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4521838" y="2113611"/>
            <a:ext cx="678461" cy="67646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8" name="Google Shape;278;p38"/>
          <p:cNvSpPr/>
          <p:nvPr/>
        </p:nvSpPr>
        <p:spPr>
          <a:xfrm>
            <a:off x="7386129" y="3340897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46" name="Google Shape;3777;p57">
            <a:extLst>
              <a:ext uri="{FF2B5EF4-FFF2-40B4-BE49-F238E27FC236}">
                <a16:creationId xmlns:a16="http://schemas.microsoft.com/office/drawing/2014/main" id="{34215203-6AFA-4E00-B4D2-F3A70A18F586}"/>
              </a:ext>
            </a:extLst>
          </p:cNvPr>
          <p:cNvGrpSpPr/>
          <p:nvPr/>
        </p:nvGrpSpPr>
        <p:grpSpPr>
          <a:xfrm>
            <a:off x="7533817" y="3485830"/>
            <a:ext cx="349324" cy="307445"/>
            <a:chOff x="3854700" y="249750"/>
            <a:chExt cx="500425" cy="481125"/>
          </a:xfrm>
          <a:solidFill>
            <a:schemeClr val="bg1"/>
          </a:solidFill>
        </p:grpSpPr>
        <p:sp>
          <p:nvSpPr>
            <p:cNvPr id="47" name="Google Shape;3778;p57">
              <a:extLst>
                <a:ext uri="{FF2B5EF4-FFF2-40B4-BE49-F238E27FC236}">
                  <a16:creationId xmlns:a16="http://schemas.microsoft.com/office/drawing/2014/main" id="{52BAA777-2C34-40D0-A707-CD5CE5120FDD}"/>
                </a:ext>
              </a:extLst>
            </p:cNvPr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48" name="Google Shape;3779;p57">
              <a:extLst>
                <a:ext uri="{FF2B5EF4-FFF2-40B4-BE49-F238E27FC236}">
                  <a16:creationId xmlns:a16="http://schemas.microsoft.com/office/drawing/2014/main" id="{24555630-552F-46FA-8E1D-4820DC2076C3}"/>
                </a:ext>
              </a:extLst>
            </p:cNvPr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49" name="Google Shape;3780;p57">
              <a:extLst>
                <a:ext uri="{FF2B5EF4-FFF2-40B4-BE49-F238E27FC236}">
                  <a16:creationId xmlns:a16="http://schemas.microsoft.com/office/drawing/2014/main" id="{A4A438F8-1D72-4E7E-9810-D842377F4CFD}"/>
                </a:ext>
              </a:extLst>
            </p:cNvPr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50" name="Google Shape;3781;p57">
              <a:extLst>
                <a:ext uri="{FF2B5EF4-FFF2-40B4-BE49-F238E27FC236}">
                  <a16:creationId xmlns:a16="http://schemas.microsoft.com/office/drawing/2014/main" id="{BE4F51EA-7C0F-4596-84CF-AA7BBFF71E30}"/>
                </a:ext>
              </a:extLst>
            </p:cNvPr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51" name="Google Shape;3782;p57">
              <a:extLst>
                <a:ext uri="{FF2B5EF4-FFF2-40B4-BE49-F238E27FC236}">
                  <a16:creationId xmlns:a16="http://schemas.microsoft.com/office/drawing/2014/main" id="{7B4F9ABF-45B3-4207-91A9-3D9456E81F36}"/>
                </a:ext>
              </a:extLst>
            </p:cNvPr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52" name="Google Shape;3783;p57">
              <a:extLst>
                <a:ext uri="{FF2B5EF4-FFF2-40B4-BE49-F238E27FC236}">
                  <a16:creationId xmlns:a16="http://schemas.microsoft.com/office/drawing/2014/main" id="{08FBE1CA-76FC-4819-A60D-DBC9EC2D4AA1}"/>
                </a:ext>
              </a:extLst>
            </p:cNvPr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53" name="Google Shape;3784;p57">
              <a:extLst>
                <a:ext uri="{FF2B5EF4-FFF2-40B4-BE49-F238E27FC236}">
                  <a16:creationId xmlns:a16="http://schemas.microsoft.com/office/drawing/2014/main" id="{8018A99E-C3AE-4848-AB58-C6D491BC2DF2}"/>
                </a:ext>
              </a:extLst>
            </p:cNvPr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54" name="Google Shape;3785;p57">
              <a:extLst>
                <a:ext uri="{FF2B5EF4-FFF2-40B4-BE49-F238E27FC236}">
                  <a16:creationId xmlns:a16="http://schemas.microsoft.com/office/drawing/2014/main" id="{1996E10C-9981-4614-B8E3-68AF68EF9476}"/>
                </a:ext>
              </a:extLst>
            </p:cNvPr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</a:endParaRPr>
            </a:p>
          </p:txBody>
        </p:sp>
      </p:grpSp>
      <p:sp>
        <p:nvSpPr>
          <p:cNvPr id="55" name="Google Shape;6003;p61">
            <a:extLst>
              <a:ext uri="{FF2B5EF4-FFF2-40B4-BE49-F238E27FC236}">
                <a16:creationId xmlns:a16="http://schemas.microsoft.com/office/drawing/2014/main" id="{B3D3F18F-A442-4D4E-8FF7-AB54BB2C973A}"/>
              </a:ext>
            </a:extLst>
          </p:cNvPr>
          <p:cNvSpPr/>
          <p:nvPr/>
        </p:nvSpPr>
        <p:spPr>
          <a:xfrm>
            <a:off x="4693359" y="2280561"/>
            <a:ext cx="344701" cy="342562"/>
          </a:xfrm>
          <a:custGeom>
            <a:avLst/>
            <a:gdLst/>
            <a:ahLst/>
            <a:cxnLst/>
            <a:rect l="l" t="t" r="r" b="b"/>
            <a:pathLst>
              <a:path w="12729" h="12650" extrusionOk="0">
                <a:moveTo>
                  <a:pt x="9326" y="1000"/>
                </a:moveTo>
                <a:lnTo>
                  <a:pt x="11657" y="3332"/>
                </a:lnTo>
                <a:lnTo>
                  <a:pt x="3403" y="11617"/>
                </a:lnTo>
                <a:lnTo>
                  <a:pt x="1072" y="9286"/>
                </a:lnTo>
                <a:lnTo>
                  <a:pt x="2521" y="7837"/>
                </a:lnTo>
                <a:lnTo>
                  <a:pt x="3403" y="8688"/>
                </a:lnTo>
                <a:cubicBezTo>
                  <a:pt x="3482" y="8766"/>
                  <a:pt x="3584" y="8806"/>
                  <a:pt x="3686" y="8806"/>
                </a:cubicBezTo>
                <a:cubicBezTo>
                  <a:pt x="3789" y="8806"/>
                  <a:pt x="3891" y="8766"/>
                  <a:pt x="3970" y="8688"/>
                </a:cubicBezTo>
                <a:cubicBezTo>
                  <a:pt x="4128" y="8530"/>
                  <a:pt x="4128" y="8278"/>
                  <a:pt x="3970" y="8089"/>
                </a:cubicBezTo>
                <a:lnTo>
                  <a:pt x="3119" y="7238"/>
                </a:lnTo>
                <a:lnTo>
                  <a:pt x="4191" y="6167"/>
                </a:lnTo>
                <a:lnTo>
                  <a:pt x="5041" y="7049"/>
                </a:lnTo>
                <a:cubicBezTo>
                  <a:pt x="5120" y="7128"/>
                  <a:pt x="5230" y="7167"/>
                  <a:pt x="5340" y="7167"/>
                </a:cubicBezTo>
                <a:cubicBezTo>
                  <a:pt x="5451" y="7167"/>
                  <a:pt x="5561" y="7128"/>
                  <a:pt x="5640" y="7049"/>
                </a:cubicBezTo>
                <a:cubicBezTo>
                  <a:pt x="5797" y="6892"/>
                  <a:pt x="5797" y="6608"/>
                  <a:pt x="5640" y="6451"/>
                </a:cubicBezTo>
                <a:lnTo>
                  <a:pt x="4758" y="5600"/>
                </a:lnTo>
                <a:lnTo>
                  <a:pt x="5829" y="4529"/>
                </a:lnTo>
                <a:lnTo>
                  <a:pt x="6711" y="5380"/>
                </a:lnTo>
                <a:cubicBezTo>
                  <a:pt x="6790" y="5458"/>
                  <a:pt x="6892" y="5498"/>
                  <a:pt x="6994" y="5498"/>
                </a:cubicBezTo>
                <a:cubicBezTo>
                  <a:pt x="7097" y="5498"/>
                  <a:pt x="7199" y="5458"/>
                  <a:pt x="7278" y="5380"/>
                </a:cubicBezTo>
                <a:cubicBezTo>
                  <a:pt x="7436" y="5222"/>
                  <a:pt x="7436" y="4970"/>
                  <a:pt x="7278" y="4812"/>
                </a:cubicBezTo>
                <a:lnTo>
                  <a:pt x="6427" y="3930"/>
                </a:lnTo>
                <a:lnTo>
                  <a:pt x="7499" y="2859"/>
                </a:lnTo>
                <a:lnTo>
                  <a:pt x="8349" y="3741"/>
                </a:lnTo>
                <a:cubicBezTo>
                  <a:pt x="8428" y="3820"/>
                  <a:pt x="8538" y="3859"/>
                  <a:pt x="8648" y="3859"/>
                </a:cubicBezTo>
                <a:cubicBezTo>
                  <a:pt x="8759" y="3859"/>
                  <a:pt x="8869" y="3820"/>
                  <a:pt x="8948" y="3741"/>
                </a:cubicBezTo>
                <a:cubicBezTo>
                  <a:pt x="9105" y="3584"/>
                  <a:pt x="9105" y="3300"/>
                  <a:pt x="8948" y="3143"/>
                </a:cubicBezTo>
                <a:lnTo>
                  <a:pt x="8066" y="2292"/>
                </a:lnTo>
                <a:lnTo>
                  <a:pt x="9326" y="1000"/>
                </a:lnTo>
                <a:close/>
                <a:moveTo>
                  <a:pt x="9357" y="0"/>
                </a:moveTo>
                <a:cubicBezTo>
                  <a:pt x="9255" y="0"/>
                  <a:pt x="9153" y="39"/>
                  <a:pt x="9074" y="118"/>
                </a:cubicBezTo>
                <a:lnTo>
                  <a:pt x="7247" y="1914"/>
                </a:lnTo>
                <a:lnTo>
                  <a:pt x="7120" y="2040"/>
                </a:lnTo>
                <a:lnTo>
                  <a:pt x="5608" y="3584"/>
                </a:lnTo>
                <a:lnTo>
                  <a:pt x="5482" y="3678"/>
                </a:lnTo>
                <a:lnTo>
                  <a:pt x="3938" y="5222"/>
                </a:lnTo>
                <a:lnTo>
                  <a:pt x="3812" y="5348"/>
                </a:lnTo>
                <a:lnTo>
                  <a:pt x="2300" y="6892"/>
                </a:lnTo>
                <a:lnTo>
                  <a:pt x="2174" y="7018"/>
                </a:lnTo>
                <a:lnTo>
                  <a:pt x="158" y="9003"/>
                </a:lnTo>
                <a:cubicBezTo>
                  <a:pt x="0" y="9160"/>
                  <a:pt x="0" y="9444"/>
                  <a:pt x="158" y="9601"/>
                </a:cubicBezTo>
                <a:lnTo>
                  <a:pt x="3088" y="12531"/>
                </a:lnTo>
                <a:cubicBezTo>
                  <a:pt x="3167" y="12610"/>
                  <a:pt x="3269" y="12649"/>
                  <a:pt x="3371" y="12649"/>
                </a:cubicBezTo>
                <a:cubicBezTo>
                  <a:pt x="3474" y="12649"/>
                  <a:pt x="3576" y="12610"/>
                  <a:pt x="3655" y="12531"/>
                </a:cubicBezTo>
                <a:lnTo>
                  <a:pt x="12539" y="3647"/>
                </a:lnTo>
                <a:cubicBezTo>
                  <a:pt x="12728" y="3458"/>
                  <a:pt x="12728" y="3174"/>
                  <a:pt x="12571" y="3017"/>
                </a:cubicBezTo>
                <a:lnTo>
                  <a:pt x="9641" y="118"/>
                </a:lnTo>
                <a:cubicBezTo>
                  <a:pt x="9562" y="39"/>
                  <a:pt x="9460" y="0"/>
                  <a:pt x="93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F39E1-D833-49B9-94E4-366F3841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9" y="1640368"/>
            <a:ext cx="3460503" cy="3154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5404561" y="2128806"/>
            <a:ext cx="1975500" cy="26289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73" name="Google Shape;373;p41"/>
          <p:cNvCxnSpPr/>
          <p:nvPr/>
        </p:nvCxnSpPr>
        <p:spPr>
          <a:xfrm rot="10800000">
            <a:off x="6689853" y="3343150"/>
            <a:ext cx="258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1964850" y="235264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Belirlemek</a:t>
            </a:r>
            <a:endParaRPr dirty="0"/>
          </a:p>
        </p:txBody>
      </p:sp>
      <p:sp>
        <p:nvSpPr>
          <p:cNvPr id="375" name="Google Shape;375;p41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41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1"/>
          <p:cNvSpPr txBox="1">
            <a:spLocks noGrp="1"/>
          </p:cNvSpPr>
          <p:nvPr>
            <p:ph type="ctrTitle" idx="2"/>
          </p:nvPr>
        </p:nvSpPr>
        <p:spPr>
          <a:xfrm>
            <a:off x="1705613" y="2823729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Inertia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1668900" y="128801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Inertia,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küme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içindeki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noktaların</a:t>
            </a:r>
            <a:r>
              <a:rPr lang="en-US" dirty="0">
                <a:solidFill>
                  <a:schemeClr val="bg1"/>
                </a:solidFill>
              </a:rPr>
              <a:t> ne </a:t>
            </a:r>
            <a:r>
              <a:rPr lang="en-US" dirty="0" err="1">
                <a:solidFill>
                  <a:schemeClr val="bg1"/>
                </a:solidFill>
              </a:rPr>
              <a:t>kadar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uzakta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olduğunu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söyler</a:t>
            </a:r>
            <a:r>
              <a:rPr lang="en-US" dirty="0">
                <a:solidFill>
                  <a:schemeClr val="bg1"/>
                </a:solidFill>
              </a:rPr>
              <a:t>. Bu </a:t>
            </a:r>
            <a:r>
              <a:rPr lang="en-US" dirty="0" err="1">
                <a:solidFill>
                  <a:schemeClr val="bg1"/>
                </a:solidFill>
              </a:rPr>
              <a:t>nedenle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küçük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inertia </a:t>
            </a:r>
            <a:r>
              <a:rPr lang="en-US" dirty="0" err="1">
                <a:solidFill>
                  <a:schemeClr val="bg1"/>
                </a:solidFill>
              </a:rPr>
              <a:t>hedeflenir</a:t>
            </a:r>
            <a:r>
              <a:rPr lang="en-US" dirty="0">
                <a:solidFill>
                  <a:schemeClr val="bg1"/>
                </a:solidFill>
              </a:rPr>
              <a:t>. Inertia </a:t>
            </a:r>
            <a:r>
              <a:rPr lang="en-US" dirty="0" err="1">
                <a:solidFill>
                  <a:schemeClr val="bg1"/>
                </a:solidFill>
              </a:rPr>
              <a:t>değeri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sıfırdan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başlar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artar</a:t>
            </a:r>
            <a:r>
              <a:rPr lang="en-US" dirty="0">
                <a:solidFill>
                  <a:schemeClr val="bg1"/>
                </a:solidFill>
              </a:rPr>
              <a:t>. (min SSE)</a:t>
            </a:r>
          </a:p>
        </p:txBody>
      </p:sp>
      <p:sp>
        <p:nvSpPr>
          <p:cNvPr id="379" name="Google Shape;379;p41"/>
          <p:cNvSpPr txBox="1">
            <a:spLocks noGrp="1"/>
          </p:cNvSpPr>
          <p:nvPr>
            <p:ph type="ctrTitle" idx="3"/>
          </p:nvPr>
        </p:nvSpPr>
        <p:spPr>
          <a:xfrm>
            <a:off x="5822357" y="3921728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Silhouette Score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951AFE-D92F-4FA2-AFC8-599F2A08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80" y="3640705"/>
            <a:ext cx="2628900" cy="11499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30D869-F148-46D9-B6CD-DD8DC6DDE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01" r="6904"/>
          <a:stretch/>
        </p:blipFill>
        <p:spPr>
          <a:xfrm>
            <a:off x="4957529" y="1169566"/>
            <a:ext cx="3132943" cy="10227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Google Shape;378;p41">
            <a:extLst>
              <a:ext uri="{FF2B5EF4-FFF2-40B4-BE49-F238E27FC236}">
                <a16:creationId xmlns:a16="http://schemas.microsoft.com/office/drawing/2014/main" id="{AB4FDE85-A27F-4C7D-B13D-B9F507C020B7}"/>
              </a:ext>
            </a:extLst>
          </p:cNvPr>
          <p:cNvSpPr txBox="1">
            <a:spLocks/>
          </p:cNvSpPr>
          <p:nvPr/>
        </p:nvSpPr>
        <p:spPr>
          <a:xfrm>
            <a:off x="5300692" y="2317218"/>
            <a:ext cx="2259817" cy="144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Silhouette </a:t>
            </a:r>
            <a:r>
              <a:rPr lang="en-US" dirty="0" err="1">
                <a:solidFill>
                  <a:schemeClr val="bg1"/>
                </a:solidFill>
              </a:rPr>
              <a:t>skoru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kümedeki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noktalarının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başka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kümedeki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noktalarından</a:t>
            </a:r>
            <a:r>
              <a:rPr lang="en-US" dirty="0">
                <a:solidFill>
                  <a:schemeClr val="bg1"/>
                </a:solidFill>
              </a:rPr>
              <a:t> ne </a:t>
            </a:r>
            <a:r>
              <a:rPr lang="en-US" dirty="0" err="1">
                <a:solidFill>
                  <a:schemeClr val="bg1"/>
                </a:solidFill>
              </a:rPr>
              <a:t>kadar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uzakta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olduğunu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gösterir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Puan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aralığı</a:t>
            </a:r>
            <a:r>
              <a:rPr lang="en-US" dirty="0">
                <a:solidFill>
                  <a:schemeClr val="bg1"/>
                </a:solidFill>
              </a:rPr>
              <a:t> -1 </a:t>
            </a:r>
            <a:r>
              <a:rPr lang="en-US" dirty="0" err="1">
                <a:solidFill>
                  <a:schemeClr val="bg1"/>
                </a:solidFill>
              </a:rPr>
              <a:t>ile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arasında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olup</a:t>
            </a:r>
            <a:r>
              <a:rPr lang="en-US" dirty="0">
                <a:solidFill>
                  <a:schemeClr val="bg1"/>
                </a:solidFill>
              </a:rPr>
              <a:t>, 1’e </a:t>
            </a:r>
            <a:r>
              <a:rPr lang="en-US" dirty="0" err="1">
                <a:solidFill>
                  <a:schemeClr val="bg1"/>
                </a:solidFill>
              </a:rPr>
              <a:t>yaklaşması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beklenir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5680" y="913028"/>
            <a:ext cx="8123448" cy="77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İstanbul </a:t>
            </a:r>
            <a:r>
              <a:rPr lang="en-US" sz="1800" dirty="0" err="1"/>
              <a:t>Üniversitesi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dk1"/>
                </a:solidFill>
              </a:rPr>
              <a:t>Aydınlı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Grup</a:t>
            </a:r>
            <a:r>
              <a:rPr lang="en-US" sz="1800" dirty="0">
                <a:solidFill>
                  <a:schemeClr val="dk1"/>
                </a:solidFill>
              </a:rPr>
              <a:t> – CRM </a:t>
            </a:r>
            <a:r>
              <a:rPr lang="en-US" sz="1800" dirty="0" err="1">
                <a:solidFill>
                  <a:schemeClr val="dk1"/>
                </a:solidFill>
              </a:rPr>
              <a:t>Uzmanı</a:t>
            </a:r>
            <a:endParaRPr lang="en-US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</a:rPr>
              <a:t>N11.com CRM &amp; </a:t>
            </a:r>
            <a:r>
              <a:rPr lang="en-US" sz="1800" dirty="0" err="1">
                <a:solidFill>
                  <a:schemeClr val="dk1"/>
                </a:solidFill>
              </a:rPr>
              <a:t>Segmentasyon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Uzmanı</a:t>
            </a:r>
            <a:r>
              <a:rPr lang="en-US" sz="1800" dirty="0">
                <a:solidFill>
                  <a:schemeClr val="dk1"/>
                </a:solidFill>
              </a:rPr>
              <a:t> - </a:t>
            </a:r>
            <a:r>
              <a:rPr lang="en-US" sz="1800" dirty="0" err="1">
                <a:solidFill>
                  <a:schemeClr val="dk1"/>
                </a:solidFill>
              </a:rPr>
              <a:t>Pazarlama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Analitiği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Uzmanı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dk1"/>
                </a:solidFill>
              </a:rPr>
              <a:t>Çalışma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alanları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Kampanya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süreçleri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dirty="0" err="1">
                <a:solidFill>
                  <a:schemeClr val="dk1"/>
                </a:solidFill>
              </a:rPr>
              <a:t>Müşteri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Yolculuğu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tasarımı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Müşteri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Segmentasyon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çalışmaları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Sepet</a:t>
            </a:r>
            <a:r>
              <a:rPr lang="en-US" dirty="0">
                <a:solidFill>
                  <a:schemeClr val="dk1"/>
                </a:solidFill>
              </a:rPr>
              <a:t> &amp; </a:t>
            </a:r>
            <a:r>
              <a:rPr lang="en-US" dirty="0" err="1">
                <a:solidFill>
                  <a:schemeClr val="dk1"/>
                </a:solidFill>
              </a:rPr>
              <a:t>Birliktelik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Analizleri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Müşteri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tahminleme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çalışmaları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3. </a:t>
            </a:r>
            <a:r>
              <a:rPr lang="en-US" dirty="0" err="1">
                <a:solidFill>
                  <a:schemeClr val="dk1"/>
                </a:solidFill>
              </a:rPr>
              <a:t>Parti</a:t>
            </a:r>
            <a:r>
              <a:rPr lang="en-US" dirty="0">
                <a:solidFill>
                  <a:schemeClr val="dk1"/>
                </a:solidFill>
              </a:rPr>
              <a:t> tool </a:t>
            </a:r>
            <a:r>
              <a:rPr lang="en-US" dirty="0" err="1">
                <a:solidFill>
                  <a:schemeClr val="dk1"/>
                </a:solidFill>
              </a:rPr>
              <a:t>entegrasyonları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761512" y="36079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Sena </a:t>
            </a:r>
            <a:r>
              <a:rPr lang="en-US" dirty="0" err="1"/>
              <a:t>Merter</a:t>
            </a:r>
            <a:r>
              <a:rPr lang="en-US" dirty="0"/>
              <a:t> Dereli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43;p29">
            <a:extLst>
              <a:ext uri="{FF2B5EF4-FFF2-40B4-BE49-F238E27FC236}">
                <a16:creationId xmlns:a16="http://schemas.microsoft.com/office/drawing/2014/main" id="{4304F688-B9EE-4CAB-9ED4-9FBAF2014942}"/>
              </a:ext>
            </a:extLst>
          </p:cNvPr>
          <p:cNvSpPr txBox="1">
            <a:spLocks/>
          </p:cNvSpPr>
          <p:nvPr/>
        </p:nvSpPr>
        <p:spPr>
          <a:xfrm>
            <a:off x="825680" y="913027"/>
            <a:ext cx="8123448" cy="77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800" dirty="0">
                <a:solidFill>
                  <a:schemeClr val="tx1"/>
                </a:solidFill>
              </a:rPr>
              <a:t>İstanbul </a:t>
            </a:r>
            <a:r>
              <a:rPr lang="en-US" sz="1800" dirty="0" err="1">
                <a:solidFill>
                  <a:schemeClr val="tx1"/>
                </a:solidFill>
              </a:rPr>
              <a:t>Üniversitesi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İşletme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Lisans</a:t>
            </a:r>
            <a:r>
              <a:rPr lang="en-US" sz="1800" dirty="0">
                <a:solidFill>
                  <a:schemeClr val="tx1"/>
                </a:solidFill>
              </a:rPr>
              <a:t>) – </a:t>
            </a:r>
            <a:r>
              <a:rPr lang="en-US" sz="1800" dirty="0" err="1">
                <a:solidFill>
                  <a:schemeClr val="tx1"/>
                </a:solidFill>
              </a:rPr>
              <a:t>Bahçeşehir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Üniversitesi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Büyük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Analitiği</a:t>
            </a:r>
            <a:r>
              <a:rPr lang="en-US" sz="1800" dirty="0">
                <a:solidFill>
                  <a:schemeClr val="tx1"/>
                </a:solidFill>
              </a:rPr>
              <a:t> YL</a:t>
            </a:r>
          </a:p>
          <a:p>
            <a:pPr marL="0" indent="0">
              <a:buFont typeface="Roboto Condensed Light"/>
              <a:buNone/>
            </a:pPr>
            <a:r>
              <a:rPr lang="en-US" sz="1800" dirty="0" err="1">
                <a:solidFill>
                  <a:schemeClr val="tx1"/>
                </a:solidFill>
              </a:rPr>
              <a:t>Aydınlı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Grup</a:t>
            </a:r>
            <a:r>
              <a:rPr lang="en-US" sz="1800" dirty="0">
                <a:solidFill>
                  <a:schemeClr val="tx1"/>
                </a:solidFill>
              </a:rPr>
              <a:t> – CRM </a:t>
            </a:r>
            <a:r>
              <a:rPr lang="en-US" sz="1800" dirty="0" err="1">
                <a:solidFill>
                  <a:schemeClr val="tx1"/>
                </a:solidFill>
              </a:rPr>
              <a:t>Uzmanı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Roboto Condensed Light"/>
              <a:buNone/>
            </a:pPr>
            <a:r>
              <a:rPr lang="en-US" sz="1800" dirty="0">
                <a:solidFill>
                  <a:schemeClr val="tx1"/>
                </a:solidFill>
              </a:rPr>
              <a:t>N11.com CRM &amp; </a:t>
            </a:r>
            <a:r>
              <a:rPr lang="en-US" sz="1800" dirty="0" err="1">
                <a:solidFill>
                  <a:schemeClr val="tx1"/>
                </a:solidFill>
              </a:rPr>
              <a:t>Segmentasyon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Uzmanı</a:t>
            </a:r>
            <a:r>
              <a:rPr lang="en-US" sz="1800" dirty="0">
                <a:solidFill>
                  <a:schemeClr val="tx1"/>
                </a:solidFill>
              </a:rPr>
              <a:t> - </a:t>
            </a:r>
            <a:r>
              <a:rPr lang="en-US" sz="1800" dirty="0" err="1">
                <a:solidFill>
                  <a:schemeClr val="tx1"/>
                </a:solidFill>
              </a:rPr>
              <a:t>Pazarlama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Analitiği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Uzmanı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Roboto Condensed Light"/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Roboto Condensed Light"/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Çalışma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alanları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Kampanya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süreçleri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/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Müşteri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Yolculuğu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tasarımı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Müşteri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Segmentasyon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çalışmaları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Sepet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Birliktelik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Analizleri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Müşteri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tahminleme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çalışmaları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1600"/>
              </a:spcBef>
              <a:buFont typeface="Roboto Condensed Light"/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Parti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tool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entegrasyonları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8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5680" y="913028"/>
            <a:ext cx="8123448" cy="77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/>
              <a:t>Sepet</a:t>
            </a:r>
            <a:r>
              <a:rPr lang="en-US" sz="2000" dirty="0"/>
              <a:t>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alınan</a:t>
            </a:r>
            <a:r>
              <a:rPr lang="en-US" sz="2000" dirty="0"/>
              <a:t> </a:t>
            </a:r>
            <a:r>
              <a:rPr lang="en-US" sz="2000" dirty="0" err="1"/>
              <a:t>ürünlerin</a:t>
            </a:r>
            <a:r>
              <a:rPr lang="en-US" sz="2000" dirty="0"/>
              <a:t> </a:t>
            </a:r>
            <a:r>
              <a:rPr lang="en-US" sz="2000" dirty="0" err="1"/>
              <a:t>tespiti</a:t>
            </a:r>
            <a:r>
              <a:rPr lang="en-US" sz="2000" dirty="0"/>
              <a:t> </a:t>
            </a:r>
            <a:r>
              <a:rPr lang="en-US" sz="2000" dirty="0" err="1"/>
              <a:t>yapılır</a:t>
            </a:r>
            <a:r>
              <a:rPr lang="en-US" sz="2000" dirty="0"/>
              <a:t>.</a:t>
            </a:r>
          </a:p>
          <a:p>
            <a:r>
              <a:rPr lang="en-US" sz="2000" dirty="0"/>
              <a:t>Bu </a:t>
            </a:r>
            <a:r>
              <a:rPr lang="en-US" sz="2000" dirty="0" err="1"/>
              <a:t>ürünler</a:t>
            </a:r>
            <a:r>
              <a:rPr lang="en-US" sz="2000" dirty="0"/>
              <a:t> </a:t>
            </a:r>
            <a:r>
              <a:rPr lang="en-US" sz="2000" dirty="0" err="1"/>
              <a:t>raflarda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yer</a:t>
            </a:r>
            <a:r>
              <a:rPr lang="en-US" sz="2000" dirty="0"/>
              <a:t> </a:t>
            </a:r>
            <a:r>
              <a:rPr lang="en-US" sz="2000" dirty="0" err="1"/>
              <a:t>alabilir</a:t>
            </a:r>
            <a:r>
              <a:rPr lang="en-US" sz="2000" dirty="0"/>
              <a:t>, </a:t>
            </a:r>
            <a:r>
              <a:rPr lang="en-US" sz="2000" dirty="0" err="1"/>
              <a:t>kampanya</a:t>
            </a:r>
            <a:r>
              <a:rPr lang="en-US" sz="2000" dirty="0"/>
              <a:t> </a:t>
            </a:r>
            <a:r>
              <a:rPr lang="en-US" sz="2000" dirty="0" err="1"/>
              <a:t>kurgularında</a:t>
            </a:r>
            <a:r>
              <a:rPr lang="en-US" sz="2000" dirty="0"/>
              <a:t> </a:t>
            </a:r>
            <a:r>
              <a:rPr lang="en-US" sz="2000" dirty="0" err="1"/>
              <a:t>beraber</a:t>
            </a:r>
            <a:r>
              <a:rPr lang="en-US" sz="2000" dirty="0"/>
              <a:t> </a:t>
            </a:r>
            <a:r>
              <a:rPr lang="en-US" sz="2000" dirty="0" err="1"/>
              <a:t>kampanyaya</a:t>
            </a:r>
            <a:r>
              <a:rPr lang="en-US" sz="2000" dirty="0"/>
              <a:t> </a:t>
            </a:r>
            <a:r>
              <a:rPr lang="en-US" sz="2000" dirty="0" err="1"/>
              <a:t>dahil</a:t>
            </a:r>
            <a:r>
              <a:rPr lang="en-US" sz="2000" dirty="0"/>
              <a:t> </a:t>
            </a:r>
            <a:r>
              <a:rPr lang="en-US" sz="2000" dirty="0" err="1"/>
              <a:t>edilebilir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Apriori</a:t>
            </a:r>
            <a:r>
              <a:rPr lang="en-US" sz="2000" dirty="0"/>
              <a:t> &amp; FP Growth </a:t>
            </a:r>
            <a:r>
              <a:rPr lang="en-US" sz="2000" dirty="0" err="1"/>
              <a:t>algoritmaları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r>
              <a:rPr lang="en-US" sz="2000" dirty="0"/>
              <a:t>.</a:t>
            </a:r>
          </a:p>
          <a:p>
            <a:r>
              <a:rPr lang="en-US" sz="2000" dirty="0"/>
              <a:t>Support, Confidence, Lift </a:t>
            </a:r>
            <a:r>
              <a:rPr lang="en-US" sz="2000" dirty="0" err="1"/>
              <a:t>metrikleri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yorumlanır</a:t>
            </a:r>
            <a:r>
              <a:rPr lang="en-US" sz="2000" dirty="0"/>
              <a:t>.</a:t>
            </a:r>
          </a:p>
          <a:p>
            <a:pPr marL="152400" indent="0">
              <a:buNone/>
            </a:pPr>
            <a:endParaRPr lang="en-US"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210443"/>
            <a:ext cx="605488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(Association Rules)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69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9CE6-E46B-42C8-83C6-1C10AEFC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75" y="383537"/>
            <a:ext cx="7422658" cy="1476000"/>
          </a:xfrm>
        </p:spPr>
        <p:txBody>
          <a:bodyPr/>
          <a:lstStyle/>
          <a:p>
            <a:r>
              <a:rPr lang="en-US" sz="2000" dirty="0" err="1"/>
              <a:t>Destek</a:t>
            </a:r>
            <a:r>
              <a:rPr lang="en-US" sz="2000" dirty="0"/>
              <a:t> </a:t>
            </a:r>
            <a:r>
              <a:rPr lang="en-US" sz="2000" dirty="0" err="1"/>
              <a:t>aralığı</a:t>
            </a:r>
            <a:r>
              <a:rPr lang="en-US" sz="2000" dirty="0"/>
              <a:t>, x </a:t>
            </a:r>
            <a:r>
              <a:rPr lang="en-US" sz="2000" dirty="0" err="1"/>
              <a:t>ve</a:t>
            </a:r>
            <a:r>
              <a:rPr lang="en-US" sz="2000" dirty="0"/>
              <a:t> y </a:t>
            </a:r>
            <a:r>
              <a:rPr lang="en-US" sz="2000" dirty="0" err="1"/>
              <a:t>ürününü</a:t>
            </a:r>
            <a:r>
              <a:rPr lang="en-US" sz="2000" dirty="0"/>
              <a:t> </a:t>
            </a:r>
            <a:r>
              <a:rPr lang="en-US" sz="2000" dirty="0" err="1"/>
              <a:t>satın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müşterilerin</a:t>
            </a:r>
            <a:r>
              <a:rPr lang="en-US" sz="2000" dirty="0"/>
              <a:t> </a:t>
            </a:r>
            <a:r>
              <a:rPr lang="en-US" sz="2000" dirty="0" err="1"/>
              <a:t>toplam</a:t>
            </a:r>
            <a:r>
              <a:rPr lang="en-US" sz="2000" dirty="0"/>
              <a:t> </a:t>
            </a:r>
            <a:r>
              <a:rPr lang="en-US" sz="2000" dirty="0" err="1"/>
              <a:t>müşteriye</a:t>
            </a:r>
            <a:r>
              <a:rPr lang="en-US" sz="2000" dirty="0"/>
              <a:t> </a:t>
            </a:r>
            <a:r>
              <a:rPr lang="en-US" sz="2000" dirty="0" err="1"/>
              <a:t>oranını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Güven</a:t>
            </a:r>
            <a:r>
              <a:rPr lang="en-US" sz="2000" dirty="0"/>
              <a:t> </a:t>
            </a:r>
            <a:r>
              <a:rPr lang="en-US" sz="2000" dirty="0" err="1"/>
              <a:t>aralığı</a:t>
            </a:r>
            <a:r>
              <a:rPr lang="en-US" sz="2000" dirty="0"/>
              <a:t>, x </a:t>
            </a:r>
            <a:r>
              <a:rPr lang="en-US" sz="2000" dirty="0" err="1"/>
              <a:t>ve</a:t>
            </a:r>
            <a:r>
              <a:rPr lang="en-US" sz="2000" dirty="0"/>
              <a:t> y </a:t>
            </a:r>
            <a:r>
              <a:rPr lang="en-US" sz="2000" dirty="0" err="1"/>
              <a:t>ürünlerini</a:t>
            </a:r>
            <a:r>
              <a:rPr lang="en-US" sz="2000" dirty="0"/>
              <a:t> </a:t>
            </a:r>
            <a:r>
              <a:rPr lang="en-US" sz="2000" dirty="0" err="1"/>
              <a:t>satın</a:t>
            </a:r>
            <a:r>
              <a:rPr lang="en-US" sz="2000" dirty="0"/>
              <a:t> </a:t>
            </a:r>
            <a:r>
              <a:rPr lang="en-US" sz="2000" dirty="0" err="1"/>
              <a:t>almış</a:t>
            </a:r>
            <a:r>
              <a:rPr lang="en-US" sz="2000" dirty="0"/>
              <a:t> </a:t>
            </a:r>
            <a:r>
              <a:rPr lang="en-US" sz="2000" dirty="0" err="1"/>
              <a:t>müşteri</a:t>
            </a:r>
            <a:r>
              <a:rPr lang="en-US" sz="2000" dirty="0"/>
              <a:t> </a:t>
            </a:r>
            <a:r>
              <a:rPr lang="en-US" sz="2000" dirty="0" err="1"/>
              <a:t>sayısının</a:t>
            </a:r>
            <a:r>
              <a:rPr lang="en-US" sz="2000" dirty="0"/>
              <a:t> y </a:t>
            </a:r>
            <a:r>
              <a:rPr lang="en-US" sz="2000" dirty="0" err="1"/>
              <a:t>ürünü</a:t>
            </a:r>
            <a:r>
              <a:rPr lang="en-US" sz="2000" dirty="0"/>
              <a:t> </a:t>
            </a:r>
            <a:r>
              <a:rPr lang="en-US" sz="2000" dirty="0" err="1"/>
              <a:t>satın</a:t>
            </a:r>
            <a:r>
              <a:rPr lang="en-US" sz="2000" dirty="0"/>
              <a:t> </a:t>
            </a:r>
            <a:r>
              <a:rPr lang="en-US" sz="2000" dirty="0" err="1"/>
              <a:t>almış</a:t>
            </a:r>
            <a:r>
              <a:rPr lang="en-US" sz="2000" dirty="0"/>
              <a:t> </a:t>
            </a:r>
            <a:r>
              <a:rPr lang="en-US" sz="2000" dirty="0" err="1"/>
              <a:t>müşteri</a:t>
            </a:r>
            <a:r>
              <a:rPr lang="en-US" sz="2000" dirty="0"/>
              <a:t> </a:t>
            </a:r>
            <a:r>
              <a:rPr lang="en-US" sz="2000" dirty="0" err="1"/>
              <a:t>sayısına</a:t>
            </a:r>
            <a:r>
              <a:rPr lang="en-US" sz="2000" dirty="0"/>
              <a:t> </a:t>
            </a:r>
            <a:r>
              <a:rPr lang="en-US" sz="2000" dirty="0" err="1"/>
              <a:t>oranıdır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F0223-887F-4F20-A451-448C765E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75" y="2162804"/>
            <a:ext cx="2984996" cy="10825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A0ADD-6F91-4F45-AA96-0E031031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70" y="3548637"/>
            <a:ext cx="3677274" cy="1209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6132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F4985-981F-4903-8D4B-89E32C0E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1" y="137568"/>
            <a:ext cx="2781937" cy="2234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E70AC-642C-44CE-AFA0-16BF8E14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72" y="304093"/>
            <a:ext cx="3126710" cy="1901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38C7B-BB3D-474C-9216-AC3F815A1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57" y="2771397"/>
            <a:ext cx="2861702" cy="2120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14F713-7AE0-4656-B93A-A747447A3CCB}"/>
              </a:ext>
            </a:extLst>
          </p:cNvPr>
          <p:cNvCxnSpPr/>
          <p:nvPr/>
        </p:nvCxnSpPr>
        <p:spPr>
          <a:xfrm>
            <a:off x="3611880" y="1078992"/>
            <a:ext cx="6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5310A-92E8-4B55-B124-ACCFD9174AF1}"/>
              </a:ext>
            </a:extLst>
          </p:cNvPr>
          <p:cNvCxnSpPr>
            <a:cxnSpLocks/>
          </p:cNvCxnSpPr>
          <p:nvPr/>
        </p:nvCxnSpPr>
        <p:spPr>
          <a:xfrm flipH="1">
            <a:off x="3669394" y="2328670"/>
            <a:ext cx="543339" cy="3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D280C-DEB4-4716-B660-FF287265BE31}"/>
              </a:ext>
            </a:extLst>
          </p:cNvPr>
          <p:cNvCxnSpPr/>
          <p:nvPr/>
        </p:nvCxnSpPr>
        <p:spPr>
          <a:xfrm>
            <a:off x="3611880" y="3755044"/>
            <a:ext cx="6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E17BD-B602-4E58-8E7D-17F61917B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993" y="2937923"/>
            <a:ext cx="3146690" cy="1495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528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Teşekkürler</a:t>
            </a:r>
            <a:r>
              <a:rPr lang="en-US" dirty="0"/>
              <a:t>..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75CDBE-17D6-4454-8E9E-FBE0EAC9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218" y="1090864"/>
            <a:ext cx="8052771" cy="2991852"/>
          </a:xfrm>
        </p:spPr>
        <p:txBody>
          <a:bodyPr/>
          <a:lstStyle/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analitiği</a:t>
            </a:r>
            <a:r>
              <a:rPr lang="en-US" dirty="0"/>
              <a:t>, </a:t>
            </a:r>
            <a:r>
              <a:rPr lang="en-US" dirty="0" err="1"/>
              <a:t>pazarlamacıları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çıkarımlarla</a:t>
            </a:r>
            <a:r>
              <a:rPr lang="en-US" dirty="0"/>
              <a:t> </a:t>
            </a:r>
            <a:r>
              <a:rPr lang="en-US" dirty="0" err="1"/>
              <a:t>bilgilendirir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öngörülü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kararları</a:t>
            </a:r>
            <a:r>
              <a:rPr lang="en-US" dirty="0"/>
              <a:t> </a:t>
            </a:r>
            <a:r>
              <a:rPr lang="en-US" dirty="0" err="1"/>
              <a:t>almalarına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</a:p>
          <a:p>
            <a:r>
              <a:rPr lang="en-US" dirty="0" err="1"/>
              <a:t>İşletmelerin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pazarlama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CRM </a:t>
            </a:r>
            <a:r>
              <a:rPr lang="en-US" dirty="0" err="1"/>
              <a:t>çabalarını</a:t>
            </a:r>
            <a:r>
              <a:rPr lang="en-US" dirty="0"/>
              <a:t> </a:t>
            </a:r>
            <a:r>
              <a:rPr lang="en-US" dirty="0" err="1"/>
              <a:t>geliştirmelerine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verilerden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bilgilere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segmentasyonu</a:t>
            </a:r>
            <a:r>
              <a:rPr lang="en-US" dirty="0"/>
              <a:t> </a:t>
            </a:r>
            <a:r>
              <a:rPr lang="en-US" dirty="0" err="1"/>
              <a:t>temelinde</a:t>
            </a:r>
            <a:r>
              <a:rPr lang="en-US" dirty="0"/>
              <a:t> </a:t>
            </a:r>
            <a:r>
              <a:rPr lang="en-US" dirty="0" err="1"/>
              <a:t>marka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kişiselleştirilmiş</a:t>
            </a:r>
            <a:r>
              <a:rPr lang="en-US" dirty="0"/>
              <a:t> </a:t>
            </a:r>
            <a:r>
              <a:rPr lang="en-US" dirty="0" err="1"/>
              <a:t>etkileşimlerle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deneyimini</a:t>
            </a:r>
            <a:r>
              <a:rPr lang="en-US" dirty="0"/>
              <a:t> </a:t>
            </a:r>
            <a:r>
              <a:rPr lang="en-US" dirty="0" err="1"/>
              <a:t>geliştirir</a:t>
            </a:r>
            <a:r>
              <a:rPr lang="en-US" dirty="0"/>
              <a:t>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u="sng" dirty="0"/>
              <a:t>YAPILAN ÇALIŞMALAR:</a:t>
            </a:r>
          </a:p>
          <a:p>
            <a:pPr>
              <a:buFontTx/>
              <a:buChar char="-"/>
            </a:pP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kazanma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Müşteriyi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tutma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zenginleştirme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terk</a:t>
            </a:r>
            <a:r>
              <a:rPr lang="en-US" dirty="0"/>
              <a:t> </a:t>
            </a:r>
            <a:r>
              <a:rPr lang="en-US" dirty="0" err="1"/>
              <a:t>analizleri</a:t>
            </a:r>
            <a:r>
              <a:rPr lang="en-US" dirty="0"/>
              <a:t>, </a:t>
            </a:r>
            <a:r>
              <a:rPr lang="en-US" dirty="0" err="1"/>
              <a:t>tahminlemesi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E86034-C524-4043-807C-2FC1B78C2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Analitiği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846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198025-7572-4360-8B1C-16DC19A8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192428"/>
            <a:ext cx="5214300" cy="762076"/>
          </a:xfrm>
        </p:spPr>
        <p:txBody>
          <a:bodyPr/>
          <a:lstStyle/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Analitiği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563D8D-E5CC-4F0F-968E-C79D4D340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04980"/>
              </p:ext>
            </p:extLst>
          </p:nvPr>
        </p:nvGraphicFramePr>
        <p:xfrm>
          <a:off x="1524000" y="954504"/>
          <a:ext cx="6096000" cy="364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7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İçerik</a:t>
            </a:r>
            <a:endParaRPr sz="4000"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446" y="41022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RFM</a:t>
            </a:r>
            <a:endParaRPr sz="2000"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710776" y="82848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Recency , Frequency, Monetary</a:t>
            </a:r>
            <a:endParaRPr sz="1100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410776" y="135209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Kümeleme</a:t>
            </a:r>
            <a:endParaRPr sz="2000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82130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K-means Clustering</a:t>
            </a:r>
            <a:endParaRPr sz="1100"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07787" y="335653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Birliktelik</a:t>
            </a:r>
            <a:r>
              <a:rPr lang="en-US" sz="2000" dirty="0"/>
              <a:t> </a:t>
            </a:r>
            <a:r>
              <a:rPr lang="en-US" sz="2000" dirty="0" err="1"/>
              <a:t>Analizi</a:t>
            </a:r>
            <a:endParaRPr sz="2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5763BB0-1420-4A6C-B530-9EF116D95658}"/>
              </a:ext>
            </a:extLst>
          </p:cNvPr>
          <p:cNvSpPr>
            <a:spLocks noGrp="1"/>
          </p:cNvSpPr>
          <p:nvPr>
            <p:ph type="subTitle" idx="21"/>
          </p:nvPr>
        </p:nvSpPr>
        <p:spPr>
          <a:xfrm>
            <a:off x="6702759" y="3860250"/>
            <a:ext cx="1674300" cy="572400"/>
          </a:xfrm>
        </p:spPr>
        <p:txBody>
          <a:bodyPr/>
          <a:lstStyle/>
          <a:p>
            <a:r>
              <a:rPr lang="en-US" sz="1100" dirty="0" err="1"/>
              <a:t>Apriori</a:t>
            </a:r>
            <a:r>
              <a:rPr lang="en-US" sz="1100" dirty="0"/>
              <a:t> </a:t>
            </a:r>
            <a:r>
              <a:rPr lang="en-US" sz="1100" dirty="0" err="1"/>
              <a:t>algoritması</a:t>
            </a:r>
            <a:endParaRPr lang="en-US" sz="11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5D05D92-ABE6-4558-AFDA-F5BA72256AE8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966979" y="3522453"/>
            <a:ext cx="1072200" cy="577800"/>
          </a:xfrm>
        </p:spPr>
        <p:txBody>
          <a:bodyPr/>
          <a:lstStyle/>
          <a:p>
            <a:r>
              <a:rPr lang="en-US" sz="4800" dirty="0"/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RFM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Recency, Frequency, Monetary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5680" y="913028"/>
            <a:ext cx="8123448" cy="77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RFM </a:t>
            </a:r>
            <a:r>
              <a:rPr lang="en-US" sz="2400" dirty="0" err="1"/>
              <a:t>müşterileri</a:t>
            </a:r>
            <a:r>
              <a:rPr lang="en-US" sz="2400" dirty="0"/>
              <a:t> </a:t>
            </a:r>
            <a:r>
              <a:rPr lang="en-US" sz="2400" dirty="0" err="1"/>
              <a:t>segmentlemek</a:t>
            </a:r>
            <a:r>
              <a:rPr lang="en-US" sz="2400" dirty="0"/>
              <a:t>, </a:t>
            </a:r>
            <a:r>
              <a:rPr lang="en-US" sz="2400" dirty="0" err="1"/>
              <a:t>mevcut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durumunu</a:t>
            </a:r>
            <a:r>
              <a:rPr lang="en-US" sz="2400" dirty="0"/>
              <a:t> </a:t>
            </a:r>
            <a:r>
              <a:rPr lang="en-US" sz="2400" dirty="0" err="1"/>
              <a:t>gözlemlemek</a:t>
            </a:r>
            <a:r>
              <a:rPr lang="en-US" sz="2400" dirty="0"/>
              <a:t> </a:t>
            </a:r>
            <a:r>
              <a:rPr lang="en-US" sz="2400" dirty="0" err="1"/>
              <a:t>amacıyla</a:t>
            </a:r>
            <a:r>
              <a:rPr lang="en-US" sz="2400" dirty="0"/>
              <a:t> </a:t>
            </a:r>
            <a:r>
              <a:rPr lang="en-US" sz="2400" dirty="0" err="1"/>
              <a:t>uygulanan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metoddur</a:t>
            </a:r>
            <a:r>
              <a:rPr lang="en-US" sz="2400" dirty="0"/>
              <a:t>.</a:t>
            </a:r>
            <a:endParaRPr sz="2400" dirty="0">
              <a:solidFill>
                <a:schemeClr val="dk1"/>
              </a:solidFill>
            </a:endParaRPr>
          </a:p>
          <a:p>
            <a:endParaRPr lang="en-US" sz="2400" dirty="0"/>
          </a:p>
          <a:p>
            <a:r>
              <a:rPr lang="en-US" sz="2400" dirty="0" err="1"/>
              <a:t>Kampanya</a:t>
            </a:r>
            <a:r>
              <a:rPr lang="en-US" sz="2400" dirty="0"/>
              <a:t> </a:t>
            </a:r>
            <a:r>
              <a:rPr lang="en-US" sz="2400" dirty="0" err="1"/>
              <a:t>kararlarında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Sadakat</a:t>
            </a:r>
            <a:r>
              <a:rPr lang="en-US" sz="2400" dirty="0"/>
              <a:t> program </a:t>
            </a:r>
            <a:r>
              <a:rPr lang="en-US" sz="2400" dirty="0" err="1"/>
              <a:t>çalışmalarında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Terk</a:t>
            </a:r>
            <a:r>
              <a:rPr lang="en-US" sz="2400" dirty="0"/>
              <a:t> </a:t>
            </a:r>
            <a:r>
              <a:rPr lang="en-US" sz="2400" dirty="0" err="1"/>
              <a:t>eden</a:t>
            </a:r>
            <a:r>
              <a:rPr lang="en-US" sz="2400" dirty="0"/>
              <a:t> </a:t>
            </a:r>
            <a:r>
              <a:rPr lang="en-US" sz="2400" dirty="0" err="1"/>
              <a:t>müşterilerin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/>
              <a:t>tespit</a:t>
            </a:r>
            <a:r>
              <a:rPr lang="en-US" sz="2400" dirty="0"/>
              <a:t> </a:t>
            </a:r>
            <a:r>
              <a:rPr lang="en-US" sz="2400" dirty="0" err="1"/>
              <a:t>edilmesinde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Çeşitli</a:t>
            </a:r>
            <a:r>
              <a:rPr lang="en-US" sz="2400" dirty="0"/>
              <a:t> </a:t>
            </a:r>
            <a:r>
              <a:rPr lang="en-US" sz="2400" dirty="0" err="1"/>
              <a:t>müşteri</a:t>
            </a:r>
            <a:r>
              <a:rPr lang="en-US" sz="2400" dirty="0"/>
              <a:t> </a:t>
            </a:r>
            <a:r>
              <a:rPr lang="en-US" sz="2400" dirty="0" err="1"/>
              <a:t>analizlerinde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r>
              <a:rPr lang="en-US" sz="2400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RFM </a:t>
            </a:r>
            <a:r>
              <a:rPr lang="en-US" dirty="0" err="1"/>
              <a:t>Tanımı</a:t>
            </a:r>
            <a:r>
              <a:rPr lang="en-US" dirty="0"/>
              <a:t> &amp;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335393" y="709360"/>
            <a:ext cx="3867300" cy="796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Recency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174736" y="1644902"/>
            <a:ext cx="5417781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600" dirty="0" err="1"/>
              <a:t>Genel</a:t>
            </a:r>
            <a:r>
              <a:rPr lang="en-US" sz="1600" dirty="0"/>
              <a:t> </a:t>
            </a:r>
            <a:r>
              <a:rPr lang="en-US" sz="1600" dirty="0" err="1"/>
              <a:t>anlamda</a:t>
            </a:r>
            <a:r>
              <a:rPr lang="en-US" sz="1600" dirty="0"/>
              <a:t>, ‘</a:t>
            </a:r>
            <a:r>
              <a:rPr lang="en-US" sz="1600" dirty="0" err="1"/>
              <a:t>müşterinin</a:t>
            </a:r>
            <a:r>
              <a:rPr lang="en-US" sz="1600" dirty="0"/>
              <a:t> son </a:t>
            </a:r>
            <a:r>
              <a:rPr lang="en-US" sz="1600" dirty="0" err="1"/>
              <a:t>alışverişinden</a:t>
            </a:r>
            <a:r>
              <a:rPr lang="en-US" sz="1600" dirty="0"/>
              <a:t> </a:t>
            </a:r>
            <a:r>
              <a:rPr lang="en-US" sz="1600" dirty="0" err="1"/>
              <a:t>bugüne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geçen</a:t>
            </a:r>
            <a:r>
              <a:rPr lang="en-US" sz="1600" dirty="0"/>
              <a:t> zaman’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tanımlanabilir</a:t>
            </a:r>
            <a:r>
              <a:rPr lang="en-US" sz="1600" dirty="0"/>
              <a:t>. </a:t>
            </a:r>
          </a:p>
          <a:p>
            <a:pPr algn="r"/>
            <a:r>
              <a:rPr lang="en-US" sz="1600" dirty="0" err="1"/>
              <a:t>Sadece</a:t>
            </a:r>
            <a:r>
              <a:rPr lang="en-US" sz="1600" dirty="0"/>
              <a:t> </a:t>
            </a:r>
            <a:r>
              <a:rPr lang="en-US" sz="1600" dirty="0" err="1"/>
              <a:t>alışveriş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değil</a:t>
            </a:r>
            <a:r>
              <a:rPr lang="en-US" sz="1600" dirty="0"/>
              <a:t>, </a:t>
            </a:r>
            <a:r>
              <a:rPr lang="en-US" sz="1600" dirty="0" err="1"/>
              <a:t>müşterinin</a:t>
            </a:r>
            <a:r>
              <a:rPr lang="en-US" sz="1600" dirty="0"/>
              <a:t> </a:t>
            </a:r>
            <a:r>
              <a:rPr lang="en-US" sz="1600" dirty="0" err="1"/>
              <a:t>websitemizi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son ne zaman </a:t>
            </a:r>
            <a:r>
              <a:rPr lang="en-US" sz="1600" dirty="0" err="1"/>
              <a:t>ziyaret</a:t>
            </a:r>
            <a:r>
              <a:rPr lang="en-US" sz="1600" dirty="0"/>
              <a:t> </a:t>
            </a:r>
            <a:r>
              <a:rPr lang="en-US" sz="1600" dirty="0" err="1"/>
              <a:t>ettiği</a:t>
            </a:r>
            <a:r>
              <a:rPr lang="en-US" sz="1600" dirty="0"/>
              <a:t>, </a:t>
            </a:r>
            <a:r>
              <a:rPr lang="en-US" sz="1600" dirty="0" err="1"/>
              <a:t>en</a:t>
            </a:r>
            <a:r>
              <a:rPr lang="en-US" sz="1600" dirty="0"/>
              <a:t> son call center </a:t>
            </a:r>
            <a:r>
              <a:rPr lang="en-US" sz="1600" dirty="0" err="1"/>
              <a:t>arama</a:t>
            </a:r>
            <a:r>
              <a:rPr lang="en-US" sz="1600" dirty="0"/>
              <a:t> </a:t>
            </a:r>
            <a:r>
              <a:rPr lang="en-US" sz="1600" dirty="0" err="1"/>
              <a:t>tarihinden</a:t>
            </a:r>
            <a:r>
              <a:rPr lang="en-US" sz="1600" dirty="0"/>
              <a:t> </a:t>
            </a:r>
            <a:r>
              <a:rPr lang="en-US" sz="1600" dirty="0" err="1"/>
              <a:t>bugüne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geçen</a:t>
            </a:r>
            <a:r>
              <a:rPr lang="en-US" sz="1600" dirty="0"/>
              <a:t> zaman da </a:t>
            </a:r>
            <a:r>
              <a:rPr lang="en-US" sz="1600" dirty="0" err="1"/>
              <a:t>olabilir</a:t>
            </a:r>
            <a:r>
              <a:rPr lang="en-US" sz="1600" dirty="0"/>
              <a:t>.</a:t>
            </a:r>
          </a:p>
          <a:p>
            <a:pPr algn="r"/>
            <a:r>
              <a:rPr lang="en-US" sz="1600" dirty="0"/>
              <a:t> </a:t>
            </a:r>
            <a:r>
              <a:rPr lang="en-US" sz="1600" dirty="0" err="1"/>
              <a:t>Müşteri</a:t>
            </a:r>
            <a:r>
              <a:rPr lang="en-US" sz="1600" dirty="0"/>
              <a:t> </a:t>
            </a:r>
            <a:r>
              <a:rPr lang="en-US" sz="1600" dirty="0" err="1"/>
              <a:t>bazında</a:t>
            </a:r>
            <a:r>
              <a:rPr lang="en-US" sz="1600" dirty="0"/>
              <a:t> (</a:t>
            </a:r>
            <a:r>
              <a:rPr lang="en-US" sz="1600" dirty="0" err="1"/>
              <a:t>Bugünün</a:t>
            </a:r>
            <a:r>
              <a:rPr lang="en-US" sz="1600" dirty="0"/>
              <a:t> </a:t>
            </a:r>
            <a:r>
              <a:rPr lang="en-US" sz="1600" dirty="0" err="1"/>
              <a:t>tarihi</a:t>
            </a:r>
            <a:r>
              <a:rPr lang="en-US" sz="1600" dirty="0"/>
              <a:t>-Son </a:t>
            </a:r>
            <a:r>
              <a:rPr lang="en-US" sz="1600" dirty="0" err="1"/>
              <a:t>ziyaret</a:t>
            </a:r>
            <a:r>
              <a:rPr lang="en-US" sz="1600" dirty="0"/>
              <a:t> </a:t>
            </a:r>
            <a:r>
              <a:rPr lang="en-US" sz="1600" dirty="0" err="1"/>
              <a:t>tarihi</a:t>
            </a:r>
            <a:r>
              <a:rPr lang="en-US" sz="1600" dirty="0"/>
              <a:t>)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hesaplanır</a:t>
            </a:r>
            <a:r>
              <a:rPr lang="en-US" sz="1600" dirty="0"/>
              <a:t>.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5255" y="870217"/>
            <a:ext cx="3867300" cy="624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Frequency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287200" y="1679550"/>
            <a:ext cx="430101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600" dirty="0" err="1"/>
              <a:t>Müşterinin</a:t>
            </a:r>
            <a:r>
              <a:rPr lang="en-US" sz="1600" dirty="0"/>
              <a:t> </a:t>
            </a:r>
            <a:r>
              <a:rPr lang="en-US" sz="1600" dirty="0" err="1"/>
              <a:t>alışveriş</a:t>
            </a:r>
            <a:r>
              <a:rPr lang="en-US" sz="1600" dirty="0"/>
              <a:t> </a:t>
            </a:r>
            <a:r>
              <a:rPr lang="en-US" sz="1600" dirty="0" err="1"/>
              <a:t>sıklığı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tanımlanabilir</a:t>
            </a:r>
            <a:r>
              <a:rPr lang="en-US" sz="1600" dirty="0"/>
              <a:t>. </a:t>
            </a:r>
          </a:p>
          <a:p>
            <a:pPr algn="r"/>
            <a:r>
              <a:rPr lang="en-US" sz="1600" dirty="0" err="1"/>
              <a:t>Yine</a:t>
            </a:r>
            <a:r>
              <a:rPr lang="en-US" sz="1600" dirty="0"/>
              <a:t>, </a:t>
            </a:r>
            <a:r>
              <a:rPr lang="en-US" sz="1600" dirty="0" err="1"/>
              <a:t>ziyaret</a:t>
            </a:r>
            <a:r>
              <a:rPr lang="en-US" sz="1600" dirty="0"/>
              <a:t> </a:t>
            </a:r>
            <a:r>
              <a:rPr lang="en-US" sz="1600" dirty="0" err="1"/>
              <a:t>sıklığı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farklı</a:t>
            </a:r>
            <a:r>
              <a:rPr lang="en-US" sz="1600" dirty="0"/>
              <a:t> </a:t>
            </a:r>
            <a:r>
              <a:rPr lang="en-US" sz="1600" dirty="0" err="1"/>
              <a:t>tanımlamalar</a:t>
            </a:r>
            <a:r>
              <a:rPr lang="en-US" sz="1600" dirty="0"/>
              <a:t> da </a:t>
            </a:r>
            <a:r>
              <a:rPr lang="en-US" sz="1600" dirty="0" err="1"/>
              <a:t>kabul</a:t>
            </a:r>
            <a:r>
              <a:rPr lang="en-US" sz="1600" dirty="0"/>
              <a:t> </a:t>
            </a:r>
            <a:r>
              <a:rPr lang="en-US" sz="1600" dirty="0" err="1"/>
              <a:t>edilebilir</a:t>
            </a:r>
            <a:r>
              <a:rPr lang="en-US" sz="1600" dirty="0"/>
              <a:t>. </a:t>
            </a:r>
          </a:p>
          <a:p>
            <a:pPr algn="r"/>
            <a:r>
              <a:rPr lang="en-US" sz="1600" dirty="0" err="1"/>
              <a:t>İhtiyaca</a:t>
            </a:r>
            <a:r>
              <a:rPr lang="en-US" sz="1600" dirty="0"/>
              <a:t> </a:t>
            </a:r>
            <a:r>
              <a:rPr lang="en-US" sz="1600" dirty="0" err="1"/>
              <a:t>göre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işlem</a:t>
            </a:r>
            <a:r>
              <a:rPr lang="en-US" sz="1600" dirty="0"/>
              <a:t> </a:t>
            </a:r>
            <a:r>
              <a:rPr lang="en-US" sz="1600" dirty="0" err="1"/>
              <a:t>farklılaşır</a:t>
            </a:r>
            <a:r>
              <a:rPr lang="en-US" sz="1600" dirty="0"/>
              <a:t>.</a:t>
            </a:r>
          </a:p>
          <a:p>
            <a:pPr algn="r"/>
            <a:r>
              <a:rPr lang="en-US" sz="1600" dirty="0"/>
              <a:t> </a:t>
            </a:r>
            <a:r>
              <a:rPr lang="en-US" sz="1600" dirty="0" err="1"/>
              <a:t>Genellikle</a:t>
            </a:r>
            <a:r>
              <a:rPr lang="en-US" sz="1600" dirty="0"/>
              <a:t> ham </a:t>
            </a:r>
            <a:r>
              <a:rPr lang="en-US" sz="1600" dirty="0" err="1"/>
              <a:t>sipariş</a:t>
            </a:r>
            <a:r>
              <a:rPr lang="en-US" sz="1600" dirty="0"/>
              <a:t> </a:t>
            </a:r>
            <a:r>
              <a:rPr lang="en-US" sz="1600" dirty="0" err="1"/>
              <a:t>datası</a:t>
            </a:r>
            <a:r>
              <a:rPr lang="en-US" sz="1600" dirty="0"/>
              <a:t> </a:t>
            </a:r>
            <a:r>
              <a:rPr lang="en-US" sz="1600" dirty="0" err="1"/>
              <a:t>üzerinde</a:t>
            </a:r>
            <a:r>
              <a:rPr lang="en-US" sz="1600" dirty="0"/>
              <a:t> </a:t>
            </a:r>
            <a:r>
              <a:rPr lang="en-US" sz="1600" dirty="0" err="1"/>
              <a:t>çalışırken</a:t>
            </a:r>
            <a:r>
              <a:rPr lang="en-US" sz="1600" dirty="0"/>
              <a:t>, </a:t>
            </a:r>
            <a:r>
              <a:rPr lang="en-US" sz="1600" dirty="0" err="1"/>
              <a:t>sipariş</a:t>
            </a:r>
            <a:r>
              <a:rPr lang="en-US" sz="1600" dirty="0"/>
              <a:t> </a:t>
            </a:r>
            <a:r>
              <a:rPr lang="en-US" sz="1600" dirty="0" err="1"/>
              <a:t>numarası</a:t>
            </a:r>
            <a:r>
              <a:rPr lang="en-US" sz="1600" dirty="0"/>
              <a:t> </a:t>
            </a:r>
            <a:r>
              <a:rPr lang="en-US" sz="1600" dirty="0" err="1"/>
              <a:t>kişi</a:t>
            </a:r>
            <a:r>
              <a:rPr lang="en-US" sz="1600" dirty="0"/>
              <a:t> </a:t>
            </a:r>
            <a:r>
              <a:rPr lang="en-US" sz="1600" dirty="0" err="1"/>
              <a:t>bazında</a:t>
            </a:r>
            <a:r>
              <a:rPr lang="en-US" sz="1600" dirty="0"/>
              <a:t> </a:t>
            </a:r>
            <a:r>
              <a:rPr lang="en-US" sz="1600" dirty="0" err="1"/>
              <a:t>saydırılır</a:t>
            </a:r>
            <a:r>
              <a:rPr lang="en-US" sz="1600" dirty="0"/>
              <a:t>.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427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32915</TotalTime>
  <Words>675</Words>
  <Application>Microsoft Office PowerPoint</Application>
  <PresentationFormat>On-screen Show (16:9)</PresentationFormat>
  <Paragraphs>148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Exo 2</vt:lpstr>
      <vt:lpstr>Arial</vt:lpstr>
      <vt:lpstr>Squada One</vt:lpstr>
      <vt:lpstr>Roboto Condensed Light</vt:lpstr>
      <vt:lpstr>Fira Sans Extra Condensed Medium</vt:lpstr>
      <vt:lpstr>Roboto Condensed</vt:lpstr>
      <vt:lpstr>Tech Newsletter by Slidesgo</vt:lpstr>
      <vt:lpstr>Müşteri Analitiğinde Veri Bilimi Uygulamaları</vt:lpstr>
      <vt:lpstr>Sena Merter Dereli </vt:lpstr>
      <vt:lpstr>Müşteri Analitiği nedir?</vt:lpstr>
      <vt:lpstr>Müşteri Analitiği Tasarımı</vt:lpstr>
      <vt:lpstr>İçerik</vt:lpstr>
      <vt:lpstr>RFM</vt:lpstr>
      <vt:lpstr>RFM Tanımı &amp; Kullanım Alanları </vt:lpstr>
      <vt:lpstr>Recency</vt:lpstr>
      <vt:lpstr>Frequency</vt:lpstr>
      <vt:lpstr>Monetary</vt:lpstr>
      <vt:lpstr>Uygulama </vt:lpstr>
      <vt:lpstr>Kümeleme</vt:lpstr>
      <vt:lpstr>Kümeleme nerelerde kullanılır? </vt:lpstr>
      <vt:lpstr>PowerPoint Presentation</vt:lpstr>
      <vt:lpstr>Veri hazırlama (Preprocessing) </vt:lpstr>
      <vt:lpstr>K-means Kümeleme</vt:lpstr>
      <vt:lpstr>Uzaklık hesaplamaları</vt:lpstr>
      <vt:lpstr>Doğru Küme Sayısını Belirlemek</vt:lpstr>
      <vt:lpstr>Birliktelik Analizi</vt:lpstr>
      <vt:lpstr>Birliktelik Analizi (Association Rules) </vt:lpstr>
      <vt:lpstr>PowerPoint Presentation</vt:lpstr>
      <vt:lpstr>PowerPoint Presentation</vt:lpstr>
      <vt:lpstr>Teşekkürler..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ve Makine Öğrenmesi ile Müşteri Analitiği</dc:title>
  <dc:creator>Sena Dereli</dc:creator>
  <cp:lastModifiedBy>Sena Dereli</cp:lastModifiedBy>
  <cp:revision>96</cp:revision>
  <dcterms:modified xsi:type="dcterms:W3CDTF">2020-04-18T09:18:29Z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0202ff-38e8-41a6-aa43-d1b046fe8f7b_Enabled">
    <vt:lpwstr>True</vt:lpwstr>
  </property>
  <property fmtid="{D5CDD505-2E9C-101B-9397-08002B2CF9AE}" pid="3" name="MSIP_Label_fa0202ff-38e8-41a6-aa43-d1b046fe8f7b_SiteId">
    <vt:lpwstr>c5f579e4-7090-4d33-a8ae-b55026a296c2</vt:lpwstr>
  </property>
  <property fmtid="{D5CDD505-2E9C-101B-9397-08002B2CF9AE}" pid="4" name="MSIP_Label_fa0202ff-38e8-41a6-aa43-d1b046fe8f7b_Owner">
    <vt:lpwstr>Sena.Dereli@N11.com</vt:lpwstr>
  </property>
  <property fmtid="{D5CDD505-2E9C-101B-9397-08002B2CF9AE}" pid="5" name="MSIP_Label_fa0202ff-38e8-41a6-aa43-d1b046fe8f7b_SetDate">
    <vt:lpwstr>2019-11-20T07:44:43.8201499Z</vt:lpwstr>
  </property>
  <property fmtid="{D5CDD505-2E9C-101B-9397-08002B2CF9AE}" pid="6" name="MSIP_Label_fa0202ff-38e8-41a6-aa43-d1b046fe8f7b_Name">
    <vt:lpwstr>Public</vt:lpwstr>
  </property>
  <property fmtid="{D5CDD505-2E9C-101B-9397-08002B2CF9AE}" pid="7" name="MSIP_Label_fa0202ff-38e8-41a6-aa43-d1b046fe8f7b_Application">
    <vt:lpwstr>Microsoft Azure Information Protection</vt:lpwstr>
  </property>
  <property fmtid="{D5CDD505-2E9C-101B-9397-08002B2CF9AE}" pid="8" name="MSIP_Label_fa0202ff-38e8-41a6-aa43-d1b046fe8f7b_Extended_MSFT_Method">
    <vt:lpwstr>Manual</vt:lpwstr>
  </property>
  <property fmtid="{D5CDD505-2E9C-101B-9397-08002B2CF9AE}" pid="9" name="Sensitivity">
    <vt:lpwstr>Public</vt:lpwstr>
  </property>
</Properties>
</file>