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4" r:id="rId5"/>
    <p:sldId id="262" r:id="rId6"/>
    <p:sldId id="261" r:id="rId7"/>
    <p:sldId id="259" r:id="rId8"/>
    <p:sldId id="263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7CD6D-F0D8-48F0-90B6-4CA7F46640E8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EE163-543D-4E69-A2EE-7A6C2B585D4E}">
      <dgm:prSet phldrT="[Text]"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party apps</a:t>
          </a:r>
        </a:p>
      </dgm:t>
    </dgm:pt>
    <dgm:pt modelId="{50BF8AAF-8F92-46E2-A42A-9E522AF2F869}" type="parTrans" cxnId="{94C77D07-399B-49C2-B6F8-3CADBE9F6DA3}">
      <dgm:prSet/>
      <dgm:spPr/>
      <dgm:t>
        <a:bodyPr/>
        <a:lstStyle/>
        <a:p>
          <a:endParaRPr lang="en-US"/>
        </a:p>
      </dgm:t>
    </dgm:pt>
    <dgm:pt modelId="{ED9275D3-0F9A-45D0-BF81-9AFF6A61265A}" type="sibTrans" cxnId="{94C77D07-399B-49C2-B6F8-3CADBE9F6DA3}">
      <dgm:prSet/>
      <dgm:spPr/>
      <dgm:t>
        <a:bodyPr/>
        <a:lstStyle/>
        <a:p>
          <a:endParaRPr lang="en-US"/>
        </a:p>
      </dgm:t>
    </dgm:pt>
    <dgm:pt modelId="{C4E9615A-C6C6-4223-9DC7-CCFC1007FE18}">
      <dgm:prSet phldrT="[Text]"/>
      <dgm:spPr/>
      <dgm:t>
        <a:bodyPr/>
        <a:lstStyle/>
        <a:p>
          <a:r>
            <a:rPr lang="en-US" dirty="0"/>
            <a:t>Implemented in any language</a:t>
          </a:r>
        </a:p>
      </dgm:t>
    </dgm:pt>
    <dgm:pt modelId="{4CE953B5-1723-43D7-9A96-43BE0AC549E5}" type="parTrans" cxnId="{983EF5C5-9597-432E-9592-7201A1F7BAD2}">
      <dgm:prSet/>
      <dgm:spPr/>
      <dgm:t>
        <a:bodyPr/>
        <a:lstStyle/>
        <a:p>
          <a:endParaRPr lang="en-US"/>
        </a:p>
      </dgm:t>
    </dgm:pt>
    <dgm:pt modelId="{39570230-3C0F-4BCA-84EB-A59CDBE9EF1E}" type="sibTrans" cxnId="{983EF5C5-9597-432E-9592-7201A1F7BAD2}">
      <dgm:prSet/>
      <dgm:spPr/>
      <dgm:t>
        <a:bodyPr/>
        <a:lstStyle/>
        <a:p>
          <a:endParaRPr lang="en-US"/>
        </a:p>
      </dgm:t>
    </dgm:pt>
    <dgm:pt modelId="{57C83F01-C39B-4F3C-9EF1-C2CB0D87E373}">
      <dgm:prSet phldrT="[Text]"/>
      <dgm:spPr/>
      <dgm:t>
        <a:bodyPr/>
        <a:lstStyle/>
        <a:p>
          <a:r>
            <a:rPr lang="en-US" dirty="0"/>
            <a:t>Identified by public/private key</a:t>
          </a:r>
        </a:p>
      </dgm:t>
    </dgm:pt>
    <dgm:pt modelId="{33C6FDDF-5787-4FAB-B9A5-363357EEF748}" type="parTrans" cxnId="{AEC7C4DA-68FF-46C2-9FA8-7FC5787537B8}">
      <dgm:prSet/>
      <dgm:spPr/>
      <dgm:t>
        <a:bodyPr/>
        <a:lstStyle/>
        <a:p>
          <a:endParaRPr lang="en-US"/>
        </a:p>
      </dgm:t>
    </dgm:pt>
    <dgm:pt modelId="{366E6E63-CA14-4DDF-A029-3949FE1C0F48}" type="sibTrans" cxnId="{AEC7C4DA-68FF-46C2-9FA8-7FC5787537B8}">
      <dgm:prSet/>
      <dgm:spPr/>
      <dgm:t>
        <a:bodyPr/>
        <a:lstStyle/>
        <a:p>
          <a:endParaRPr lang="en-US"/>
        </a:p>
      </dgm:t>
    </dgm:pt>
    <dgm:pt modelId="{C42010C7-9717-4E3D-B170-E98CF05D8080}">
      <dgm:prSet phldrT="[Text]"/>
      <dgm:spPr/>
      <dgm:t>
        <a:bodyPr/>
        <a:lstStyle/>
        <a:p>
          <a:r>
            <a:rPr lang="en-US" dirty="0"/>
            <a:t>Verified client</a:t>
          </a:r>
        </a:p>
      </dgm:t>
    </dgm:pt>
    <dgm:pt modelId="{E38F6C29-85E1-429F-AD33-0417418E484A}" type="parTrans" cxnId="{6D5806C2-64B3-4DC1-9E22-15D895EAC191}">
      <dgm:prSet/>
      <dgm:spPr/>
      <dgm:t>
        <a:bodyPr/>
        <a:lstStyle/>
        <a:p>
          <a:endParaRPr lang="en-US"/>
        </a:p>
      </dgm:t>
    </dgm:pt>
    <dgm:pt modelId="{AD15A3D6-9FBE-48E1-9053-3C0280ADB0F3}" type="sibTrans" cxnId="{6D5806C2-64B3-4DC1-9E22-15D895EAC191}">
      <dgm:prSet/>
      <dgm:spPr/>
      <dgm:t>
        <a:bodyPr/>
        <a:lstStyle/>
        <a:p>
          <a:endParaRPr lang="en-US"/>
        </a:p>
      </dgm:t>
    </dgm:pt>
    <dgm:pt modelId="{B6239365-9E60-4D02-BB57-9C5F023A2364}">
      <dgm:prSet phldrT="[Text]"/>
      <dgm:spPr/>
      <dgm:t>
        <a:bodyPr/>
        <a:lstStyle/>
        <a:p>
          <a:r>
            <a:rPr lang="en-US" dirty="0"/>
            <a:t>Authenticates 3</a:t>
          </a:r>
          <a:r>
            <a:rPr lang="en-US" baseline="30000" dirty="0"/>
            <a:t>rd</a:t>
          </a:r>
          <a:r>
            <a:rPr lang="en-US" dirty="0"/>
            <a:t> party apps</a:t>
          </a:r>
        </a:p>
      </dgm:t>
    </dgm:pt>
    <dgm:pt modelId="{398F402B-A921-46A9-90B6-D02BADFF5D49}" type="parTrans" cxnId="{1491FE9E-9BF6-4C33-B6C6-AE8892E7D761}">
      <dgm:prSet/>
      <dgm:spPr/>
      <dgm:t>
        <a:bodyPr/>
        <a:lstStyle/>
        <a:p>
          <a:endParaRPr lang="en-US"/>
        </a:p>
      </dgm:t>
    </dgm:pt>
    <dgm:pt modelId="{B45FB4D0-F6EB-4DEE-8D85-3996673E1188}" type="sibTrans" cxnId="{1491FE9E-9BF6-4C33-B6C6-AE8892E7D761}">
      <dgm:prSet/>
      <dgm:spPr/>
      <dgm:t>
        <a:bodyPr/>
        <a:lstStyle/>
        <a:p>
          <a:endParaRPr lang="en-US"/>
        </a:p>
      </dgm:t>
    </dgm:pt>
    <dgm:pt modelId="{65FD83E7-CAB0-47C8-9C59-613BF9960E29}">
      <dgm:prSet phldrT="[Text]"/>
      <dgm:spPr/>
      <dgm:t>
        <a:bodyPr/>
        <a:lstStyle/>
        <a:p>
          <a:r>
            <a:rPr lang="en-US" dirty="0"/>
            <a:t>Authorizes 3</a:t>
          </a:r>
          <a:r>
            <a:rPr lang="en-US" baseline="30000" dirty="0"/>
            <a:t>rd</a:t>
          </a:r>
          <a:r>
            <a:rPr lang="en-US" dirty="0"/>
            <a:t> party apps</a:t>
          </a:r>
        </a:p>
      </dgm:t>
    </dgm:pt>
    <dgm:pt modelId="{333525E7-9D38-472D-B9A1-364D4423483D}" type="parTrans" cxnId="{F14BBDD1-AEA7-4B72-B330-C04251169DFB}">
      <dgm:prSet/>
      <dgm:spPr/>
      <dgm:t>
        <a:bodyPr/>
        <a:lstStyle/>
        <a:p>
          <a:endParaRPr lang="en-US"/>
        </a:p>
      </dgm:t>
    </dgm:pt>
    <dgm:pt modelId="{05E7FFE4-1C79-490D-92A0-FE66AEC5E715}" type="sibTrans" cxnId="{F14BBDD1-AEA7-4B72-B330-C04251169DFB}">
      <dgm:prSet/>
      <dgm:spPr/>
      <dgm:t>
        <a:bodyPr/>
        <a:lstStyle/>
        <a:p>
          <a:endParaRPr lang="en-US"/>
        </a:p>
      </dgm:t>
    </dgm:pt>
    <dgm:pt modelId="{77202089-DC33-4612-AC36-C60B5446925B}">
      <dgm:prSet phldrT="[Text]"/>
      <dgm:spPr/>
      <dgm:t>
        <a:bodyPr/>
        <a:lstStyle/>
        <a:p>
          <a:r>
            <a:rPr lang="en-US" dirty="0"/>
            <a:t>Verified transaction layer</a:t>
          </a:r>
        </a:p>
      </dgm:t>
    </dgm:pt>
    <dgm:pt modelId="{965B2BD5-BDF0-4FD4-A0B9-7A8637CBF1A2}" type="parTrans" cxnId="{480F1BC4-4C9A-4230-A6FD-7179FCDA474B}">
      <dgm:prSet/>
      <dgm:spPr/>
      <dgm:t>
        <a:bodyPr/>
        <a:lstStyle/>
        <a:p>
          <a:endParaRPr lang="en-US"/>
        </a:p>
      </dgm:t>
    </dgm:pt>
    <dgm:pt modelId="{AE9EC492-2F5F-47E6-9EF2-E5767AB85946}" type="sibTrans" cxnId="{480F1BC4-4C9A-4230-A6FD-7179FCDA474B}">
      <dgm:prSet/>
      <dgm:spPr/>
      <dgm:t>
        <a:bodyPr/>
        <a:lstStyle/>
        <a:p>
          <a:endParaRPr lang="en-US"/>
        </a:p>
      </dgm:t>
    </dgm:pt>
    <dgm:pt modelId="{4E985D8E-2BB8-49A4-9098-3E04A2E8B7FE}">
      <dgm:prSet phldrT="[Text]"/>
      <dgm:spPr/>
      <dgm:t>
        <a:bodyPr/>
        <a:lstStyle/>
        <a:p>
          <a:r>
            <a:rPr lang="en-US" dirty="0"/>
            <a:t>Certifies transactions</a:t>
          </a:r>
        </a:p>
      </dgm:t>
    </dgm:pt>
    <dgm:pt modelId="{21716533-02D6-4FD5-8486-A4DDD3D9B468}" type="parTrans" cxnId="{37D0C6C9-B6FA-4D19-91F8-D8355270096E}">
      <dgm:prSet/>
      <dgm:spPr/>
      <dgm:t>
        <a:bodyPr/>
        <a:lstStyle/>
        <a:p>
          <a:endParaRPr lang="en-US"/>
        </a:p>
      </dgm:t>
    </dgm:pt>
    <dgm:pt modelId="{15247EFE-EB7F-4F2F-BC4F-4E531E628C44}" type="sibTrans" cxnId="{37D0C6C9-B6FA-4D19-91F8-D8355270096E}">
      <dgm:prSet/>
      <dgm:spPr/>
      <dgm:t>
        <a:bodyPr/>
        <a:lstStyle/>
        <a:p>
          <a:endParaRPr lang="en-US"/>
        </a:p>
      </dgm:t>
    </dgm:pt>
    <dgm:pt modelId="{B659D5BF-4E42-49C5-BEFE-712D6AD271AE}">
      <dgm:prSet phldrT="[Text]"/>
      <dgm:spPr/>
      <dgm:t>
        <a:bodyPr/>
        <a:lstStyle/>
        <a:p>
          <a:r>
            <a:rPr lang="en-US" dirty="0"/>
            <a:t>Verifies transactions</a:t>
          </a:r>
        </a:p>
      </dgm:t>
    </dgm:pt>
    <dgm:pt modelId="{CDE7CEEC-64BD-4EF6-A79D-94154A25D890}" type="parTrans" cxnId="{83752EBA-DAC4-47A9-B642-D8BDA6C2D343}">
      <dgm:prSet/>
      <dgm:spPr/>
      <dgm:t>
        <a:bodyPr/>
        <a:lstStyle/>
        <a:p>
          <a:endParaRPr lang="en-US"/>
        </a:p>
      </dgm:t>
    </dgm:pt>
    <dgm:pt modelId="{87F81AEC-DAC5-467C-8479-CAB9CAE5C551}" type="sibTrans" cxnId="{83752EBA-DAC4-47A9-B642-D8BDA6C2D343}">
      <dgm:prSet/>
      <dgm:spPr/>
      <dgm:t>
        <a:bodyPr/>
        <a:lstStyle/>
        <a:p>
          <a:endParaRPr lang="en-US"/>
        </a:p>
      </dgm:t>
    </dgm:pt>
    <dgm:pt modelId="{12D469F8-1B48-450C-9615-14996FC1B334}" type="pres">
      <dgm:prSet presAssocID="{FC17CD6D-F0D8-48F0-90B6-4CA7F46640E8}" presName="Name0" presStyleCnt="0">
        <dgm:presLayoutVars>
          <dgm:dir/>
          <dgm:resizeHandles val="exact"/>
        </dgm:presLayoutVars>
      </dgm:prSet>
      <dgm:spPr/>
    </dgm:pt>
    <dgm:pt modelId="{4E697660-C9A6-41D2-808C-BD3E874D599B}" type="pres">
      <dgm:prSet presAssocID="{188EE163-543D-4E69-A2EE-7A6C2B585D4E}" presName="composite" presStyleCnt="0"/>
      <dgm:spPr/>
    </dgm:pt>
    <dgm:pt modelId="{D943819C-DD90-4650-9905-424CD4ECA0BE}" type="pres">
      <dgm:prSet presAssocID="{188EE163-543D-4E69-A2EE-7A6C2B585D4E}" presName="rect1" presStyleLbl="trAlignAcc1" presStyleIdx="0" presStyleCnt="3">
        <dgm:presLayoutVars>
          <dgm:bulletEnabled val="1"/>
        </dgm:presLayoutVars>
      </dgm:prSet>
      <dgm:spPr/>
    </dgm:pt>
    <dgm:pt modelId="{1FFCBBD2-80AD-4E8F-85AD-619DA241B56D}" type="pres">
      <dgm:prSet presAssocID="{188EE163-543D-4E69-A2EE-7A6C2B585D4E}" presName="rect2" presStyleLbl="fgImgPlace1" presStyleIdx="0" presStyleCnt="3"/>
      <dgm:spPr/>
    </dgm:pt>
    <dgm:pt modelId="{4DCE9CB8-2311-424F-8583-6555AF4FE20A}" type="pres">
      <dgm:prSet presAssocID="{ED9275D3-0F9A-45D0-BF81-9AFF6A61265A}" presName="sibTrans" presStyleCnt="0"/>
      <dgm:spPr/>
    </dgm:pt>
    <dgm:pt modelId="{F12B562C-C95D-4280-BFF2-2F6EC225DC42}" type="pres">
      <dgm:prSet presAssocID="{C42010C7-9717-4E3D-B170-E98CF05D8080}" presName="composite" presStyleCnt="0"/>
      <dgm:spPr/>
    </dgm:pt>
    <dgm:pt modelId="{DAD8C77D-B0E6-42A5-8505-02AE37B260B5}" type="pres">
      <dgm:prSet presAssocID="{C42010C7-9717-4E3D-B170-E98CF05D8080}" presName="rect1" presStyleLbl="trAlignAcc1" presStyleIdx="1" presStyleCnt="3">
        <dgm:presLayoutVars>
          <dgm:bulletEnabled val="1"/>
        </dgm:presLayoutVars>
      </dgm:prSet>
      <dgm:spPr/>
    </dgm:pt>
    <dgm:pt modelId="{CFB1D2D6-7A85-4EDF-80E7-706E51EC98D3}" type="pres">
      <dgm:prSet presAssocID="{C42010C7-9717-4E3D-B170-E98CF05D8080}" presName="rect2" presStyleLbl="fgImgPlace1" presStyleIdx="1" presStyleCnt="3"/>
      <dgm:spPr/>
    </dgm:pt>
    <dgm:pt modelId="{1817AFB8-20AE-48CA-AB7C-56AD4E06D696}" type="pres">
      <dgm:prSet presAssocID="{AD15A3D6-9FBE-48E1-9053-3C0280ADB0F3}" presName="sibTrans" presStyleCnt="0"/>
      <dgm:spPr/>
    </dgm:pt>
    <dgm:pt modelId="{2C1B56BB-AD39-43E6-9507-76AD86F1CA19}" type="pres">
      <dgm:prSet presAssocID="{77202089-DC33-4612-AC36-C60B5446925B}" presName="composite" presStyleCnt="0"/>
      <dgm:spPr/>
    </dgm:pt>
    <dgm:pt modelId="{C76265EA-55C9-463F-A877-3AEEF4E67133}" type="pres">
      <dgm:prSet presAssocID="{77202089-DC33-4612-AC36-C60B5446925B}" presName="rect1" presStyleLbl="trAlignAcc1" presStyleIdx="2" presStyleCnt="3">
        <dgm:presLayoutVars>
          <dgm:bulletEnabled val="1"/>
        </dgm:presLayoutVars>
      </dgm:prSet>
      <dgm:spPr/>
    </dgm:pt>
    <dgm:pt modelId="{D1DDC5DD-FB1B-4847-B657-695A3DCE1801}" type="pres">
      <dgm:prSet presAssocID="{77202089-DC33-4612-AC36-C60B5446925B}" presName="rect2" presStyleLbl="fgImgPlace1" presStyleIdx="2" presStyleCnt="3"/>
      <dgm:spPr/>
    </dgm:pt>
  </dgm:ptLst>
  <dgm:cxnLst>
    <dgm:cxn modelId="{94C77D07-399B-49C2-B6F8-3CADBE9F6DA3}" srcId="{FC17CD6D-F0D8-48F0-90B6-4CA7F46640E8}" destId="{188EE163-543D-4E69-A2EE-7A6C2B585D4E}" srcOrd="0" destOrd="0" parTransId="{50BF8AAF-8F92-46E2-A42A-9E522AF2F869}" sibTransId="{ED9275D3-0F9A-45D0-BF81-9AFF6A61265A}"/>
    <dgm:cxn modelId="{EBE7BF11-1EF7-4103-89AF-1D3498C6F658}" type="presOf" srcId="{C4E9615A-C6C6-4223-9DC7-CCFC1007FE18}" destId="{D943819C-DD90-4650-9905-424CD4ECA0BE}" srcOrd="0" destOrd="1" presId="urn:microsoft.com/office/officeart/2008/layout/PictureStrips"/>
    <dgm:cxn modelId="{E3ABD33B-8477-439F-9F7D-F273FFC5AFCB}" type="presOf" srcId="{B659D5BF-4E42-49C5-BEFE-712D6AD271AE}" destId="{C76265EA-55C9-463F-A877-3AEEF4E67133}" srcOrd="0" destOrd="2" presId="urn:microsoft.com/office/officeart/2008/layout/PictureStrips"/>
    <dgm:cxn modelId="{1871AF40-5EEF-4FA6-B54F-B74FD328741E}" type="presOf" srcId="{FC17CD6D-F0D8-48F0-90B6-4CA7F46640E8}" destId="{12D469F8-1B48-450C-9615-14996FC1B334}" srcOrd="0" destOrd="0" presId="urn:microsoft.com/office/officeart/2008/layout/PictureStrips"/>
    <dgm:cxn modelId="{CE133C68-4F22-4E89-A711-B5F0588BA03E}" type="presOf" srcId="{77202089-DC33-4612-AC36-C60B5446925B}" destId="{C76265EA-55C9-463F-A877-3AEEF4E67133}" srcOrd="0" destOrd="0" presId="urn:microsoft.com/office/officeart/2008/layout/PictureStrips"/>
    <dgm:cxn modelId="{1491FE9E-9BF6-4C33-B6C6-AE8892E7D761}" srcId="{C42010C7-9717-4E3D-B170-E98CF05D8080}" destId="{B6239365-9E60-4D02-BB57-9C5F023A2364}" srcOrd="0" destOrd="0" parTransId="{398F402B-A921-46A9-90B6-D02BADFF5D49}" sibTransId="{B45FB4D0-F6EB-4DEE-8D85-3996673E1188}"/>
    <dgm:cxn modelId="{B44DB7AB-4D06-4A8D-B572-1F73660E400D}" type="presOf" srcId="{57C83F01-C39B-4F3C-9EF1-C2CB0D87E373}" destId="{D943819C-DD90-4650-9905-424CD4ECA0BE}" srcOrd="0" destOrd="2" presId="urn:microsoft.com/office/officeart/2008/layout/PictureStrips"/>
    <dgm:cxn modelId="{83752EBA-DAC4-47A9-B642-D8BDA6C2D343}" srcId="{77202089-DC33-4612-AC36-C60B5446925B}" destId="{B659D5BF-4E42-49C5-BEFE-712D6AD271AE}" srcOrd="1" destOrd="0" parTransId="{CDE7CEEC-64BD-4EF6-A79D-94154A25D890}" sibTransId="{87F81AEC-DAC5-467C-8479-CAB9CAE5C551}"/>
    <dgm:cxn modelId="{6D5806C2-64B3-4DC1-9E22-15D895EAC191}" srcId="{FC17CD6D-F0D8-48F0-90B6-4CA7F46640E8}" destId="{C42010C7-9717-4E3D-B170-E98CF05D8080}" srcOrd="1" destOrd="0" parTransId="{E38F6C29-85E1-429F-AD33-0417418E484A}" sibTransId="{AD15A3D6-9FBE-48E1-9053-3C0280ADB0F3}"/>
    <dgm:cxn modelId="{480F1BC4-4C9A-4230-A6FD-7179FCDA474B}" srcId="{FC17CD6D-F0D8-48F0-90B6-4CA7F46640E8}" destId="{77202089-DC33-4612-AC36-C60B5446925B}" srcOrd="2" destOrd="0" parTransId="{965B2BD5-BDF0-4FD4-A0B9-7A8637CBF1A2}" sibTransId="{AE9EC492-2F5F-47E6-9EF2-E5767AB85946}"/>
    <dgm:cxn modelId="{28BEE2C5-EB41-4AC7-BDD1-62EEB05E0D22}" type="presOf" srcId="{4E985D8E-2BB8-49A4-9098-3E04A2E8B7FE}" destId="{C76265EA-55C9-463F-A877-3AEEF4E67133}" srcOrd="0" destOrd="1" presId="urn:microsoft.com/office/officeart/2008/layout/PictureStrips"/>
    <dgm:cxn modelId="{983EF5C5-9597-432E-9592-7201A1F7BAD2}" srcId="{188EE163-543D-4E69-A2EE-7A6C2B585D4E}" destId="{C4E9615A-C6C6-4223-9DC7-CCFC1007FE18}" srcOrd="0" destOrd="0" parTransId="{4CE953B5-1723-43D7-9A96-43BE0AC549E5}" sibTransId="{39570230-3C0F-4BCA-84EB-A59CDBE9EF1E}"/>
    <dgm:cxn modelId="{37D0C6C9-B6FA-4D19-91F8-D8355270096E}" srcId="{77202089-DC33-4612-AC36-C60B5446925B}" destId="{4E985D8E-2BB8-49A4-9098-3E04A2E8B7FE}" srcOrd="0" destOrd="0" parTransId="{21716533-02D6-4FD5-8486-A4DDD3D9B468}" sibTransId="{15247EFE-EB7F-4F2F-BC4F-4E531E628C44}"/>
    <dgm:cxn modelId="{01656ACA-CBB5-474F-B1FA-4CA79E3E0DD7}" type="presOf" srcId="{C42010C7-9717-4E3D-B170-E98CF05D8080}" destId="{DAD8C77D-B0E6-42A5-8505-02AE37B260B5}" srcOrd="0" destOrd="0" presId="urn:microsoft.com/office/officeart/2008/layout/PictureStrips"/>
    <dgm:cxn modelId="{F14BBDD1-AEA7-4B72-B330-C04251169DFB}" srcId="{C42010C7-9717-4E3D-B170-E98CF05D8080}" destId="{65FD83E7-CAB0-47C8-9C59-613BF9960E29}" srcOrd="1" destOrd="0" parTransId="{333525E7-9D38-472D-B9A1-364D4423483D}" sibTransId="{05E7FFE4-1C79-490D-92A0-FE66AEC5E715}"/>
    <dgm:cxn modelId="{086818D4-895C-4F2D-8806-ACBD52C924B9}" type="presOf" srcId="{65FD83E7-CAB0-47C8-9C59-613BF9960E29}" destId="{DAD8C77D-B0E6-42A5-8505-02AE37B260B5}" srcOrd="0" destOrd="2" presId="urn:microsoft.com/office/officeart/2008/layout/PictureStrips"/>
    <dgm:cxn modelId="{AEC7C4DA-68FF-46C2-9FA8-7FC5787537B8}" srcId="{188EE163-543D-4E69-A2EE-7A6C2B585D4E}" destId="{57C83F01-C39B-4F3C-9EF1-C2CB0D87E373}" srcOrd="1" destOrd="0" parTransId="{33C6FDDF-5787-4FAB-B9A5-363357EEF748}" sibTransId="{366E6E63-CA14-4DDF-A029-3949FE1C0F48}"/>
    <dgm:cxn modelId="{A8F18DEF-1312-43AE-B1DB-6F70C0D76A68}" type="presOf" srcId="{B6239365-9E60-4D02-BB57-9C5F023A2364}" destId="{DAD8C77D-B0E6-42A5-8505-02AE37B260B5}" srcOrd="0" destOrd="1" presId="urn:microsoft.com/office/officeart/2008/layout/PictureStrips"/>
    <dgm:cxn modelId="{BE07B4F5-4880-4F0A-AE86-FA480C901B4A}" type="presOf" srcId="{188EE163-543D-4E69-A2EE-7A6C2B585D4E}" destId="{D943819C-DD90-4650-9905-424CD4ECA0BE}" srcOrd="0" destOrd="0" presId="urn:microsoft.com/office/officeart/2008/layout/PictureStrips"/>
    <dgm:cxn modelId="{782C966A-1A6F-410F-80FA-F8ADFFD6E1ED}" type="presParOf" srcId="{12D469F8-1B48-450C-9615-14996FC1B334}" destId="{4E697660-C9A6-41D2-808C-BD3E874D599B}" srcOrd="0" destOrd="0" presId="urn:microsoft.com/office/officeart/2008/layout/PictureStrips"/>
    <dgm:cxn modelId="{E45FF3B9-0122-4C4B-BC99-4F0F74817C59}" type="presParOf" srcId="{4E697660-C9A6-41D2-808C-BD3E874D599B}" destId="{D943819C-DD90-4650-9905-424CD4ECA0BE}" srcOrd="0" destOrd="0" presId="urn:microsoft.com/office/officeart/2008/layout/PictureStrips"/>
    <dgm:cxn modelId="{D321E60E-0A82-49CB-8611-E3C3D0FEAC31}" type="presParOf" srcId="{4E697660-C9A6-41D2-808C-BD3E874D599B}" destId="{1FFCBBD2-80AD-4E8F-85AD-619DA241B56D}" srcOrd="1" destOrd="0" presId="urn:microsoft.com/office/officeart/2008/layout/PictureStrips"/>
    <dgm:cxn modelId="{D338D11A-C01B-4127-9EFD-5EFFED818E6F}" type="presParOf" srcId="{12D469F8-1B48-450C-9615-14996FC1B334}" destId="{4DCE9CB8-2311-424F-8583-6555AF4FE20A}" srcOrd="1" destOrd="0" presId="urn:microsoft.com/office/officeart/2008/layout/PictureStrips"/>
    <dgm:cxn modelId="{9C1C1325-10E3-4C0A-BAEC-57DD7EF7BAAA}" type="presParOf" srcId="{12D469F8-1B48-450C-9615-14996FC1B334}" destId="{F12B562C-C95D-4280-BFF2-2F6EC225DC42}" srcOrd="2" destOrd="0" presId="urn:microsoft.com/office/officeart/2008/layout/PictureStrips"/>
    <dgm:cxn modelId="{E1E123C5-965D-4E44-B9F9-43FAA5259E70}" type="presParOf" srcId="{F12B562C-C95D-4280-BFF2-2F6EC225DC42}" destId="{DAD8C77D-B0E6-42A5-8505-02AE37B260B5}" srcOrd="0" destOrd="0" presId="urn:microsoft.com/office/officeart/2008/layout/PictureStrips"/>
    <dgm:cxn modelId="{BE724C57-3FE0-4FAB-A1B7-D5C115D01E49}" type="presParOf" srcId="{F12B562C-C95D-4280-BFF2-2F6EC225DC42}" destId="{CFB1D2D6-7A85-4EDF-80E7-706E51EC98D3}" srcOrd="1" destOrd="0" presId="urn:microsoft.com/office/officeart/2008/layout/PictureStrips"/>
    <dgm:cxn modelId="{D3EA229D-AA23-4257-A8C3-EE9B99611C40}" type="presParOf" srcId="{12D469F8-1B48-450C-9615-14996FC1B334}" destId="{1817AFB8-20AE-48CA-AB7C-56AD4E06D696}" srcOrd="3" destOrd="0" presId="urn:microsoft.com/office/officeart/2008/layout/PictureStrips"/>
    <dgm:cxn modelId="{70C0F18E-EAEE-46D9-939C-A372934E763A}" type="presParOf" srcId="{12D469F8-1B48-450C-9615-14996FC1B334}" destId="{2C1B56BB-AD39-43E6-9507-76AD86F1CA19}" srcOrd="4" destOrd="0" presId="urn:microsoft.com/office/officeart/2008/layout/PictureStrips"/>
    <dgm:cxn modelId="{7AFC3690-CD08-4100-A08E-98DE8A07F6B4}" type="presParOf" srcId="{2C1B56BB-AD39-43E6-9507-76AD86F1CA19}" destId="{C76265EA-55C9-463F-A877-3AEEF4E67133}" srcOrd="0" destOrd="0" presId="urn:microsoft.com/office/officeart/2008/layout/PictureStrips"/>
    <dgm:cxn modelId="{7C472A58-9950-4CE7-A97E-54185D45A23F}" type="presParOf" srcId="{2C1B56BB-AD39-43E6-9507-76AD86F1CA19}" destId="{D1DDC5DD-FB1B-4847-B657-695A3DCE180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819C-DD90-4650-9905-424CD4ECA0BE}">
      <dsp:nvSpPr>
        <dsp:cNvPr id="0" name=""/>
        <dsp:cNvSpPr/>
      </dsp:nvSpPr>
      <dsp:spPr>
        <a:xfrm>
          <a:off x="982378" y="312915"/>
          <a:ext cx="3356705" cy="10489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03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r>
            <a:rPr lang="en-US" sz="1900" kern="1200" baseline="30000" dirty="0"/>
            <a:t>rd</a:t>
          </a:r>
          <a:r>
            <a:rPr lang="en-US" sz="1900" kern="1200" dirty="0"/>
            <a:t> party apps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Implemented in any language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Identified by public/private key</a:t>
          </a:r>
        </a:p>
      </dsp:txBody>
      <dsp:txXfrm>
        <a:off x="982378" y="312915"/>
        <a:ext cx="3356705" cy="1048970"/>
      </dsp:txXfrm>
    </dsp:sp>
    <dsp:sp modelId="{1FFCBBD2-80AD-4E8F-85AD-619DA241B56D}">
      <dsp:nvSpPr>
        <dsp:cNvPr id="0" name=""/>
        <dsp:cNvSpPr/>
      </dsp:nvSpPr>
      <dsp:spPr>
        <a:xfrm>
          <a:off x="842516" y="161397"/>
          <a:ext cx="734279" cy="110141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8C77D-B0E6-42A5-8505-02AE37B260B5}">
      <dsp:nvSpPr>
        <dsp:cNvPr id="0" name=""/>
        <dsp:cNvSpPr/>
      </dsp:nvSpPr>
      <dsp:spPr>
        <a:xfrm>
          <a:off x="982378" y="1633452"/>
          <a:ext cx="3356705" cy="10489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03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Verified client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Authenticates 3</a:t>
          </a:r>
          <a:r>
            <a:rPr lang="en-US" sz="1500" kern="1200" baseline="30000" dirty="0"/>
            <a:t>rd</a:t>
          </a:r>
          <a:r>
            <a:rPr lang="en-US" sz="1500" kern="1200" dirty="0"/>
            <a:t> party apps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Authorizes 3</a:t>
          </a:r>
          <a:r>
            <a:rPr lang="en-US" sz="1500" kern="1200" baseline="30000" dirty="0"/>
            <a:t>rd</a:t>
          </a:r>
          <a:r>
            <a:rPr lang="en-US" sz="1500" kern="1200" dirty="0"/>
            <a:t> party apps</a:t>
          </a:r>
        </a:p>
      </dsp:txBody>
      <dsp:txXfrm>
        <a:off x="982378" y="1633452"/>
        <a:ext cx="3356705" cy="1048970"/>
      </dsp:txXfrm>
    </dsp:sp>
    <dsp:sp modelId="{CFB1D2D6-7A85-4EDF-80E7-706E51EC98D3}">
      <dsp:nvSpPr>
        <dsp:cNvPr id="0" name=""/>
        <dsp:cNvSpPr/>
      </dsp:nvSpPr>
      <dsp:spPr>
        <a:xfrm>
          <a:off x="842516" y="1481934"/>
          <a:ext cx="734279" cy="110141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265EA-55C9-463F-A877-3AEEF4E67133}">
      <dsp:nvSpPr>
        <dsp:cNvPr id="0" name=""/>
        <dsp:cNvSpPr/>
      </dsp:nvSpPr>
      <dsp:spPr>
        <a:xfrm>
          <a:off x="982378" y="2953989"/>
          <a:ext cx="3356705" cy="10489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03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Verified transaction layer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Certifies transactions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Verifies transactions</a:t>
          </a:r>
        </a:p>
      </dsp:txBody>
      <dsp:txXfrm>
        <a:off x="982378" y="2953989"/>
        <a:ext cx="3356705" cy="1048970"/>
      </dsp:txXfrm>
    </dsp:sp>
    <dsp:sp modelId="{D1DDC5DD-FB1B-4847-B657-695A3DCE1801}">
      <dsp:nvSpPr>
        <dsp:cNvPr id="0" name=""/>
        <dsp:cNvSpPr/>
      </dsp:nvSpPr>
      <dsp:spPr>
        <a:xfrm>
          <a:off x="842516" y="2802472"/>
          <a:ext cx="734279" cy="110141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2759-91DE-4786-AC95-E6C5C3D8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B62D-418C-45C3-AF28-35BAFC2E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EDEF-751A-4A5F-AEFE-5306DC2F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129B-E692-4E81-90DE-3C29D8E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E493-38FB-4D3D-BA51-0B66C56A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6D3C-7448-414E-A360-4298CE84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8426E-48CF-4A23-A72B-4B63A83F8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9D8D-AD84-4E77-8B46-D8BA1AD6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CF9A-8493-4902-9D27-D3E749B4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6E2B-165A-4C96-979F-5FC170D4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3AC26-3F2F-40E8-9F12-2FCD352DE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1FDB1-92FB-44F8-B356-2461484C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510E-8598-432A-9A0B-C5F97338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2AD9-1197-4456-B130-44B4E6FA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FD9-FCEC-43C8-8092-E65ABF73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DB67-116B-4A24-89FD-8C0687D0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5FF0-4D4D-45F4-8D19-A5D29058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FA98-6448-4CBC-B7C6-FD53F942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BCEC-D5EB-4B60-9DD5-44509267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E323-3E4A-4E94-B08C-B5511D6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BB81-818D-41EC-BA80-D92915BD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75C5-1C7E-4404-BE5D-026327DD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2C49-5825-442A-994E-00CB90E9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9B30-84D7-4683-AB1E-B8400358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3A20-2E3E-41F7-9D2A-A3DF5F7E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54C-8FB9-4FFE-8CB8-6D91EED3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DB80-3769-490D-BCF9-A80E9E6E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441F7-F912-4F7D-A62E-B5CB2720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92A2E-F36F-4466-B463-6970AA11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9622-3E3E-4401-8291-FFB0A1D3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47FDA-13C1-4C7D-B41D-EB678CD0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989A-3D93-4C15-B84E-EA3A96D5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04B2-1598-4254-881F-312A33EC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250F-58B5-466E-9440-87EF6FA03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4477B-7089-475E-995F-5BACA1A56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8F8DC-ED52-4FF6-BE73-424F7B11F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47716-5CE7-46D6-9F52-DB50F260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0FC08-7242-44CA-9999-3114FAE4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0A6FA-3A0E-44B6-8F74-72207D20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0332-3663-46BC-8F91-2CD2D8EC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384AF-75EA-4B3D-A760-72A66E18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29AB4-DFD5-44E0-8822-8C9A88DB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13366-960E-476B-81DD-F394548C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0C1A-8106-4CB0-9932-4FC8493F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3EE84-66B1-4E4C-A984-A4D7B305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4F0D-B8AE-4F4A-A83B-AB27BE4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EFE3-4E50-4E32-84EE-E32AEAB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5EFD-41C6-4569-AEF1-535C2AEC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DD0B-AB91-4C35-B85B-2AA4A81FD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6573-305A-4066-A9A0-76AE37B3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236F-C711-4402-B221-A543C697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9A75-B18F-4B61-B64F-0897069C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A66E-5D34-49B7-A807-D74897D0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867BB-9A84-4666-A8C7-F34E9DB4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725B-3F23-40F8-9F4C-AD96523AB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A62C3-D999-40D0-B77F-693A99FA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2D7C2-EB40-478F-A9F0-54B0F5B3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0ED23-1EE9-4B7D-AC6D-8A599C14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6D98F-98BA-4C2B-AD99-595C00A4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F36D-307D-41FF-9795-947E3B4E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E37C-52F8-4423-B3D6-BD1E60AEB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EE7C-2DC8-4950-8E2F-ECFDD5D1FB9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42FE-FCBC-4454-B532-EDDAABB74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54B9-4104-4F6D-AA0C-7938CAED8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E6F8-68CE-497B-8E0F-FD2F66B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872-0BEF-4149-BCB7-43ADBBAE7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Verified Blockchain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066BC-F58E-4642-9E41-BD3502B2A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85319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2335-4F38-4B8B-99AD-CF873A54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and Required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039E-6F89-4D7E-9701-459119CF0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Required APIs</a:t>
            </a:r>
          </a:p>
          <a:p>
            <a:pPr lvl="1"/>
            <a:r>
              <a:rPr lang="en-US" dirty="0"/>
              <a:t>Asset APIs</a:t>
            </a:r>
          </a:p>
          <a:p>
            <a:pPr lvl="2"/>
            <a:r>
              <a:rPr lang="en-US" dirty="0" err="1"/>
              <a:t>requestIssue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requestRedemption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requestExchangeRate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Storage APIs</a:t>
            </a:r>
          </a:p>
          <a:p>
            <a:pPr lvl="2"/>
            <a:r>
              <a:rPr lang="en-US" dirty="0"/>
              <a:t>TBD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0F6B4-5DD1-40CF-9538-740F170A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Provided APIs</a:t>
            </a:r>
          </a:p>
          <a:p>
            <a:pPr lvl="1"/>
            <a:r>
              <a:rPr lang="en-US" dirty="0"/>
              <a:t>Authentication APIs</a:t>
            </a:r>
          </a:p>
          <a:p>
            <a:pPr lvl="2"/>
            <a:r>
              <a:rPr lang="en-US" dirty="0" err="1"/>
              <a:t>signUp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signIn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signOut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Asset store APIs</a:t>
            </a:r>
          </a:p>
          <a:p>
            <a:pPr lvl="2"/>
            <a:r>
              <a:rPr lang="en-US" dirty="0" err="1"/>
              <a:t>checkBalance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canDebit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Transaction APIs</a:t>
            </a:r>
          </a:p>
          <a:p>
            <a:pPr lvl="2"/>
            <a:r>
              <a:rPr lang="en-US" dirty="0"/>
              <a:t>send()</a:t>
            </a:r>
          </a:p>
          <a:p>
            <a:pPr lvl="2"/>
            <a:r>
              <a:rPr lang="en-US" dirty="0"/>
              <a:t>publish()</a:t>
            </a:r>
          </a:p>
          <a:p>
            <a:pPr lvl="2"/>
            <a:r>
              <a:rPr lang="en-US" dirty="0"/>
              <a:t>subscribe()</a:t>
            </a:r>
          </a:p>
          <a:p>
            <a:pPr lvl="2"/>
            <a:r>
              <a:rPr lang="en-US" dirty="0"/>
              <a:t>verify()</a:t>
            </a:r>
          </a:p>
          <a:p>
            <a:pPr lvl="2"/>
            <a:r>
              <a:rPr lang="en-US" dirty="0"/>
              <a:t>store()</a:t>
            </a:r>
          </a:p>
        </p:txBody>
      </p:sp>
    </p:spTree>
    <p:extLst>
      <p:ext uri="{BB962C8B-B14F-4D97-AF65-F5344CB8AC3E}">
        <p14:creationId xmlns:p14="http://schemas.microsoft.com/office/powerpoint/2010/main" val="126235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E321-818C-48E3-BBA9-91C290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Verified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CCC-46D0-446B-9B48-71837F381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Verified peers run </a:t>
            </a:r>
            <a:r>
              <a:rPr lang="en-US" dirty="0" err="1"/>
              <a:t>dhtRunners</a:t>
            </a:r>
            <a:r>
              <a:rPr lang="en-US" dirty="0"/>
              <a:t> themselves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977B3-C946-4B1E-9F4E-397F309CF2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Verified peers connect to </a:t>
            </a:r>
            <a:r>
              <a:rPr lang="en-US" dirty="0" err="1"/>
              <a:t>dhtRunner</a:t>
            </a:r>
            <a:r>
              <a:rPr lang="en-US" dirty="0"/>
              <a:t> nodes running remotely either using RPCs or REST APIs</a:t>
            </a:r>
          </a:p>
        </p:txBody>
      </p:sp>
    </p:spTree>
    <p:extLst>
      <p:ext uri="{BB962C8B-B14F-4D97-AF65-F5344CB8AC3E}">
        <p14:creationId xmlns:p14="http://schemas.microsoft.com/office/powerpoint/2010/main" val="18823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13EF-FB48-4D40-B59E-62C0AB64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Verified blockchain used for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AB20-F9F4-4EC3-8563-FC388A065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Verified blockchain is not an application like Bitcoin</a:t>
            </a:r>
          </a:p>
          <a:p>
            <a:r>
              <a:rPr lang="en-US" dirty="0"/>
              <a:t>Verified does not provide a smart contract engine like Ethereum</a:t>
            </a:r>
          </a:p>
          <a:p>
            <a:r>
              <a:rPr lang="en-US" dirty="0"/>
              <a:t>Verified does not store a global application state like Ethereum</a:t>
            </a:r>
          </a:p>
          <a:p>
            <a:r>
              <a:rPr lang="en-US" dirty="0"/>
              <a:t>Multiple applications can run on the Verified blockchain which provides a thin consensus layer.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B2BC5-D654-4511-BF36-9CFC6B1F13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3862086"/>
              </p:ext>
            </p:extLst>
          </p:nvPr>
        </p:nvGraphicFramePr>
        <p:xfrm>
          <a:off x="6172200" y="1825625"/>
          <a:ext cx="5181600" cy="4164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3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A6A4-6656-4575-9D07-E915CE1E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and Authorizing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CE34-0ECE-4B47-8C30-2528786EE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Self generated public/private key pair by Verified peer</a:t>
            </a:r>
          </a:p>
          <a:p>
            <a:r>
              <a:rPr lang="en-US" dirty="0"/>
              <a:t>Key generated using Verified peer’s </a:t>
            </a:r>
            <a:r>
              <a:rPr lang="en-US" dirty="0" err="1"/>
              <a:t>Infohash</a:t>
            </a:r>
            <a:r>
              <a:rPr lang="en-US" dirty="0"/>
              <a:t> (peer key)</a:t>
            </a:r>
          </a:p>
          <a:p>
            <a:r>
              <a:rPr lang="en-US" dirty="0"/>
              <a:t>Public key and Private key encrypted with hash function using seed (which is combination of </a:t>
            </a:r>
            <a:r>
              <a:rPr lang="en-US" dirty="0" err="1"/>
              <a:t>Infohash+password</a:t>
            </a:r>
            <a:r>
              <a:rPr lang="en-US" dirty="0"/>
              <a:t>)</a:t>
            </a:r>
          </a:p>
          <a:p>
            <a:r>
              <a:rPr lang="en-US" dirty="0"/>
              <a:t>Encrypted Public Key and Private Key (as values) stored on </a:t>
            </a:r>
            <a:r>
              <a:rPr lang="en-US" dirty="0" err="1"/>
              <a:t>opendht</a:t>
            </a:r>
            <a:r>
              <a:rPr lang="en-US" dirty="0"/>
              <a:t> using put operation for key (=seed) </a:t>
            </a:r>
          </a:p>
          <a:p>
            <a:r>
              <a:rPr lang="en-US" dirty="0"/>
              <a:t>Public and Private Key are retrieved using seed when app/user re-logs in. If seed is correct, then encrypted private/public key can be correctly retrieved and decrypted.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2598-FBA4-4738-A516-AB1E9F905B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AUTHORIZATION</a:t>
            </a:r>
          </a:p>
          <a:p>
            <a:r>
              <a:rPr lang="en-US" dirty="0"/>
              <a:t>For each transaction, a small amount denominated in Via (stored in the ‘Asset’ </a:t>
            </a:r>
            <a:r>
              <a:rPr lang="en-US" dirty="0" err="1"/>
              <a:t>datastructure</a:t>
            </a:r>
            <a:r>
              <a:rPr lang="en-US" dirty="0"/>
              <a:t> on the Verified blockchain) is charged.</a:t>
            </a:r>
          </a:p>
          <a:p>
            <a:r>
              <a:rPr lang="en-US" dirty="0"/>
              <a:t>Authorization of any transaction requires two checks 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checkBalance</a:t>
            </a:r>
            <a:r>
              <a:rPr lang="en-US" dirty="0"/>
              <a:t>(</a:t>
            </a:r>
            <a:r>
              <a:rPr lang="en-US" dirty="0" err="1"/>
              <a:t>InfoHash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canDebit</a:t>
            </a:r>
            <a:r>
              <a:rPr lang="en-US" dirty="0"/>
              <a:t>(</a:t>
            </a:r>
            <a:r>
              <a:rPr lang="en-US" dirty="0" err="1"/>
              <a:t>InfoHash</a:t>
            </a:r>
            <a:r>
              <a:rPr lang="en-US" dirty="0"/>
              <a:t>) </a:t>
            </a:r>
          </a:p>
          <a:p>
            <a:r>
              <a:rPr lang="en-US" dirty="0"/>
              <a:t>On successful check, Via is deducted and held in suspense till transaction is successfully certified and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7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85BB-E798-46B4-BC41-632E1453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B190E-7695-45DD-BADA-EB3A3DDE3F19}"/>
              </a:ext>
            </a:extLst>
          </p:cNvPr>
          <p:cNvSpPr txBox="1"/>
          <p:nvPr/>
        </p:nvSpPr>
        <p:spPr>
          <a:xfrm>
            <a:off x="1470991" y="1789043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Client.cpp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E8F17-7ADF-4D2C-B2C9-41CEDBB6F7B8}"/>
              </a:ext>
            </a:extLst>
          </p:cNvPr>
          <p:cNvSpPr txBox="1"/>
          <p:nvPr/>
        </p:nvSpPr>
        <p:spPr>
          <a:xfrm>
            <a:off x="4419599" y="1787554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Asset.cpp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FFE53-FAF4-4132-915D-5CDA7AAB57D2}"/>
              </a:ext>
            </a:extLst>
          </p:cNvPr>
          <p:cNvSpPr txBox="1"/>
          <p:nvPr/>
        </p:nvSpPr>
        <p:spPr>
          <a:xfrm>
            <a:off x="4426227" y="3132649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Asset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CE60C-B6D4-486E-ADEB-4AC054CF85D3}"/>
              </a:ext>
            </a:extLst>
          </p:cNvPr>
          <p:cNvSpPr txBox="1"/>
          <p:nvPr/>
        </p:nvSpPr>
        <p:spPr>
          <a:xfrm>
            <a:off x="1490865" y="3139277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Tx.cpp(send 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D8205-0948-4CA5-AE30-D646F45C759C}"/>
              </a:ext>
            </a:extLst>
          </p:cNvPr>
          <p:cNvSpPr txBox="1"/>
          <p:nvPr/>
        </p:nvSpPr>
        <p:spPr>
          <a:xfrm>
            <a:off x="1464367" y="4724405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Tx.cpp (</a:t>
            </a:r>
            <a:r>
              <a:rPr lang="en-US" sz="1400" dirty="0" err="1"/>
              <a:t>recv</a:t>
            </a:r>
            <a:r>
              <a:rPr lang="en-US" sz="1400" dirty="0"/>
              <a:t> logic)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198CE-E2B6-4233-B324-C45BD50372BB}"/>
              </a:ext>
            </a:extLst>
          </p:cNvPr>
          <p:cNvSpPr txBox="1"/>
          <p:nvPr/>
        </p:nvSpPr>
        <p:spPr>
          <a:xfrm>
            <a:off x="4412975" y="4722916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Asset.cpp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21D49-22DC-4DCE-B88F-C0CF80822AC4}"/>
              </a:ext>
            </a:extLst>
          </p:cNvPr>
          <p:cNvSpPr txBox="1"/>
          <p:nvPr/>
        </p:nvSpPr>
        <p:spPr>
          <a:xfrm>
            <a:off x="4419603" y="6068011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Asset 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3B64F-A164-4CA3-A4A4-8C43E1BED3A5}"/>
              </a:ext>
            </a:extLst>
          </p:cNvPr>
          <p:cNvSpPr txBox="1"/>
          <p:nvPr/>
        </p:nvSpPr>
        <p:spPr>
          <a:xfrm>
            <a:off x="1457737" y="6074639"/>
            <a:ext cx="15107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Client.cpp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7AE9DA-40BE-45B4-9ED5-4599628B7B98}"/>
              </a:ext>
            </a:extLst>
          </p:cNvPr>
          <p:cNvCxnSpPr/>
          <p:nvPr/>
        </p:nvCxnSpPr>
        <p:spPr>
          <a:xfrm>
            <a:off x="2981739" y="1867066"/>
            <a:ext cx="143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E4F0CF-4E1D-4A01-8C6F-01DD1C15EBC1}"/>
              </a:ext>
            </a:extLst>
          </p:cNvPr>
          <p:cNvCxnSpPr>
            <a:cxnSpLocks/>
          </p:cNvCxnSpPr>
          <p:nvPr/>
        </p:nvCxnSpPr>
        <p:spPr>
          <a:xfrm flipH="1">
            <a:off x="2981739" y="2007703"/>
            <a:ext cx="1437860" cy="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63A9AE-D7CB-46B5-8C92-0DEC7395921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174973" y="2095331"/>
            <a:ext cx="6628" cy="10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B7CC4B-38D7-4E52-B112-3394856CF504}"/>
              </a:ext>
            </a:extLst>
          </p:cNvPr>
          <p:cNvCxnSpPr/>
          <p:nvPr/>
        </p:nvCxnSpPr>
        <p:spPr>
          <a:xfrm>
            <a:off x="2213113" y="2101959"/>
            <a:ext cx="6628" cy="10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0C4BBD-C150-40BA-98A8-23798047FC0A}"/>
              </a:ext>
            </a:extLst>
          </p:cNvPr>
          <p:cNvCxnSpPr/>
          <p:nvPr/>
        </p:nvCxnSpPr>
        <p:spPr>
          <a:xfrm>
            <a:off x="1974574" y="3447054"/>
            <a:ext cx="0" cy="12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4E61F0-2F8B-4658-B8F9-133490CA1A68}"/>
              </a:ext>
            </a:extLst>
          </p:cNvPr>
          <p:cNvCxnSpPr/>
          <p:nvPr/>
        </p:nvCxnSpPr>
        <p:spPr>
          <a:xfrm flipV="1">
            <a:off x="2438400" y="3447054"/>
            <a:ext cx="0" cy="12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1A9262-65E7-4FD2-95DF-1740C42BF246}"/>
              </a:ext>
            </a:extLst>
          </p:cNvPr>
          <p:cNvCxnSpPr/>
          <p:nvPr/>
        </p:nvCxnSpPr>
        <p:spPr>
          <a:xfrm>
            <a:off x="2975115" y="4813155"/>
            <a:ext cx="143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4BDE0-08BC-41B6-BBF5-A7077125F68B}"/>
              </a:ext>
            </a:extLst>
          </p:cNvPr>
          <p:cNvCxnSpPr>
            <a:cxnSpLocks/>
          </p:cNvCxnSpPr>
          <p:nvPr/>
        </p:nvCxnSpPr>
        <p:spPr>
          <a:xfrm flipH="1">
            <a:off x="2975115" y="4953792"/>
            <a:ext cx="1437860" cy="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56F5ED-AFE8-4E8B-B04E-9B63A6B079B5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213111" y="5032182"/>
            <a:ext cx="6630" cy="104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00243-15D2-4212-AC0C-510632D1F32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168349" y="5030693"/>
            <a:ext cx="6628" cy="10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4CC082-77BD-44E5-BD7D-CE03D009A01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2968485" y="6221900"/>
            <a:ext cx="1451118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E2BF04-1378-43A5-9AB5-04E2D541DF63}"/>
              </a:ext>
            </a:extLst>
          </p:cNvPr>
          <p:cNvSpPr txBox="1"/>
          <p:nvPr/>
        </p:nvSpPr>
        <p:spPr>
          <a:xfrm>
            <a:off x="3207026" y="148391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507CD-B685-4B2E-9504-32A20EFD4FF7}"/>
              </a:ext>
            </a:extLst>
          </p:cNvPr>
          <p:cNvSpPr txBox="1"/>
          <p:nvPr/>
        </p:nvSpPr>
        <p:spPr>
          <a:xfrm>
            <a:off x="5280991" y="245100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33477-375B-442B-903E-CE669694D028}"/>
              </a:ext>
            </a:extLst>
          </p:cNvPr>
          <p:cNvSpPr txBox="1"/>
          <p:nvPr/>
        </p:nvSpPr>
        <p:spPr>
          <a:xfrm>
            <a:off x="3200401" y="2121447"/>
            <a:ext cx="114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Validator sign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C1FB1-35D8-4B25-8395-0083AB72AE6A}"/>
              </a:ext>
            </a:extLst>
          </p:cNvPr>
          <p:cNvSpPr txBox="1"/>
          <p:nvPr/>
        </p:nvSpPr>
        <p:spPr>
          <a:xfrm>
            <a:off x="304808" y="1760909"/>
            <a:ext cx="99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AD9668-C3CF-475C-A1D1-C9559297244E}"/>
              </a:ext>
            </a:extLst>
          </p:cNvPr>
          <p:cNvCxnSpPr>
            <a:cxnSpLocks/>
          </p:cNvCxnSpPr>
          <p:nvPr/>
        </p:nvCxnSpPr>
        <p:spPr>
          <a:xfrm>
            <a:off x="480399" y="1969436"/>
            <a:ext cx="990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6E179A-4B5F-4CCE-85DD-C6CBD2FB5CC3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3001613" y="3286538"/>
            <a:ext cx="1424614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AAF77E-F34C-4835-8061-4C12E1B050FC}"/>
              </a:ext>
            </a:extLst>
          </p:cNvPr>
          <p:cNvSpPr txBox="1"/>
          <p:nvPr/>
        </p:nvSpPr>
        <p:spPr>
          <a:xfrm>
            <a:off x="3067877" y="2988510"/>
            <a:ext cx="114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/ update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3F7FB9-5A3E-477B-9057-CA0AE4B7A022}"/>
              </a:ext>
            </a:extLst>
          </p:cNvPr>
          <p:cNvSpPr txBox="1"/>
          <p:nvPr/>
        </p:nvSpPr>
        <p:spPr>
          <a:xfrm>
            <a:off x="3299787" y="451104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1EF3AB-6410-4D6E-83F6-44E5A0E039A3}"/>
              </a:ext>
            </a:extLst>
          </p:cNvPr>
          <p:cNvSpPr txBox="1"/>
          <p:nvPr/>
        </p:nvSpPr>
        <p:spPr>
          <a:xfrm>
            <a:off x="5201479" y="539236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5C0131-D32F-47DC-BF48-41606EC06B5A}"/>
              </a:ext>
            </a:extLst>
          </p:cNvPr>
          <p:cNvSpPr txBox="1"/>
          <p:nvPr/>
        </p:nvSpPr>
        <p:spPr>
          <a:xfrm>
            <a:off x="3316356" y="592951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4239A3-5876-42E6-BDC1-DA4EC914F58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80399" y="6228527"/>
            <a:ext cx="977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CE11AA-809B-4B3B-B118-81FA7B7B354E}"/>
              </a:ext>
            </a:extLst>
          </p:cNvPr>
          <p:cNvSpPr txBox="1"/>
          <p:nvPr/>
        </p:nvSpPr>
        <p:spPr>
          <a:xfrm>
            <a:off x="516835" y="592951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8F4016-9A57-4367-B0D1-9F8EF7A9EA45}"/>
              </a:ext>
            </a:extLst>
          </p:cNvPr>
          <p:cNvSpPr txBox="1"/>
          <p:nvPr/>
        </p:nvSpPr>
        <p:spPr>
          <a:xfrm>
            <a:off x="3150704" y="4970670"/>
            <a:ext cx="114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Validator sign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02BFEC-9FB8-4379-AAD9-9E0564C8AD97}"/>
              </a:ext>
            </a:extLst>
          </p:cNvPr>
          <p:cNvSpPr txBox="1"/>
          <p:nvPr/>
        </p:nvSpPr>
        <p:spPr>
          <a:xfrm>
            <a:off x="2471533" y="3690900"/>
            <a:ext cx="136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Receiver ID</a:t>
            </a:r>
          </a:p>
          <a:p>
            <a:r>
              <a:rPr lang="en-US" sz="1200" dirty="0"/>
              <a:t>Request hash</a:t>
            </a:r>
          </a:p>
          <a:p>
            <a:r>
              <a:rPr lang="en-US" sz="1200" dirty="0"/>
              <a:t>Longest living peer</a:t>
            </a:r>
          </a:p>
          <a:p>
            <a:r>
              <a:rPr lang="en-US" sz="1200" dirty="0"/>
              <a:t>Life (in seconds)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6092D7-E402-4F50-A3CF-A743DA697B60}"/>
              </a:ext>
            </a:extLst>
          </p:cNvPr>
          <p:cNvSpPr txBox="1"/>
          <p:nvPr/>
        </p:nvSpPr>
        <p:spPr>
          <a:xfrm>
            <a:off x="516835" y="3464592"/>
            <a:ext cx="1401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Sender ID</a:t>
            </a:r>
          </a:p>
          <a:p>
            <a:r>
              <a:rPr lang="en-US" sz="1200" dirty="0"/>
              <a:t>Sender public key</a:t>
            </a:r>
          </a:p>
          <a:p>
            <a:r>
              <a:rPr lang="en-US" sz="1200" dirty="0"/>
              <a:t>Asset [optional]</a:t>
            </a:r>
          </a:p>
          <a:p>
            <a:r>
              <a:rPr lang="en-US" sz="1200" dirty="0"/>
              <a:t>Value [optional]</a:t>
            </a:r>
          </a:p>
          <a:p>
            <a:r>
              <a:rPr lang="en-US" sz="1200" dirty="0"/>
              <a:t>Currency [optional]</a:t>
            </a:r>
          </a:p>
          <a:p>
            <a:r>
              <a:rPr lang="en-US" sz="1200" dirty="0"/>
              <a:t>Tx type [optional]</a:t>
            </a:r>
          </a:p>
          <a:p>
            <a:r>
              <a:rPr lang="en-US" sz="1200" dirty="0"/>
              <a:t>Contract ID</a:t>
            </a:r>
          </a:p>
          <a:p>
            <a:r>
              <a:rPr lang="en-US" sz="1200" dirty="0"/>
              <a:t>Timestamp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625B81-3B2E-4C06-962F-E13B1C98C336}"/>
              </a:ext>
            </a:extLst>
          </p:cNvPr>
          <p:cNvSpPr txBox="1"/>
          <p:nvPr/>
        </p:nvSpPr>
        <p:spPr>
          <a:xfrm>
            <a:off x="5923723" y="3798621"/>
            <a:ext cx="23191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Tx.cpp (of longest living peer)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C080A9-88BE-42B0-9348-3A985A035391}"/>
              </a:ext>
            </a:extLst>
          </p:cNvPr>
          <p:cNvCxnSpPr/>
          <p:nvPr/>
        </p:nvCxnSpPr>
        <p:spPr>
          <a:xfrm>
            <a:off x="7381461" y="1338470"/>
            <a:ext cx="0" cy="246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48A684-6D33-421D-8BF8-7289BBFE0015}"/>
              </a:ext>
            </a:extLst>
          </p:cNvPr>
          <p:cNvCxnSpPr/>
          <p:nvPr/>
        </p:nvCxnSpPr>
        <p:spPr>
          <a:xfrm flipV="1">
            <a:off x="7381461" y="4106398"/>
            <a:ext cx="0" cy="249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A32EE9-1365-4319-B689-96BE7E68D1B6}"/>
              </a:ext>
            </a:extLst>
          </p:cNvPr>
          <p:cNvCxnSpPr/>
          <p:nvPr/>
        </p:nvCxnSpPr>
        <p:spPr>
          <a:xfrm flipH="1">
            <a:off x="2246239" y="1338470"/>
            <a:ext cx="5135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BD2561-43EE-4466-924B-CB85911D12C2}"/>
              </a:ext>
            </a:extLst>
          </p:cNvPr>
          <p:cNvCxnSpPr/>
          <p:nvPr/>
        </p:nvCxnSpPr>
        <p:spPr>
          <a:xfrm flipH="1">
            <a:off x="2226365" y="6599583"/>
            <a:ext cx="515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0C5B722-B0FF-4D41-917F-8F9237A73897}"/>
              </a:ext>
            </a:extLst>
          </p:cNvPr>
          <p:cNvSpPr txBox="1"/>
          <p:nvPr/>
        </p:nvSpPr>
        <p:spPr>
          <a:xfrm>
            <a:off x="6142384" y="2202228"/>
            <a:ext cx="140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Sender ID</a:t>
            </a:r>
          </a:p>
          <a:p>
            <a:r>
              <a:rPr lang="en-US" sz="1200" dirty="0"/>
              <a:t>Receiver ID</a:t>
            </a:r>
          </a:p>
          <a:p>
            <a:r>
              <a:rPr lang="en-US" sz="1200" dirty="0"/>
              <a:t>Request hash</a:t>
            </a:r>
          </a:p>
          <a:p>
            <a:r>
              <a:rPr lang="en-US" sz="1200" dirty="0"/>
              <a:t>Response hash</a:t>
            </a:r>
          </a:p>
          <a:p>
            <a:r>
              <a:rPr lang="en-US" sz="1200" dirty="0"/>
              <a:t>Previous peer</a:t>
            </a:r>
          </a:p>
          <a:p>
            <a:r>
              <a:rPr lang="en-US" sz="1200" dirty="0"/>
              <a:t>Tx store Root hash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D69D37-09C3-4240-A8C9-71E4DF20F712}"/>
              </a:ext>
            </a:extLst>
          </p:cNvPr>
          <p:cNvSpPr txBox="1"/>
          <p:nvPr/>
        </p:nvSpPr>
        <p:spPr>
          <a:xfrm>
            <a:off x="6142381" y="4430528"/>
            <a:ext cx="140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Sender ID</a:t>
            </a:r>
          </a:p>
          <a:p>
            <a:r>
              <a:rPr lang="en-US" sz="1200" dirty="0"/>
              <a:t>Receiver ID</a:t>
            </a:r>
          </a:p>
          <a:p>
            <a:r>
              <a:rPr lang="en-US" sz="1200" dirty="0"/>
              <a:t>Request hash</a:t>
            </a:r>
          </a:p>
          <a:p>
            <a:r>
              <a:rPr lang="en-US" sz="1200" dirty="0"/>
              <a:t>Response hash</a:t>
            </a:r>
          </a:p>
          <a:p>
            <a:r>
              <a:rPr lang="en-US" sz="1200" dirty="0"/>
              <a:t>Previous peer</a:t>
            </a:r>
          </a:p>
          <a:p>
            <a:r>
              <a:rPr lang="en-US" sz="1200" dirty="0"/>
              <a:t>Tx store Root hash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3F7F09-CE98-4A2F-8D97-AC477E73807C}"/>
              </a:ext>
            </a:extLst>
          </p:cNvPr>
          <p:cNvSpPr txBox="1"/>
          <p:nvPr/>
        </p:nvSpPr>
        <p:spPr>
          <a:xfrm>
            <a:off x="9664146" y="3833251"/>
            <a:ext cx="14544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Verified </a:t>
            </a:r>
            <a:r>
              <a:rPr lang="en-US" sz="1400" dirty="0" err="1"/>
              <a:t>tx</a:t>
            </a:r>
            <a:r>
              <a:rPr lang="en-US" sz="1400" dirty="0"/>
              <a:t> store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0270F3-1A04-43E6-ACF7-1E5DF34D511E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239533" y="3987140"/>
            <a:ext cx="1424613" cy="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7682FDF-3932-4FDC-BA56-659A271F54D8}"/>
              </a:ext>
            </a:extLst>
          </p:cNvPr>
          <p:cNvSpPr txBox="1"/>
          <p:nvPr/>
        </p:nvSpPr>
        <p:spPr>
          <a:xfrm>
            <a:off x="8718272" y="3808745"/>
            <a:ext cx="114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Stores On certification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ACF019-5196-47F4-90AF-0090CA855A13}"/>
              </a:ext>
            </a:extLst>
          </p:cNvPr>
          <p:cNvSpPr txBox="1"/>
          <p:nvPr/>
        </p:nvSpPr>
        <p:spPr>
          <a:xfrm>
            <a:off x="9256648" y="1314632"/>
            <a:ext cx="2097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Previous peer[of sender]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5BC85-3144-41B3-8494-A954635B2F97}"/>
              </a:ext>
            </a:extLst>
          </p:cNvPr>
          <p:cNvSpPr txBox="1"/>
          <p:nvPr/>
        </p:nvSpPr>
        <p:spPr>
          <a:xfrm>
            <a:off x="9256648" y="6136622"/>
            <a:ext cx="2097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Previous peer[of receiver]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DCDA497-8048-4C2B-A6BC-F0DDCD73694B}"/>
              </a:ext>
            </a:extLst>
          </p:cNvPr>
          <p:cNvCxnSpPr>
            <a:endCxn id="78" idx="1"/>
          </p:cNvCxnSpPr>
          <p:nvPr/>
        </p:nvCxnSpPr>
        <p:spPr>
          <a:xfrm rot="5400000" flipH="1" flipV="1">
            <a:off x="7306404" y="1848378"/>
            <a:ext cx="2330100" cy="1570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D0F5E8C-A1EB-4583-BA5F-5E9F79587792}"/>
              </a:ext>
            </a:extLst>
          </p:cNvPr>
          <p:cNvCxnSpPr>
            <a:endCxn id="79" idx="1"/>
          </p:cNvCxnSpPr>
          <p:nvPr/>
        </p:nvCxnSpPr>
        <p:spPr>
          <a:xfrm rot="16200000" flipH="1">
            <a:off x="7379398" y="4413260"/>
            <a:ext cx="2184113" cy="157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266109C-8DC8-443D-B1CC-F81A2B2C7568}"/>
              </a:ext>
            </a:extLst>
          </p:cNvPr>
          <p:cNvSpPr txBox="1"/>
          <p:nvPr/>
        </p:nvSpPr>
        <p:spPr>
          <a:xfrm>
            <a:off x="7699512" y="4862626"/>
            <a:ext cx="1401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 store Root hash</a:t>
            </a:r>
          </a:p>
          <a:p>
            <a:r>
              <a:rPr lang="en-US" sz="1200" dirty="0"/>
              <a:t>Peer (to verify) ID</a:t>
            </a:r>
          </a:p>
          <a:p>
            <a:r>
              <a:rPr lang="en-US" sz="1200" dirty="0"/>
              <a:t>Counter party ID</a:t>
            </a:r>
          </a:p>
          <a:p>
            <a:r>
              <a:rPr lang="en-US" sz="1200" dirty="0"/>
              <a:t>Request hash</a:t>
            </a:r>
          </a:p>
          <a:p>
            <a:r>
              <a:rPr lang="en-US" sz="1200" dirty="0"/>
              <a:t>Response hash</a:t>
            </a:r>
          </a:p>
          <a:p>
            <a:r>
              <a:rPr lang="en-US" sz="1200" dirty="0"/>
              <a:t>Tx hash</a:t>
            </a:r>
          </a:p>
          <a:p>
            <a:r>
              <a:rPr lang="en-US" sz="1200" dirty="0"/>
              <a:t>Certifying peer ID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F4D2E2-8259-49F7-A7BA-B0EEF907351B}"/>
              </a:ext>
            </a:extLst>
          </p:cNvPr>
          <p:cNvSpPr txBox="1"/>
          <p:nvPr/>
        </p:nvSpPr>
        <p:spPr>
          <a:xfrm>
            <a:off x="7706142" y="1698650"/>
            <a:ext cx="1401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 store Root hash</a:t>
            </a:r>
          </a:p>
          <a:p>
            <a:r>
              <a:rPr lang="en-US" sz="1200" dirty="0"/>
              <a:t>Peer (to verify) ID</a:t>
            </a:r>
          </a:p>
          <a:p>
            <a:r>
              <a:rPr lang="en-US" sz="1200" dirty="0"/>
              <a:t>Counter party ID</a:t>
            </a:r>
          </a:p>
          <a:p>
            <a:r>
              <a:rPr lang="en-US" sz="1200" dirty="0"/>
              <a:t>Request hash</a:t>
            </a:r>
          </a:p>
          <a:p>
            <a:r>
              <a:rPr lang="en-US" sz="1200" dirty="0"/>
              <a:t>Response hash</a:t>
            </a:r>
          </a:p>
          <a:p>
            <a:r>
              <a:rPr lang="en-US" sz="1200" dirty="0"/>
              <a:t>Tx hash</a:t>
            </a:r>
          </a:p>
          <a:p>
            <a:r>
              <a:rPr lang="en-US" sz="1200" dirty="0"/>
              <a:t>Certifying peer ID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94267A-91DD-448B-BA59-2B0F817EFC18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10305223" y="543339"/>
            <a:ext cx="1" cy="7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7E0594A-AE41-4F4A-ADF6-B8FC77A46B31}"/>
              </a:ext>
            </a:extLst>
          </p:cNvPr>
          <p:cNvCxnSpPr>
            <a:stCxn id="78" idx="3"/>
            <a:endCxn id="72" idx="3"/>
          </p:cNvCxnSpPr>
          <p:nvPr/>
        </p:nvCxnSpPr>
        <p:spPr>
          <a:xfrm flipH="1">
            <a:off x="11118573" y="1468521"/>
            <a:ext cx="235227" cy="2518619"/>
          </a:xfrm>
          <a:prstGeom prst="bentConnector3">
            <a:avLst>
              <a:gd name="adj1" fmla="val -97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6C84286-E0F7-49F8-B8DF-FC123D5AC46A}"/>
              </a:ext>
            </a:extLst>
          </p:cNvPr>
          <p:cNvCxnSpPr>
            <a:stCxn id="79" idx="3"/>
          </p:cNvCxnSpPr>
          <p:nvPr/>
        </p:nvCxnSpPr>
        <p:spPr>
          <a:xfrm flipV="1">
            <a:off x="11353799" y="3993770"/>
            <a:ext cx="215349" cy="2296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8AD94B0-18BF-4390-9849-D8B7AF90E37D}"/>
              </a:ext>
            </a:extLst>
          </p:cNvPr>
          <p:cNvSpPr txBox="1"/>
          <p:nvPr/>
        </p:nvSpPr>
        <p:spPr>
          <a:xfrm>
            <a:off x="9140681" y="323480"/>
            <a:ext cx="183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Iteratively checks with previous peers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9E26AE-C8CE-4348-9812-7E9968CEDC75}"/>
              </a:ext>
            </a:extLst>
          </p:cNvPr>
          <p:cNvCxnSpPr>
            <a:stCxn id="79" idx="2"/>
          </p:cNvCxnSpPr>
          <p:nvPr/>
        </p:nvCxnSpPr>
        <p:spPr>
          <a:xfrm flipH="1">
            <a:off x="10305223" y="6444399"/>
            <a:ext cx="1" cy="41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98D253C-3C4F-4BD8-8258-C99122EA4529}"/>
              </a:ext>
            </a:extLst>
          </p:cNvPr>
          <p:cNvSpPr txBox="1"/>
          <p:nvPr/>
        </p:nvSpPr>
        <p:spPr>
          <a:xfrm>
            <a:off x="10272088" y="6446448"/>
            <a:ext cx="183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Iteratively checks with previous peers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B52F8D-8FE4-45E9-993D-C059D343B307}"/>
              </a:ext>
            </a:extLst>
          </p:cNvPr>
          <p:cNvSpPr txBox="1"/>
          <p:nvPr/>
        </p:nvSpPr>
        <p:spPr>
          <a:xfrm>
            <a:off x="10542933" y="3286537"/>
            <a:ext cx="183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Stores On successful verification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85CBE8-6BEE-45AE-8CF2-A9C4E606351F}"/>
              </a:ext>
            </a:extLst>
          </p:cNvPr>
          <p:cNvCxnSpPr>
            <a:endCxn id="52" idx="3"/>
          </p:cNvCxnSpPr>
          <p:nvPr/>
        </p:nvCxnSpPr>
        <p:spPr>
          <a:xfrm flipH="1">
            <a:off x="8242852" y="1622409"/>
            <a:ext cx="2062371" cy="233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00A357-1A82-4A32-8E8F-92C986387F88}"/>
              </a:ext>
            </a:extLst>
          </p:cNvPr>
          <p:cNvCxnSpPr>
            <a:stCxn id="79" idx="0"/>
          </p:cNvCxnSpPr>
          <p:nvPr/>
        </p:nvCxnSpPr>
        <p:spPr>
          <a:xfrm flipH="1" flipV="1">
            <a:off x="8239533" y="4106397"/>
            <a:ext cx="2065691" cy="203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1ED7F-F688-4CE1-9B2A-AC661681F149}"/>
              </a:ext>
            </a:extLst>
          </p:cNvPr>
          <p:cNvSpPr txBox="1"/>
          <p:nvPr/>
        </p:nvSpPr>
        <p:spPr>
          <a:xfrm>
            <a:off x="9679062" y="2187662"/>
            <a:ext cx="136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Verifying peer</a:t>
            </a:r>
          </a:p>
          <a:p>
            <a:r>
              <a:rPr lang="en-US" sz="1200" dirty="0"/>
              <a:t>Verification status</a:t>
            </a:r>
          </a:p>
          <a:p>
            <a:r>
              <a:rPr lang="en-US" sz="1200" dirty="0"/>
              <a:t>Request hash</a:t>
            </a:r>
          </a:p>
          <a:p>
            <a:r>
              <a:rPr lang="en-US" sz="1200" dirty="0"/>
              <a:t>Tx hash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21BCBB-8C61-4BB7-B099-B1EBAA5CEE13}"/>
              </a:ext>
            </a:extLst>
          </p:cNvPr>
          <p:cNvSpPr txBox="1"/>
          <p:nvPr/>
        </p:nvSpPr>
        <p:spPr>
          <a:xfrm>
            <a:off x="9667472" y="4792272"/>
            <a:ext cx="136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Verifying peer</a:t>
            </a:r>
          </a:p>
          <a:p>
            <a:r>
              <a:rPr lang="en-US" sz="1200" dirty="0"/>
              <a:t>Verification status</a:t>
            </a:r>
          </a:p>
          <a:p>
            <a:r>
              <a:rPr lang="en-US" sz="1200" dirty="0"/>
              <a:t>Request hash</a:t>
            </a:r>
          </a:p>
          <a:p>
            <a:r>
              <a:rPr lang="en-US" sz="1200" dirty="0"/>
              <a:t>Tx hash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CEE3534-118C-45D9-BC0D-95151C2F80D0}"/>
              </a:ext>
            </a:extLst>
          </p:cNvPr>
          <p:cNvCxnSpPr>
            <a:endCxn id="5" idx="0"/>
          </p:cNvCxnSpPr>
          <p:nvPr/>
        </p:nvCxnSpPr>
        <p:spPr>
          <a:xfrm>
            <a:off x="2226365" y="1338470"/>
            <a:ext cx="0" cy="45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C2F149D-2512-4452-BC36-724AEE896EED}"/>
              </a:ext>
            </a:extLst>
          </p:cNvPr>
          <p:cNvCxnSpPr>
            <a:endCxn id="12" idx="2"/>
          </p:cNvCxnSpPr>
          <p:nvPr/>
        </p:nvCxnSpPr>
        <p:spPr>
          <a:xfrm flipV="1">
            <a:off x="2213111" y="6382416"/>
            <a:ext cx="0" cy="21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A524D31-D73E-410A-85C4-FBABB57E6324}"/>
              </a:ext>
            </a:extLst>
          </p:cNvPr>
          <p:cNvSpPr txBox="1"/>
          <p:nvPr/>
        </p:nvSpPr>
        <p:spPr>
          <a:xfrm>
            <a:off x="4088304" y="300997"/>
            <a:ext cx="207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 to Client after certification and verification :</a:t>
            </a:r>
          </a:p>
          <a:p>
            <a:r>
              <a:rPr lang="en-US" sz="1200" dirty="0"/>
              <a:t>Certifying peer ID</a:t>
            </a:r>
          </a:p>
          <a:p>
            <a:r>
              <a:rPr lang="en-US" sz="1200" dirty="0"/>
              <a:t>Verified (counterparty) ID</a:t>
            </a:r>
          </a:p>
          <a:p>
            <a:r>
              <a:rPr lang="en-US" sz="1200" dirty="0"/>
              <a:t>Verification status</a:t>
            </a:r>
          </a:p>
        </p:txBody>
      </p:sp>
    </p:spTree>
    <p:extLst>
      <p:ext uri="{BB962C8B-B14F-4D97-AF65-F5344CB8AC3E}">
        <p14:creationId xmlns:p14="http://schemas.microsoft.com/office/powerpoint/2010/main" val="42411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5297-F1B7-4941-97C3-79D4365D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store and the Patricia Merkle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0EAF-7A8A-4EC4-8081-187E1305C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Asset store attributes</a:t>
            </a:r>
          </a:p>
          <a:p>
            <a:pPr lvl="1"/>
            <a:r>
              <a:rPr lang="en-US" dirty="0"/>
              <a:t>Asset ID</a:t>
            </a:r>
          </a:p>
          <a:p>
            <a:pPr lvl="1"/>
            <a:r>
              <a:rPr lang="en-US" dirty="0"/>
              <a:t>Asset value</a:t>
            </a:r>
          </a:p>
          <a:p>
            <a:pPr lvl="1"/>
            <a:r>
              <a:rPr lang="en-US" dirty="0"/>
              <a:t>Asset balance</a:t>
            </a:r>
          </a:p>
          <a:p>
            <a:pPr lvl="1"/>
            <a:r>
              <a:rPr lang="en-US" dirty="0"/>
              <a:t>Currency symbol</a:t>
            </a:r>
          </a:p>
          <a:p>
            <a:pPr lvl="1"/>
            <a:r>
              <a:rPr lang="en-US" dirty="0"/>
              <a:t>Transaction type [debit, credit, debit block,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Contract ID</a:t>
            </a:r>
          </a:p>
          <a:p>
            <a:pPr lvl="1"/>
            <a:r>
              <a:rPr lang="en-US" dirty="0"/>
              <a:t>Request hash</a:t>
            </a:r>
          </a:p>
          <a:p>
            <a:pPr lvl="1"/>
            <a:r>
              <a:rPr lang="en-US" dirty="0"/>
              <a:t>Response hash</a:t>
            </a:r>
          </a:p>
          <a:p>
            <a:pPr lvl="1"/>
            <a:r>
              <a:rPr lang="en-US" dirty="0"/>
              <a:t>Tx hash (status)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5942-AD64-482E-A8F2-B854C7D4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325563"/>
          </a:xfrm>
        </p:spPr>
        <p:txBody>
          <a:bodyPr/>
          <a:lstStyle/>
          <a:p>
            <a:r>
              <a:rPr lang="en-US" dirty="0"/>
              <a:t>Asset and Transaction data on the Verified blockchain are stored in Patricia Merkle tries. </a:t>
            </a:r>
          </a:p>
        </p:txBody>
      </p:sp>
      <p:pic>
        <p:nvPicPr>
          <p:cNvPr id="1026" name="Picture 2" descr="Image result for patricia merkle trie">
            <a:extLst>
              <a:ext uri="{FF2B5EF4-FFF2-40B4-BE49-F238E27FC236}">
                <a16:creationId xmlns:a16="http://schemas.microsoft.com/office/drawing/2014/main" id="{548FF6F0-C9E1-4D4C-BB3F-CFA444D4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34" y="3189771"/>
            <a:ext cx="55435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18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A68-E93D-43BE-8710-D1B3225B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2CFD-4B9C-4534-A7F4-91BAADE50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7252"/>
            <a:ext cx="5181600" cy="46397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transactions are clubbed into blocks that are chained [hence, the term blockchain]</a:t>
            </a:r>
          </a:p>
          <a:p>
            <a:endParaRPr lang="en-US" dirty="0"/>
          </a:p>
          <a:p>
            <a:r>
              <a:rPr lang="en-US" dirty="0"/>
              <a:t>Verified transaction store [used by certifying peers]</a:t>
            </a:r>
          </a:p>
          <a:p>
            <a:pPr lvl="1"/>
            <a:r>
              <a:rPr lang="en-US" dirty="0"/>
              <a:t>Sender ID</a:t>
            </a:r>
          </a:p>
          <a:p>
            <a:pPr lvl="1"/>
            <a:r>
              <a:rPr lang="en-US" dirty="0"/>
              <a:t>Counter party (receiver) ID</a:t>
            </a:r>
          </a:p>
          <a:p>
            <a:pPr lvl="1"/>
            <a:r>
              <a:rPr lang="en-US" dirty="0"/>
              <a:t>Request hash</a:t>
            </a:r>
          </a:p>
          <a:p>
            <a:pPr lvl="1"/>
            <a:r>
              <a:rPr lang="en-US" dirty="0"/>
              <a:t>Response hash</a:t>
            </a:r>
          </a:p>
          <a:p>
            <a:pPr lvl="1"/>
            <a:r>
              <a:rPr lang="en-US" dirty="0"/>
              <a:t>Previous peer</a:t>
            </a:r>
          </a:p>
          <a:p>
            <a:pPr lvl="1"/>
            <a:r>
              <a:rPr lang="en-US" dirty="0"/>
              <a:t>Next peer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Tx hash</a:t>
            </a:r>
          </a:p>
          <a:p>
            <a:pPr lvl="1"/>
            <a:r>
              <a:rPr lang="en-US" dirty="0"/>
              <a:t>Block ID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BFAA-8EC1-4DED-9542-9CED9870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1067"/>
            <a:ext cx="5410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Transaction store [used by each peer to store its own transactions]</a:t>
            </a:r>
          </a:p>
          <a:p>
            <a:pPr lvl="1"/>
            <a:r>
              <a:rPr lang="en-US" dirty="0"/>
              <a:t>Transaction hash</a:t>
            </a:r>
          </a:p>
          <a:p>
            <a:pPr lvl="1"/>
            <a:r>
              <a:rPr lang="en-US" dirty="0"/>
              <a:t>Transaction type</a:t>
            </a:r>
          </a:p>
          <a:p>
            <a:pPr lvl="1"/>
            <a:r>
              <a:rPr lang="en-US" dirty="0"/>
              <a:t>Block identifier</a:t>
            </a:r>
          </a:p>
          <a:p>
            <a:pPr lvl="1"/>
            <a:r>
              <a:rPr lang="en-US" dirty="0"/>
              <a:t>Certifying peer ID</a:t>
            </a:r>
          </a:p>
          <a:p>
            <a:pPr lvl="1"/>
            <a:r>
              <a:rPr lang="en-US" dirty="0"/>
              <a:t>Counter party (receiver) ID</a:t>
            </a:r>
          </a:p>
          <a:p>
            <a:pPr lvl="1"/>
            <a:r>
              <a:rPr lang="en-US" dirty="0"/>
              <a:t>Sender ID</a:t>
            </a:r>
          </a:p>
          <a:p>
            <a:pPr lvl="1"/>
            <a:r>
              <a:rPr lang="en-US" dirty="0"/>
              <a:t>Timestamp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C27D2-2D01-44E7-8573-13350997935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2077" y="3986392"/>
            <a:ext cx="6000323" cy="24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57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63C4A-0265-4E12-BA37-136BAAC8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66" y="0"/>
            <a:ext cx="637284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04DB10-1153-459F-9A82-A00DBA2A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    Certifying a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60755-2C5E-481D-9F96-9318FB2BCE3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7409" y="1690688"/>
            <a:ext cx="3684417" cy="2165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88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9B4-15E7-4AB3-B8F4-2FAC46C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discovery and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E112-C52A-4E54-83E3-8B35EA4AE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344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DISCOVERY</a:t>
            </a:r>
          </a:p>
          <a:p>
            <a:r>
              <a:rPr lang="en-US" dirty="0"/>
              <a:t>2</a:t>
            </a:r>
            <a:r>
              <a:rPr lang="en-US" baseline="30000" dirty="0"/>
              <a:t>160</a:t>
            </a:r>
            <a:r>
              <a:rPr lang="en-US" dirty="0"/>
              <a:t> network address space, O(</a:t>
            </a:r>
            <a:r>
              <a:rPr lang="en-US" dirty="0" err="1"/>
              <a:t>log</a:t>
            </a:r>
            <a:r>
              <a:rPr lang="en-US" baseline="-25000" dirty="0" err="1"/>
              <a:t>n</a:t>
            </a:r>
            <a:r>
              <a:rPr lang="en-US" dirty="0"/>
              <a:t>) hops. Iterative, asynchronous look up.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4F55-E0E0-4461-B33A-C902565D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897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COMMUNICATIONS</a:t>
            </a:r>
          </a:p>
          <a:p>
            <a:r>
              <a:rPr lang="en-US" dirty="0"/>
              <a:t>Sender signs message with its private key, encrypts using public key of receiver. Receiver decrypts message using its private key, checks signature using sender’s public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CC66A-848A-487F-8887-372B4F7CD14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95" y="3317323"/>
            <a:ext cx="4442088" cy="31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235C4-514D-407A-BFE2-A6E45E376A1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8023" y="4200937"/>
            <a:ext cx="590534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353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B303-B4B1-48DF-84A3-1F228447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3A964-E76B-4E43-8ECB-F4DF4A643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53" y="0"/>
            <a:ext cx="426101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FF84A-C248-4E7F-91BF-9323D4D3D7E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0591" y="1912040"/>
            <a:ext cx="5724525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096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748</Words>
  <Application>Microsoft Office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Verified Blockchain Protocol</vt:lpstr>
      <vt:lpstr>What is the Verified blockchain used for ?</vt:lpstr>
      <vt:lpstr>Authenticating and Authorizing clients</vt:lpstr>
      <vt:lpstr>Data flow</vt:lpstr>
      <vt:lpstr>Asset store and the Patricia Merkle trie</vt:lpstr>
      <vt:lpstr>Transaction stores</vt:lpstr>
      <vt:lpstr>                                 Certifying a transaction</vt:lpstr>
      <vt:lpstr>Peer discovery and Communications</vt:lpstr>
      <vt:lpstr>Verifying a transaction</vt:lpstr>
      <vt:lpstr>Provided and Required APIs</vt:lpstr>
      <vt:lpstr>Setting up the Verified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Blockchain Protocol</dc:title>
  <dc:creator>kallol@verifiedag.onmicrosoft.com</dc:creator>
  <cp:lastModifiedBy>kallol@verifiedag.onmicrosoft.com</cp:lastModifiedBy>
  <cp:revision>84</cp:revision>
  <dcterms:created xsi:type="dcterms:W3CDTF">2019-09-21T09:58:08Z</dcterms:created>
  <dcterms:modified xsi:type="dcterms:W3CDTF">2019-09-23T03:06:40Z</dcterms:modified>
</cp:coreProperties>
</file>