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1"/>
  </p:notesMasterIdLst>
  <p:sldIdLst>
    <p:sldId id="256" r:id="rId2"/>
    <p:sldId id="265" r:id="rId3"/>
    <p:sldId id="263" r:id="rId4"/>
    <p:sldId id="267" r:id="rId5"/>
    <p:sldId id="273" r:id="rId6"/>
    <p:sldId id="270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2"/>
    <p:restoredTop sz="94694"/>
  </p:normalViewPr>
  <p:slideViewPr>
    <p:cSldViewPr snapToGrid="0">
      <p:cViewPr>
        <p:scale>
          <a:sx n="65" d="100"/>
          <a:sy n="65" d="100"/>
        </p:scale>
        <p:origin x="74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57565-D9A9-42DC-8E72-54DE571BFA9D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7077F-0BF6-4AB1-A0A2-447321C31DA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5750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7077F-0BF6-4AB1-A0A2-447321C31DAC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026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B93F1-0B0A-F699-87D5-043ECEC2F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C7FBEC-D2ED-4A3A-2A43-288719B2E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E6B0A-FE30-F126-D1E6-9B5EDCC8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E44B8-9436-EAC6-66B1-AFB788B1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9A8E74-10E1-2E49-05A5-411FDB77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999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C2771-7820-12F4-9A09-6BF24288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E4FDB4-3804-FFB3-1C3E-B1E997B07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933D24-2E65-8869-285B-EBD2B51A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8E428-50B1-0997-FA6D-CB53876F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DF9E6-BD68-7FAF-58CD-E964C134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284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5EEF6F-8683-C40F-2A46-2D2E5AA20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E14663-C49D-5D05-9DB4-08D568260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B01C4-8F57-A0C1-BD13-5DF0B368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D9047-9E1F-3818-53CF-2D17CD4D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EDD83-C6CF-89E8-C13E-D691C91C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055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BA669-4FC9-2F8C-DC1A-6ACFD8F9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EE165B-02C8-478C-CC51-5E10E9AE4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2B0012-6C1D-FEAE-AF84-65D4B335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988297-D085-D392-9142-11E7FADE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854461-DBEC-B39C-81AE-ADDD4FBA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723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15210-3EA8-7492-1D17-9CD8392D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1B018D-5D8C-8ACA-42BC-3F1470265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F7E15-D69D-F106-8F43-26CF8992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43AF3D-BE65-3456-7281-8EF41F1E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C85DE-56AA-DC0E-1ECD-81C08C84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55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4D7CA-CCB8-DB11-5910-3500C1C1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BA9555-D65A-7677-DA87-0D5A0D0AD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52BD76-6469-B30F-7C37-73CA4C2FA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27BCD8-86DC-891D-C917-23E40C8C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ADD1B1-BC23-BDF7-4BF4-E44FAC03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A71644-D45C-7A9A-3F40-FDEDB8B7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164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8586D-F67F-EC0A-E182-A940B2A8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69345A-0C71-3837-A99E-C15352868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83BFE0-43B1-3800-1226-6821F9A14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DE33E2-2380-EAC0-CB0A-704B56613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D7CECB-54BE-E36C-9B77-5EE1D1995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78FD65-CFB3-B94C-C001-D548ECE2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BF65F9-2BC8-9E9E-C1FA-51ED3148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26DB65-1954-2531-77B0-2F09F6FE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024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3E923-775B-D8EC-FF4B-3DDC3AFD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2847E4-492A-95DC-5D59-039E08D1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C856EF-90BD-0555-A066-3E8E5088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A5788B-7EEB-5B3C-AC79-CD184491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721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557729-56D6-01FF-401B-992795C7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75B688-60A1-2AC6-810E-3C23DFBE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1541AF-4BF3-347D-E2D9-907E598C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215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C01A4-CEF4-1B3D-EC06-0BCA2EBD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BD4E86-C316-702D-4F95-D517C58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7AE787-D17A-1F6B-739F-81DBF6CC5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C0738F-F3A3-EC28-2DCB-855D41A9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D3D545-BDDB-FAFE-F414-360A35B5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18B26F-EF6D-E2D6-36CB-0CD02EE8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207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2F377-5363-4F26-DD65-995B8BBF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4EB9E9-7467-1B5B-7871-69B067F38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FCF597-CCFA-87F4-1E87-D8AC3972B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AA0D94-1842-7E41-6AE7-DD9D3222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79EA5E-E61C-F281-3432-2313F935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05BAFC-B7AF-EB71-DF5E-0EAEB79E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36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A89533-60CD-794B-3FBA-F058E3EF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4CA1A1-C3C3-B3DB-4411-8DF743E5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CB84B5-E7AB-C6B5-F5FB-08640027F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010D13-5421-45FB-91B5-734B751F6B9F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8A8D61-7978-8771-A1D9-FBD7A8957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E70503-5F6E-E08D-8F1C-C40B68167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  <p:pic>
        <p:nvPicPr>
          <p:cNvPr id="7" name="Grafik 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6083A9F-2A7E-B057-2D68-0A4DD2886B8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88" y="5818923"/>
            <a:ext cx="2286000" cy="85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1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goat.mendes.dev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46F7-AF12-84BE-71BA-E6EC009D5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9106" y="2029319"/>
            <a:ext cx="7673788" cy="1091381"/>
          </a:xfrm>
        </p:spPr>
        <p:txBody>
          <a:bodyPr anchor="b">
            <a:noAutofit/>
          </a:bodyPr>
          <a:lstStyle/>
          <a:p>
            <a:pPr algn="ctr"/>
            <a:br>
              <a:rPr lang="en-US" altLang="ja-JP" sz="12000" dirty="0">
                <a:latin typeface="Jersey 1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altLang="ja-JP" sz="10000" dirty="0" err="1">
                <a:latin typeface="Jersey 10" pitchFamily="2" charset="0"/>
                <a:ea typeface="HGGothicE" panose="020B0400000000000000" pitchFamily="49" charset="-128"/>
                <a:cs typeface="Roboto" panose="02000000000000000000" pitchFamily="2" charset="0"/>
              </a:rPr>
              <a:t>iGOAT</a:t>
            </a:r>
            <a:endParaRPr lang="de-CH" sz="10000" dirty="0">
              <a:latin typeface="Jersey 10" pitchFamily="2" charset="0"/>
              <a:ea typeface="HGGothicE" panose="020B0400000000000000" pitchFamily="49" charset="-128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FD9A6-903D-AF93-8A90-939788564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359508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de-CH" sz="2800" b="1" dirty="0" err="1">
                <a:latin typeface="Jersey 10" pitchFamily="2" charset="0"/>
              </a:rPr>
              <a:t>One</a:t>
            </a:r>
            <a:r>
              <a:rPr lang="de-CH" sz="2800" b="1" dirty="0">
                <a:latin typeface="Jersey 10" pitchFamily="2" charset="0"/>
              </a:rPr>
              <a:t> </a:t>
            </a:r>
            <a:r>
              <a:rPr lang="de-CH" sz="2800" b="1" dirty="0" err="1">
                <a:latin typeface="Jersey 10" pitchFamily="2" charset="0"/>
              </a:rPr>
              <a:t>goat</a:t>
            </a:r>
            <a:r>
              <a:rPr lang="de-CH" sz="2800" b="1" dirty="0">
                <a:latin typeface="Jersey 10" pitchFamily="2" charset="0"/>
              </a:rPr>
              <a:t> </a:t>
            </a:r>
            <a:r>
              <a:rPr lang="de-CH" sz="2800" b="1" dirty="0" err="1">
                <a:latin typeface="Jersey 10" pitchFamily="2" charset="0"/>
              </a:rPr>
              <a:t>saw</a:t>
            </a:r>
            <a:r>
              <a:rPr lang="de-CH" sz="2800" b="1" dirty="0">
                <a:latin typeface="Jersey 10" pitchFamily="2" charset="0"/>
              </a:rPr>
              <a:t> </a:t>
            </a:r>
            <a:r>
              <a:rPr lang="de-CH" sz="2800" b="1" dirty="0" err="1">
                <a:latin typeface="Jersey 10" pitchFamily="2" charset="0"/>
              </a:rPr>
              <a:t>it</a:t>
            </a:r>
            <a:r>
              <a:rPr lang="de-CH" sz="2800" b="1" dirty="0">
                <a:latin typeface="Jersey 10" pitchFamily="2" charset="0"/>
              </a:rPr>
              <a:t> </a:t>
            </a:r>
            <a:r>
              <a:rPr lang="de-CH" sz="2800" b="1" dirty="0" err="1">
                <a:latin typeface="Jersey 10" pitchFamily="2" charset="0"/>
              </a:rPr>
              <a:t>coming</a:t>
            </a:r>
            <a:endParaRPr lang="de-CH" sz="2800" b="1" dirty="0">
              <a:latin typeface="Jersey 10" pitchFamily="2" charset="0"/>
            </a:endParaRPr>
          </a:p>
        </p:txBody>
      </p:sp>
      <p:pic>
        <p:nvPicPr>
          <p:cNvPr id="8" name="Picture 7" descr="A pixelated goat head&#10;&#10;AI-generated content may be incorrect.">
            <a:extLst>
              <a:ext uri="{FF2B5EF4-FFF2-40B4-BE49-F238E27FC236}">
                <a16:creationId xmlns:a16="http://schemas.microsoft.com/office/drawing/2014/main" id="{83BF365D-5174-6DE9-41AE-44E5F6DA8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321" y="3041187"/>
            <a:ext cx="1167358" cy="116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1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8712830-2275-87E2-48B7-EE01B4F32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17" y="1808491"/>
            <a:ext cx="8625566" cy="3241018"/>
          </a:xfrm>
        </p:spPr>
      </p:pic>
      <p:pic>
        <p:nvPicPr>
          <p:cNvPr id="2050" name="Picture 2" descr="I googled &quot;white background&quot; and saved this image. Later, I found out this  is not a real white background... (zoom in) : r/mildlyinfuriating">
            <a:extLst>
              <a:ext uri="{FF2B5EF4-FFF2-40B4-BE49-F238E27FC236}">
                <a16:creationId xmlns:a16="http://schemas.microsoft.com/office/drawing/2014/main" id="{91615CCA-037B-F654-1176-24AB8299E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138" y="5358574"/>
            <a:ext cx="2565862" cy="149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A0F8CF-76BC-B84B-D5E4-88C8A4D13967}"/>
              </a:ext>
            </a:extLst>
          </p:cNvPr>
          <p:cNvSpPr txBox="1"/>
          <p:nvPr/>
        </p:nvSpPr>
        <p:spPr>
          <a:xfrm>
            <a:off x="1593572" y="5532581"/>
            <a:ext cx="90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Jersey 10" pitchFamily="2" charset="0"/>
              </a:rPr>
              <a:t>Scientists: Jonas, Marvin, Max, Nicolas</a:t>
            </a:r>
            <a:endParaRPr lang="en-CH" sz="2400" dirty="0">
              <a:latin typeface="Jersey 1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6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DB53-A8AF-FD2E-3337-9C28BB88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1" y="434109"/>
            <a:ext cx="11083637" cy="951345"/>
          </a:xfr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de-CH" sz="4000" dirty="0">
                <a:solidFill>
                  <a:schemeClr val="bg1"/>
                </a:solidFill>
                <a:latin typeface="Jersey 10" pitchFamily="2" charset="0"/>
                <a:cs typeface="Arial" panose="020B0604020202020204" pitchFamily="34" charset="0"/>
              </a:rPr>
              <a:t>Website</a:t>
            </a:r>
          </a:p>
        </p:txBody>
      </p:sp>
      <p:pic>
        <p:nvPicPr>
          <p:cNvPr id="6" name="Picture 5" descr="A qr code with a dog head&#10;&#10;AI-generated content may be incorrect.">
            <a:extLst>
              <a:ext uri="{FF2B5EF4-FFF2-40B4-BE49-F238E27FC236}">
                <a16:creationId xmlns:a16="http://schemas.microsoft.com/office/drawing/2014/main" id="{B3C42B57-EED6-FDA2-E34B-A8E0CD5CF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499" y="1562467"/>
            <a:ext cx="4136995" cy="4136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3B70C-0AE6-293A-D2A7-65830F8BC967}"/>
              </a:ext>
            </a:extLst>
          </p:cNvPr>
          <p:cNvSpPr txBox="1"/>
          <p:nvPr/>
        </p:nvSpPr>
        <p:spPr>
          <a:xfrm>
            <a:off x="4772484" y="5699462"/>
            <a:ext cx="264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Jersey 1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igoat.mendes.dev</a:t>
            </a:r>
            <a:endParaRPr lang="en-CH" sz="2400" dirty="0">
              <a:latin typeface="Jersey 1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6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BB2CD-5371-22FB-8330-894B2333F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9E3F1F9-A59C-0E56-B2F7-2B40F4C9C8AF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>
                <a:latin typeface="Jersey 10" pitchFamily="2" charset="0"/>
              </a:rPr>
              <a:t>DEMO</a:t>
            </a:r>
          </a:p>
        </p:txBody>
      </p:sp>
      <p:pic>
        <p:nvPicPr>
          <p:cNvPr id="3" name="Picture 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23351755-22BB-4890-DD47-54709A322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414" y="1793138"/>
            <a:ext cx="6279172" cy="45228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5230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EA7E5-0CB8-D4A5-38AC-FD4DEB128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575B6B7-242D-68B2-D059-963E844C53D1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>
                <a:latin typeface="Jersey 10" pitchFamily="2" charset="0"/>
              </a:rPr>
              <a:t>Quality Assurance: Lines </a:t>
            </a:r>
            <a:r>
              <a:rPr lang="de-CH" dirty="0" err="1">
                <a:latin typeface="Jersey 10" pitchFamily="2" charset="0"/>
              </a:rPr>
              <a:t>of</a:t>
            </a:r>
            <a:r>
              <a:rPr lang="de-CH" dirty="0">
                <a:latin typeface="Jersey 10" pitchFamily="2" charset="0"/>
              </a:rPr>
              <a:t> Code (Classes)</a:t>
            </a:r>
          </a:p>
        </p:txBody>
      </p:sp>
      <p:pic>
        <p:nvPicPr>
          <p:cNvPr id="3" name="Picture 2" descr="A graph showing a line of code&#10;&#10;AI-generated content may be incorrect.">
            <a:extLst>
              <a:ext uri="{FF2B5EF4-FFF2-40B4-BE49-F238E27FC236}">
                <a16:creationId xmlns:a16="http://schemas.microsoft.com/office/drawing/2014/main" id="{CC9761F8-B69E-37D4-98B2-4992F2586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1" y="2350101"/>
            <a:ext cx="5244972" cy="2844105"/>
          </a:xfrm>
          <a:prstGeom prst="rect">
            <a:avLst/>
          </a:prstGeom>
        </p:spPr>
      </p:pic>
      <p:pic>
        <p:nvPicPr>
          <p:cNvPr id="5" name="Picture 4" descr="A graph showing lines and numbers&#10;&#10;AI-generated content may be incorrect.">
            <a:extLst>
              <a:ext uri="{FF2B5EF4-FFF2-40B4-BE49-F238E27FC236}">
                <a16:creationId xmlns:a16="http://schemas.microsoft.com/office/drawing/2014/main" id="{CC1E138D-E1D7-46DE-08C3-D3B8DE264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49" y="2350101"/>
            <a:ext cx="5238787" cy="284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4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B92B1-F65B-A228-BE4C-C70EDFB51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46ED234-C924-A783-B8B3-8DB7AEBD16FD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>
                <a:latin typeface="Jersey 10" pitchFamily="2" charset="0"/>
              </a:rPr>
              <a:t>Quality Assurance: Lines </a:t>
            </a:r>
            <a:r>
              <a:rPr lang="de-CH" dirty="0" err="1">
                <a:latin typeface="Jersey 10" pitchFamily="2" charset="0"/>
              </a:rPr>
              <a:t>of</a:t>
            </a:r>
            <a:r>
              <a:rPr lang="de-CH" dirty="0">
                <a:latin typeface="Jersey 10" pitchFamily="2" charset="0"/>
              </a:rPr>
              <a:t> Code (Methods)</a:t>
            </a:r>
          </a:p>
        </p:txBody>
      </p:sp>
      <p:pic>
        <p:nvPicPr>
          <p:cNvPr id="13" name="Picture 12" descr="A graph with a green line&#10;&#10;AI-generated content may be incorrect.">
            <a:extLst>
              <a:ext uri="{FF2B5EF4-FFF2-40B4-BE49-F238E27FC236}">
                <a16:creationId xmlns:a16="http://schemas.microsoft.com/office/drawing/2014/main" id="{0944B48C-7E25-3955-DC4F-0C23A23D6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1" y="2350101"/>
            <a:ext cx="5244972" cy="2844105"/>
          </a:xfrm>
          <a:prstGeom prst="rect">
            <a:avLst/>
          </a:prstGeom>
        </p:spPr>
      </p:pic>
      <p:pic>
        <p:nvPicPr>
          <p:cNvPr id="15" name="Picture 14" descr="A graph showing a number of lines&#10;&#10;AI-generated content may be incorrect.">
            <a:extLst>
              <a:ext uri="{FF2B5EF4-FFF2-40B4-BE49-F238E27FC236}">
                <a16:creationId xmlns:a16="http://schemas.microsoft.com/office/drawing/2014/main" id="{9EE16789-CC52-1588-03AB-581C54E03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46" y="2350101"/>
            <a:ext cx="5244972" cy="284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0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69739-A679-62B6-74B0-84DA1DE20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4075775-2243-3FAE-FCDB-6BF5BE1BE022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>
                <a:latin typeface="Jersey 10" pitchFamily="2" charset="0"/>
              </a:rPr>
              <a:t>Quality Assurance: </a:t>
            </a:r>
            <a:r>
              <a:rPr lang="de-CH" dirty="0" err="1">
                <a:latin typeface="Jersey 10" pitchFamily="2" charset="0"/>
              </a:rPr>
              <a:t>Complexity</a:t>
            </a:r>
            <a:r>
              <a:rPr lang="de-CH" dirty="0">
                <a:latin typeface="Jersey 10" pitchFamily="2" charset="0"/>
              </a:rPr>
              <a:t> (Classes)</a:t>
            </a:r>
          </a:p>
        </p:txBody>
      </p:sp>
      <p:pic>
        <p:nvPicPr>
          <p:cNvPr id="3" name="Picture 2" descr="A graph of a number of classes&#10;&#10;AI-generated content may be incorrect.">
            <a:extLst>
              <a:ext uri="{FF2B5EF4-FFF2-40B4-BE49-F238E27FC236}">
                <a16:creationId xmlns:a16="http://schemas.microsoft.com/office/drawing/2014/main" id="{3F2F3845-F306-4D48-6660-E37EEF898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4" y="2350101"/>
            <a:ext cx="5244971" cy="2847462"/>
          </a:xfrm>
          <a:prstGeom prst="rect">
            <a:avLst/>
          </a:prstGeom>
        </p:spPr>
      </p:pic>
      <p:pic>
        <p:nvPicPr>
          <p:cNvPr id="5" name="Picture 4" descr="A graph with a line&#10;&#10;AI-generated content may be incorrect.">
            <a:extLst>
              <a:ext uri="{FF2B5EF4-FFF2-40B4-BE49-F238E27FC236}">
                <a16:creationId xmlns:a16="http://schemas.microsoft.com/office/drawing/2014/main" id="{67016188-DA37-9387-23BD-DE843A475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47" y="2353459"/>
            <a:ext cx="5244970" cy="284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6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A13BC-3683-801E-F0D9-6EF47208C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C4B7BB7-DEE0-4934-4953-6182936BAA2F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>
                <a:latin typeface="Jersey 10" pitchFamily="2" charset="0"/>
              </a:rPr>
              <a:t>Quality Assurance: </a:t>
            </a:r>
            <a:r>
              <a:rPr lang="de-CH" dirty="0" err="1">
                <a:latin typeface="Jersey 10" pitchFamily="2" charset="0"/>
              </a:rPr>
              <a:t>Complexity</a:t>
            </a:r>
            <a:r>
              <a:rPr lang="de-CH" dirty="0">
                <a:latin typeface="Jersey 10" pitchFamily="2" charset="0"/>
              </a:rPr>
              <a:t> (Methods)</a:t>
            </a:r>
          </a:p>
        </p:txBody>
      </p:sp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A44F2044-572C-8E4B-3BD2-5B3E23897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3" y="2353459"/>
            <a:ext cx="5244971" cy="2844104"/>
          </a:xfrm>
          <a:prstGeom prst="rect">
            <a:avLst/>
          </a:prstGeom>
        </p:spPr>
      </p:pic>
      <p:pic>
        <p:nvPicPr>
          <p:cNvPr id="7" name="Picture 6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DD93951B-CFCB-953F-F341-386AEF8B5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47" y="2353459"/>
            <a:ext cx="5244971" cy="284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69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909B9-88DF-7778-F4FE-0B425EF36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FCDC6FA-1214-6995-45CF-4D29F57B33A8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 err="1">
                <a:latin typeface="Jersey 10" pitchFamily="2" charset="0"/>
              </a:rPr>
              <a:t>Lessons</a:t>
            </a:r>
            <a:r>
              <a:rPr lang="de-CH" dirty="0">
                <a:latin typeface="Jersey 10" pitchFamily="2" charset="0"/>
              </a:rPr>
              <a:t> </a:t>
            </a:r>
            <a:r>
              <a:rPr lang="de-CH" dirty="0" err="1">
                <a:latin typeface="Jersey 10" pitchFamily="2" charset="0"/>
              </a:rPr>
              <a:t>Learned</a:t>
            </a:r>
            <a:endParaRPr lang="de-CH" dirty="0">
              <a:latin typeface="Jersey 1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4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</Words>
  <Application>Microsoft Office PowerPoint</Application>
  <PresentationFormat>Widescreen</PresentationFormat>
  <Paragraphs>12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Jersey 10</vt:lpstr>
      <vt:lpstr>Office</vt:lpstr>
      <vt:lpstr> iGOAT</vt:lpstr>
      <vt:lpstr>PowerPoint Presentation</vt:lpstr>
      <vt:lpstr>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Berger</dc:creator>
  <cp:lastModifiedBy>Jonas Flueckiger</cp:lastModifiedBy>
  <cp:revision>40</cp:revision>
  <dcterms:created xsi:type="dcterms:W3CDTF">2025-02-27T11:07:44Z</dcterms:created>
  <dcterms:modified xsi:type="dcterms:W3CDTF">2025-05-13T15:40:08Z</dcterms:modified>
</cp:coreProperties>
</file>