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7"/>
  </p:notesMasterIdLst>
  <p:sldIdLst>
    <p:sldId id="256" r:id="rId2"/>
    <p:sldId id="265" r:id="rId3"/>
    <p:sldId id="263" r:id="rId4"/>
    <p:sldId id="267" r:id="rId5"/>
    <p:sldId id="270" r:id="rId6"/>
    <p:sldId id="273" r:id="rId7"/>
    <p:sldId id="274" r:id="rId8"/>
    <p:sldId id="268" r:id="rId9"/>
    <p:sldId id="269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2"/>
    <p:restoredTop sz="94694"/>
  </p:normalViewPr>
  <p:slideViewPr>
    <p:cSldViewPr snapToGrid="0">
      <p:cViewPr varScale="1">
        <p:scale>
          <a:sx n="58" d="100"/>
          <a:sy n="58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4968"/>
            <a:ext cx="9144000" cy="1091381"/>
          </a:xfrm>
        </p:spPr>
        <p:txBody>
          <a:bodyPr anchor="b">
            <a:noAutofit/>
          </a:bodyPr>
          <a:lstStyle/>
          <a:p>
            <a:pPr algn="ctr"/>
            <a:br>
              <a:rPr lang="en-US" altLang="ja-JP" sz="8800" dirty="0">
                <a:latin typeface="Accuratist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ja-JP" sz="8800" dirty="0" err="1">
                <a:latin typeface="Nordique Inline" panose="00000500000000000000" pitchFamily="2" charset="0"/>
                <a:ea typeface="HGGothicE" panose="020B0400000000000000" pitchFamily="49" charset="-128"/>
                <a:cs typeface="Roboto" panose="02000000000000000000" pitchFamily="2" charset="0"/>
              </a:rPr>
              <a:t>iGOAT</a:t>
            </a:r>
            <a:endParaRPr lang="de-CH" sz="3600" dirty="0">
              <a:latin typeface="Nordique Inline" panose="00000500000000000000" pitchFamily="2" charset="0"/>
              <a:ea typeface="HGGothicE" panose="020B0400000000000000" pitchFamily="49" charset="-128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429000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b="1" dirty="0" err="1">
                <a:latin typeface="Futuro"/>
              </a:rPr>
              <a:t>O</a:t>
            </a:r>
            <a:r>
              <a:rPr lang="de-CH" sz="2400" b="1" dirty="0" err="1">
                <a:latin typeface="Futuro"/>
              </a:rPr>
              <a:t>ne</a:t>
            </a:r>
            <a:r>
              <a:rPr lang="de-CH" sz="2400" b="1" dirty="0">
                <a:latin typeface="Futuro"/>
              </a:rPr>
              <a:t> </a:t>
            </a:r>
            <a:r>
              <a:rPr lang="de-CH" sz="2400" b="1" dirty="0" err="1">
                <a:latin typeface="Futuro"/>
              </a:rPr>
              <a:t>goat</a:t>
            </a:r>
            <a:r>
              <a:rPr lang="de-CH" sz="2400" b="1" dirty="0">
                <a:latin typeface="Futuro"/>
              </a:rPr>
              <a:t> </a:t>
            </a:r>
            <a:r>
              <a:rPr lang="de-CH" sz="2400" b="1" dirty="0" err="1">
                <a:latin typeface="Futuro"/>
              </a:rPr>
              <a:t>saw</a:t>
            </a:r>
            <a:r>
              <a:rPr lang="de-CH" sz="2400" b="1" dirty="0">
                <a:latin typeface="Futuro"/>
              </a:rPr>
              <a:t> </a:t>
            </a:r>
            <a:r>
              <a:rPr lang="de-CH" sz="2400" b="1" dirty="0" err="1">
                <a:latin typeface="Futuro"/>
              </a:rPr>
              <a:t>it</a:t>
            </a:r>
            <a:r>
              <a:rPr lang="de-CH" sz="2400" b="1" dirty="0">
                <a:latin typeface="Futuro"/>
              </a:rPr>
              <a:t> </a:t>
            </a:r>
            <a:r>
              <a:rPr lang="de-CH" sz="2400" b="1" dirty="0" err="1">
                <a:latin typeface="Futuro"/>
              </a:rPr>
              <a:t>coming</a:t>
            </a:r>
            <a:endParaRPr lang="de-CH" sz="2400" b="1" dirty="0">
              <a:latin typeface="Futuro"/>
            </a:endParaRPr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9E99E-8538-5111-F123-D032EF8FA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97D2299-91A9-CFE6-A5D8-D4C689D709A7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QA: First </a:t>
            </a:r>
            <a:r>
              <a:rPr lang="de-CH" dirty="0" err="1"/>
              <a:t>Measurements</a:t>
            </a:r>
            <a:endParaRPr lang="de-CH" dirty="0"/>
          </a:p>
        </p:txBody>
      </p:sp>
      <p:pic>
        <p:nvPicPr>
          <p:cNvPr id="3" name="Grafik 2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7CB5BD8B-DFBD-A142-3C66-2E5B881D8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61" y="3439113"/>
            <a:ext cx="9488077" cy="961459"/>
          </a:xfrm>
          <a:prstGeom prst="rect">
            <a:avLst/>
          </a:prstGeom>
        </p:spPr>
      </p:pic>
      <p:pic>
        <p:nvPicPr>
          <p:cNvPr id="5" name="Grafik 4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5B0DE6A0-46CE-5D9A-79EB-F34E6AEB3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961" y="2072189"/>
            <a:ext cx="9488077" cy="9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8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18EA-6CE4-0131-BABB-61467CB2B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CD96C1-1732-C397-6F00-E8BC5037A958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Libraries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07D3837-92FA-CCC9-C637-19EA348D5DB1}"/>
              </a:ext>
            </a:extLst>
          </p:cNvPr>
          <p:cNvSpPr txBox="1"/>
          <p:nvPr/>
        </p:nvSpPr>
        <p:spPr>
          <a:xfrm>
            <a:off x="4458392" y="2767280"/>
            <a:ext cx="327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000" dirty="0" err="1"/>
              <a:t>animatefx</a:t>
            </a:r>
            <a:endParaRPr lang="de-CH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000" dirty="0"/>
              <a:t>slf4j</a:t>
            </a:r>
          </a:p>
        </p:txBody>
      </p:sp>
    </p:spTree>
    <p:extLst>
      <p:ext uri="{BB962C8B-B14F-4D97-AF65-F5344CB8AC3E}">
        <p14:creationId xmlns:p14="http://schemas.microsoft.com/office/powerpoint/2010/main" val="157364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A6063-9BA7-AA75-3056-B57C7C88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E602A44-1951-818C-8643-1170D60073E9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Progress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2B9EA2-ED7F-4A27-D9AD-A0025A506AFF}"/>
              </a:ext>
            </a:extLst>
          </p:cNvPr>
          <p:cNvSpPr txBox="1"/>
          <p:nvPr/>
        </p:nvSpPr>
        <p:spPr>
          <a:xfrm>
            <a:off x="2534061" y="2119281"/>
            <a:ext cx="71238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CH" sz="4000" dirty="0"/>
              <a:t>OpenGL -&gt; JavaFX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CH" sz="4000" dirty="0"/>
              <a:t>Regelmässige Meetings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CH" sz="4000" dirty="0"/>
              <a:t>Flexible Aufgabenteilung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CH" sz="4000" dirty="0"/>
              <a:t>Gegenseitige Hilfe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15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0A21-C273-9CE2-F3B3-D8C3CBF07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40E7FAC-D5DC-D0DC-CAAB-CBAA1AD05375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Progress: Game </a:t>
            </a:r>
            <a:r>
              <a:rPr lang="de-CH" dirty="0" err="1"/>
              <a:t>Mechanics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59B690-9F82-EE4D-EDF4-B3DFB59B6CE6}"/>
              </a:ext>
            </a:extLst>
          </p:cNvPr>
          <p:cNvSpPr txBox="1"/>
          <p:nvPr/>
        </p:nvSpPr>
        <p:spPr>
          <a:xfrm>
            <a:off x="2885042" y="1566952"/>
            <a:ext cx="642191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de-CH" sz="3600" dirty="0"/>
          </a:p>
          <a:p>
            <a:pPr algn="ctr"/>
            <a:r>
              <a:rPr lang="de-CH" sz="4000" dirty="0"/>
              <a:t>Karte mit Kollisionen</a:t>
            </a:r>
          </a:p>
          <a:p>
            <a:pPr algn="ctr"/>
            <a:r>
              <a:rPr lang="de-CH" sz="4000" dirty="0"/>
              <a:t>Spielerbewegung</a:t>
            </a:r>
          </a:p>
          <a:p>
            <a:pPr algn="ctr"/>
            <a:r>
              <a:rPr lang="de-CH" sz="4000" dirty="0"/>
              <a:t>Rollenverteilung (zufällig)</a:t>
            </a:r>
          </a:p>
          <a:p>
            <a:pPr algn="ctr"/>
            <a:r>
              <a:rPr lang="de-CH" sz="4000" dirty="0"/>
              <a:t>Catch, </a:t>
            </a:r>
            <a:r>
              <a:rPr lang="de-CH" sz="4000" dirty="0" err="1"/>
              <a:t>Revive</a:t>
            </a:r>
            <a:r>
              <a:rPr lang="de-CH" sz="4000" dirty="0"/>
              <a:t> und Terminals</a:t>
            </a:r>
          </a:p>
          <a:p>
            <a:pPr algn="ctr"/>
            <a:r>
              <a:rPr lang="de-CH" sz="4000" dirty="0"/>
              <a:t>Gewinnbedingungen</a:t>
            </a:r>
          </a:p>
        </p:txBody>
      </p:sp>
    </p:spTree>
    <p:extLst>
      <p:ext uri="{BB962C8B-B14F-4D97-AF65-F5344CB8AC3E}">
        <p14:creationId xmlns:p14="http://schemas.microsoft.com/office/powerpoint/2010/main" val="29126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91B24-E137-EF4A-7F9F-345D10811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928ED88-8B1A-4B9C-9B41-34F9D7CEF4B5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Progress: Game </a:t>
            </a:r>
            <a:r>
              <a:rPr lang="de-CH" dirty="0" err="1"/>
              <a:t>Mechanics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30E081C-94B2-0C5D-1BCE-9B67F2205689}"/>
              </a:ext>
            </a:extLst>
          </p:cNvPr>
          <p:cNvSpPr txBox="1"/>
          <p:nvPr/>
        </p:nvSpPr>
        <p:spPr>
          <a:xfrm>
            <a:off x="2885042" y="2151727"/>
            <a:ext cx="64219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/>
              <a:t>Fenster für die Ziege</a:t>
            </a:r>
          </a:p>
          <a:p>
            <a:pPr algn="ctr"/>
            <a:r>
              <a:rPr lang="de-CH" sz="4000" dirty="0"/>
              <a:t>Befreiung der Ziege</a:t>
            </a:r>
          </a:p>
          <a:p>
            <a:pPr algn="ctr"/>
            <a:r>
              <a:rPr lang="de-CH" sz="4000" dirty="0"/>
              <a:t>Roboterladestationen</a:t>
            </a:r>
          </a:p>
          <a:p>
            <a:pPr algn="ctr"/>
            <a:r>
              <a:rPr lang="de-CH" sz="4000" dirty="0"/>
              <a:t>Pixel Arts</a:t>
            </a:r>
          </a:p>
        </p:txBody>
      </p:sp>
    </p:spTree>
    <p:extLst>
      <p:ext uri="{BB962C8B-B14F-4D97-AF65-F5344CB8AC3E}">
        <p14:creationId xmlns:p14="http://schemas.microsoft.com/office/powerpoint/2010/main" val="270586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C5F4-9252-E48B-1C9D-CEEC7FE7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DFCE528-91F5-F2B1-C28F-639AC274B9E4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Questions?</a:t>
            </a:r>
          </a:p>
        </p:txBody>
      </p:sp>
      <p:pic>
        <p:nvPicPr>
          <p:cNvPr id="4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35E51AB-45AC-5410-C060-5A377D032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6" y="1808491"/>
            <a:ext cx="8625566" cy="3241018"/>
          </a:xfrm>
        </p:spPr>
      </p:pic>
      <p:pic>
        <p:nvPicPr>
          <p:cNvPr id="6" name="Picture 2" descr="I googled &quot;white background&quot; and saved this image. Later, I found out this  is not a real white background... (zoom in) : r/mildlyinfuriating">
            <a:extLst>
              <a:ext uri="{FF2B5EF4-FFF2-40B4-BE49-F238E27FC236}">
                <a16:creationId xmlns:a16="http://schemas.microsoft.com/office/drawing/2014/main" id="{5A009858-A3F6-3FA0-62D2-FE844FB70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138" y="5358574"/>
            <a:ext cx="2565862" cy="14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  <p:pic>
        <p:nvPicPr>
          <p:cNvPr id="2050" name="Picture 2" descr="I googled &quot;white background&quot; and saved this image. Later, I found out this  is not a real white background... (zoom in) : r/mildlyinfuriating">
            <a:extLst>
              <a:ext uri="{FF2B5EF4-FFF2-40B4-BE49-F238E27FC236}">
                <a16:creationId xmlns:a16="http://schemas.microsoft.com/office/drawing/2014/main" id="{91615CCA-037B-F654-1176-24AB8299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138" y="5358574"/>
            <a:ext cx="2565862" cy="14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0F8CF-76BC-B84B-D5E4-88C8A4D13967}"/>
              </a:ext>
            </a:extLst>
          </p:cNvPr>
          <p:cNvSpPr txBox="1"/>
          <p:nvPr/>
        </p:nvSpPr>
        <p:spPr>
          <a:xfrm>
            <a:off x="1593572" y="5532581"/>
            <a:ext cx="90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uturo"/>
              </a:rPr>
              <a:t>Scientists: Jonas, Marvin, Max, Nicolas</a:t>
            </a:r>
            <a:endParaRPr lang="en-CH" sz="2400" dirty="0">
              <a:latin typeface="Futuro"/>
            </a:endParaRPr>
          </a:p>
        </p:txBody>
      </p:sp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434109"/>
            <a:ext cx="11083637" cy="951345"/>
          </a:xfr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  <a:latin typeface="Futuro"/>
                <a:cs typeface="Arial" panose="020B0604020202020204" pitchFamily="34" charset="0"/>
              </a:rPr>
              <a:t>The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EB92E-39B8-A756-F764-941613C73B4B}"/>
              </a:ext>
            </a:extLst>
          </p:cNvPr>
          <p:cNvSpPr txBox="1"/>
          <p:nvPr/>
        </p:nvSpPr>
        <p:spPr>
          <a:xfrm>
            <a:off x="1082964" y="1651894"/>
            <a:ext cx="10270836" cy="464742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Futuro"/>
                <a:cs typeface="Arial" panose="020B0604020202020204" pitchFamily="34" charset="0"/>
              </a:rPr>
              <a:t>Rollen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Futuro"/>
                <a:cs typeface="Arial" panose="020B0604020202020204" pitchFamily="34" charset="0"/>
              </a:rPr>
              <a:t>Guard</a:t>
            </a:r>
            <a:r>
              <a:rPr lang="en-US" sz="3200" dirty="0">
                <a:latin typeface="Futuro"/>
                <a:cs typeface="Arial" panose="020B0604020202020204" pitchFamily="34" charset="0"/>
              </a:rPr>
              <a:t>,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Futuro"/>
                <a:cs typeface="Arial" panose="020B0604020202020204" pitchFamily="34" charset="0"/>
              </a:rPr>
              <a:t>Goat</a:t>
            </a:r>
            <a:r>
              <a:rPr lang="en-US" sz="3200" dirty="0">
                <a:latin typeface="Futuro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Futuro"/>
                <a:cs typeface="Arial" panose="020B0604020202020204" pitchFamily="34" charset="0"/>
              </a:rPr>
              <a:t>iGOAT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Futuro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Futuro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Futuro"/>
                <a:cs typeface="Arial" panose="020B0604020202020204" pitchFamily="34" charset="0"/>
              </a:rPr>
              <a:t>Ziel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Futuro"/>
                <a:cs typeface="Arial" panose="020B0604020202020204" pitchFamily="34" charset="0"/>
              </a:rPr>
              <a:t>Goat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 &amp;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uturo"/>
                <a:cs typeface="Arial" panose="020B0604020202020204" pitchFamily="34" charset="0"/>
              </a:rPr>
              <a:t>iGOATs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C00000"/>
                </a:solidFill>
                <a:latin typeface="Futuro"/>
                <a:cs typeface="Arial" panose="020B0604020202020204" pitchFamily="34" charset="0"/>
              </a:rPr>
              <a:t>Terminals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aktivieren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, die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Ziege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entkommen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lassen</a:t>
            </a:r>
            <a:endParaRPr lang="en-US" sz="2400" dirty="0">
              <a:latin typeface="Futuro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Futuro"/>
                <a:cs typeface="Arial" panose="020B0604020202020204" pitchFamily="34" charset="0"/>
              </a:rPr>
              <a:t>Guard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: Alle Ziegen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einfangen</a:t>
            </a:r>
            <a:endParaRPr lang="en-US" sz="2400" dirty="0">
              <a:latin typeface="Futuro"/>
              <a:cs typeface="Arial" panose="020B0604020202020204" pitchFamily="34" charset="0"/>
            </a:endParaRPr>
          </a:p>
          <a:p>
            <a:endParaRPr lang="en-US" sz="2400" dirty="0">
              <a:latin typeface="Futuro"/>
              <a:cs typeface="Arial" panose="020B0604020202020204" pitchFamily="34" charset="0"/>
            </a:endParaRPr>
          </a:p>
          <a:p>
            <a:pPr algn="ctr"/>
            <a:r>
              <a:rPr lang="en-US" sz="3200" b="1" dirty="0" err="1">
                <a:latin typeface="Futuro"/>
                <a:cs typeface="Arial" panose="020B0604020202020204" pitchFamily="34" charset="0"/>
              </a:rPr>
              <a:t>Spielmechaniken</a:t>
            </a:r>
            <a:endParaRPr lang="en-US" sz="3200" b="1" dirty="0">
              <a:latin typeface="Futuro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Futuro"/>
                <a:cs typeface="Arial" panose="020B0604020202020204" pitchFamily="34" charset="0"/>
              </a:rPr>
              <a:t>Guard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einfangen</a:t>
            </a:r>
            <a:endParaRPr lang="en-US" sz="2400" dirty="0">
              <a:latin typeface="Futuro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Futuro"/>
                <a:cs typeface="Arial" panose="020B0604020202020204" pitchFamily="34" charset="0"/>
              </a:rPr>
              <a:t>Goat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befreien</a:t>
            </a:r>
            <a:endParaRPr lang="en-US" sz="2400" dirty="0">
              <a:latin typeface="Futuro"/>
              <a:cs typeface="Arial" panose="020B060402020202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uturo"/>
                <a:cs typeface="Arial" panose="020B0604020202020204" pitchFamily="34" charset="0"/>
              </a:rPr>
              <a:t>iGOAT</a:t>
            </a:r>
            <a:r>
              <a:rPr lang="en-US" sz="2400" dirty="0">
                <a:latin typeface="Futuro"/>
                <a:cs typeface="Arial" panose="020B0604020202020204" pitchFamily="34" charset="0"/>
              </a:rPr>
              <a:t>: Terminal </a:t>
            </a:r>
            <a:r>
              <a:rPr lang="en-US" sz="2400" dirty="0" err="1">
                <a:latin typeface="Futuro"/>
                <a:cs typeface="Arial" panose="020B0604020202020204" pitchFamily="34" charset="0"/>
              </a:rPr>
              <a:t>aktivieren</a:t>
            </a:r>
            <a:endParaRPr lang="en-CH" sz="2400" dirty="0">
              <a:latin typeface="Futur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BB2CD-5371-22FB-8330-894B2333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29739C-C072-295C-D91A-0D6A2A28B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45" y="1622194"/>
            <a:ext cx="6326909" cy="49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9E3F1F9-A59C-0E56-B2F7-2B40F4C9C8AF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Demo: The Lab</a:t>
            </a:r>
          </a:p>
        </p:txBody>
      </p:sp>
    </p:spTree>
    <p:extLst>
      <p:ext uri="{BB962C8B-B14F-4D97-AF65-F5344CB8AC3E}">
        <p14:creationId xmlns:p14="http://schemas.microsoft.com/office/powerpoint/2010/main" val="175230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92B1-F65B-A228-BE4C-C70EDFB5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46ED234-C924-A783-B8B3-8DB7AEBD16FD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 err="1"/>
              <a:t>Gamestate</a:t>
            </a:r>
            <a:r>
              <a:rPr lang="de-CH" dirty="0"/>
              <a:t> &amp; </a:t>
            </a:r>
            <a:r>
              <a:rPr lang="de-CH" dirty="0" err="1"/>
              <a:t>Logic</a:t>
            </a:r>
            <a:endParaRPr lang="de-CH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55386D-E40D-4EA2-A572-A233BA513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2266213"/>
            <a:ext cx="5000519" cy="32398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40B6BB-4D18-D24B-1A3C-60ED4C07B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50" y="2402763"/>
            <a:ext cx="5195768" cy="296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299B3-9414-BF74-2FF9-68EC618B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ABB0ADA-8DAB-8F24-66F1-7F2AA079D3F1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 err="1"/>
              <a:t>Gamestate</a:t>
            </a:r>
            <a:r>
              <a:rPr lang="de-CH" dirty="0"/>
              <a:t> &amp; </a:t>
            </a:r>
            <a:r>
              <a:rPr lang="de-CH" dirty="0" err="1"/>
              <a:t>Logic</a:t>
            </a:r>
            <a:r>
              <a:rPr lang="de-CH" dirty="0"/>
              <a:t>: Communication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E7CCC5-50C6-7D38-0E61-52A3B379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2266213"/>
            <a:ext cx="5000519" cy="32398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D79C2AE-7B9A-8A9C-B443-3D70BD74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50" y="2402763"/>
            <a:ext cx="5195768" cy="2966752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17C22980-414E-269B-41EF-CEA5899F436E}"/>
              </a:ext>
            </a:extLst>
          </p:cNvPr>
          <p:cNvSpPr/>
          <p:nvPr/>
        </p:nvSpPr>
        <p:spPr>
          <a:xfrm rot="20817468">
            <a:off x="4206593" y="2959789"/>
            <a:ext cx="2418956" cy="380667"/>
          </a:xfrm>
          <a:prstGeom prst="leftArrow">
            <a:avLst>
              <a:gd name="adj1" fmla="val 37112"/>
              <a:gd name="adj2" fmla="val 9129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426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6A67E-E90C-3519-7F24-F66FBF6EA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060B0CD-827D-ED6D-33FA-E8D36641FBC3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 err="1"/>
              <a:t>Gamestate</a:t>
            </a:r>
            <a:r>
              <a:rPr lang="de-CH" dirty="0"/>
              <a:t> &amp; </a:t>
            </a:r>
            <a:r>
              <a:rPr lang="de-CH" dirty="0" err="1"/>
              <a:t>Logic</a:t>
            </a:r>
            <a:r>
              <a:rPr lang="de-CH" dirty="0"/>
              <a:t>: Action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61221F-9F33-5215-0266-FC0A0686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2557944"/>
            <a:ext cx="3948808" cy="25584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F5D5D1-445B-DAC6-55A3-DAD7D545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238" y="2557944"/>
            <a:ext cx="4433580" cy="2531547"/>
          </a:xfrm>
          <a:prstGeom prst="rect">
            <a:avLst/>
          </a:prstGeom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C25B1A44-9B4C-CACF-FE7A-544CBD3F8C6E}"/>
              </a:ext>
            </a:extLst>
          </p:cNvPr>
          <p:cNvSpPr/>
          <p:nvPr/>
        </p:nvSpPr>
        <p:spPr>
          <a:xfrm>
            <a:off x="4811794" y="2585802"/>
            <a:ext cx="2083633" cy="843198"/>
          </a:xfrm>
          <a:prstGeom prst="leftArrow">
            <a:avLst>
              <a:gd name="adj1" fmla="val 50000"/>
              <a:gd name="adj2" fmla="val 413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catch:amer</a:t>
            </a:r>
            <a:endParaRPr lang="en-CH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3347C07-0C78-177C-33F5-F178A1BF79A7}"/>
              </a:ext>
            </a:extLst>
          </p:cNvPr>
          <p:cNvSpPr/>
          <p:nvPr/>
        </p:nvSpPr>
        <p:spPr>
          <a:xfrm>
            <a:off x="4811795" y="4273189"/>
            <a:ext cx="2083633" cy="843199"/>
          </a:xfrm>
          <a:prstGeom prst="rightArrow">
            <a:avLst>
              <a:gd name="adj1" fmla="val 50000"/>
              <a:gd name="adj2" fmla="val 432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catch:amer</a:t>
            </a:r>
            <a:endParaRPr lang="en-CH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83D3DCA-5C69-E0EB-BF6E-8B7453094D2F}"/>
              </a:ext>
            </a:extLst>
          </p:cNvPr>
          <p:cNvSpPr/>
          <p:nvPr/>
        </p:nvSpPr>
        <p:spPr>
          <a:xfrm>
            <a:off x="4987763" y="3454584"/>
            <a:ext cx="1800387" cy="738266"/>
          </a:xfrm>
          <a:prstGeom prst="cloudCallout">
            <a:avLst>
              <a:gd name="adj1" fmla="val -64816"/>
              <a:gd name="adj2" fmla="val 6554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       checking…</a:t>
            </a:r>
            <a:endParaRPr lang="en-CH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7C4C6-AC19-C7FC-1972-DD8032677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29" y="3590462"/>
            <a:ext cx="504234" cy="4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734B-F8A9-5E9E-4A52-4E5057FB5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FCABA81-5BBD-CAA1-D7E1-C949D039F6DA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Timeline: Milestone 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2C37CF-856D-E6B1-EE97-3DB6FBC75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53" y="1682198"/>
            <a:ext cx="9170894" cy="39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2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9FCD2-FB97-7BF7-21BB-927F869C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F8C0AB2-6A0D-26C5-A9B1-E5C984A8785B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/>
              <a:t>Timeline: Milestone 5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A12A02-6EA1-1314-3411-6528E9C4A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4"/>
          <a:stretch/>
        </p:blipFill>
        <p:spPr>
          <a:xfrm>
            <a:off x="1230550" y="1694330"/>
            <a:ext cx="10143143" cy="38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5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Breitbild</PresentationFormat>
  <Paragraphs>47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Accuratist</vt:lpstr>
      <vt:lpstr>Aptos</vt:lpstr>
      <vt:lpstr>Aptos Display</vt:lpstr>
      <vt:lpstr>Arial</vt:lpstr>
      <vt:lpstr>Futuro</vt:lpstr>
      <vt:lpstr>Nordique Inline</vt:lpstr>
      <vt:lpstr>Office</vt:lpstr>
      <vt:lpstr> iGOAT</vt:lpstr>
      <vt:lpstr>PowerPoint-Präsentation</vt:lpstr>
      <vt:lpstr>The Plan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Marvin George</cp:lastModifiedBy>
  <cp:revision>36</cp:revision>
  <dcterms:created xsi:type="dcterms:W3CDTF">2025-02-27T11:07:44Z</dcterms:created>
  <dcterms:modified xsi:type="dcterms:W3CDTF">2025-04-09T12:46:10Z</dcterms:modified>
</cp:coreProperties>
</file>