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9" r:id="rId3"/>
    <p:sldId id="258" r:id="rId4"/>
    <p:sldId id="261" r:id="rId5"/>
    <p:sldId id="277" r:id="rId6"/>
    <p:sldId id="262" r:id="rId7"/>
    <p:sldId id="271" r:id="rId8"/>
    <p:sldId id="273" r:id="rId9"/>
    <p:sldId id="276" r:id="rId10"/>
    <p:sldId id="274" r:id="rId11"/>
    <p:sldId id="275" r:id="rId12"/>
    <p:sldId id="265" r:id="rId13"/>
    <p:sldId id="268" r:id="rId14"/>
    <p:sldId id="272" r:id="rId15"/>
    <p:sldId id="266" r:id="rId16"/>
    <p:sldId id="264" r:id="rId17"/>
    <p:sldId id="256" r:id="rId18"/>
    <p:sldId id="270"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25855-902F-4E1C-B9D1-236B91B2F336}" v="939" dt="2020-01-16T04:16:23.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30" y="2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N LEE" userId="44d890682ee87fd4" providerId="LiveId" clId="{10F25855-902F-4E1C-B9D1-236B91B2F336}"/>
    <pc:docChg chg="undo redo custSel addSld modSld sldOrd">
      <pc:chgData name="WON LEE" userId="44d890682ee87fd4" providerId="LiveId" clId="{10F25855-902F-4E1C-B9D1-236B91B2F336}" dt="2020-01-16T16:33:23.706" v="957" actId="20577"/>
      <pc:docMkLst>
        <pc:docMk/>
      </pc:docMkLst>
      <pc:sldChg chg="modNotesTx">
        <pc:chgData name="WON LEE" userId="44d890682ee87fd4" providerId="LiveId" clId="{10F25855-902F-4E1C-B9D1-236B91B2F336}" dt="2020-01-16T16:33:14.895" v="956" actId="20577"/>
        <pc:sldMkLst>
          <pc:docMk/>
          <pc:sldMk cId="4161084539" sldId="256"/>
        </pc:sldMkLst>
      </pc:sldChg>
      <pc:sldChg chg="addSp modSp modAnim modNotesTx">
        <pc:chgData name="WON LEE" userId="44d890682ee87fd4" providerId="LiveId" clId="{10F25855-902F-4E1C-B9D1-236B91B2F336}" dt="2020-01-16T16:33:23.706" v="957" actId="20577"/>
        <pc:sldMkLst>
          <pc:docMk/>
          <pc:sldMk cId="1647725579" sldId="259"/>
        </pc:sldMkLst>
        <pc:spChg chg="mod">
          <ac:chgData name="WON LEE" userId="44d890682ee87fd4" providerId="LiveId" clId="{10F25855-902F-4E1C-B9D1-236B91B2F336}" dt="2020-01-16T04:16:23.529" v="944" actId="20577"/>
          <ac:spMkLst>
            <pc:docMk/>
            <pc:sldMk cId="1647725579" sldId="259"/>
            <ac:spMk id="3" creationId="{00000000-0000-0000-0000-000000000000}"/>
          </ac:spMkLst>
        </pc:spChg>
        <pc:spChg chg="add mod">
          <ac:chgData name="WON LEE" userId="44d890682ee87fd4" providerId="LiveId" clId="{10F25855-902F-4E1C-B9D1-236B91B2F336}" dt="2020-01-15T20:06:16.697" v="468" actId="1076"/>
          <ac:spMkLst>
            <pc:docMk/>
            <pc:sldMk cId="1647725579" sldId="259"/>
            <ac:spMk id="4" creationId="{261C8AF8-7EF2-4682-BA50-D41D4D61EC9A}"/>
          </ac:spMkLst>
        </pc:spChg>
      </pc:sldChg>
      <pc:sldChg chg="modSp modAnim modNotesTx">
        <pc:chgData name="WON LEE" userId="44d890682ee87fd4" providerId="LiveId" clId="{10F25855-902F-4E1C-B9D1-236B91B2F336}" dt="2020-01-16T16:31:57.461" v="945" actId="20577"/>
        <pc:sldMkLst>
          <pc:docMk/>
          <pc:sldMk cId="1209031650" sldId="261"/>
        </pc:sldMkLst>
        <pc:spChg chg="mod">
          <ac:chgData name="WON LEE" userId="44d890682ee87fd4" providerId="LiveId" clId="{10F25855-902F-4E1C-B9D1-236B91B2F336}" dt="2020-01-15T19:54:52.572" v="139" actId="27636"/>
          <ac:spMkLst>
            <pc:docMk/>
            <pc:sldMk cId="1209031650" sldId="261"/>
            <ac:spMk id="3" creationId="{00000000-0000-0000-0000-000000000000}"/>
          </ac:spMkLst>
        </pc:spChg>
        <pc:spChg chg="mod">
          <ac:chgData name="WON LEE" userId="44d890682ee87fd4" providerId="LiveId" clId="{10F25855-902F-4E1C-B9D1-236B91B2F336}" dt="2020-01-15T19:53:11.328" v="92" actId="1076"/>
          <ac:spMkLst>
            <pc:docMk/>
            <pc:sldMk cId="1209031650" sldId="261"/>
            <ac:spMk id="4" creationId="{00000000-0000-0000-0000-000000000000}"/>
          </ac:spMkLst>
        </pc:spChg>
      </pc:sldChg>
      <pc:sldChg chg="modNotesTx">
        <pc:chgData name="WON LEE" userId="44d890682ee87fd4" providerId="LiveId" clId="{10F25855-902F-4E1C-B9D1-236B91B2F336}" dt="2020-01-16T16:32:06.949" v="946" actId="20577"/>
        <pc:sldMkLst>
          <pc:docMk/>
          <pc:sldMk cId="2181891337" sldId="262"/>
        </pc:sldMkLst>
      </pc:sldChg>
      <pc:sldChg chg="modNotesTx">
        <pc:chgData name="WON LEE" userId="44d890682ee87fd4" providerId="LiveId" clId="{10F25855-902F-4E1C-B9D1-236B91B2F336}" dt="2020-01-16T16:33:07.092" v="954" actId="20577"/>
        <pc:sldMkLst>
          <pc:docMk/>
          <pc:sldMk cId="2655755284" sldId="264"/>
        </pc:sldMkLst>
      </pc:sldChg>
      <pc:sldChg chg="modNotesTx">
        <pc:chgData name="WON LEE" userId="44d890682ee87fd4" providerId="LiveId" clId="{10F25855-902F-4E1C-B9D1-236B91B2F336}" dt="2020-01-16T16:33:00.819" v="953" actId="20577"/>
        <pc:sldMkLst>
          <pc:docMk/>
          <pc:sldMk cId="1465805303" sldId="266"/>
        </pc:sldMkLst>
      </pc:sldChg>
      <pc:sldChg chg="modNotesTx">
        <pc:chgData name="WON LEE" userId="44d890682ee87fd4" providerId="LiveId" clId="{10F25855-902F-4E1C-B9D1-236B91B2F336}" dt="2020-01-16T16:32:37.462" v="951" actId="20577"/>
        <pc:sldMkLst>
          <pc:docMk/>
          <pc:sldMk cId="2581095965" sldId="268"/>
        </pc:sldMkLst>
      </pc:sldChg>
      <pc:sldChg chg="modSp modAnim">
        <pc:chgData name="WON LEE" userId="44d890682ee87fd4" providerId="LiveId" clId="{10F25855-902F-4E1C-B9D1-236B91B2F336}" dt="2020-01-16T03:58:20.398" v="928" actId="20577"/>
        <pc:sldMkLst>
          <pc:docMk/>
          <pc:sldMk cId="3005870173" sldId="271"/>
        </pc:sldMkLst>
        <pc:spChg chg="mod">
          <ac:chgData name="WON LEE" userId="44d890682ee87fd4" providerId="LiveId" clId="{10F25855-902F-4E1C-B9D1-236B91B2F336}" dt="2020-01-16T03:58:20.398" v="928" actId="20577"/>
          <ac:spMkLst>
            <pc:docMk/>
            <pc:sldMk cId="3005870173" sldId="271"/>
            <ac:spMk id="3" creationId="{00000000-0000-0000-0000-000000000000}"/>
          </ac:spMkLst>
        </pc:spChg>
      </pc:sldChg>
      <pc:sldChg chg="modNotesTx">
        <pc:chgData name="WON LEE" userId="44d890682ee87fd4" providerId="LiveId" clId="{10F25855-902F-4E1C-B9D1-236B91B2F336}" dt="2020-01-16T16:32:53.650" v="952" actId="20577"/>
        <pc:sldMkLst>
          <pc:docMk/>
          <pc:sldMk cId="3398057591" sldId="272"/>
        </pc:sldMkLst>
      </pc:sldChg>
      <pc:sldChg chg="modNotesTx">
        <pc:chgData name="WON LEE" userId="44d890682ee87fd4" providerId="LiveId" clId="{10F25855-902F-4E1C-B9D1-236B91B2F336}" dt="2020-01-16T16:32:16.339" v="948" actId="20577"/>
        <pc:sldMkLst>
          <pc:docMk/>
          <pc:sldMk cId="2455241264" sldId="273"/>
        </pc:sldMkLst>
      </pc:sldChg>
      <pc:sldChg chg="ord modNotesTx">
        <pc:chgData name="WON LEE" userId="44d890682ee87fd4" providerId="LiveId" clId="{10F25855-902F-4E1C-B9D1-236B91B2F336}" dt="2020-01-16T16:32:28.935" v="950" actId="20577"/>
        <pc:sldMkLst>
          <pc:docMk/>
          <pc:sldMk cId="48415207" sldId="274"/>
        </pc:sldMkLst>
      </pc:sldChg>
      <pc:sldChg chg="ord modNotesTx">
        <pc:chgData name="WON LEE" userId="44d890682ee87fd4" providerId="LiveId" clId="{10F25855-902F-4E1C-B9D1-236B91B2F336}" dt="2020-01-16T16:32:25.322" v="949" actId="20577"/>
        <pc:sldMkLst>
          <pc:docMk/>
          <pc:sldMk cId="3951658976" sldId="276"/>
        </pc:sldMkLst>
      </pc:sldChg>
      <pc:sldChg chg="modSp add">
        <pc:chgData name="WON LEE" userId="44d890682ee87fd4" providerId="LiveId" clId="{10F25855-902F-4E1C-B9D1-236B91B2F336}" dt="2020-01-15T19:56:01.161" v="142" actId="207"/>
        <pc:sldMkLst>
          <pc:docMk/>
          <pc:sldMk cId="1542790386" sldId="277"/>
        </pc:sldMkLst>
        <pc:spChg chg="mod">
          <ac:chgData name="WON LEE" userId="44d890682ee87fd4" providerId="LiveId" clId="{10F25855-902F-4E1C-B9D1-236B91B2F336}" dt="2020-01-15T19:51:34.873" v="69" actId="20577"/>
          <ac:spMkLst>
            <pc:docMk/>
            <pc:sldMk cId="1542790386" sldId="277"/>
            <ac:spMk id="2" creationId="{6E882F56-986F-47B8-B3D1-6AEBD5DD3CF5}"/>
          </ac:spMkLst>
        </pc:spChg>
        <pc:spChg chg="mod">
          <ac:chgData name="WON LEE" userId="44d890682ee87fd4" providerId="LiveId" clId="{10F25855-902F-4E1C-B9D1-236B91B2F336}" dt="2020-01-15T19:56:01.161" v="142" actId="207"/>
          <ac:spMkLst>
            <pc:docMk/>
            <pc:sldMk cId="1542790386" sldId="277"/>
            <ac:spMk id="3" creationId="{4FF46E11-CD7C-4869-BB4A-391DAB7D92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D1880-DD9F-4D5E-A88B-F959867DEC49}"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53B80-5DE4-4B54-94EA-3C1DD202E816}" type="slidenum">
              <a:rPr lang="en-US" smtClean="0"/>
              <a:t>‹#›</a:t>
            </a:fld>
            <a:endParaRPr lang="en-US"/>
          </a:p>
        </p:txBody>
      </p:sp>
    </p:spTree>
    <p:extLst>
      <p:ext uri="{BB962C8B-B14F-4D97-AF65-F5344CB8AC3E}">
        <p14:creationId xmlns:p14="http://schemas.microsoft.com/office/powerpoint/2010/main" val="122529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bolker.github.io/mixedmodels-misc/ecostats_chap.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rdocumentation.org/packages/lme4/versions/1.1-21/topics/glm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eanalysisfactor.com/multilevel-models-with-crossed-random-effec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53B80-5DE4-4B54-94EA-3C1DD202E816}" type="slidenum">
              <a:rPr lang="en-US" smtClean="0"/>
              <a:t>4</a:t>
            </a:fld>
            <a:endParaRPr lang="en-US"/>
          </a:p>
        </p:txBody>
      </p:sp>
    </p:spTree>
    <p:extLst>
      <p:ext uri="{BB962C8B-B14F-4D97-AF65-F5344CB8AC3E}">
        <p14:creationId xmlns:p14="http://schemas.microsoft.com/office/powerpoint/2010/main" val="334188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17</a:t>
            </a:fld>
            <a:endParaRPr lang="en-US"/>
          </a:p>
        </p:txBody>
      </p:sp>
    </p:spTree>
    <p:extLst>
      <p:ext uri="{BB962C8B-B14F-4D97-AF65-F5344CB8AC3E}">
        <p14:creationId xmlns:p14="http://schemas.microsoft.com/office/powerpoint/2010/main" val="178339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https://bbolker.github.io/mixedmodels-misc/ecostats_chap.html</a:t>
            </a:r>
            <a:endParaRPr lang="en-US" dirty="0"/>
          </a:p>
          <a:p>
            <a:r>
              <a:rPr lang="en-US" dirty="0">
                <a:hlinkClick r:id="rId4"/>
              </a:rPr>
              <a:t>https://www.rdocumentation.org/packages/lme4/versions/1.1-21/topics/glmer</a:t>
            </a:r>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18</a:t>
            </a:fld>
            <a:endParaRPr lang="en-US"/>
          </a:p>
        </p:txBody>
      </p:sp>
    </p:spTree>
    <p:extLst>
      <p:ext uri="{BB962C8B-B14F-4D97-AF65-F5344CB8AC3E}">
        <p14:creationId xmlns:p14="http://schemas.microsoft.com/office/powerpoint/2010/main" val="3369621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19</a:t>
            </a:fld>
            <a:endParaRPr lang="en-US"/>
          </a:p>
        </p:txBody>
      </p:sp>
    </p:spTree>
    <p:extLst>
      <p:ext uri="{BB962C8B-B14F-4D97-AF65-F5344CB8AC3E}">
        <p14:creationId xmlns:p14="http://schemas.microsoft.com/office/powerpoint/2010/main" val="74925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F853B80-5DE4-4B54-94EA-3C1DD202E816}" type="slidenum">
              <a:rPr lang="en-US" smtClean="0"/>
              <a:t>6</a:t>
            </a:fld>
            <a:endParaRPr lang="en-US"/>
          </a:p>
        </p:txBody>
      </p:sp>
    </p:spTree>
    <p:extLst>
      <p:ext uri="{BB962C8B-B14F-4D97-AF65-F5344CB8AC3E}">
        <p14:creationId xmlns:p14="http://schemas.microsoft.com/office/powerpoint/2010/main" val="95930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8</a:t>
            </a:fld>
            <a:endParaRPr lang="en-US"/>
          </a:p>
        </p:txBody>
      </p:sp>
    </p:spTree>
    <p:extLst>
      <p:ext uri="{BB962C8B-B14F-4D97-AF65-F5344CB8AC3E}">
        <p14:creationId xmlns:p14="http://schemas.microsoft.com/office/powerpoint/2010/main" val="122750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9</a:t>
            </a:fld>
            <a:endParaRPr lang="en-US"/>
          </a:p>
        </p:txBody>
      </p:sp>
    </p:spTree>
    <p:extLst>
      <p:ext uri="{BB962C8B-B14F-4D97-AF65-F5344CB8AC3E}">
        <p14:creationId xmlns:p14="http://schemas.microsoft.com/office/powerpoint/2010/main" val="265220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10</a:t>
            </a:fld>
            <a:endParaRPr lang="en-US"/>
          </a:p>
        </p:txBody>
      </p:sp>
    </p:spTree>
    <p:extLst>
      <p:ext uri="{BB962C8B-B14F-4D97-AF65-F5344CB8AC3E}">
        <p14:creationId xmlns:p14="http://schemas.microsoft.com/office/powerpoint/2010/main" val="266615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53B80-5DE4-4B54-94EA-3C1DD202E816}" type="slidenum">
              <a:rPr lang="en-US" smtClean="0"/>
              <a:t>13</a:t>
            </a:fld>
            <a:endParaRPr lang="en-US"/>
          </a:p>
        </p:txBody>
      </p:sp>
    </p:spTree>
    <p:extLst>
      <p:ext uri="{BB962C8B-B14F-4D97-AF65-F5344CB8AC3E}">
        <p14:creationId xmlns:p14="http://schemas.microsoft.com/office/powerpoint/2010/main" val="319198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https://www.theanalysisfactor.com/multilevel-models-with-crossed-random-effects/</a:t>
            </a:r>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14</a:t>
            </a:fld>
            <a:endParaRPr lang="en-US"/>
          </a:p>
        </p:txBody>
      </p:sp>
    </p:spTree>
    <p:extLst>
      <p:ext uri="{BB962C8B-B14F-4D97-AF65-F5344CB8AC3E}">
        <p14:creationId xmlns:p14="http://schemas.microsoft.com/office/powerpoint/2010/main" val="22578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15</a:t>
            </a:fld>
            <a:endParaRPr lang="en-US"/>
          </a:p>
        </p:txBody>
      </p:sp>
    </p:spTree>
    <p:extLst>
      <p:ext uri="{BB962C8B-B14F-4D97-AF65-F5344CB8AC3E}">
        <p14:creationId xmlns:p14="http://schemas.microsoft.com/office/powerpoint/2010/main" val="140232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853B80-5DE4-4B54-94EA-3C1DD202E816}" type="slidenum">
              <a:rPr lang="en-US" smtClean="0"/>
              <a:t>16</a:t>
            </a:fld>
            <a:endParaRPr lang="en-US"/>
          </a:p>
        </p:txBody>
      </p:sp>
    </p:spTree>
    <p:extLst>
      <p:ext uri="{BB962C8B-B14F-4D97-AF65-F5344CB8AC3E}">
        <p14:creationId xmlns:p14="http://schemas.microsoft.com/office/powerpoint/2010/main" val="301417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FD5FF3-23F9-4476-8153-12DA5405F82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52326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D5FF3-23F9-4476-8153-12DA5405F82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118601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D5FF3-23F9-4476-8153-12DA5405F82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315581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D5FF3-23F9-4476-8153-12DA5405F82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126812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FD5FF3-23F9-4476-8153-12DA5405F823}"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60568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FD5FF3-23F9-4476-8153-12DA5405F82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163926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FD5FF3-23F9-4476-8153-12DA5405F823}"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317924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FD5FF3-23F9-4476-8153-12DA5405F823}"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8713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D5FF3-23F9-4476-8153-12DA5405F823}"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82961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FD5FF3-23F9-4476-8153-12DA5405F82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255040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FD5FF3-23F9-4476-8153-12DA5405F823}"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E0021-0DB3-4458-B5E3-264EFAB6654F}" type="slidenum">
              <a:rPr lang="en-US" smtClean="0"/>
              <a:t>‹#›</a:t>
            </a:fld>
            <a:endParaRPr lang="en-US"/>
          </a:p>
        </p:txBody>
      </p:sp>
    </p:spTree>
    <p:extLst>
      <p:ext uri="{BB962C8B-B14F-4D97-AF65-F5344CB8AC3E}">
        <p14:creationId xmlns:p14="http://schemas.microsoft.com/office/powerpoint/2010/main" val="121205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D5FF3-23F9-4476-8153-12DA5405F823}"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E0021-0DB3-4458-B5E3-264EFAB6654F}" type="slidenum">
              <a:rPr lang="en-US" smtClean="0"/>
              <a:t>‹#›</a:t>
            </a:fld>
            <a:endParaRPr lang="en-US"/>
          </a:p>
        </p:txBody>
      </p:sp>
    </p:spTree>
    <p:extLst>
      <p:ext uri="{BB962C8B-B14F-4D97-AF65-F5344CB8AC3E}">
        <p14:creationId xmlns:p14="http://schemas.microsoft.com/office/powerpoint/2010/main" val="267938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ran.r-project.org/web/packages/afex/vignettes/introduction-mixed-models.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bolker.github.io/mixedmodels-misc/ecostats_chap.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news/statistics-p-values-are-just-the-tip-of-the-iceberg-1.1741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urcodingclub.github.io/2017/03/15/mixed-models.html" TargetMode="External"/><Relationship Id="rId2" Type="http://schemas.openxmlformats.org/officeDocument/2006/relationships/hyperlink" Target="https://peerj.com/articles/4794/"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eb.stanford.edu/class/psych252/section/Mixed_models_tutorial.html" TargetMode="External"/><Relationship Id="rId4" Type="http://schemas.openxmlformats.org/officeDocument/2006/relationships/hyperlink" Target="https://ase.tufts.edu/gsc/gradresources/guidetomixedmodelsinr/mixed%20model%20guide.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stanford.edu/class/psych252/section/Mixed_models_tutorial.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flutterbys.com.au/stats/tut/tut9.1.html"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dipping toe in w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4534"/>
            <a:ext cx="4534292" cy="3147621"/>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769963" y="1404534"/>
            <a:ext cx="7044966" cy="2387600"/>
          </a:xfrm>
        </p:spPr>
        <p:txBody>
          <a:bodyPr>
            <a:normAutofit fontScale="90000"/>
          </a:bodyPr>
          <a:lstStyle/>
          <a:p>
            <a:r>
              <a:rPr lang="en-US"/>
              <a:t>Dipping toes in </a:t>
            </a:r>
            <a:br>
              <a:rPr lang="en-US"/>
            </a:br>
            <a:r>
              <a:rPr lang="en-US"/>
              <a:t>mixed effects modelling in </a:t>
            </a:r>
            <a:r>
              <a:rPr lang="en-US" b="1"/>
              <a:t>R</a:t>
            </a:r>
            <a:r>
              <a:rPr lang="en-US"/>
              <a:t> </a:t>
            </a:r>
          </a:p>
        </p:txBody>
      </p:sp>
      <p:sp>
        <p:nvSpPr>
          <p:cNvPr id="3" name="Subtitle 2"/>
          <p:cNvSpPr>
            <a:spLocks noGrp="1"/>
          </p:cNvSpPr>
          <p:nvPr>
            <p:ph type="subTitle" idx="1"/>
          </p:nvPr>
        </p:nvSpPr>
        <p:spPr>
          <a:xfrm>
            <a:off x="3720446" y="4118833"/>
            <a:ext cx="9144000" cy="1655762"/>
          </a:xfrm>
        </p:spPr>
        <p:txBody>
          <a:bodyPr>
            <a:normAutofit lnSpcReduction="10000"/>
          </a:bodyPr>
          <a:lstStyle/>
          <a:p>
            <a:r>
              <a:rPr lang="en-US"/>
              <a:t>Won Lee</a:t>
            </a:r>
          </a:p>
          <a:p>
            <a:r>
              <a:rPr lang="en-US"/>
              <a:t>R seminar Day 2 </a:t>
            </a:r>
          </a:p>
          <a:p>
            <a:r>
              <a:rPr lang="en-US"/>
              <a:t>January 16, 2020</a:t>
            </a:r>
            <a:br>
              <a:rPr lang="en-US"/>
            </a:br>
            <a:endParaRPr lang="en-US"/>
          </a:p>
          <a:p>
            <a:endParaRPr lang="en-US"/>
          </a:p>
          <a:p>
            <a:endParaRPr lang="en-US"/>
          </a:p>
        </p:txBody>
      </p:sp>
    </p:spTree>
    <p:extLst>
      <p:ext uri="{BB962C8B-B14F-4D97-AF65-F5344CB8AC3E}">
        <p14:creationId xmlns:p14="http://schemas.microsoft.com/office/powerpoint/2010/main" val="205651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endParaRPr lang="en-US"/>
          </a:p>
        </p:txBody>
      </p:sp>
      <p:pic>
        <p:nvPicPr>
          <p:cNvPr id="1026" name="Picture 2" descr="https://ars.els-cdn.com/content/image/1-s2.0-S0091302208000095-g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64" y="1690688"/>
            <a:ext cx="4657725"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53256" y="6488668"/>
            <a:ext cx="5172506" cy="369332"/>
          </a:xfrm>
          <a:prstGeom prst="rect">
            <a:avLst/>
          </a:prstGeom>
        </p:spPr>
        <p:txBody>
          <a:bodyPr wrap="none">
            <a:spAutoFit/>
          </a:bodyPr>
          <a:lstStyle/>
          <a:p>
            <a:r>
              <a:rPr lang="en-US"/>
              <a:t>Champagne (2008). Frontiers in Neuroendocrinology </a:t>
            </a:r>
          </a:p>
        </p:txBody>
      </p:sp>
      <p:grpSp>
        <p:nvGrpSpPr>
          <p:cNvPr id="7" name="Group 6"/>
          <p:cNvGrpSpPr/>
          <p:nvPr/>
        </p:nvGrpSpPr>
        <p:grpSpPr>
          <a:xfrm>
            <a:off x="5786581" y="673545"/>
            <a:ext cx="1521078" cy="1238312"/>
            <a:chOff x="7031181" y="1470915"/>
            <a:chExt cx="2362201" cy="1771049"/>
          </a:xfrm>
        </p:grpSpPr>
        <p:pic>
          <p:nvPicPr>
            <p:cNvPr id="6" name="Picture 2" descr="https://ars.els-cdn.com/content/image/1-s2.0-S0091302208000095-gr2.jpg"/>
            <p:cNvPicPr>
              <a:picLocks noChangeAspect="1" noChangeArrowheads="1"/>
            </p:cNvPicPr>
            <p:nvPr/>
          </p:nvPicPr>
          <p:blipFill rotWithShape="1">
            <a:blip r:embed="rId3">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sp>
        <p:nvSpPr>
          <p:cNvPr id="11" name="TextBox 10"/>
          <p:cNvSpPr txBox="1"/>
          <p:nvPr/>
        </p:nvSpPr>
        <p:spPr>
          <a:xfrm>
            <a:off x="5786581" y="2525744"/>
            <a:ext cx="1939637" cy="200055"/>
          </a:xfrm>
          <a:prstGeom prst="rect">
            <a:avLst/>
          </a:prstGeom>
          <a:solidFill>
            <a:schemeClr val="bg1"/>
          </a:solidFill>
        </p:spPr>
        <p:txBody>
          <a:bodyPr wrap="square" rtlCol="0">
            <a:spAutoFit/>
          </a:bodyPr>
          <a:lstStyle/>
          <a:p>
            <a:endParaRPr lang="en-US" sz="700"/>
          </a:p>
        </p:txBody>
      </p:sp>
      <p:grpSp>
        <p:nvGrpSpPr>
          <p:cNvPr id="12" name="Group 11"/>
          <p:cNvGrpSpPr/>
          <p:nvPr/>
        </p:nvGrpSpPr>
        <p:grpSpPr>
          <a:xfrm>
            <a:off x="5768227" y="2024079"/>
            <a:ext cx="1521078" cy="1238312"/>
            <a:chOff x="7031181" y="1470915"/>
            <a:chExt cx="2362201" cy="1771049"/>
          </a:xfrm>
        </p:grpSpPr>
        <p:pic>
          <p:nvPicPr>
            <p:cNvPr id="13" name="Picture 2" descr="https://ars.els-cdn.com/content/image/1-s2.0-S0091302208000095-gr2.jp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15" name="Group 14"/>
          <p:cNvGrpSpPr/>
          <p:nvPr/>
        </p:nvGrpSpPr>
        <p:grpSpPr>
          <a:xfrm>
            <a:off x="5786581" y="3375207"/>
            <a:ext cx="1521078" cy="1238312"/>
            <a:chOff x="7031181" y="1470915"/>
            <a:chExt cx="2362201" cy="1771049"/>
          </a:xfrm>
        </p:grpSpPr>
        <p:pic>
          <p:nvPicPr>
            <p:cNvPr id="16" name="Picture 2" descr="https://ars.els-cdn.com/content/image/1-s2.0-S0091302208000095-gr2.jpg"/>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18" name="Group 17"/>
          <p:cNvGrpSpPr/>
          <p:nvPr/>
        </p:nvGrpSpPr>
        <p:grpSpPr>
          <a:xfrm>
            <a:off x="5768227" y="4726336"/>
            <a:ext cx="1521078" cy="1238312"/>
            <a:chOff x="7031181" y="1470915"/>
            <a:chExt cx="2362201" cy="1771049"/>
          </a:xfrm>
        </p:grpSpPr>
        <p:pic>
          <p:nvPicPr>
            <p:cNvPr id="19" name="Picture 2" descr="https://ars.els-cdn.com/content/image/1-s2.0-S0091302208000095-gr2.jpg"/>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21" name="Group 20"/>
          <p:cNvGrpSpPr/>
          <p:nvPr/>
        </p:nvGrpSpPr>
        <p:grpSpPr>
          <a:xfrm>
            <a:off x="8009754" y="673545"/>
            <a:ext cx="1521078" cy="1238312"/>
            <a:chOff x="7031181" y="1470915"/>
            <a:chExt cx="2362201" cy="1771049"/>
          </a:xfrm>
        </p:grpSpPr>
        <p:pic>
          <p:nvPicPr>
            <p:cNvPr id="22" name="Picture 2" descr="https://ars.els-cdn.com/content/image/1-s2.0-S0091302208000095-gr2.jpg"/>
            <p:cNvPicPr>
              <a:picLocks noChangeAspect="1" noChangeArrowheads="1"/>
            </p:cNvPicPr>
            <p:nvPr/>
          </p:nvPicPr>
          <p:blipFill rotWithShape="1">
            <a:blip r:embed="rId3">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24" name="Group 23"/>
          <p:cNvGrpSpPr/>
          <p:nvPr/>
        </p:nvGrpSpPr>
        <p:grpSpPr>
          <a:xfrm>
            <a:off x="7991400" y="2024079"/>
            <a:ext cx="1521078" cy="1238312"/>
            <a:chOff x="7031181" y="1470915"/>
            <a:chExt cx="2362201" cy="1771049"/>
          </a:xfrm>
        </p:grpSpPr>
        <p:pic>
          <p:nvPicPr>
            <p:cNvPr id="25" name="Picture 2" descr="https://ars.els-cdn.com/content/image/1-s2.0-S0091302208000095-gr2.jp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27" name="Group 26"/>
          <p:cNvGrpSpPr/>
          <p:nvPr/>
        </p:nvGrpSpPr>
        <p:grpSpPr>
          <a:xfrm>
            <a:off x="8009754" y="3375207"/>
            <a:ext cx="1521078" cy="1238312"/>
            <a:chOff x="7031181" y="1470915"/>
            <a:chExt cx="2362201" cy="1771049"/>
          </a:xfrm>
        </p:grpSpPr>
        <p:pic>
          <p:nvPicPr>
            <p:cNvPr id="28" name="Picture 2" descr="https://ars.els-cdn.com/content/image/1-s2.0-S0091302208000095-gr2.jpg"/>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grpSp>
        <p:nvGrpSpPr>
          <p:cNvPr id="30" name="Group 29"/>
          <p:cNvGrpSpPr/>
          <p:nvPr/>
        </p:nvGrpSpPr>
        <p:grpSpPr>
          <a:xfrm>
            <a:off x="7991400" y="4726336"/>
            <a:ext cx="1521078" cy="1238312"/>
            <a:chOff x="7031181" y="1470915"/>
            <a:chExt cx="2362201" cy="1771049"/>
          </a:xfrm>
        </p:grpSpPr>
        <p:pic>
          <p:nvPicPr>
            <p:cNvPr id="31" name="Picture 2" descr="https://ars.els-cdn.com/content/image/1-s2.0-S0091302208000095-gr2.jpg"/>
            <p:cNvPicPr>
              <a:picLocks noChangeAspect="1" noChangeArrowheads="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r="49284" b="61898"/>
            <a:stretch/>
          </p:blipFill>
          <p:spPr bwMode="auto">
            <a:xfrm>
              <a:off x="7031181" y="1470915"/>
              <a:ext cx="2362201" cy="177104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7453745" y="2958132"/>
              <a:ext cx="1939637" cy="200055"/>
            </a:xfrm>
            <a:prstGeom prst="rect">
              <a:avLst/>
            </a:prstGeom>
            <a:solidFill>
              <a:schemeClr val="bg1"/>
            </a:solidFill>
          </p:spPr>
          <p:txBody>
            <a:bodyPr wrap="square" rtlCol="0">
              <a:spAutoFit/>
            </a:bodyPr>
            <a:lstStyle/>
            <a:p>
              <a:endParaRPr lang="en-US" sz="700"/>
            </a:p>
          </p:txBody>
        </p:sp>
      </p:grpSp>
    </p:spTree>
    <p:extLst>
      <p:ext uri="{BB962C8B-B14F-4D97-AF65-F5344CB8AC3E}">
        <p14:creationId xmlns:p14="http://schemas.microsoft.com/office/powerpoint/2010/main" val="4841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endParaRPr lang="en-US"/>
          </a:p>
        </p:txBody>
      </p:sp>
      <p:pic>
        <p:nvPicPr>
          <p:cNvPr id="3074" name="Picture 2" descr="https://www.researchgate.net/profile/Kirk_Brown/publication/301829813/figure/fig1/AS:419658378301440@1477065762279/Mean-SEM-cortisol-response-to-the-Trier-Social-Stress-Test-as-a-function-of-the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932" y="1553848"/>
            <a:ext cx="4580015" cy="48948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83862" y="6448739"/>
            <a:ext cx="4908138" cy="369332"/>
          </a:xfrm>
          <a:prstGeom prst="rect">
            <a:avLst/>
          </a:prstGeom>
        </p:spPr>
        <p:txBody>
          <a:bodyPr wrap="none">
            <a:spAutoFit/>
          </a:bodyPr>
          <a:lstStyle/>
          <a:p>
            <a:r>
              <a:rPr lang="en-US">
                <a:latin typeface="Roboto"/>
              </a:rPr>
              <a:t>Way et al., (2016). </a:t>
            </a:r>
            <a:r>
              <a:rPr lang="en-US" err="1">
                <a:latin typeface="Roboto"/>
              </a:rPr>
              <a:t>Psychoneuroendocrinology</a:t>
            </a:r>
            <a:endParaRPr lang="en-US" b="0" i="0">
              <a:effectLst/>
              <a:latin typeface="Roboto"/>
            </a:endParaRPr>
          </a:p>
        </p:txBody>
      </p:sp>
    </p:spTree>
    <p:extLst>
      <p:ext uri="{BB962C8B-B14F-4D97-AF65-F5344CB8AC3E}">
        <p14:creationId xmlns:p14="http://schemas.microsoft.com/office/powerpoint/2010/main" val="191953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FDB4-CACD-40A6-9268-BF37CC7984E9}"/>
              </a:ext>
            </a:extLst>
          </p:cNvPr>
          <p:cNvSpPr>
            <a:spLocks noGrp="1"/>
          </p:cNvSpPr>
          <p:nvPr>
            <p:ph type="title"/>
          </p:nvPr>
        </p:nvSpPr>
        <p:spPr/>
        <p:txBody>
          <a:bodyPr/>
          <a:lstStyle/>
          <a:p>
            <a:r>
              <a:rPr lang="en-US"/>
              <a:t>Why I (had to) use mixed effects model</a:t>
            </a:r>
          </a:p>
        </p:txBody>
      </p:sp>
      <p:sp>
        <p:nvSpPr>
          <p:cNvPr id="3" name="Content Placeholder 2">
            <a:extLst>
              <a:ext uri="{FF2B5EF4-FFF2-40B4-BE49-F238E27FC236}">
                <a16:creationId xmlns:a16="http://schemas.microsoft.com/office/drawing/2014/main" id="{E21A4AD3-A3C3-470F-9EDE-F41B1F1D38F1}"/>
              </a:ext>
            </a:extLst>
          </p:cNvPr>
          <p:cNvSpPr>
            <a:spLocks noGrp="1"/>
          </p:cNvSpPr>
          <p:nvPr>
            <p:ph idx="1"/>
          </p:nvPr>
        </p:nvSpPr>
        <p:spPr/>
        <p:txBody>
          <a:bodyPr/>
          <a:lstStyle/>
          <a:p>
            <a:pPr marL="0" indent="0">
              <a:buNone/>
            </a:pPr>
            <a:r>
              <a:rPr lang="en-US"/>
              <a:t>Group, batch effects:</a:t>
            </a:r>
          </a:p>
          <a:p>
            <a:pPr marL="0" indent="0">
              <a:buNone/>
            </a:pPr>
            <a:endParaRPr lang="en-US"/>
          </a:p>
          <a:p>
            <a:pPr marL="0" indent="0">
              <a:buNone/>
            </a:pPr>
            <a:endParaRPr lang="en-US"/>
          </a:p>
        </p:txBody>
      </p:sp>
      <p:pic>
        <p:nvPicPr>
          <p:cNvPr id="5" name="Picture 2" descr="C:\Users\Cait\Downloads\IMG_5815.JPG">
            <a:extLst>
              <a:ext uri="{FF2B5EF4-FFF2-40B4-BE49-F238E27FC236}">
                <a16:creationId xmlns:a16="http://schemas.microsoft.com/office/drawing/2014/main" id="{C7AF3C31-6F33-467F-A422-4A5B55977A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200" y="2883561"/>
            <a:ext cx="2654299" cy="28168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ars.els-cdn.com/content/image/1-s2.0-S0003347216000798-gr4_lrg.jpg">
            <a:extLst>
              <a:ext uri="{FF2B5EF4-FFF2-40B4-BE49-F238E27FC236}">
                <a16:creationId xmlns:a16="http://schemas.microsoft.com/office/drawing/2014/main" id="{13F720AB-9E62-44B6-B9A6-D4AC82BC164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50" r="-1241"/>
          <a:stretch/>
        </p:blipFill>
        <p:spPr bwMode="auto">
          <a:xfrm>
            <a:off x="3492499" y="2545637"/>
            <a:ext cx="8233975" cy="41022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70400" y="1787699"/>
            <a:ext cx="7721600" cy="523220"/>
          </a:xfrm>
          <a:prstGeom prst="rect">
            <a:avLst/>
          </a:prstGeom>
          <a:noFill/>
        </p:spPr>
        <p:txBody>
          <a:bodyPr wrap="square" rtlCol="0">
            <a:spAutoFit/>
          </a:bodyPr>
          <a:lstStyle/>
          <a:p>
            <a:r>
              <a:rPr lang="en-US" sz="2800"/>
              <a:t>Group ID as a random factor</a:t>
            </a:r>
          </a:p>
        </p:txBody>
      </p:sp>
    </p:spTree>
    <p:extLst>
      <p:ext uri="{BB962C8B-B14F-4D97-AF65-F5344CB8AC3E}">
        <p14:creationId xmlns:p14="http://schemas.microsoft.com/office/powerpoint/2010/main" val="383441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what is the mixed effects model?</a:t>
            </a:r>
          </a:p>
        </p:txBody>
      </p:sp>
      <p:sp>
        <p:nvSpPr>
          <p:cNvPr id="3" name="Content Placeholder 2"/>
          <p:cNvSpPr>
            <a:spLocks noGrp="1"/>
          </p:cNvSpPr>
          <p:nvPr>
            <p:ph idx="1"/>
          </p:nvPr>
        </p:nvSpPr>
        <p:spPr/>
        <p:txBody>
          <a:bodyPr/>
          <a:lstStyle/>
          <a:p>
            <a:endParaRPr lang="en-US"/>
          </a:p>
        </p:txBody>
      </p:sp>
      <p:pic>
        <p:nvPicPr>
          <p:cNvPr id="6" name="Picture 2" descr="Image result for 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49703"/>
            <a:ext cx="4045742" cy="31394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4221758" y="1943637"/>
            <a:ext cx="7970242" cy="3245502"/>
          </a:xfrm>
          <a:prstGeom prst="rect">
            <a:avLst/>
          </a:prstGeom>
        </p:spPr>
      </p:pic>
      <p:sp>
        <p:nvSpPr>
          <p:cNvPr id="8" name="Rectangle 7"/>
          <p:cNvSpPr/>
          <p:nvPr/>
        </p:nvSpPr>
        <p:spPr>
          <a:xfrm>
            <a:off x="6626783" y="6488668"/>
            <a:ext cx="5865708" cy="369332"/>
          </a:xfrm>
          <a:prstGeom prst="rect">
            <a:avLst/>
          </a:prstGeom>
        </p:spPr>
        <p:txBody>
          <a:bodyPr wrap="none">
            <a:spAutoFit/>
          </a:bodyPr>
          <a:lstStyle/>
          <a:p>
            <a:r>
              <a:rPr lang="fr-FR">
                <a:solidFill>
                  <a:srgbClr val="333333"/>
                </a:solidFill>
                <a:latin typeface="AdvTT5bc682ca.B"/>
              </a:rPr>
              <a:t>Harrison et al. (2018), </a:t>
            </a:r>
            <a:r>
              <a:rPr lang="fr-FR" err="1">
                <a:solidFill>
                  <a:srgbClr val="333333"/>
                </a:solidFill>
                <a:latin typeface="AdvTT3978f921.BI"/>
              </a:rPr>
              <a:t>PeerJ</a:t>
            </a:r>
            <a:r>
              <a:rPr lang="fr-FR">
                <a:solidFill>
                  <a:srgbClr val="333333"/>
                </a:solidFill>
                <a:latin typeface="AdvTT5bc682ca.B"/>
              </a:rPr>
              <a:t>, DOI 10.7717/peerj.4794</a:t>
            </a:r>
            <a:endParaRPr lang="en-US"/>
          </a:p>
        </p:txBody>
      </p:sp>
    </p:spTree>
    <p:extLst>
      <p:ext uri="{BB962C8B-B14F-4D97-AF65-F5344CB8AC3E}">
        <p14:creationId xmlns:p14="http://schemas.microsoft.com/office/powerpoint/2010/main" val="25810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Crossed or Nested</a:t>
            </a:r>
          </a:p>
        </p:txBody>
      </p:sp>
      <p:sp>
        <p:nvSpPr>
          <p:cNvPr id="3" name="Content Placeholder 2"/>
          <p:cNvSpPr>
            <a:spLocks noGrp="1"/>
          </p:cNvSpPr>
          <p:nvPr>
            <p:ph idx="1"/>
          </p:nvPr>
        </p:nvSpPr>
        <p:spPr/>
        <p:txBody>
          <a:bodyPr/>
          <a:lstStyle/>
          <a:p>
            <a:endParaRPr lang="en-US"/>
          </a:p>
        </p:txBody>
      </p:sp>
      <p:pic>
        <p:nvPicPr>
          <p:cNvPr id="3078" name="Picture 6" descr="image"/>
          <p:cNvPicPr>
            <a:picLocks noChangeAspect="1" noChangeArrowheads="1"/>
          </p:cNvPicPr>
          <p:nvPr/>
        </p:nvPicPr>
        <p:blipFill rotWithShape="1">
          <a:blip r:embed="rId3">
            <a:extLst>
              <a:ext uri="{28A0092B-C50C-407E-A947-70E740481C1C}">
                <a14:useLocalDpi xmlns:a14="http://schemas.microsoft.com/office/drawing/2010/main" val="0"/>
              </a:ext>
            </a:extLst>
          </a:blip>
          <a:srcRect b="51860"/>
          <a:stretch/>
        </p:blipFill>
        <p:spPr bwMode="auto">
          <a:xfrm>
            <a:off x="657234" y="1901310"/>
            <a:ext cx="10877532" cy="3991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070359" y="6387585"/>
            <a:ext cx="4121641" cy="369332"/>
          </a:xfrm>
          <a:prstGeom prst="rect">
            <a:avLst/>
          </a:prstGeom>
        </p:spPr>
        <p:txBody>
          <a:bodyPr wrap="none">
            <a:spAutoFit/>
          </a:bodyPr>
          <a:lstStyle/>
          <a:p>
            <a:r>
              <a:rPr lang="en-US">
                <a:latin typeface="AdvP7627"/>
              </a:rPr>
              <a:t>(</a:t>
            </a:r>
            <a:r>
              <a:rPr lang="en-US" err="1">
                <a:latin typeface="AdvP705F"/>
              </a:rPr>
              <a:t>Schielzeth</a:t>
            </a:r>
            <a:r>
              <a:rPr lang="en-US">
                <a:latin typeface="AdvP705F"/>
              </a:rPr>
              <a:t> &amp; Nakagawa, 2013</a:t>
            </a:r>
            <a:r>
              <a:rPr lang="en-US">
                <a:latin typeface="AdvP7627"/>
              </a:rPr>
              <a:t>; Fig. 1)</a:t>
            </a:r>
            <a:endParaRPr lang="en-US"/>
          </a:p>
        </p:txBody>
      </p:sp>
    </p:spTree>
    <p:extLst>
      <p:ext uri="{BB962C8B-B14F-4D97-AF65-F5344CB8AC3E}">
        <p14:creationId xmlns:p14="http://schemas.microsoft.com/office/powerpoint/2010/main" val="3398057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FDB4-CACD-40A6-9268-BF37CC7984E9}"/>
              </a:ext>
            </a:extLst>
          </p:cNvPr>
          <p:cNvSpPr>
            <a:spLocks noGrp="1"/>
          </p:cNvSpPr>
          <p:nvPr>
            <p:ph type="title"/>
          </p:nvPr>
        </p:nvSpPr>
        <p:spPr/>
        <p:txBody>
          <a:bodyPr/>
          <a:lstStyle/>
          <a:p>
            <a:r>
              <a:rPr lang="en-US"/>
              <a:t>Why I (had to) use mixed effects model</a:t>
            </a:r>
          </a:p>
        </p:txBody>
      </p:sp>
      <p:sp>
        <p:nvSpPr>
          <p:cNvPr id="3" name="Content Placeholder 2">
            <a:extLst>
              <a:ext uri="{FF2B5EF4-FFF2-40B4-BE49-F238E27FC236}">
                <a16:creationId xmlns:a16="http://schemas.microsoft.com/office/drawing/2014/main" id="{E21A4AD3-A3C3-470F-9EDE-F41B1F1D38F1}"/>
              </a:ext>
            </a:extLst>
          </p:cNvPr>
          <p:cNvSpPr>
            <a:spLocks noGrp="1"/>
          </p:cNvSpPr>
          <p:nvPr>
            <p:ph idx="1"/>
          </p:nvPr>
        </p:nvSpPr>
        <p:spPr/>
        <p:txBody>
          <a:bodyPr/>
          <a:lstStyle/>
          <a:p>
            <a:pPr marL="0" indent="0">
              <a:buNone/>
            </a:pPr>
            <a:r>
              <a:rPr lang="en-US"/>
              <a:t>Repeated, within-individual measures: </a:t>
            </a:r>
            <a:br>
              <a:rPr lang="en-US"/>
            </a:br>
            <a:endParaRPr lang="en-US"/>
          </a:p>
          <a:p>
            <a:pPr marL="0" indent="0">
              <a:buNone/>
            </a:pPr>
            <a:endParaRPr lang="en-US"/>
          </a:p>
        </p:txBody>
      </p:sp>
      <p:grpSp>
        <p:nvGrpSpPr>
          <p:cNvPr id="4" name="Group 3">
            <a:extLst>
              <a:ext uri="{FF2B5EF4-FFF2-40B4-BE49-F238E27FC236}">
                <a16:creationId xmlns:a16="http://schemas.microsoft.com/office/drawing/2014/main" id="{02D9BD3E-7F66-4EE7-891B-5C2C79CDC37C}"/>
              </a:ext>
            </a:extLst>
          </p:cNvPr>
          <p:cNvGrpSpPr/>
          <p:nvPr/>
        </p:nvGrpSpPr>
        <p:grpSpPr>
          <a:xfrm>
            <a:off x="317979" y="2740851"/>
            <a:ext cx="6855589" cy="3963579"/>
            <a:chOff x="1521510" y="2499551"/>
            <a:chExt cx="6855589" cy="3963579"/>
          </a:xfrm>
        </p:grpSpPr>
        <p:pic>
          <p:nvPicPr>
            <p:cNvPr id="5" name="Picture 4">
              <a:extLst>
                <a:ext uri="{FF2B5EF4-FFF2-40B4-BE49-F238E27FC236}">
                  <a16:creationId xmlns:a16="http://schemas.microsoft.com/office/drawing/2014/main" id="{D199EE53-5198-4F03-A7B8-09D6E7E9C543}"/>
                </a:ext>
              </a:extLst>
            </p:cNvPr>
            <p:cNvPicPr>
              <a:picLocks noChangeAspect="1"/>
            </p:cNvPicPr>
            <p:nvPr/>
          </p:nvPicPr>
          <p:blipFill rotWithShape="1">
            <a:blip r:embed="rId3"/>
            <a:srcRect l="62542" t="51206" r="5702" b="3266"/>
            <a:stretch/>
          </p:blipFill>
          <p:spPr>
            <a:xfrm>
              <a:off x="1794161" y="2499551"/>
              <a:ext cx="5152775" cy="3774081"/>
            </a:xfrm>
            <a:prstGeom prst="rect">
              <a:avLst/>
            </a:prstGeom>
          </p:spPr>
        </p:pic>
        <p:pic>
          <p:nvPicPr>
            <p:cNvPr id="6" name="Picture 5">
              <a:extLst>
                <a:ext uri="{FF2B5EF4-FFF2-40B4-BE49-F238E27FC236}">
                  <a16:creationId xmlns:a16="http://schemas.microsoft.com/office/drawing/2014/main" id="{F99512F6-1A79-4297-9853-3F1EA23740CF}"/>
                </a:ext>
              </a:extLst>
            </p:cNvPr>
            <p:cNvPicPr>
              <a:picLocks noChangeAspect="1"/>
            </p:cNvPicPr>
            <p:nvPr/>
          </p:nvPicPr>
          <p:blipFill rotWithShape="1">
            <a:blip r:embed="rId3"/>
            <a:srcRect l="94268" t="35613" r="-287" b="35832"/>
            <a:stretch/>
          </p:blipFill>
          <p:spPr>
            <a:xfrm>
              <a:off x="7289300" y="3274521"/>
              <a:ext cx="1087799" cy="2636710"/>
            </a:xfrm>
            <a:prstGeom prst="rect">
              <a:avLst/>
            </a:prstGeom>
          </p:spPr>
        </p:pic>
        <p:sp>
          <p:nvSpPr>
            <p:cNvPr id="7" name="TextBox 6">
              <a:extLst>
                <a:ext uri="{FF2B5EF4-FFF2-40B4-BE49-F238E27FC236}">
                  <a16:creationId xmlns:a16="http://schemas.microsoft.com/office/drawing/2014/main" id="{FBF0943A-44F2-46AE-8FD5-937906AE43A1}"/>
                </a:ext>
              </a:extLst>
            </p:cNvPr>
            <p:cNvSpPr txBox="1"/>
            <p:nvPr/>
          </p:nvSpPr>
          <p:spPr>
            <a:xfrm>
              <a:off x="7165580" y="2860938"/>
              <a:ext cx="1139378" cy="707886"/>
            </a:xfrm>
            <a:prstGeom prst="rect">
              <a:avLst/>
            </a:prstGeom>
            <a:noFill/>
          </p:spPr>
          <p:txBody>
            <a:bodyPr wrap="square" rtlCol="0">
              <a:spAutoFit/>
            </a:bodyPr>
            <a:lstStyle/>
            <a:p>
              <a:pPr algn="ctr"/>
              <a:r>
                <a:rPr lang="en-US" sz="2000"/>
                <a:t>Social rank</a:t>
              </a:r>
            </a:p>
          </p:txBody>
        </p:sp>
        <p:sp>
          <p:nvSpPr>
            <p:cNvPr id="8" name="Rectangle 7">
              <a:extLst>
                <a:ext uri="{FF2B5EF4-FFF2-40B4-BE49-F238E27FC236}">
                  <a16:creationId xmlns:a16="http://schemas.microsoft.com/office/drawing/2014/main" id="{585C510F-EF08-40B2-9958-0BFC05782E3E}"/>
                </a:ext>
              </a:extLst>
            </p:cNvPr>
            <p:cNvSpPr/>
            <p:nvPr/>
          </p:nvSpPr>
          <p:spPr>
            <a:xfrm>
              <a:off x="7317808" y="2762357"/>
              <a:ext cx="834923" cy="27873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TextBox 8">
              <a:extLst>
                <a:ext uri="{FF2B5EF4-FFF2-40B4-BE49-F238E27FC236}">
                  <a16:creationId xmlns:a16="http://schemas.microsoft.com/office/drawing/2014/main" id="{B05411C3-EAEA-4778-8240-A93591EB695A}"/>
                </a:ext>
              </a:extLst>
            </p:cNvPr>
            <p:cNvSpPr txBox="1"/>
            <p:nvPr/>
          </p:nvSpPr>
          <p:spPr>
            <a:xfrm>
              <a:off x="1521510" y="2612567"/>
              <a:ext cx="461665" cy="3358037"/>
            </a:xfrm>
            <a:prstGeom prst="rect">
              <a:avLst/>
            </a:prstGeom>
            <a:noFill/>
          </p:spPr>
          <p:txBody>
            <a:bodyPr vert="vert270" wrap="square" rtlCol="0">
              <a:spAutoFit/>
            </a:bodyPr>
            <a:lstStyle/>
            <a:p>
              <a:pPr algn="ctr"/>
              <a:r>
                <a:rPr lang="en-US"/>
                <a:t>Cumulative MUP production</a:t>
              </a:r>
            </a:p>
          </p:txBody>
        </p:sp>
        <p:sp>
          <p:nvSpPr>
            <p:cNvPr id="10" name="TextBox 9">
              <a:extLst>
                <a:ext uri="{FF2B5EF4-FFF2-40B4-BE49-F238E27FC236}">
                  <a16:creationId xmlns:a16="http://schemas.microsoft.com/office/drawing/2014/main" id="{BA08D667-1CC5-4D79-91E8-8479E9FA7D8E}"/>
                </a:ext>
              </a:extLst>
            </p:cNvPr>
            <p:cNvSpPr txBox="1"/>
            <p:nvPr/>
          </p:nvSpPr>
          <p:spPr>
            <a:xfrm>
              <a:off x="2671950" y="6093798"/>
              <a:ext cx="3871356" cy="369332"/>
            </a:xfrm>
            <a:prstGeom prst="rect">
              <a:avLst/>
            </a:prstGeom>
            <a:noFill/>
          </p:spPr>
          <p:txBody>
            <a:bodyPr wrap="square" rtlCol="0">
              <a:spAutoFit/>
            </a:bodyPr>
            <a:lstStyle/>
            <a:p>
              <a:pPr algn="ctr"/>
              <a:r>
                <a:rPr lang="en-US"/>
                <a:t>Group housing day</a:t>
              </a:r>
            </a:p>
          </p:txBody>
        </p:sp>
      </p:grpSp>
      <p:sp>
        <p:nvSpPr>
          <p:cNvPr id="11" name="TextBox 10">
            <a:extLst>
              <a:ext uri="{FF2B5EF4-FFF2-40B4-BE49-F238E27FC236}">
                <a16:creationId xmlns:a16="http://schemas.microsoft.com/office/drawing/2014/main" id="{056A61A2-4A2D-43F1-800D-F2D8133DBAE5}"/>
              </a:ext>
            </a:extLst>
          </p:cNvPr>
          <p:cNvSpPr txBox="1"/>
          <p:nvPr/>
        </p:nvSpPr>
        <p:spPr>
          <a:xfrm>
            <a:off x="6963231" y="3821601"/>
            <a:ext cx="4514601" cy="1815882"/>
          </a:xfrm>
          <a:prstGeom prst="rect">
            <a:avLst/>
          </a:prstGeom>
          <a:noFill/>
        </p:spPr>
        <p:txBody>
          <a:bodyPr wrap="square" rtlCol="0">
            <a:spAutoFit/>
          </a:bodyPr>
          <a:lstStyle/>
          <a:p>
            <a:r>
              <a:rPr lang="en-US" sz="1600"/>
              <a:t>Subordinate</a:t>
            </a:r>
          </a:p>
          <a:p>
            <a:endParaRPr lang="en-US" sz="1600"/>
          </a:p>
          <a:p>
            <a:endParaRPr lang="en-US" sz="1600"/>
          </a:p>
          <a:p>
            <a:endParaRPr lang="en-US" sz="1600"/>
          </a:p>
          <a:p>
            <a:endParaRPr lang="en-US" sz="1600"/>
          </a:p>
          <a:p>
            <a:endParaRPr lang="en-US" sz="1600"/>
          </a:p>
          <a:p>
            <a:r>
              <a:rPr lang="en-US" sz="1600"/>
              <a:t>Dominant 			</a:t>
            </a:r>
          </a:p>
        </p:txBody>
      </p:sp>
      <p:sp>
        <p:nvSpPr>
          <p:cNvPr id="12" name="TextBox 11"/>
          <p:cNvSpPr txBox="1"/>
          <p:nvPr/>
        </p:nvSpPr>
        <p:spPr>
          <a:xfrm>
            <a:off x="8610600" y="2240073"/>
            <a:ext cx="3175000" cy="1754326"/>
          </a:xfrm>
          <a:prstGeom prst="rect">
            <a:avLst/>
          </a:prstGeom>
          <a:noFill/>
        </p:spPr>
        <p:txBody>
          <a:bodyPr wrap="square" rtlCol="0">
            <a:spAutoFit/>
          </a:bodyPr>
          <a:lstStyle/>
          <a:p>
            <a:r>
              <a:rPr lang="en-US" sz="5400"/>
              <a:t>X 6 groups</a:t>
            </a:r>
          </a:p>
          <a:p>
            <a:endParaRPr lang="en-US" sz="5400"/>
          </a:p>
        </p:txBody>
      </p:sp>
      <p:pic>
        <p:nvPicPr>
          <p:cNvPr id="13" name="Picture 2" descr="C:\Users\Cait\Downloads\IMG_5815.JPG">
            <a:extLst>
              <a:ext uri="{FF2B5EF4-FFF2-40B4-BE49-F238E27FC236}">
                <a16:creationId xmlns:a16="http://schemas.microsoft.com/office/drawing/2014/main" id="{C7AF3C31-6F33-467F-A422-4A5B55977A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1685" y="3142636"/>
            <a:ext cx="2654299" cy="281680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30444" y="2211847"/>
            <a:ext cx="7721600" cy="523220"/>
          </a:xfrm>
          <a:prstGeom prst="rect">
            <a:avLst/>
          </a:prstGeom>
          <a:noFill/>
        </p:spPr>
        <p:txBody>
          <a:bodyPr wrap="square" rtlCol="0">
            <a:spAutoFit/>
          </a:bodyPr>
          <a:lstStyle/>
          <a:p>
            <a:r>
              <a:rPr lang="en-US" sz="2800"/>
              <a:t>Group ID &amp; mouse ID as random factors</a:t>
            </a:r>
          </a:p>
        </p:txBody>
      </p:sp>
      <p:sp>
        <p:nvSpPr>
          <p:cNvPr id="15" name="Rectangle 14"/>
          <p:cNvSpPr/>
          <p:nvPr/>
        </p:nvSpPr>
        <p:spPr>
          <a:xfrm>
            <a:off x="2576138" y="2180557"/>
            <a:ext cx="1449762" cy="673310"/>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80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FC20-E735-4145-AF9D-EE6E93C10D79}"/>
              </a:ext>
            </a:extLst>
          </p:cNvPr>
          <p:cNvSpPr>
            <a:spLocks noGrp="1"/>
          </p:cNvSpPr>
          <p:nvPr>
            <p:ph type="title"/>
          </p:nvPr>
        </p:nvSpPr>
        <p:spPr/>
        <p:txBody>
          <a:bodyPr/>
          <a:lstStyle/>
          <a:p>
            <a:r>
              <a:rPr lang="en-US"/>
              <a:t>Let’s actually do this in R </a:t>
            </a:r>
          </a:p>
        </p:txBody>
      </p:sp>
      <p:sp>
        <p:nvSpPr>
          <p:cNvPr id="3" name="Content Placeholder 2">
            <a:extLst>
              <a:ext uri="{FF2B5EF4-FFF2-40B4-BE49-F238E27FC236}">
                <a16:creationId xmlns:a16="http://schemas.microsoft.com/office/drawing/2014/main" id="{EF46E1D7-FA68-4CDB-B5F3-F4FAA6DE1C51}"/>
              </a:ext>
            </a:extLst>
          </p:cNvPr>
          <p:cNvSpPr>
            <a:spLocks noGrp="1"/>
          </p:cNvSpPr>
          <p:nvPr>
            <p:ph idx="1"/>
          </p:nvPr>
        </p:nvSpPr>
        <p:spPr>
          <a:xfrm>
            <a:off x="838200" y="1465410"/>
            <a:ext cx="10515600" cy="4351338"/>
          </a:xfrm>
        </p:spPr>
        <p:txBody>
          <a:bodyPr/>
          <a:lstStyle/>
          <a:p>
            <a:pPr marL="0" indent="0">
              <a:buNone/>
            </a:pPr>
            <a:r>
              <a:rPr lang="en-US"/>
              <a:t>R notebook </a:t>
            </a:r>
          </a:p>
        </p:txBody>
      </p:sp>
      <p:pic>
        <p:nvPicPr>
          <p:cNvPr id="205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48" y="2495779"/>
            <a:ext cx="6505705" cy="36627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sleep deprivation"/>
          <p:cNvPicPr>
            <a:picLocks noChangeAspect="1" noChangeArrowheads="1"/>
          </p:cNvPicPr>
          <p:nvPr/>
        </p:nvPicPr>
        <p:blipFill rotWithShape="1">
          <a:blip r:embed="rId4">
            <a:extLst>
              <a:ext uri="{28A0092B-C50C-407E-A947-70E740481C1C}">
                <a14:useLocalDpi xmlns:a14="http://schemas.microsoft.com/office/drawing/2010/main" val="0"/>
              </a:ext>
            </a:extLst>
          </a:blip>
          <a:srcRect l="11549" r="14074"/>
          <a:stretch/>
        </p:blipFill>
        <p:spPr bwMode="auto">
          <a:xfrm>
            <a:off x="7677593" y="2495779"/>
            <a:ext cx="3870959" cy="366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11989" y="1133878"/>
            <a:ext cx="7768019" cy="5220939"/>
          </a:xfrm>
          <a:prstGeom prst="rect">
            <a:avLst/>
          </a:prstGeom>
        </p:spPr>
      </p:pic>
      <p:sp>
        <p:nvSpPr>
          <p:cNvPr id="2" name="TextBox 1">
            <a:extLst>
              <a:ext uri="{FF2B5EF4-FFF2-40B4-BE49-F238E27FC236}">
                <a16:creationId xmlns:a16="http://schemas.microsoft.com/office/drawing/2014/main" id="{1E0E9EB9-5F9D-4EB9-B569-5E4D657407A0}"/>
              </a:ext>
            </a:extLst>
          </p:cNvPr>
          <p:cNvSpPr txBox="1"/>
          <p:nvPr/>
        </p:nvSpPr>
        <p:spPr>
          <a:xfrm>
            <a:off x="26129" y="6498775"/>
            <a:ext cx="9744891" cy="369332"/>
          </a:xfrm>
          <a:prstGeom prst="rect">
            <a:avLst/>
          </a:prstGeom>
          <a:noFill/>
        </p:spPr>
        <p:txBody>
          <a:bodyPr wrap="square" rtlCol="0">
            <a:spAutoFit/>
          </a:bodyPr>
          <a:lstStyle/>
          <a:p>
            <a:r>
              <a:rPr lang="en-US">
                <a:hlinkClick r:id="rId4"/>
              </a:rPr>
              <a:t>https://cran.r-project.org/web/packages/afex/vignettes/introduction-mixed-models.pdf</a:t>
            </a:r>
            <a:r>
              <a:rPr lang="en-US"/>
              <a:t> </a:t>
            </a:r>
          </a:p>
        </p:txBody>
      </p:sp>
      <p:sp>
        <p:nvSpPr>
          <p:cNvPr id="3" name="Title 2"/>
          <p:cNvSpPr>
            <a:spLocks noGrp="1"/>
          </p:cNvSpPr>
          <p:nvPr>
            <p:ph type="title"/>
          </p:nvPr>
        </p:nvSpPr>
        <p:spPr>
          <a:xfrm>
            <a:off x="838199" y="0"/>
            <a:ext cx="10515600" cy="1325563"/>
          </a:xfrm>
        </p:spPr>
        <p:txBody>
          <a:bodyPr/>
          <a:lstStyle/>
          <a:p>
            <a:r>
              <a:rPr lang="en-US"/>
              <a:t>There’s more in case you need it</a:t>
            </a:r>
          </a:p>
        </p:txBody>
      </p:sp>
      <p:sp>
        <p:nvSpPr>
          <p:cNvPr id="6" name="Rectangle 5"/>
          <p:cNvSpPr/>
          <p:nvPr/>
        </p:nvSpPr>
        <p:spPr>
          <a:xfrm>
            <a:off x="2105891" y="2198255"/>
            <a:ext cx="8081818" cy="1690254"/>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05891" y="5514108"/>
            <a:ext cx="8081818" cy="688109"/>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108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Generalized Linear Mixed Effects (GLMM) modelling </a:t>
            </a:r>
          </a:p>
        </p:txBody>
      </p:sp>
      <p:sp>
        <p:nvSpPr>
          <p:cNvPr id="3" name="Content Placeholder 2"/>
          <p:cNvSpPr>
            <a:spLocks noGrp="1"/>
          </p:cNvSpPr>
          <p:nvPr>
            <p:ph idx="1"/>
          </p:nvPr>
        </p:nvSpPr>
        <p:spPr>
          <a:xfrm>
            <a:off x="838200" y="5118099"/>
            <a:ext cx="10515600" cy="1058863"/>
          </a:xfrm>
        </p:spPr>
        <p:txBody>
          <a:bodyPr/>
          <a:lstStyle/>
          <a:p>
            <a:pPr marL="0" indent="0">
              <a:buNone/>
            </a:pPr>
            <a:r>
              <a:rPr lang="en-US">
                <a:hlinkClick r:id="rId3"/>
              </a:rPr>
              <a:t>https://bbolker.github.io/mixedmodels-misc/ecostats_chap.html</a:t>
            </a:r>
            <a:endParaRPr lang="en-US"/>
          </a:p>
          <a:p>
            <a:endParaRPr lang="en-US"/>
          </a:p>
        </p:txBody>
      </p:sp>
      <p:pic>
        <p:nvPicPr>
          <p:cNvPr id="4" name="Picture 3"/>
          <p:cNvPicPr>
            <a:picLocks noChangeAspect="1"/>
          </p:cNvPicPr>
          <p:nvPr/>
        </p:nvPicPr>
        <p:blipFill>
          <a:blip r:embed="rId4"/>
          <a:stretch>
            <a:fillRect/>
          </a:stretch>
        </p:blipFill>
        <p:spPr>
          <a:xfrm>
            <a:off x="504825" y="2727469"/>
            <a:ext cx="11182350" cy="885825"/>
          </a:xfrm>
          <a:prstGeom prst="rect">
            <a:avLst/>
          </a:prstGeom>
        </p:spPr>
      </p:pic>
      <p:sp>
        <p:nvSpPr>
          <p:cNvPr id="5" name="Rectangle 4"/>
          <p:cNvSpPr/>
          <p:nvPr/>
        </p:nvSpPr>
        <p:spPr>
          <a:xfrm>
            <a:off x="1948873" y="2491508"/>
            <a:ext cx="701963" cy="1357745"/>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87673" y="2491508"/>
            <a:ext cx="2110509" cy="1357745"/>
          </a:xfrm>
          <a:prstGeom prst="rect">
            <a:avLst/>
          </a:prstGeom>
          <a:solidFill>
            <a:srgbClr val="FFFF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440" y="365125"/>
            <a:ext cx="10515600" cy="1325563"/>
          </a:xfrm>
        </p:spPr>
        <p:txBody>
          <a:bodyPr/>
          <a:lstStyle/>
          <a:p>
            <a:r>
              <a:rPr lang="en-US"/>
              <a:t>Take home messages</a:t>
            </a:r>
          </a:p>
        </p:txBody>
      </p:sp>
      <p:sp>
        <p:nvSpPr>
          <p:cNvPr id="3" name="Content Placeholder 2"/>
          <p:cNvSpPr>
            <a:spLocks noGrp="1"/>
          </p:cNvSpPr>
          <p:nvPr>
            <p:ph idx="1"/>
          </p:nvPr>
        </p:nvSpPr>
        <p:spPr>
          <a:xfrm>
            <a:off x="3387440" y="1825625"/>
            <a:ext cx="10515600" cy="4351338"/>
          </a:xfrm>
        </p:spPr>
        <p:txBody>
          <a:bodyPr>
            <a:normAutofit fontScale="77500" lnSpcReduction="20000"/>
          </a:bodyPr>
          <a:lstStyle/>
          <a:p>
            <a:pPr marL="0" indent="0">
              <a:buNone/>
            </a:pPr>
            <a:r>
              <a:rPr lang="en-US"/>
              <a:t>Know your data</a:t>
            </a:r>
          </a:p>
          <a:p>
            <a:pPr marL="0" indent="0">
              <a:buNone/>
            </a:pPr>
            <a:r>
              <a:rPr lang="en-US"/>
              <a:t>- What should be fixed effects and random effects?</a:t>
            </a:r>
          </a:p>
          <a:p>
            <a:pPr>
              <a:buFontTx/>
              <a:buChar char="-"/>
            </a:pPr>
            <a:r>
              <a:rPr lang="en-US"/>
              <a:t>Discuss which variable should be fixed/random effects</a:t>
            </a:r>
            <a:br>
              <a:rPr lang="en-US"/>
            </a:br>
            <a:r>
              <a:rPr lang="en-US">
                <a:sym typeface="Wingdings" panose="05000000000000000000" pitchFamily="2" charset="2"/>
              </a:rPr>
              <a:t> Lab meeting, UT stat consulting, Google (Scholar)</a:t>
            </a:r>
          </a:p>
          <a:p>
            <a:pPr>
              <a:buFontTx/>
              <a:buChar char="-"/>
            </a:pPr>
            <a:r>
              <a:rPr lang="en-US">
                <a:sym typeface="Wingdings" panose="05000000000000000000" pitchFamily="2" charset="2"/>
              </a:rPr>
              <a:t>Find published studies with similar experimental designs</a:t>
            </a:r>
          </a:p>
          <a:p>
            <a:pPr marL="0" indent="0">
              <a:buNone/>
            </a:pPr>
            <a:endParaRPr lang="en-US"/>
          </a:p>
          <a:p>
            <a:pPr marL="0" indent="0">
              <a:buNone/>
            </a:pPr>
            <a:r>
              <a:rPr lang="en-US"/>
              <a:t>Visualize, visualize, visualize! </a:t>
            </a:r>
          </a:p>
          <a:p>
            <a:pPr marL="0" indent="0">
              <a:buNone/>
            </a:pPr>
            <a:r>
              <a:rPr lang="en-US"/>
              <a:t> - Come up with multiple ideas to look at your data </a:t>
            </a:r>
            <a:br>
              <a:rPr lang="en-US"/>
            </a:br>
            <a:r>
              <a:rPr lang="en-US"/>
              <a:t>in different angles </a:t>
            </a:r>
          </a:p>
          <a:p>
            <a:pPr marL="0" indent="0">
              <a:buNone/>
            </a:pPr>
            <a:endParaRPr lang="en-US"/>
          </a:p>
          <a:p>
            <a:pPr marL="0" indent="0">
              <a:buNone/>
            </a:pPr>
            <a:r>
              <a:rPr lang="en-US"/>
              <a:t>Interpret it properly </a:t>
            </a:r>
            <a:br>
              <a:rPr lang="en-US"/>
            </a:br>
            <a:r>
              <a:rPr lang="en-US"/>
              <a:t>- Is your mixed effects model built properly?</a:t>
            </a:r>
          </a:p>
          <a:p>
            <a:pPr marL="0" indent="0">
              <a:buNone/>
            </a:pPr>
            <a:r>
              <a:rPr lang="en-US"/>
              <a:t>- Check assumptions in regression </a:t>
            </a:r>
          </a:p>
          <a:p>
            <a:pPr marL="0" indent="0">
              <a:buNone/>
            </a:pPr>
            <a:endParaRPr lang="en-US"/>
          </a:p>
          <a:p>
            <a:pPr marL="0" indent="0">
              <a:buNone/>
            </a:pPr>
            <a:endParaRPr lang="en-US"/>
          </a:p>
          <a:p>
            <a:pPr marL="0" indent="0">
              <a:buNone/>
            </a:pPr>
            <a:endParaRPr lang="en-US"/>
          </a:p>
        </p:txBody>
      </p:sp>
      <p:pic>
        <p:nvPicPr>
          <p:cNvPr id="1026" name="Picture 2" descr="https://www.nature.com/news/polopoly_fs/7.25671.1429983882!/image/P1.jpg_gen/derivatives/landscape_300/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23" y="0"/>
            <a:ext cx="2597727" cy="68493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61C8AF8-7EF2-4682-BA50-D41D4D61EC9A}"/>
              </a:ext>
            </a:extLst>
          </p:cNvPr>
          <p:cNvSpPr/>
          <p:nvPr/>
        </p:nvSpPr>
        <p:spPr>
          <a:xfrm>
            <a:off x="3710528" y="6434908"/>
            <a:ext cx="9282711" cy="369332"/>
          </a:xfrm>
          <a:prstGeom prst="rect">
            <a:avLst/>
          </a:prstGeom>
        </p:spPr>
        <p:txBody>
          <a:bodyPr wrap="square">
            <a:spAutoFit/>
          </a:bodyPr>
          <a:lstStyle/>
          <a:p>
            <a:r>
              <a:rPr lang="en-US">
                <a:hlinkClick r:id="rId4"/>
              </a:rPr>
              <a:t>https://www.nature.com/news/statistics-p-values-are-just-the-tip-of-the-iceberg-1.17412</a:t>
            </a:r>
            <a:endParaRPr lang="en-US"/>
          </a:p>
        </p:txBody>
      </p:sp>
    </p:spTree>
    <p:extLst>
      <p:ext uri="{BB962C8B-B14F-4D97-AF65-F5344CB8AC3E}">
        <p14:creationId xmlns:p14="http://schemas.microsoft.com/office/powerpoint/2010/main" val="164772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Resources </a:t>
            </a:r>
          </a:p>
        </p:txBody>
      </p:sp>
      <p:sp>
        <p:nvSpPr>
          <p:cNvPr id="3" name="Content Placeholder 2"/>
          <p:cNvSpPr>
            <a:spLocks noGrp="1"/>
          </p:cNvSpPr>
          <p:nvPr>
            <p:ph idx="1"/>
          </p:nvPr>
        </p:nvSpPr>
        <p:spPr/>
        <p:txBody>
          <a:bodyPr>
            <a:normAutofit/>
          </a:bodyPr>
          <a:lstStyle/>
          <a:p>
            <a:pPr marL="0" indent="0">
              <a:buNone/>
            </a:pPr>
            <a:r>
              <a:rPr lang="en-US" sz="2000">
                <a:hlinkClick r:id="rId2"/>
              </a:rPr>
              <a:t>https://peerj.com/articles/4794/</a:t>
            </a: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r>
              <a:rPr lang="en-US" sz="2000">
                <a:hlinkClick r:id="rId3"/>
              </a:rPr>
              <a:t>https://ourcodingclub.github.io/2017/03/15/mixed-models.html</a:t>
            </a:r>
            <a:endParaRPr lang="en-US" sz="2000">
              <a:hlinkClick r:id="rId4"/>
            </a:endParaRPr>
          </a:p>
          <a:p>
            <a:pPr marL="0" indent="0">
              <a:buNone/>
            </a:pPr>
            <a:endParaRPr lang="en-US" sz="2000">
              <a:hlinkClick r:id="rId5"/>
            </a:endParaRPr>
          </a:p>
          <a:p>
            <a:pPr marL="0" indent="0">
              <a:buNone/>
            </a:pPr>
            <a:r>
              <a:rPr lang="en-US" sz="2000">
                <a:hlinkClick r:id="rId5"/>
              </a:rPr>
              <a:t>https://web.stanford.edu/class/psych252/section/Mixed_models_tutorial.html</a:t>
            </a:r>
            <a:endParaRPr lang="en-US" sz="2000">
              <a:hlinkClick r:id="rId4"/>
            </a:endParaRPr>
          </a:p>
          <a:p>
            <a:pPr marL="0" indent="0">
              <a:buNone/>
            </a:pPr>
            <a:r>
              <a:rPr lang="en-US" sz="2000">
                <a:hlinkClick r:id="rId4"/>
              </a:rPr>
              <a:t>https://ase.tufts.edu/gsc/gradresources/guidetomixedmodelsinr/mixed%20model%20guide.html</a:t>
            </a:r>
            <a:endParaRPr lang="en-US" sz="2000"/>
          </a:p>
        </p:txBody>
      </p:sp>
      <p:pic>
        <p:nvPicPr>
          <p:cNvPr id="4" name="Picture 3"/>
          <p:cNvPicPr>
            <a:picLocks noChangeAspect="1"/>
          </p:cNvPicPr>
          <p:nvPr/>
        </p:nvPicPr>
        <p:blipFill>
          <a:blip r:embed="rId6"/>
          <a:stretch>
            <a:fillRect/>
          </a:stretch>
        </p:blipFill>
        <p:spPr>
          <a:xfrm>
            <a:off x="4612305" y="365125"/>
            <a:ext cx="7172908" cy="3459018"/>
          </a:xfrm>
          <a:prstGeom prst="rect">
            <a:avLst/>
          </a:prstGeom>
        </p:spPr>
      </p:pic>
    </p:spTree>
    <p:extLst>
      <p:ext uri="{BB962C8B-B14F-4D97-AF65-F5344CB8AC3E}">
        <p14:creationId xmlns:p14="http://schemas.microsoft.com/office/powerpoint/2010/main" val="341886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Heads up</a:t>
            </a:r>
          </a:p>
        </p:txBody>
      </p:sp>
      <p:sp>
        <p:nvSpPr>
          <p:cNvPr id="3" name="Content Placeholder 2"/>
          <p:cNvSpPr>
            <a:spLocks noGrp="1"/>
          </p:cNvSpPr>
          <p:nvPr>
            <p:ph idx="1"/>
          </p:nvPr>
        </p:nvSpPr>
        <p:spPr/>
        <p:txBody>
          <a:bodyPr/>
          <a:lstStyle/>
          <a:p>
            <a:pPr marL="0" indent="0">
              <a:buNone/>
            </a:pPr>
            <a:r>
              <a:rPr lang="en-US"/>
              <a:t>What I am going to show you…</a:t>
            </a:r>
          </a:p>
          <a:p>
            <a:pPr marL="0" indent="0">
              <a:buNone/>
            </a:pPr>
            <a:r>
              <a:rPr lang="en-US" sz="2000"/>
              <a:t> - why we want to use mixed effects model</a:t>
            </a:r>
          </a:p>
          <a:p>
            <a:pPr marL="0" indent="0">
              <a:buNone/>
            </a:pPr>
            <a:r>
              <a:rPr lang="en-US" sz="2000"/>
              <a:t> - </a:t>
            </a:r>
            <a:r>
              <a:rPr lang="en-US" sz="2000" b="1" err="1"/>
              <a:t>lmer</a:t>
            </a:r>
            <a:r>
              <a:rPr lang="en-US" sz="2000"/>
              <a:t> and </a:t>
            </a:r>
            <a:r>
              <a:rPr lang="en-US" sz="2000" b="1" err="1"/>
              <a:t>lmerTest</a:t>
            </a:r>
            <a:r>
              <a:rPr lang="en-US" sz="2000"/>
              <a:t> packages in R </a:t>
            </a:r>
          </a:p>
          <a:p>
            <a:pPr marL="0" indent="0">
              <a:buNone/>
            </a:pPr>
            <a:r>
              <a:rPr lang="en-US" sz="2000"/>
              <a:t> - Linear mixed effects model (LMM): exemplar data </a:t>
            </a:r>
          </a:p>
          <a:p>
            <a:pPr marL="0" indent="0">
              <a:buNone/>
            </a:pPr>
            <a:r>
              <a:rPr lang="en-US" sz="2000"/>
              <a:t> - tip of the iceberg </a:t>
            </a:r>
          </a:p>
          <a:p>
            <a:pPr marL="0" indent="0">
              <a:buNone/>
            </a:pPr>
            <a:endParaRPr lang="en-US"/>
          </a:p>
          <a:p>
            <a:pPr marL="0" indent="0">
              <a:buNone/>
            </a:pPr>
            <a:r>
              <a:rPr lang="en-US"/>
              <a:t>What I am NOT going to show you…</a:t>
            </a:r>
          </a:p>
          <a:p>
            <a:pPr marL="0" indent="0">
              <a:buNone/>
            </a:pPr>
            <a:r>
              <a:rPr lang="en-US" sz="2000"/>
              <a:t> - mathematical background, formula </a:t>
            </a:r>
          </a:p>
          <a:p>
            <a:pPr marL="0" indent="0">
              <a:buNone/>
            </a:pPr>
            <a:r>
              <a:rPr lang="en-US" sz="2000"/>
              <a:t> - Generalized mixed effects model (GLMM) </a:t>
            </a:r>
          </a:p>
          <a:p>
            <a:pPr marL="0" indent="0">
              <a:buNone/>
            </a:pPr>
            <a:r>
              <a:rPr lang="en-US" sz="2000"/>
              <a:t> - the rest of the iceberg </a:t>
            </a:r>
          </a:p>
        </p:txBody>
      </p:sp>
      <p:pic>
        <p:nvPicPr>
          <p:cNvPr id="2050" name="Picture 2" descr="Image result for tip of the icebe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1097" y="497303"/>
            <a:ext cx="3910265" cy="56796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5E719F-6992-4326-AD55-8BD971148190}"/>
              </a:ext>
            </a:extLst>
          </p:cNvPr>
          <p:cNvSpPr/>
          <p:nvPr/>
        </p:nvSpPr>
        <p:spPr>
          <a:xfrm>
            <a:off x="8072846" y="2318655"/>
            <a:ext cx="4008516" cy="3990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rot="20311523">
            <a:off x="3269675" y="5504309"/>
            <a:ext cx="5153892" cy="369332"/>
          </a:xfrm>
          <a:prstGeom prst="rect">
            <a:avLst/>
          </a:prstGeom>
          <a:noFill/>
        </p:spPr>
        <p:txBody>
          <a:bodyPr wrap="square" rtlCol="0">
            <a:spAutoFit/>
          </a:bodyPr>
          <a:lstStyle/>
          <a:p>
            <a:r>
              <a:rPr lang="en-US"/>
              <a:t>But I’ll show you where to find out more about it! </a:t>
            </a:r>
          </a:p>
        </p:txBody>
      </p:sp>
    </p:spTree>
    <p:extLst>
      <p:ext uri="{BB962C8B-B14F-4D97-AF65-F5344CB8AC3E}">
        <p14:creationId xmlns:p14="http://schemas.microsoft.com/office/powerpoint/2010/main" val="373993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mixed effects model?</a:t>
            </a:r>
          </a:p>
        </p:txBody>
      </p:sp>
      <p:sp>
        <p:nvSpPr>
          <p:cNvPr id="3" name="Content Placeholder 2"/>
          <p:cNvSpPr>
            <a:spLocks noGrp="1"/>
          </p:cNvSpPr>
          <p:nvPr>
            <p:ph idx="1"/>
          </p:nvPr>
        </p:nvSpPr>
        <p:spPr/>
        <p:txBody>
          <a:bodyPr>
            <a:normAutofit lnSpcReduction="10000"/>
          </a:bodyPr>
          <a:lstStyle/>
          <a:p>
            <a:pPr marL="0" indent="0">
              <a:buNone/>
            </a:pPr>
            <a:r>
              <a:rPr lang="en-US"/>
              <a:t>sometimes called “multilevel models” or “hierarchical models”, depending on the context</a:t>
            </a:r>
          </a:p>
          <a:p>
            <a:pPr marL="0" indent="0">
              <a:buNone/>
            </a:pPr>
            <a:endParaRPr lang="en-US"/>
          </a:p>
          <a:p>
            <a:pPr marL="0" indent="0">
              <a:buNone/>
            </a:pPr>
            <a:r>
              <a:rPr lang="en-US"/>
              <a:t>a </a:t>
            </a:r>
            <a:r>
              <a:rPr lang="en-US" b="1"/>
              <a:t>fixed effect factor</a:t>
            </a:r>
            <a:r>
              <a:rPr lang="en-US"/>
              <a:t> if data has been collected from all levels of interest (e.g., gender – female, male; treatment – stressed, no stress)</a:t>
            </a:r>
          </a:p>
          <a:p>
            <a:pPr marL="0" indent="0">
              <a:buNone/>
            </a:pPr>
            <a:endParaRPr lang="en-US"/>
          </a:p>
          <a:p>
            <a:pPr marL="0" indent="0">
              <a:buNone/>
            </a:pPr>
            <a:r>
              <a:rPr lang="en-US"/>
              <a:t>a </a:t>
            </a:r>
            <a:r>
              <a:rPr lang="en-US" b="1"/>
              <a:t>random effect factor</a:t>
            </a:r>
            <a:r>
              <a:rPr lang="en-US"/>
              <a:t> if the variable has a bunch of possible levels but you only sample a random collection (e.g., subjects, classrooms) and you generally won’t care about them, with the goal of generalizing to the broader population (e.g., all people, all scenarios, all classrooms</a:t>
            </a:r>
          </a:p>
          <a:p>
            <a:pPr marL="0" indent="0">
              <a:buNone/>
            </a:pPr>
            <a:endParaRPr lang="en-US"/>
          </a:p>
        </p:txBody>
      </p:sp>
      <p:sp>
        <p:nvSpPr>
          <p:cNvPr id="4" name="Rectangle 3"/>
          <p:cNvSpPr/>
          <p:nvPr/>
        </p:nvSpPr>
        <p:spPr>
          <a:xfrm>
            <a:off x="4604025" y="6488668"/>
            <a:ext cx="7587975" cy="369332"/>
          </a:xfrm>
          <a:prstGeom prst="rect">
            <a:avLst/>
          </a:prstGeom>
        </p:spPr>
        <p:txBody>
          <a:bodyPr wrap="none">
            <a:spAutoFit/>
          </a:bodyPr>
          <a:lstStyle/>
          <a:p>
            <a:r>
              <a:rPr lang="en-US">
                <a:hlinkClick r:id="rId3"/>
              </a:rPr>
              <a:t>https://web.stanford.edu/class/psych252/section/Mixed_models_tutorial.html</a:t>
            </a:r>
            <a:endParaRPr lang="en-US"/>
          </a:p>
        </p:txBody>
      </p:sp>
    </p:spTree>
    <p:extLst>
      <p:ext uri="{BB962C8B-B14F-4D97-AF65-F5344CB8AC3E}">
        <p14:creationId xmlns:p14="http://schemas.microsoft.com/office/powerpoint/2010/main" val="12090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2F56-986F-47B8-B3D1-6AEBD5DD3CF5}"/>
              </a:ext>
            </a:extLst>
          </p:cNvPr>
          <p:cNvSpPr>
            <a:spLocks noGrp="1"/>
          </p:cNvSpPr>
          <p:nvPr>
            <p:ph type="title"/>
          </p:nvPr>
        </p:nvSpPr>
        <p:spPr/>
        <p:txBody>
          <a:bodyPr>
            <a:normAutofit/>
          </a:bodyPr>
          <a:lstStyle/>
          <a:p>
            <a:r>
              <a:rPr lang="en-US"/>
              <a:t>Andrew Gelman </a:t>
            </a:r>
            <a:br>
              <a:rPr lang="en-US"/>
            </a:br>
            <a:r>
              <a:rPr lang="en-US"/>
              <a:t>“Here are the five definitions I’ve seen”</a:t>
            </a:r>
          </a:p>
        </p:txBody>
      </p:sp>
      <p:sp>
        <p:nvSpPr>
          <p:cNvPr id="3" name="Content Placeholder 2">
            <a:extLst>
              <a:ext uri="{FF2B5EF4-FFF2-40B4-BE49-F238E27FC236}">
                <a16:creationId xmlns:a16="http://schemas.microsoft.com/office/drawing/2014/main" id="{4FF46E11-CD7C-4869-BB4A-391DAB7D9235}"/>
              </a:ext>
            </a:extLst>
          </p:cNvPr>
          <p:cNvSpPr>
            <a:spLocks noGrp="1"/>
          </p:cNvSpPr>
          <p:nvPr>
            <p:ph idx="1"/>
          </p:nvPr>
        </p:nvSpPr>
        <p:spPr>
          <a:xfrm>
            <a:off x="838200" y="1825625"/>
            <a:ext cx="10515600" cy="4706586"/>
          </a:xfrm>
        </p:spPr>
        <p:txBody>
          <a:bodyPr>
            <a:normAutofit fontScale="77500" lnSpcReduction="20000"/>
          </a:bodyPr>
          <a:lstStyle/>
          <a:p>
            <a:pPr marL="0" indent="0">
              <a:buNone/>
            </a:pPr>
            <a:r>
              <a:rPr lang="en-US">
                <a:solidFill>
                  <a:schemeClr val="bg1">
                    <a:lumMod val="65000"/>
                  </a:schemeClr>
                </a:solidFill>
              </a:rPr>
              <a:t>(1) Fixed effects are constant across individuals, and random effects vary. For example, in a growth study, a model with random intercepts </a:t>
            </a:r>
            <a:r>
              <a:rPr lang="en-US" err="1">
                <a:solidFill>
                  <a:schemeClr val="bg1">
                    <a:lumMod val="65000"/>
                  </a:schemeClr>
                </a:solidFill>
              </a:rPr>
              <a:t>a_i</a:t>
            </a:r>
            <a:r>
              <a:rPr lang="en-US">
                <a:solidFill>
                  <a:schemeClr val="bg1">
                    <a:lumMod val="65000"/>
                  </a:schemeClr>
                </a:solidFill>
              </a:rPr>
              <a:t> and fixed slope b corresponds to parallel lines for different individuals </a:t>
            </a:r>
            <a:r>
              <a:rPr lang="en-US" err="1">
                <a:solidFill>
                  <a:schemeClr val="bg1">
                    <a:lumMod val="65000"/>
                  </a:schemeClr>
                </a:solidFill>
              </a:rPr>
              <a:t>i</a:t>
            </a:r>
            <a:r>
              <a:rPr lang="en-US">
                <a:solidFill>
                  <a:schemeClr val="bg1">
                    <a:lumMod val="65000"/>
                  </a:schemeClr>
                </a:solidFill>
              </a:rPr>
              <a:t>, or the model </a:t>
            </a:r>
            <a:r>
              <a:rPr lang="en-US" err="1">
                <a:solidFill>
                  <a:schemeClr val="bg1">
                    <a:lumMod val="65000"/>
                  </a:schemeClr>
                </a:solidFill>
              </a:rPr>
              <a:t>y_it</a:t>
            </a:r>
            <a:r>
              <a:rPr lang="en-US">
                <a:solidFill>
                  <a:schemeClr val="bg1">
                    <a:lumMod val="65000"/>
                  </a:schemeClr>
                </a:solidFill>
              </a:rPr>
              <a:t> = </a:t>
            </a:r>
            <a:r>
              <a:rPr lang="en-US" err="1">
                <a:solidFill>
                  <a:schemeClr val="bg1">
                    <a:lumMod val="65000"/>
                  </a:schemeClr>
                </a:solidFill>
              </a:rPr>
              <a:t>a_i</a:t>
            </a:r>
            <a:r>
              <a:rPr lang="en-US">
                <a:solidFill>
                  <a:schemeClr val="bg1">
                    <a:lumMod val="65000"/>
                  </a:schemeClr>
                </a:solidFill>
              </a:rPr>
              <a:t> + b t. </a:t>
            </a:r>
            <a:r>
              <a:rPr lang="en-US" err="1">
                <a:solidFill>
                  <a:schemeClr val="bg1">
                    <a:lumMod val="65000"/>
                  </a:schemeClr>
                </a:solidFill>
              </a:rPr>
              <a:t>Kreft</a:t>
            </a:r>
            <a:r>
              <a:rPr lang="en-US">
                <a:solidFill>
                  <a:schemeClr val="bg1">
                    <a:lumMod val="65000"/>
                  </a:schemeClr>
                </a:solidFill>
              </a:rPr>
              <a:t> and De Leeuw (1998) thus distinguish between fixed and random coefficients.</a:t>
            </a:r>
          </a:p>
          <a:p>
            <a:pPr marL="0" indent="0">
              <a:buNone/>
            </a:pPr>
            <a:r>
              <a:rPr lang="en-US"/>
              <a:t>(2) Effects are fixed if they are interesting in themselves or random if there is interest in the underlying population. Searle, Casella, and McCulloch (1992, Section 1.4) explore this distinction in depth.</a:t>
            </a:r>
          </a:p>
          <a:p>
            <a:pPr marL="0" indent="0">
              <a:buNone/>
            </a:pPr>
            <a:r>
              <a:rPr lang="en-US"/>
              <a:t>(3) “When a sample exhausts the population, the corresponding variable is fixed; when the sample is a small (i.e., negligible) part of the population the corresponding variable is random.” (Green and Tukey, 1960)</a:t>
            </a:r>
          </a:p>
          <a:p>
            <a:pPr marL="0" indent="0">
              <a:buNone/>
            </a:pPr>
            <a:r>
              <a:rPr lang="en-US">
                <a:solidFill>
                  <a:schemeClr val="bg1">
                    <a:lumMod val="65000"/>
                  </a:schemeClr>
                </a:solidFill>
              </a:rPr>
              <a:t>(4) “If an effect is assumed to be a realized value of a random variable, it is called a random effect.” (LaMotte, 1983)</a:t>
            </a:r>
          </a:p>
          <a:p>
            <a:pPr marL="0" indent="0">
              <a:buNone/>
            </a:pPr>
            <a:r>
              <a:rPr lang="en-US">
                <a:solidFill>
                  <a:schemeClr val="bg1">
                    <a:lumMod val="65000"/>
                  </a:schemeClr>
                </a:solidFill>
              </a:rPr>
              <a:t>(5) Fixed effects are estimated using least squares (or, more generally, maximum likelihood) and random effects are estimated with shrinkage (“linear unbiased prediction” in the terminology of Robinson, 1991). This definition is standard in the multilevel modeling literature (see, for example, </a:t>
            </a:r>
            <a:r>
              <a:rPr lang="en-US" err="1">
                <a:solidFill>
                  <a:schemeClr val="bg1">
                    <a:lumMod val="65000"/>
                  </a:schemeClr>
                </a:solidFill>
              </a:rPr>
              <a:t>Snijders</a:t>
            </a:r>
            <a:r>
              <a:rPr lang="en-US">
                <a:solidFill>
                  <a:schemeClr val="bg1">
                    <a:lumMod val="65000"/>
                  </a:schemeClr>
                </a:solidFill>
              </a:rPr>
              <a:t> and Bosker, 1999, Section 4.2) and in econometrics.</a:t>
            </a:r>
          </a:p>
        </p:txBody>
      </p:sp>
    </p:spTree>
    <p:extLst>
      <p:ext uri="{BB962C8B-B14F-4D97-AF65-F5344CB8AC3E}">
        <p14:creationId xmlns:p14="http://schemas.microsoft.com/office/powerpoint/2010/main" val="154279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want to use mixed effects model?</a:t>
            </a:r>
          </a:p>
        </p:txBody>
      </p:sp>
      <p:sp>
        <p:nvSpPr>
          <p:cNvPr id="3" name="Content Placeholder 2"/>
          <p:cNvSpPr>
            <a:spLocks noGrp="1"/>
          </p:cNvSpPr>
          <p:nvPr>
            <p:ph idx="1"/>
          </p:nvPr>
        </p:nvSpPr>
        <p:spPr/>
        <p:txBody>
          <a:bodyPr/>
          <a:lstStyle/>
          <a:p>
            <a:pPr marL="0" indent="0">
              <a:buNone/>
            </a:pPr>
            <a:r>
              <a:rPr lang="en-US"/>
              <a:t>We want to give the statistical models more information,</a:t>
            </a:r>
            <a:br>
              <a:rPr lang="en-US"/>
            </a:br>
            <a:r>
              <a:rPr lang="en-US"/>
              <a:t>	directing the model to properly do </a:t>
            </a:r>
            <a:r>
              <a:rPr lang="en-US" i="1"/>
              <a:t>what it’s supposed to do</a:t>
            </a:r>
          </a:p>
        </p:txBody>
      </p:sp>
      <p:pic>
        <p:nvPicPr>
          <p:cNvPr id="1027" name="Picture 3" descr="Image result for shoulder shr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21" y="3324929"/>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10910" y="4249614"/>
            <a:ext cx="6400798" cy="2062103"/>
          </a:xfrm>
          <a:prstGeom prst="rect">
            <a:avLst/>
          </a:prstGeom>
          <a:noFill/>
        </p:spPr>
        <p:txBody>
          <a:bodyPr wrap="square" rtlCol="0">
            <a:spAutoFit/>
          </a:bodyPr>
          <a:lstStyle/>
          <a:p>
            <a:pPr marL="228600" indent="-228600">
              <a:buAutoNum type="arabicPeriod"/>
            </a:pPr>
            <a:r>
              <a:rPr lang="en-US" sz="3200"/>
              <a:t>Quantify uncertainty </a:t>
            </a:r>
          </a:p>
          <a:p>
            <a:pPr marL="228600" indent="-228600">
              <a:buAutoNum type="arabicPeriod"/>
            </a:pPr>
            <a:r>
              <a:rPr lang="en-US" sz="3200"/>
              <a:t>Inference </a:t>
            </a:r>
          </a:p>
          <a:p>
            <a:pPr marL="228600" indent="-228600">
              <a:buAutoNum type="arabicPeriod"/>
            </a:pPr>
            <a:r>
              <a:rPr lang="en-US" sz="3200"/>
              <a:t>Measure support for hypotheses</a:t>
            </a:r>
          </a:p>
          <a:p>
            <a:pPr marL="228600" indent="-228600">
              <a:buAutoNum type="arabicPeriod"/>
            </a:pPr>
            <a:r>
              <a:rPr lang="en-US" sz="3200"/>
              <a:t>Prediction</a:t>
            </a:r>
          </a:p>
        </p:txBody>
      </p:sp>
      <p:pic>
        <p:nvPicPr>
          <p:cNvPr id="2052" name="Picture 4" descr="Image result for emoji woman smile"/>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972" b="94583" l="1628" r="90000"/>
                    </a14:imgEffect>
                  </a14:imgLayer>
                </a14:imgProps>
              </a:ext>
              <a:ext uri="{28A0092B-C50C-407E-A947-70E740481C1C}">
                <a14:useLocalDpi xmlns:a14="http://schemas.microsoft.com/office/drawing/2010/main" val="0"/>
              </a:ext>
            </a:extLst>
          </a:blip>
          <a:srcRect/>
          <a:stretch>
            <a:fillRect/>
          </a:stretch>
        </p:blipFill>
        <p:spPr bwMode="auto">
          <a:xfrm>
            <a:off x="323932" y="3119274"/>
            <a:ext cx="3158177" cy="26440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21859" y="3165218"/>
            <a:ext cx="4525488" cy="914400"/>
          </a:xfrm>
          <a:prstGeom prst="rect">
            <a:avLst/>
          </a:prstGeom>
          <a:noFill/>
        </p:spPr>
        <p:txBody>
          <a:bodyPr wrap="square" rtlCol="0">
            <a:spAutoFit/>
          </a:bodyPr>
          <a:lstStyle/>
          <a:p>
            <a:r>
              <a:rPr lang="en-US"/>
              <a:t>A statistical model will be a mathematical structure used to imitate, and approximate, the </a:t>
            </a:r>
            <a:r>
              <a:rPr lang="en-US" b="1"/>
              <a:t>data generating process. </a:t>
            </a:r>
          </a:p>
        </p:txBody>
      </p:sp>
    </p:spTree>
    <p:extLst>
      <p:ext uri="{BB962C8B-B14F-4D97-AF65-F5344CB8AC3E}">
        <p14:creationId xmlns:p14="http://schemas.microsoft.com/office/powerpoint/2010/main" val="218189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want to use mixed effects model?</a:t>
            </a:r>
          </a:p>
        </p:txBody>
      </p:sp>
      <p:sp>
        <p:nvSpPr>
          <p:cNvPr id="3" name="Content Placeholder 2"/>
          <p:cNvSpPr>
            <a:spLocks noGrp="1"/>
          </p:cNvSpPr>
          <p:nvPr>
            <p:ph idx="1"/>
          </p:nvPr>
        </p:nvSpPr>
        <p:spPr/>
        <p:txBody>
          <a:bodyPr>
            <a:normAutofit fontScale="85000" lnSpcReduction="20000"/>
          </a:bodyPr>
          <a:lstStyle/>
          <a:p>
            <a:pPr marL="0" indent="0">
              <a:buNone/>
            </a:pPr>
            <a:r>
              <a:rPr lang="en-US"/>
              <a:t>Linear regression assumes each data point is independent from each other </a:t>
            </a:r>
          </a:p>
          <a:p>
            <a:pPr marL="0" indent="0">
              <a:buNone/>
            </a:pPr>
            <a:r>
              <a:rPr lang="en-US"/>
              <a:t>BUT! </a:t>
            </a:r>
          </a:p>
          <a:p>
            <a:pPr>
              <a:buFontTx/>
              <a:buChar char="-"/>
            </a:pPr>
            <a:r>
              <a:rPr lang="en-US"/>
              <a:t>Biological data are often highly structured </a:t>
            </a:r>
          </a:p>
          <a:p>
            <a:pPr>
              <a:buFontTx/>
              <a:buChar char="-"/>
            </a:pPr>
            <a:r>
              <a:rPr lang="en-US"/>
              <a:t>within-individual, repeated measurements: </a:t>
            </a:r>
            <a:r>
              <a:rPr lang="en-US" b="1"/>
              <a:t>multiple responses from the same subject cannot be regarded as independent from each other</a:t>
            </a:r>
          </a:p>
          <a:p>
            <a:pPr marL="0" indent="0">
              <a:buNone/>
            </a:pPr>
            <a:endParaRPr lang="en-US"/>
          </a:p>
          <a:p>
            <a:pPr marL="0" indent="0">
              <a:buNone/>
            </a:pPr>
            <a:r>
              <a:rPr lang="en-US"/>
              <a:t>(G)LMM can model non-independence in biological datasets</a:t>
            </a:r>
          </a:p>
          <a:p>
            <a:pPr marL="0" indent="0">
              <a:buNone/>
            </a:pPr>
            <a:endParaRPr lang="en-US"/>
          </a:p>
          <a:p>
            <a:pPr marL="0" indent="0">
              <a:buNone/>
            </a:pPr>
            <a:r>
              <a:rPr lang="en-US"/>
              <a:t>Reduces the probability of false positives (Type 1 error) and false negatives (Type 2 error) </a:t>
            </a:r>
          </a:p>
          <a:p>
            <a:pPr marL="0" indent="0">
              <a:buNone/>
            </a:pPr>
            <a:endParaRPr lang="en-US"/>
          </a:p>
          <a:p>
            <a:pPr marL="0" indent="0">
              <a:buNone/>
            </a:pPr>
            <a:r>
              <a:rPr lang="en-US"/>
              <a:t>Improved parameter estimation accuracy</a:t>
            </a:r>
          </a:p>
          <a:p>
            <a:pPr marL="0" indent="0">
              <a:buNone/>
            </a:pPr>
            <a:endParaRPr lang="en-US"/>
          </a:p>
          <a:p>
            <a:pPr marL="514350" indent="-514350">
              <a:buAutoNum type="arabicPeriod"/>
            </a:pPr>
            <a:endParaRPr lang="en-US"/>
          </a:p>
          <a:p>
            <a:pPr marL="514350" indent="-514350">
              <a:buAutoNum type="arabicPeriod"/>
            </a:pPr>
            <a:endParaRPr lang="en-US"/>
          </a:p>
        </p:txBody>
      </p:sp>
      <p:sp>
        <p:nvSpPr>
          <p:cNvPr id="4" name="Rectangle 3"/>
          <p:cNvSpPr/>
          <p:nvPr/>
        </p:nvSpPr>
        <p:spPr>
          <a:xfrm>
            <a:off x="6626783" y="6488668"/>
            <a:ext cx="5865708" cy="369332"/>
          </a:xfrm>
          <a:prstGeom prst="rect">
            <a:avLst/>
          </a:prstGeom>
        </p:spPr>
        <p:txBody>
          <a:bodyPr wrap="none">
            <a:spAutoFit/>
          </a:bodyPr>
          <a:lstStyle/>
          <a:p>
            <a:r>
              <a:rPr lang="fr-FR">
                <a:solidFill>
                  <a:srgbClr val="333333"/>
                </a:solidFill>
                <a:latin typeface="AdvTT5bc682ca.B"/>
              </a:rPr>
              <a:t>Harrison et al. (2018), </a:t>
            </a:r>
            <a:r>
              <a:rPr lang="fr-FR" err="1">
                <a:solidFill>
                  <a:srgbClr val="333333"/>
                </a:solidFill>
                <a:latin typeface="AdvTT3978f921.BI"/>
              </a:rPr>
              <a:t>PeerJ</a:t>
            </a:r>
            <a:r>
              <a:rPr lang="fr-FR">
                <a:solidFill>
                  <a:srgbClr val="333333"/>
                </a:solidFill>
                <a:latin typeface="AdvTT5bc682ca.B"/>
              </a:rPr>
              <a:t>, DOI 10.7717/peerj.4794</a:t>
            </a:r>
            <a:endParaRPr lang="en-US"/>
          </a:p>
        </p:txBody>
      </p:sp>
    </p:spTree>
    <p:extLst>
      <p:ext uri="{BB962C8B-B14F-4D97-AF65-F5344CB8AC3E}">
        <p14:creationId xmlns:p14="http://schemas.microsoft.com/office/powerpoint/2010/main" val="30058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pic>
        <p:nvPicPr>
          <p:cNvPr id="2054" name="Picture 6" descr="Image result for scho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21" y="1690688"/>
            <a:ext cx="2524125" cy="1781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choo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8355" y="3890475"/>
            <a:ext cx="2034325" cy="203795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cho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0658" y="1900593"/>
            <a:ext cx="2661424" cy="182751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school"/>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4931573" y="4374501"/>
            <a:ext cx="208597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14806" y="0"/>
            <a:ext cx="2687457" cy="266742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school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9300" y="3103880"/>
            <a:ext cx="2986465" cy="2991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4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a:t>
            </a:r>
          </a:p>
        </p:txBody>
      </p:sp>
      <p:sp>
        <p:nvSpPr>
          <p:cNvPr id="3" name="Content Placeholder 2"/>
          <p:cNvSpPr>
            <a:spLocks noGrp="1"/>
          </p:cNvSpPr>
          <p:nvPr>
            <p:ph idx="1"/>
          </p:nvPr>
        </p:nvSpPr>
        <p:spPr/>
        <p:txBody>
          <a:bodyPr/>
          <a:lstStyle/>
          <a:p>
            <a:endParaRPr lang="en-US"/>
          </a:p>
        </p:txBody>
      </p:sp>
      <p:pic>
        <p:nvPicPr>
          <p:cNvPr id="5122" name="Picture 2" descr="http://www.flutterbys.com.au/stats/tut/images/designNes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62211"/>
            <a:ext cx="5572125" cy="37147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www.flutterbys.com.au/stats/tut/images/designSingleFa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02" y="2462210"/>
            <a:ext cx="5572125" cy="37147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41825" y="6488668"/>
            <a:ext cx="5042021" cy="369332"/>
          </a:xfrm>
          <a:prstGeom prst="rect">
            <a:avLst/>
          </a:prstGeom>
        </p:spPr>
        <p:txBody>
          <a:bodyPr wrap="none">
            <a:spAutoFit/>
          </a:bodyPr>
          <a:lstStyle/>
          <a:p>
            <a:r>
              <a:rPr lang="en-US">
                <a:hlinkClick r:id="rId5"/>
              </a:rPr>
              <a:t>http://www.flutterbys.com.au/stats/tut/tut9.1.html</a:t>
            </a:r>
            <a:endParaRPr lang="en-US"/>
          </a:p>
        </p:txBody>
      </p:sp>
    </p:spTree>
    <p:extLst>
      <p:ext uri="{BB962C8B-B14F-4D97-AF65-F5344CB8AC3E}">
        <p14:creationId xmlns:p14="http://schemas.microsoft.com/office/powerpoint/2010/main" val="3951658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1080</Words>
  <Application>Microsoft Office PowerPoint</Application>
  <PresentationFormat>Widescreen</PresentationFormat>
  <Paragraphs>122</Paragraphs>
  <Slides>19</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AdvP705F</vt:lpstr>
      <vt:lpstr>AdvP7627</vt:lpstr>
      <vt:lpstr>AdvTT3978f921.BI</vt:lpstr>
      <vt:lpstr>AdvTT5bc682ca.B</vt:lpstr>
      <vt:lpstr>Roboto</vt:lpstr>
      <vt:lpstr>Arial</vt:lpstr>
      <vt:lpstr>Calibri</vt:lpstr>
      <vt:lpstr>Calibri Light</vt:lpstr>
      <vt:lpstr>Office Theme</vt:lpstr>
      <vt:lpstr>Dipping toes in  mixed effects modelling in R </vt:lpstr>
      <vt:lpstr>Resources </vt:lpstr>
      <vt:lpstr>Heads up</vt:lpstr>
      <vt:lpstr>What is mixed effects model?</vt:lpstr>
      <vt:lpstr>Andrew Gelman  “Here are the five definitions I’ve seen”</vt:lpstr>
      <vt:lpstr>Why do we want to use mixed effects model?</vt:lpstr>
      <vt:lpstr>Why do we want to use mixed effects model?</vt:lpstr>
      <vt:lpstr>Examples</vt:lpstr>
      <vt:lpstr>Examples</vt:lpstr>
      <vt:lpstr>Examples</vt:lpstr>
      <vt:lpstr>Examples</vt:lpstr>
      <vt:lpstr>Why I (had to) use mixed effects model</vt:lpstr>
      <vt:lpstr>Back to, what is the mixed effects model?</vt:lpstr>
      <vt:lpstr>Crossed or Nested</vt:lpstr>
      <vt:lpstr>Why I (had to) use mixed effects model</vt:lpstr>
      <vt:lpstr>Let’s actually do this in R </vt:lpstr>
      <vt:lpstr>There’s more in case you need it</vt:lpstr>
      <vt:lpstr>Generalized Linear Mixed Effects (GLMM) modelling </vt:lpstr>
      <vt:lpstr>Take 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 LEE</dc:creator>
  <cp:lastModifiedBy>WON LEE</cp:lastModifiedBy>
  <cp:revision>1</cp:revision>
  <dcterms:created xsi:type="dcterms:W3CDTF">2020-01-12T23:32:52Z</dcterms:created>
  <dcterms:modified xsi:type="dcterms:W3CDTF">2020-01-16T16:33:24Z</dcterms:modified>
</cp:coreProperties>
</file>