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2" r:id="rId15"/>
    <p:sldId id="278" r:id="rId16"/>
    <p:sldId id="279" r:id="rId17"/>
    <p:sldId id="280" r:id="rId18"/>
    <p:sldId id="281" r:id="rId19"/>
    <p:sldId id="276" r:id="rId20"/>
    <p:sldId id="273" r:id="rId21"/>
    <p:sldId id="275" r:id="rId22"/>
    <p:sldId id="277" r:id="rId23"/>
    <p:sldId id="274" r:id="rId24"/>
    <p:sldId id="297" r:id="rId25"/>
    <p:sldId id="289" r:id="rId26"/>
    <p:sldId id="290" r:id="rId27"/>
    <p:sldId id="298" r:id="rId28"/>
    <p:sldId id="299" r:id="rId29"/>
    <p:sldId id="301" r:id="rId30"/>
    <p:sldId id="302" r:id="rId31"/>
    <p:sldId id="303" r:id="rId32"/>
    <p:sldId id="304" r:id="rId33"/>
    <p:sldId id="306" r:id="rId34"/>
    <p:sldId id="305" r:id="rId35"/>
    <p:sldId id="300" r:id="rId36"/>
    <p:sldId id="285" r:id="rId37"/>
    <p:sldId id="307" r:id="rId38"/>
    <p:sldId id="308" r:id="rId39"/>
    <p:sldId id="309" r:id="rId40"/>
    <p:sldId id="310" r:id="rId41"/>
    <p:sldId id="286" r:id="rId42"/>
    <p:sldId id="287" r:id="rId43"/>
    <p:sldId id="288" r:id="rId44"/>
    <p:sldId id="294" r:id="rId45"/>
    <p:sldId id="311" r:id="rId46"/>
    <p:sldId id="312" r:id="rId47"/>
    <p:sldId id="328" r:id="rId48"/>
    <p:sldId id="313" r:id="rId49"/>
    <p:sldId id="315" r:id="rId50"/>
    <p:sldId id="314" r:id="rId51"/>
    <p:sldId id="316" r:id="rId52"/>
    <p:sldId id="329" r:id="rId53"/>
    <p:sldId id="317" r:id="rId54"/>
    <p:sldId id="318" r:id="rId55"/>
    <p:sldId id="330" r:id="rId56"/>
    <p:sldId id="346" r:id="rId57"/>
    <p:sldId id="347" r:id="rId58"/>
    <p:sldId id="319" r:id="rId59"/>
    <p:sldId id="348" r:id="rId60"/>
    <p:sldId id="349" r:id="rId61"/>
    <p:sldId id="321" r:id="rId62"/>
    <p:sldId id="350" r:id="rId63"/>
    <p:sldId id="323" r:id="rId64"/>
    <p:sldId id="352" r:id="rId65"/>
    <p:sldId id="351" r:id="rId66"/>
    <p:sldId id="325" r:id="rId67"/>
    <p:sldId id="354" r:id="rId68"/>
    <p:sldId id="355" r:id="rId69"/>
    <p:sldId id="356" r:id="rId70"/>
    <p:sldId id="326" r:id="rId71"/>
    <p:sldId id="327" r:id="rId72"/>
    <p:sldId id="295" r:id="rId73"/>
    <p:sldId id="331" r:id="rId74"/>
    <p:sldId id="332" r:id="rId75"/>
    <p:sldId id="333" r:id="rId76"/>
    <p:sldId id="335" r:id="rId77"/>
    <p:sldId id="336" r:id="rId78"/>
    <p:sldId id="337" r:id="rId79"/>
    <p:sldId id="338" r:id="rId80"/>
    <p:sldId id="339" r:id="rId81"/>
    <p:sldId id="342" r:id="rId82"/>
    <p:sldId id="343" r:id="rId83"/>
    <p:sldId id="340" r:id="rId84"/>
    <p:sldId id="341" r:id="rId85"/>
    <p:sldId id="344" r:id="rId86"/>
    <p:sldId id="345" r:id="rId87"/>
    <p:sldId id="368" r:id="rId88"/>
    <p:sldId id="358" r:id="rId89"/>
    <p:sldId id="359" r:id="rId90"/>
    <p:sldId id="360" r:id="rId91"/>
    <p:sldId id="296" r:id="rId92"/>
    <p:sldId id="357" r:id="rId93"/>
    <p:sldId id="361" r:id="rId94"/>
    <p:sldId id="365" r:id="rId95"/>
    <p:sldId id="366" r:id="rId96"/>
    <p:sldId id="367" r:id="rId97"/>
    <p:sldId id="370" r:id="rId98"/>
    <p:sldId id="369" r:id="rId99"/>
    <p:sldId id="371" r:id="rId100"/>
    <p:sldId id="377" r:id="rId101"/>
    <p:sldId id="363" r:id="rId102"/>
    <p:sldId id="372" r:id="rId103"/>
    <p:sldId id="364" r:id="rId104"/>
    <p:sldId id="373" r:id="rId105"/>
    <p:sldId id="378" r:id="rId106"/>
    <p:sldId id="375" r:id="rId107"/>
    <p:sldId id="376" r:id="rId108"/>
    <p:sldId id="379"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p:restoredTop sz="86379"/>
  </p:normalViewPr>
  <p:slideViewPr>
    <p:cSldViewPr snapToGrid="0" snapToObjects="1">
      <p:cViewPr>
        <p:scale>
          <a:sx n="97" d="100"/>
          <a:sy n="97" d="100"/>
        </p:scale>
        <p:origin x="856" y="336"/>
      </p:cViewPr>
      <p:guideLst/>
    </p:cSldViewPr>
  </p:slideViewPr>
  <p:outlineViewPr>
    <p:cViewPr>
      <p:scale>
        <a:sx n="33" d="100"/>
        <a:sy n="33" d="100"/>
      </p:scale>
      <p:origin x="0" y="-136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notesMaster" Target="notesMasters/notes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CA7C-764C-0B4E-A23C-8744A55EBCFF}" type="datetimeFigureOut">
              <a:rPr lang="en-US" smtClean="0"/>
              <a:t>7/26/17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49888-69E4-5F41-A056-06FE8B5AD316}" type="slidenum">
              <a:rPr lang="en-US" smtClean="0"/>
              <a:t>‹#›</a:t>
            </a:fld>
            <a:endParaRPr lang="en-US"/>
          </a:p>
        </p:txBody>
      </p:sp>
    </p:spTree>
    <p:extLst>
      <p:ext uri="{BB962C8B-B14F-4D97-AF65-F5344CB8AC3E}">
        <p14:creationId xmlns:p14="http://schemas.microsoft.com/office/powerpoint/2010/main" val="152023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4</a:t>
            </a:fld>
            <a:endParaRPr lang="en-US"/>
          </a:p>
        </p:txBody>
      </p:sp>
    </p:spTree>
    <p:extLst>
      <p:ext uri="{BB962C8B-B14F-4D97-AF65-F5344CB8AC3E}">
        <p14:creationId xmlns:p14="http://schemas.microsoft.com/office/powerpoint/2010/main" val="189437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57</a:t>
            </a:fld>
            <a:endParaRPr lang="en-US"/>
          </a:p>
        </p:txBody>
      </p:sp>
    </p:spTree>
    <p:extLst>
      <p:ext uri="{BB962C8B-B14F-4D97-AF65-F5344CB8AC3E}">
        <p14:creationId xmlns:p14="http://schemas.microsoft.com/office/powerpoint/2010/main" val="30197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58</a:t>
            </a:fld>
            <a:endParaRPr lang="en-US"/>
          </a:p>
        </p:txBody>
      </p:sp>
    </p:spTree>
    <p:extLst>
      <p:ext uri="{BB962C8B-B14F-4D97-AF65-F5344CB8AC3E}">
        <p14:creationId xmlns:p14="http://schemas.microsoft.com/office/powerpoint/2010/main" val="17499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63</a:t>
            </a:fld>
            <a:endParaRPr lang="en-US"/>
          </a:p>
        </p:txBody>
      </p:sp>
    </p:spTree>
    <p:extLst>
      <p:ext uri="{BB962C8B-B14F-4D97-AF65-F5344CB8AC3E}">
        <p14:creationId xmlns:p14="http://schemas.microsoft.com/office/powerpoint/2010/main" val="167259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321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820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6795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9051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6748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8234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31E7-6385-4D40-9837-756D5BB5F09F}" type="datetimeFigureOut">
              <a:rPr lang="en-US" smtClean="0"/>
              <a:t>7/26/17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7541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31E7-6385-4D40-9837-756D5BB5F09F}" type="datetimeFigureOut">
              <a:rPr lang="en-US" smtClean="0"/>
              <a:t>7/26/17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07118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31E7-6385-4D40-9837-756D5BB5F09F}" type="datetimeFigureOut">
              <a:rPr lang="en-US" smtClean="0"/>
              <a:t>7/26/17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8647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259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529717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31E7-6385-4D40-9837-756D5BB5F09F}" type="datetimeFigureOut">
              <a:rPr lang="en-US" smtClean="0"/>
              <a:t>7/26/17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26201-4CD1-0F44-B0C4-6F0163E093FC}" type="slidenum">
              <a:rPr lang="en-US" smtClean="0"/>
              <a:t>‹#›</a:t>
            </a:fld>
            <a:endParaRPr lang="en-US"/>
          </a:p>
        </p:txBody>
      </p:sp>
    </p:spTree>
    <p:extLst>
      <p:ext uri="{BB962C8B-B14F-4D97-AF65-F5344CB8AC3E}">
        <p14:creationId xmlns:p14="http://schemas.microsoft.com/office/powerpoint/2010/main" val="136661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g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sers.ece.cmu.edu/~aavgerin/papers/veritesting-icse-2014.pdf"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Symbolic Execution</a:t>
            </a:r>
            <a:endParaRPr lang="en-US" dirty="0"/>
          </a:p>
        </p:txBody>
      </p:sp>
      <p:sp>
        <p:nvSpPr>
          <p:cNvPr id="3" name="Subtitle 2"/>
          <p:cNvSpPr>
            <a:spLocks noGrp="1"/>
          </p:cNvSpPr>
          <p:nvPr>
            <p:ph type="subTitle" idx="1"/>
          </p:nvPr>
        </p:nvSpPr>
        <p:spPr/>
        <p:txBody>
          <a:bodyPr/>
          <a:lstStyle/>
          <a:p>
            <a:r>
              <a:rPr lang="en-US" dirty="0"/>
              <a:t>A</a:t>
            </a:r>
            <a:r>
              <a:rPr lang="en-US" dirty="0" smtClean="0"/>
              <a:t>nother step forward to the day when computers do everything humans do but better.</a:t>
            </a:r>
            <a:endParaRPr lang="en-US" dirty="0"/>
          </a:p>
        </p:txBody>
      </p:sp>
    </p:spTree>
    <p:extLst>
      <p:ext uri="{BB962C8B-B14F-4D97-AF65-F5344CB8AC3E}">
        <p14:creationId xmlns:p14="http://schemas.microsoft.com/office/powerpoint/2010/main" val="606138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Step 1: </a:t>
            </a:r>
            <a:r>
              <a:rPr lang="en-US" dirty="0" smtClean="0">
                <a:solidFill>
                  <a:srgbClr val="FF0000"/>
                </a:solidFill>
              </a:rPr>
              <a:t>Inject a Symbol</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62505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513142"/>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Goal: Find the </a:t>
            </a:r>
            <a:r>
              <a:rPr lang="en-US" sz="2800" dirty="0" smtClean="0">
                <a:solidFill>
                  <a:srgbClr val="FF0000"/>
                </a:solidFill>
              </a:rPr>
              <a:t>execution path </a:t>
            </a:r>
            <a:r>
              <a:rPr lang="en-US" sz="2800" dirty="0" smtClean="0"/>
              <a:t>that reaches </a:t>
            </a:r>
            <a:r>
              <a:rPr lang="en-US" sz="2800" dirty="0" smtClean="0">
                <a:solidFill>
                  <a:srgbClr val="FF0000"/>
                </a:solidFill>
              </a:rPr>
              <a:t>line 3</a:t>
            </a:r>
            <a:r>
              <a:rPr lang="en-US" sz="2800" dirty="0" smtClean="0"/>
              <a:t>, then </a:t>
            </a:r>
            <a:r>
              <a:rPr lang="en-US" sz="2800" dirty="0" smtClean="0">
                <a:solidFill>
                  <a:srgbClr val="FF0000"/>
                </a:solidFill>
              </a:rPr>
              <a:t>solve for </a:t>
            </a:r>
            <a:r>
              <a:rPr lang="el-GR" sz="2800" dirty="0" smtClean="0">
                <a:solidFill>
                  <a:srgbClr val="FF0000"/>
                </a:solidFill>
              </a:rPr>
              <a:t>λ</a:t>
            </a:r>
            <a:r>
              <a:rPr lang="en-US" sz="2800" dirty="0" smtClean="0"/>
              <a:t>.</a:t>
            </a:r>
            <a:endParaRPr lang="en-US" sz="2800" dirty="0"/>
          </a:p>
        </p:txBody>
      </p:sp>
      <p:sp>
        <p:nvSpPr>
          <p:cNvPr id="10" name="Right Arrow 9"/>
          <p:cNvSpPr/>
          <p:nvPr/>
        </p:nvSpPr>
        <p:spPr>
          <a:xfrm rot="7545663">
            <a:off x="7212509" y="23356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16906" y="1855693"/>
            <a:ext cx="2668872" cy="369332"/>
          </a:xfrm>
          <a:prstGeom prst="rect">
            <a:avLst/>
          </a:prstGeom>
          <a:noFill/>
        </p:spPr>
        <p:txBody>
          <a:bodyPr wrap="none" rtlCol="0">
            <a:spAutoFit/>
          </a:bodyPr>
          <a:lstStyle/>
          <a:p>
            <a:r>
              <a:rPr lang="en-US" dirty="0" smtClean="0"/>
              <a:t>You just injected a symbol.</a:t>
            </a:r>
            <a:endParaRPr lang="en-US" dirty="0"/>
          </a:p>
        </p:txBody>
      </p:sp>
    </p:spTree>
    <p:extLst>
      <p:ext uri="{BB962C8B-B14F-4D97-AF65-F5344CB8AC3E}">
        <p14:creationId xmlns:p14="http://schemas.microsoft.com/office/powerpoint/2010/main" val="6365959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Write Strategy</a:t>
            </a:r>
            <a:endParaRPr lang="en-US" dirty="0"/>
          </a:p>
        </p:txBody>
      </p:sp>
      <p:sp>
        <p:nvSpPr>
          <p:cNvPr id="6" name="TextBox 5"/>
          <p:cNvSpPr txBox="1"/>
          <p:nvPr/>
        </p:nvSpPr>
        <p:spPr>
          <a:xfrm>
            <a:off x="838200" y="1690688"/>
            <a:ext cx="10515600" cy="4401205"/>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path:</a:t>
            </a:r>
          </a:p>
          <a:p>
            <a:pPr marL="1257300" lvl="2" indent="-342900">
              <a:buFont typeface="Arial" charset="0"/>
              <a:buChar char="•"/>
            </a:pPr>
            <a:r>
              <a:rPr lang="en-US" sz="2800" dirty="0" smtClean="0"/>
              <a:t>If the program is calling </a:t>
            </a:r>
            <a:r>
              <a:rPr lang="en-US" sz="2800" dirty="0" err="1" smtClean="0"/>
              <a:t>strncpy</a:t>
            </a:r>
            <a:r>
              <a:rPr lang="en-US" sz="2800" dirty="0" smtClean="0"/>
              <a:t> (or </a:t>
            </a:r>
            <a:r>
              <a:rPr lang="en-US" sz="2800" dirty="0" err="1" smtClean="0"/>
              <a:t>memcpy</a:t>
            </a:r>
            <a:r>
              <a:rPr lang="en-US" sz="2800" dirty="0" smtClean="0"/>
              <a:t>, </a:t>
            </a:r>
            <a:r>
              <a:rPr lang="en-US" sz="2800" dirty="0" err="1" smtClean="0"/>
              <a:t>etc</a:t>
            </a:r>
            <a:r>
              <a:rPr lang="en-US" sz="2800" dirty="0" smtClean="0"/>
              <a:t>):</a:t>
            </a:r>
          </a:p>
          <a:p>
            <a:pPr marL="1714500" lvl="3" indent="-342900">
              <a:buFont typeface="Arial" charset="0"/>
              <a:buChar char="•"/>
            </a:pPr>
            <a:r>
              <a:rPr lang="en-US" sz="2800" dirty="0" smtClean="0"/>
              <a:t>If the destination pointer and the source buffer are symbolic:</a:t>
            </a:r>
          </a:p>
          <a:p>
            <a:pPr marL="2171700" lvl="4" indent="-342900">
              <a:buFont typeface="Arial" charset="0"/>
              <a:buChar char="•"/>
            </a:pPr>
            <a:r>
              <a:rPr lang="en-US" sz="2800" dirty="0" smtClean="0"/>
              <a:t>Constrain them to equal what we want</a:t>
            </a:r>
          </a:p>
          <a:p>
            <a:pPr marL="2171700" lvl="4" indent="-342900">
              <a:buFont typeface="Arial" charset="0"/>
              <a:buChar char="•"/>
            </a:pPr>
            <a:r>
              <a:rPr lang="en-US" sz="2800" dirty="0" smtClean="0"/>
              <a:t>Solve for the user input</a:t>
            </a:r>
          </a:p>
          <a:p>
            <a:pPr marL="800100" lvl="1" indent="-342900">
              <a:buFont typeface="Arial" charset="0"/>
              <a:buChar char="•"/>
            </a:pPr>
            <a:r>
              <a:rPr lang="en-US" sz="2800" dirty="0" smtClean="0"/>
              <a:t>Step the active paths</a:t>
            </a:r>
          </a:p>
        </p:txBody>
      </p:sp>
    </p:spTree>
    <p:extLst>
      <p:ext uri="{BB962C8B-B14F-4D97-AF65-F5344CB8AC3E}">
        <p14:creationId xmlns:p14="http://schemas.microsoft.com/office/powerpoint/2010/main" val="6847608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4" name="Rectangle 3"/>
          <p:cNvSpPr/>
          <p:nvPr/>
        </p:nvSpPr>
        <p:spPr>
          <a:xfrm>
            <a:off x="4088816" y="332764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88816" y="35150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88816" y="37123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88816" y="39097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88816" y="41020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88816" y="429941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088816" y="448677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088816" y="46841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088816" y="4881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4088816" y="5072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088816" y="526959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088816" y="54569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07907" y="5396479"/>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esp</a:t>
            </a:r>
            <a:endParaRPr lang="en-US" sz="1400" dirty="0">
              <a:latin typeface="Consolas" charset="0"/>
              <a:ea typeface="Consolas" charset="0"/>
              <a:cs typeface="Consolas" charset="0"/>
            </a:endParaRPr>
          </a:p>
        </p:txBody>
      </p:sp>
      <p:sp>
        <p:nvSpPr>
          <p:cNvPr id="17" name="TextBox 16"/>
          <p:cNvSpPr txBox="1"/>
          <p:nvPr/>
        </p:nvSpPr>
        <p:spPr>
          <a:xfrm>
            <a:off x="3597919" y="3272442"/>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ebp</a:t>
            </a:r>
            <a:endParaRPr lang="en-US" sz="1400" dirty="0">
              <a:latin typeface="Consolas" charset="0"/>
              <a:ea typeface="Consolas" charset="0"/>
              <a:cs typeface="Consolas" charset="0"/>
            </a:endParaRPr>
          </a:p>
        </p:txBody>
      </p:sp>
      <p:sp>
        <p:nvSpPr>
          <p:cNvPr id="18" name="TextBox 17"/>
          <p:cNvSpPr txBox="1"/>
          <p:nvPr/>
        </p:nvSpPr>
        <p:spPr>
          <a:xfrm>
            <a:off x="6387551" y="3244354"/>
            <a:ext cx="1600053" cy="369332"/>
          </a:xfrm>
          <a:prstGeom prst="rect">
            <a:avLst/>
          </a:prstGeom>
          <a:noFill/>
        </p:spPr>
        <p:txBody>
          <a:bodyPr wrap="none" rtlCol="0">
            <a:spAutoFit/>
          </a:bodyPr>
          <a:lstStyle/>
          <a:p>
            <a:r>
              <a:rPr lang="en-US" smtClean="0"/>
              <a:t>Return address</a:t>
            </a:r>
            <a:endParaRPr lang="en-US"/>
          </a:p>
        </p:txBody>
      </p:sp>
      <p:sp>
        <p:nvSpPr>
          <p:cNvPr id="19" name="TextBox 18"/>
          <p:cNvSpPr txBox="1"/>
          <p:nvPr/>
        </p:nvSpPr>
        <p:spPr>
          <a:xfrm>
            <a:off x="6387551" y="3739066"/>
            <a:ext cx="2610678" cy="923330"/>
          </a:xfrm>
          <a:prstGeom prst="rect">
            <a:avLst/>
          </a:prstGeom>
          <a:noFill/>
        </p:spPr>
        <p:txBody>
          <a:bodyPr wrap="square" rtlCol="0">
            <a:spAutoFit/>
          </a:bodyPr>
          <a:lstStyle/>
          <a:p>
            <a:r>
              <a:rPr lang="en-US" dirty="0" smtClean="0"/>
              <a:t>Buffer that stores </a:t>
            </a:r>
            <a:r>
              <a:rPr lang="en-US" dirty="0" smtClean="0">
                <a:solidFill>
                  <a:srgbClr val="FF0000"/>
                </a:solidFill>
              </a:rPr>
              <a:t>user input </a:t>
            </a:r>
            <a:r>
              <a:rPr lang="en-US" dirty="0" smtClean="0"/>
              <a:t>that </a:t>
            </a:r>
            <a:r>
              <a:rPr lang="en-US" dirty="0" smtClean="0">
                <a:solidFill>
                  <a:srgbClr val="FF0000"/>
                </a:solidFill>
              </a:rPr>
              <a:t>overflows </a:t>
            </a:r>
            <a:r>
              <a:rPr lang="en-US" dirty="0" smtClean="0"/>
              <a:t>into the return address</a:t>
            </a:r>
            <a:endParaRPr lang="en-US" dirty="0"/>
          </a:p>
        </p:txBody>
      </p:sp>
      <p:cxnSp>
        <p:nvCxnSpPr>
          <p:cNvPr id="21" name="Straight Arrow Connector 20"/>
          <p:cNvCxnSpPr>
            <a:stCxn id="19" idx="1"/>
            <a:endCxn id="8" idx="3"/>
          </p:cNvCxnSpPr>
          <p:nvPr/>
        </p:nvCxnSpPr>
        <p:spPr>
          <a:xfrm flipH="1">
            <a:off x="5618358" y="4200731"/>
            <a:ext cx="769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4" idx="3"/>
          </p:cNvCxnSpPr>
          <p:nvPr/>
        </p:nvCxnSpPr>
        <p:spPr>
          <a:xfrm flipH="1" flipV="1">
            <a:off x="5618358" y="3426332"/>
            <a:ext cx="769193" cy="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01224" y="1774320"/>
            <a:ext cx="8589551" cy="1384995"/>
          </a:xfrm>
          <a:prstGeom prst="rect">
            <a:avLst/>
          </a:prstGeom>
          <a:noFill/>
        </p:spPr>
        <p:txBody>
          <a:bodyPr wrap="square" rtlCol="0">
            <a:spAutoFit/>
          </a:bodyPr>
          <a:lstStyle/>
          <a:p>
            <a:pPr algn="ctr"/>
            <a:r>
              <a:rPr lang="en-US" sz="2800" dirty="0" smtClean="0"/>
              <a:t>To determine if we can find a buffer overflow that would lead to an </a:t>
            </a:r>
            <a:r>
              <a:rPr lang="en-US" sz="2800" dirty="0" smtClean="0">
                <a:solidFill>
                  <a:srgbClr val="FF0000"/>
                </a:solidFill>
              </a:rPr>
              <a:t>arbitrary jump</a:t>
            </a:r>
            <a:r>
              <a:rPr lang="en-US" sz="2800" dirty="0" smtClean="0"/>
              <a:t>, we could search for a situation where the </a:t>
            </a:r>
            <a:r>
              <a:rPr lang="en-US" sz="2800" dirty="0" smtClean="0">
                <a:solidFill>
                  <a:srgbClr val="FF0000"/>
                </a:solidFill>
              </a:rPr>
              <a:t>return address of a function is unconstrained</a:t>
            </a:r>
            <a:r>
              <a:rPr lang="en-US" sz="2800" dirty="0" smtClean="0"/>
              <a:t>:</a:t>
            </a:r>
            <a:endParaRPr lang="en-US" sz="2800" dirty="0"/>
          </a:p>
        </p:txBody>
      </p:sp>
      <p:sp>
        <p:nvSpPr>
          <p:cNvPr id="28" name="TextBox 27"/>
          <p:cNvSpPr txBox="1"/>
          <p:nvPr/>
        </p:nvSpPr>
        <p:spPr>
          <a:xfrm>
            <a:off x="1748218" y="5923364"/>
            <a:ext cx="8589551" cy="523220"/>
          </a:xfrm>
          <a:prstGeom prst="rect">
            <a:avLst/>
          </a:prstGeom>
          <a:noFill/>
        </p:spPr>
        <p:txBody>
          <a:bodyPr wrap="square" rtlCol="0">
            <a:spAutoFit/>
          </a:bodyPr>
          <a:lstStyle/>
          <a:p>
            <a:pPr algn="ctr"/>
            <a:r>
              <a:rPr lang="en-US" sz="2800" smtClean="0"/>
              <a:t>But there’s an easier way</a:t>
            </a:r>
            <a:r>
              <a:rPr lang="mr-IN" sz="2800" dirty="0" smtClean="0"/>
              <a:t>…</a:t>
            </a:r>
            <a:endParaRPr lang="en-US" sz="2800" dirty="0"/>
          </a:p>
        </p:txBody>
      </p:sp>
    </p:spTree>
    <p:extLst>
      <p:ext uri="{BB962C8B-B14F-4D97-AF65-F5344CB8AC3E}">
        <p14:creationId xmlns:p14="http://schemas.microsoft.com/office/powerpoint/2010/main" val="3509954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24" name="TextBox 23"/>
          <p:cNvSpPr txBox="1"/>
          <p:nvPr/>
        </p:nvSpPr>
        <p:spPr>
          <a:xfrm>
            <a:off x="5013765" y="3841622"/>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25" name="TextBox 24"/>
          <p:cNvSpPr txBox="1"/>
          <p:nvPr/>
        </p:nvSpPr>
        <p:spPr>
          <a:xfrm>
            <a:off x="838200" y="3059781"/>
            <a:ext cx="10515600" cy="523220"/>
          </a:xfrm>
          <a:prstGeom prst="rect">
            <a:avLst/>
          </a:prstGeom>
          <a:noFill/>
        </p:spPr>
        <p:txBody>
          <a:bodyPr wrap="square" rtlCol="0">
            <a:spAutoFit/>
          </a:bodyPr>
          <a:lstStyle/>
          <a:p>
            <a:pPr algn="ctr"/>
            <a:r>
              <a:rPr lang="en-US" sz="2800" dirty="0" smtClean="0"/>
              <a:t>Search for a situation where the instruction pointer (</a:t>
            </a:r>
            <a:r>
              <a:rPr lang="en-US" sz="2800" dirty="0" err="1" smtClean="0"/>
              <a:t>ip</a:t>
            </a:r>
            <a:r>
              <a:rPr lang="en-US" sz="2800" dirty="0" smtClean="0"/>
              <a:t>) is symbolic:</a:t>
            </a:r>
            <a:endParaRPr lang="en-US" sz="2800" dirty="0"/>
          </a:p>
        </p:txBody>
      </p:sp>
    </p:spTree>
    <p:extLst>
      <p:ext uri="{BB962C8B-B14F-4D97-AF65-F5344CB8AC3E}">
        <p14:creationId xmlns:p14="http://schemas.microsoft.com/office/powerpoint/2010/main" val="5813115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(Nation-)State to Rule Them All!</a:t>
            </a:r>
            <a:endParaRPr lang="en-US" dirty="0"/>
          </a:p>
        </p:txBody>
      </p:sp>
      <p:sp>
        <p:nvSpPr>
          <p:cNvPr id="4" name="TextBox 3"/>
          <p:cNvSpPr txBox="1"/>
          <p:nvPr/>
        </p:nvSpPr>
        <p:spPr>
          <a:xfrm>
            <a:off x="838200" y="1690688"/>
            <a:ext cx="10515600" cy="954107"/>
          </a:xfrm>
          <a:prstGeom prst="rect">
            <a:avLst/>
          </a:prstGeom>
          <a:noFill/>
        </p:spPr>
        <p:txBody>
          <a:bodyPr wrap="square" rtlCol="0">
            <a:spAutoFit/>
          </a:bodyPr>
          <a:lstStyle/>
          <a:p>
            <a:pPr algn="ctr"/>
            <a:r>
              <a:rPr lang="en-US" sz="2800" dirty="0" smtClean="0"/>
              <a:t>Typically, when the instruction pointer becomes symbolic, </a:t>
            </a:r>
            <a:r>
              <a:rPr lang="en-US" sz="2800" dirty="0" err="1" smtClean="0"/>
              <a:t>Angr</a:t>
            </a:r>
            <a:r>
              <a:rPr lang="en-US" sz="2800" dirty="0" smtClean="0"/>
              <a:t> branches:</a:t>
            </a:r>
            <a:endParaRPr lang="en-US" sz="2800" dirty="0"/>
          </a:p>
        </p:txBody>
      </p:sp>
      <p:sp>
        <p:nvSpPr>
          <p:cNvPr id="5" name="Rectangle 4"/>
          <p:cNvSpPr/>
          <p:nvPr/>
        </p:nvSpPr>
        <p:spPr>
          <a:xfrm>
            <a:off x="2804491" y="2803871"/>
            <a:ext cx="6583017"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6732104" y="4717273"/>
            <a:ext cx="4717773" cy="1477328"/>
          </a:xfrm>
          <a:prstGeom prst="rect">
            <a:avLst/>
          </a:prstGeom>
          <a:noFill/>
          <a:ln>
            <a:solidFill>
              <a:schemeClr val="tx1"/>
            </a:solidFill>
          </a:ln>
        </p:spPr>
        <p:txBody>
          <a:bodyPr wrap="square" rtlCol="0">
            <a:spAutoFit/>
          </a:bodyPr>
          <a:lstStyle/>
          <a:p>
            <a:r>
              <a:rPr lang="en-US" dirty="0" smtClean="0"/>
              <a:t>You could consider reaching both of these print statements as a </a:t>
            </a:r>
            <a:r>
              <a:rPr lang="en-US" dirty="0" smtClean="0">
                <a:solidFill>
                  <a:srgbClr val="FF0000"/>
                </a:solidFill>
              </a:rPr>
              <a:t>single state</a:t>
            </a:r>
            <a:r>
              <a:rPr lang="en-US" dirty="0" smtClean="0"/>
              <a:t>, where the instruction pointer can </a:t>
            </a:r>
            <a:r>
              <a:rPr lang="en-US" dirty="0" smtClean="0">
                <a:solidFill>
                  <a:srgbClr val="FF0000"/>
                </a:solidFill>
              </a:rPr>
              <a:t>take on multiple values</a:t>
            </a:r>
            <a:r>
              <a:rPr lang="en-US" dirty="0" smtClean="0"/>
              <a:t>: the address of “print ‘Success.’” or the address of </a:t>
            </a:r>
            <a:r>
              <a:rPr lang="en-US" dirty="0"/>
              <a:t>“print </a:t>
            </a:r>
            <a:r>
              <a:rPr lang="en-US" dirty="0" smtClean="0"/>
              <a:t>‘Try again.’” </a:t>
            </a:r>
            <a:endParaRPr lang="en-US" dirty="0"/>
          </a:p>
        </p:txBody>
      </p:sp>
      <p:cxnSp>
        <p:nvCxnSpPr>
          <p:cNvPr id="8" name="Straight Arrow Connector 7"/>
          <p:cNvCxnSpPr/>
          <p:nvPr/>
        </p:nvCxnSpPr>
        <p:spPr>
          <a:xfrm flipH="1" flipV="1">
            <a:off x="5459896" y="3856383"/>
            <a:ext cx="1550504" cy="86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71930" y="4373217"/>
            <a:ext cx="1311966" cy="34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97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the Places You’ll Go!</a:t>
            </a:r>
            <a:endParaRPr lang="en-US" dirty="0"/>
          </a:p>
        </p:txBody>
      </p:sp>
      <p:sp>
        <p:nvSpPr>
          <p:cNvPr id="4" name="TextBox 3"/>
          <p:cNvSpPr txBox="1"/>
          <p:nvPr/>
        </p:nvSpPr>
        <p:spPr>
          <a:xfrm>
            <a:off x="5013766" y="2847709"/>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6" name="TextBox 5"/>
          <p:cNvSpPr txBox="1"/>
          <p:nvPr/>
        </p:nvSpPr>
        <p:spPr>
          <a:xfrm>
            <a:off x="838200" y="1690688"/>
            <a:ext cx="10515600" cy="954107"/>
          </a:xfrm>
          <a:prstGeom prst="rect">
            <a:avLst/>
          </a:prstGeom>
          <a:noFill/>
        </p:spPr>
        <p:txBody>
          <a:bodyPr wrap="square" rtlCol="0">
            <a:spAutoFit/>
          </a:bodyPr>
          <a:lstStyle/>
          <a:p>
            <a:pPr algn="ctr"/>
            <a:r>
              <a:rPr lang="en-US" sz="2800" dirty="0" smtClean="0"/>
              <a:t>However, when the instruction pointer is </a:t>
            </a:r>
            <a:r>
              <a:rPr lang="en-US" sz="2800" dirty="0" smtClean="0">
                <a:solidFill>
                  <a:srgbClr val="FF0000"/>
                </a:solidFill>
              </a:rPr>
              <a:t>unconstrained</a:t>
            </a:r>
            <a:r>
              <a:rPr lang="en-US" sz="2800" dirty="0" smtClean="0"/>
              <a:t>, there are an </a:t>
            </a:r>
            <a:r>
              <a:rPr lang="en-US" sz="2800" dirty="0" smtClean="0">
                <a:solidFill>
                  <a:srgbClr val="FF0000"/>
                </a:solidFill>
              </a:rPr>
              <a:t>infinite</a:t>
            </a:r>
            <a:r>
              <a:rPr lang="en-US" sz="2800" dirty="0" smtClean="0"/>
              <a:t>* number of possible branches. Execution cannot continue.</a:t>
            </a:r>
            <a:endParaRPr lang="en-US" sz="2800" dirty="0"/>
          </a:p>
        </p:txBody>
      </p:sp>
      <p:sp>
        <p:nvSpPr>
          <p:cNvPr id="7" name="TextBox 6"/>
          <p:cNvSpPr txBox="1"/>
          <p:nvPr/>
        </p:nvSpPr>
        <p:spPr>
          <a:xfrm>
            <a:off x="838199" y="3573843"/>
            <a:ext cx="10515600" cy="2246769"/>
          </a:xfrm>
          <a:prstGeom prst="rect">
            <a:avLst/>
          </a:prstGeom>
          <a:noFill/>
        </p:spPr>
        <p:txBody>
          <a:bodyPr wrap="square" rtlCol="0">
            <a:spAutoFit/>
          </a:bodyPr>
          <a:lstStyle/>
          <a:p>
            <a:pPr algn="ctr"/>
            <a:r>
              <a:rPr lang="en-US" sz="2800" dirty="0" smtClean="0"/>
              <a:t>Normally, </a:t>
            </a:r>
            <a:r>
              <a:rPr lang="en-US" sz="2800" dirty="0" err="1" smtClean="0"/>
              <a:t>Angr</a:t>
            </a:r>
            <a:r>
              <a:rPr lang="en-US" sz="2800" dirty="0" smtClean="0"/>
              <a:t> </a:t>
            </a:r>
            <a:r>
              <a:rPr lang="en-US" sz="2800" dirty="0" smtClean="0">
                <a:solidFill>
                  <a:srgbClr val="FF0000"/>
                </a:solidFill>
              </a:rPr>
              <a:t>throws unconstrained states out </a:t>
            </a:r>
            <a:r>
              <a:rPr lang="en-US" sz="2800" dirty="0" smtClean="0"/>
              <a:t>and continues with other paths that have a logical continuation.</a:t>
            </a:r>
          </a:p>
          <a:p>
            <a:pPr algn="ctr"/>
            <a:endParaRPr lang="en-US" sz="2800" dirty="0"/>
          </a:p>
          <a:p>
            <a:pPr algn="ctr"/>
            <a:r>
              <a:rPr lang="en-US" sz="2800" dirty="0" smtClean="0"/>
              <a:t>In our case, we want to </a:t>
            </a:r>
            <a:r>
              <a:rPr lang="en-US" sz="2800" dirty="0" smtClean="0">
                <a:solidFill>
                  <a:srgbClr val="FF0000"/>
                </a:solidFill>
              </a:rPr>
              <a:t>save them </a:t>
            </a:r>
            <a:r>
              <a:rPr lang="en-US" sz="2800" dirty="0" smtClean="0"/>
              <a:t>and determine if we can </a:t>
            </a:r>
            <a:r>
              <a:rPr lang="en-US" sz="2800" dirty="0" smtClean="0">
                <a:solidFill>
                  <a:srgbClr val="FF0000"/>
                </a:solidFill>
              </a:rPr>
              <a:t>constrain the instruction pointer to equal the address of our malicious code</a:t>
            </a:r>
            <a:r>
              <a:rPr lang="en-US" sz="2800" dirty="0" smtClean="0"/>
              <a:t>.</a:t>
            </a:r>
            <a:endParaRPr lang="en-US" sz="2800" dirty="0"/>
          </a:p>
        </p:txBody>
      </p:sp>
    </p:spTree>
    <p:extLst>
      <p:ext uri="{BB962C8B-B14F-4D97-AF65-F5344CB8AC3E}">
        <p14:creationId xmlns:p14="http://schemas.microsoft.com/office/powerpoint/2010/main" val="20842662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Jump Strategy</a:t>
            </a:r>
            <a:endParaRPr lang="en-US" dirty="0"/>
          </a:p>
        </p:txBody>
      </p:sp>
      <p:sp>
        <p:nvSpPr>
          <p:cNvPr id="6" name="TextBox 5"/>
          <p:cNvSpPr txBox="1"/>
          <p:nvPr/>
        </p:nvSpPr>
        <p:spPr>
          <a:xfrm>
            <a:off x="838200" y="1690688"/>
            <a:ext cx="10515600" cy="3539430"/>
          </a:xfrm>
          <a:prstGeom prst="rect">
            <a:avLst/>
          </a:prstGeom>
          <a:noFill/>
        </p:spPr>
        <p:txBody>
          <a:bodyPr wrap="square" rtlCol="0">
            <a:spAutoFit/>
          </a:bodyPr>
          <a:lstStyle/>
          <a:p>
            <a:pPr marL="342900" indent="-342900">
              <a:buFont typeface="Arial" charset="0"/>
              <a:buChar char="•"/>
            </a:pPr>
            <a:r>
              <a:rPr lang="en-US" sz="2800" dirty="0" smtClean="0"/>
              <a:t>Initialize state; instruct </a:t>
            </a:r>
            <a:r>
              <a:rPr lang="en-US" sz="2800" dirty="0" err="1" smtClean="0"/>
              <a:t>Angr</a:t>
            </a:r>
            <a:r>
              <a:rPr lang="en-US" sz="2800" dirty="0" smtClean="0"/>
              <a:t> to save unconstrained states</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unconstrained path (commonly will be none):</a:t>
            </a:r>
          </a:p>
          <a:p>
            <a:pPr marL="1257300" lvl="2" indent="-342900">
              <a:buFont typeface="Arial" charset="0"/>
              <a:buChar char="•"/>
            </a:pPr>
            <a:r>
              <a:rPr lang="en-US" sz="2800" dirty="0" smtClean="0"/>
              <a:t>If we can constrain the instruction pointer to what we want:</a:t>
            </a:r>
          </a:p>
          <a:p>
            <a:pPr marL="1714500" lvl="3" indent="-342900">
              <a:buFont typeface="Arial" charset="0"/>
              <a:buChar char="•"/>
            </a:pPr>
            <a:r>
              <a:rPr lang="en-US" sz="2800" dirty="0" smtClean="0"/>
              <a:t>Constrain </a:t>
            </a:r>
            <a:r>
              <a:rPr lang="en-US" sz="2800" smtClean="0"/>
              <a:t>the instruction pointer</a:t>
            </a:r>
            <a:endParaRPr lang="en-US" sz="2800" dirty="0" smtClean="0"/>
          </a:p>
          <a:p>
            <a:pPr marL="1714500" lvl="3" indent="-342900">
              <a:buFont typeface="Arial" charset="0"/>
              <a:buChar char="•"/>
            </a:pPr>
            <a:r>
              <a:rPr lang="en-US" sz="2800" dirty="0" smtClean="0"/>
              <a:t>Solve for input</a:t>
            </a:r>
          </a:p>
          <a:p>
            <a:pPr marL="800100" lvl="1" indent="-342900">
              <a:buFont typeface="Arial" charset="0"/>
              <a:buChar char="•"/>
            </a:pPr>
            <a:r>
              <a:rPr lang="en-US" sz="2800" dirty="0" smtClean="0"/>
              <a:t>Step every active path</a:t>
            </a:r>
          </a:p>
        </p:txBody>
      </p:sp>
    </p:spTree>
    <p:extLst>
      <p:ext uri="{BB962C8B-B14F-4D97-AF65-F5344CB8AC3E}">
        <p14:creationId xmlns:p14="http://schemas.microsoft.com/office/powerpoint/2010/main" val="17909228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Not-so Automatic Exploit Generation</a:t>
            </a:r>
            <a:endParaRPr lang="en-US" dirty="0"/>
          </a:p>
        </p:txBody>
      </p:sp>
      <p:sp>
        <p:nvSpPr>
          <p:cNvPr id="4" name="TextBox 3"/>
          <p:cNvSpPr txBox="1"/>
          <p:nvPr/>
        </p:nvSpPr>
        <p:spPr>
          <a:xfrm>
            <a:off x="838200" y="1690688"/>
            <a:ext cx="10515600" cy="1815882"/>
          </a:xfrm>
          <a:prstGeom prst="rect">
            <a:avLst/>
          </a:prstGeom>
          <a:noFill/>
        </p:spPr>
        <p:txBody>
          <a:bodyPr wrap="square" rtlCol="0">
            <a:spAutoFit/>
          </a:bodyPr>
          <a:lstStyle/>
          <a:p>
            <a:pPr algn="ctr"/>
            <a:r>
              <a:rPr lang="en-US" sz="2800" dirty="0" smtClean="0"/>
              <a:t>A few questions may come to mind:</a:t>
            </a:r>
          </a:p>
          <a:p>
            <a:pPr marL="457200" indent="-457200" algn="ctr">
              <a:buFont typeface="Arial" charset="0"/>
              <a:buChar char="•"/>
            </a:pPr>
            <a:r>
              <a:rPr lang="en-US" sz="2800" dirty="0" smtClean="0"/>
              <a:t>How do we know </a:t>
            </a:r>
            <a:r>
              <a:rPr lang="en-US" sz="2800" dirty="0" smtClean="0">
                <a:solidFill>
                  <a:srgbClr val="FF0000"/>
                </a:solidFill>
              </a:rPr>
              <a:t>what</a:t>
            </a:r>
            <a:r>
              <a:rPr lang="en-US" sz="2800" dirty="0" smtClean="0"/>
              <a:t> we want to </a:t>
            </a:r>
            <a:r>
              <a:rPr lang="en-US" sz="2800" dirty="0" smtClean="0">
                <a:solidFill>
                  <a:srgbClr val="FF0000"/>
                </a:solidFill>
              </a:rPr>
              <a:t>read/write/jump to</a:t>
            </a:r>
            <a:r>
              <a:rPr lang="en-US" sz="2800" dirty="0" smtClean="0"/>
              <a:t>?</a:t>
            </a:r>
          </a:p>
          <a:p>
            <a:pPr marL="457200" indent="-457200" algn="ctr">
              <a:buFont typeface="Arial" charset="0"/>
              <a:buChar char="•"/>
            </a:pPr>
            <a:r>
              <a:rPr lang="en-US" sz="2800" dirty="0" smtClean="0"/>
              <a:t>How do we determine if the computer is making an </a:t>
            </a:r>
            <a:r>
              <a:rPr lang="en-US" sz="2800" dirty="0" smtClean="0">
                <a:solidFill>
                  <a:srgbClr val="FF0000"/>
                </a:solidFill>
              </a:rPr>
              <a:t>arbitrary read/write</a:t>
            </a:r>
            <a:r>
              <a:rPr lang="en-US" sz="2800" dirty="0" smtClean="0"/>
              <a:t> for the </a:t>
            </a:r>
            <a:r>
              <a:rPr lang="en-US" sz="2800" dirty="0" smtClean="0">
                <a:solidFill>
                  <a:srgbClr val="FF0000"/>
                </a:solidFill>
              </a:rPr>
              <a:t>general case </a:t>
            </a:r>
            <a:r>
              <a:rPr lang="en-US" sz="2800" dirty="0" smtClean="0"/>
              <a:t>(</a:t>
            </a:r>
            <a:r>
              <a:rPr lang="en-US" sz="2800" dirty="0" err="1" smtClean="0"/>
              <a:t>strncpy</a:t>
            </a:r>
            <a:r>
              <a:rPr lang="en-US" sz="2800" dirty="0" smtClean="0"/>
              <a:t> isn’t used)?</a:t>
            </a:r>
            <a:endParaRPr lang="en-US" sz="2800" dirty="0"/>
          </a:p>
        </p:txBody>
      </p:sp>
      <p:sp>
        <p:nvSpPr>
          <p:cNvPr id="5" name="TextBox 4"/>
          <p:cNvSpPr txBox="1"/>
          <p:nvPr/>
        </p:nvSpPr>
        <p:spPr>
          <a:xfrm>
            <a:off x="838200" y="3924192"/>
            <a:ext cx="10515600" cy="2800767"/>
          </a:xfrm>
          <a:prstGeom prst="rect">
            <a:avLst/>
          </a:prstGeom>
          <a:noFill/>
        </p:spPr>
        <p:txBody>
          <a:bodyPr wrap="square" rtlCol="0">
            <a:spAutoFit/>
          </a:bodyPr>
          <a:lstStyle/>
          <a:p>
            <a:pPr algn="ctr"/>
            <a:r>
              <a:rPr lang="en-US" sz="3600" dirty="0" smtClean="0"/>
              <a:t>Human intuition!</a:t>
            </a:r>
          </a:p>
          <a:p>
            <a:pPr algn="ctr"/>
            <a:endParaRPr lang="en-US" sz="2800" dirty="0"/>
          </a:p>
          <a:p>
            <a:pPr algn="ctr"/>
            <a:r>
              <a:rPr lang="en-US" sz="2800" dirty="0" smtClean="0"/>
              <a:t>Researchers have come up with </a:t>
            </a:r>
            <a:r>
              <a:rPr lang="en-US" sz="2800" dirty="0" smtClean="0">
                <a:solidFill>
                  <a:srgbClr val="FF0000"/>
                </a:solidFill>
              </a:rPr>
              <a:t>mediocre algorithms </a:t>
            </a:r>
            <a:r>
              <a:rPr lang="en-US" sz="2800" dirty="0" smtClean="0"/>
              <a:t>for the general case.</a:t>
            </a:r>
            <a:r>
              <a:rPr lang="en-US" sz="2800" baseline="30000" dirty="0" smtClean="0"/>
              <a:t>[citation needed]</a:t>
            </a:r>
          </a:p>
          <a:p>
            <a:pPr algn="ctr"/>
            <a:endParaRPr lang="en-US" sz="2800" dirty="0"/>
          </a:p>
          <a:p>
            <a:pPr algn="ctr"/>
            <a:r>
              <a:rPr lang="en-US" sz="2800" dirty="0" smtClean="0"/>
              <a:t>If you find a better solution,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1138381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Exploits</a:t>
            </a:r>
            <a:endParaRPr lang="en-US" dirty="0"/>
          </a:p>
        </p:txBody>
      </p:sp>
      <p:sp>
        <p:nvSpPr>
          <p:cNvPr id="4" name="TextBox 3"/>
          <p:cNvSpPr txBox="1"/>
          <p:nvPr/>
        </p:nvSpPr>
        <p:spPr>
          <a:xfrm>
            <a:off x="838200" y="2419557"/>
            <a:ext cx="10515600" cy="2677656"/>
          </a:xfrm>
          <a:prstGeom prst="rect">
            <a:avLst/>
          </a:prstGeom>
          <a:noFill/>
        </p:spPr>
        <p:txBody>
          <a:bodyPr wrap="square" rtlCol="0">
            <a:spAutoFit/>
          </a:bodyPr>
          <a:lstStyle/>
          <a:p>
            <a:pPr algn="ctr"/>
            <a:r>
              <a:rPr lang="en-US" sz="2800" dirty="0" smtClean="0"/>
              <a:t>Real-world programs may not be exploitable by these simple approaches.</a:t>
            </a:r>
          </a:p>
          <a:p>
            <a:pPr algn="ctr"/>
            <a:endParaRPr lang="en-US" sz="2800" dirty="0"/>
          </a:p>
          <a:p>
            <a:pPr algn="ctr"/>
            <a:r>
              <a:rPr lang="en-US" sz="2800" dirty="0" smtClean="0"/>
              <a:t>May need to perform some combination of them.</a:t>
            </a:r>
          </a:p>
          <a:p>
            <a:pPr algn="ctr"/>
            <a:endParaRPr lang="en-US" sz="2800" dirty="0"/>
          </a:p>
          <a:p>
            <a:pPr algn="ctr"/>
            <a:r>
              <a:rPr lang="en-US" sz="2800" dirty="0" smtClean="0"/>
              <a:t>To automatically do so is a </a:t>
            </a:r>
            <a:r>
              <a:rPr lang="en-US" sz="2800" dirty="0" smtClean="0">
                <a:solidFill>
                  <a:srgbClr val="FF0000"/>
                </a:solidFill>
              </a:rPr>
              <a:t>very hard problem</a:t>
            </a:r>
            <a:r>
              <a:rPr lang="en-US" sz="2800" dirty="0" smtClean="0"/>
              <a:t>.</a:t>
            </a:r>
          </a:p>
        </p:txBody>
      </p:sp>
    </p:spTree>
    <p:extLst>
      <p:ext uri="{BB962C8B-B14F-4D97-AF65-F5344CB8AC3E}">
        <p14:creationId xmlns:p14="http://schemas.microsoft.com/office/powerpoint/2010/main" val="3169051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838200" y="1889470"/>
            <a:ext cx="10515600" cy="3539430"/>
          </a:xfrm>
          <a:prstGeom prst="rect">
            <a:avLst/>
          </a:prstGeom>
          <a:noFill/>
        </p:spPr>
        <p:txBody>
          <a:bodyPr wrap="square" rtlCol="0">
            <a:spAutoFit/>
          </a:bodyPr>
          <a:lstStyle/>
          <a:p>
            <a:pPr algn="ctr"/>
            <a:r>
              <a:rPr lang="en-US" sz="2800" dirty="0" smtClean="0"/>
              <a:t>In some cases, symbolic execution can be a </a:t>
            </a:r>
            <a:r>
              <a:rPr lang="en-US" sz="2800" dirty="0" smtClean="0">
                <a:solidFill>
                  <a:srgbClr val="FF0000"/>
                </a:solidFill>
              </a:rPr>
              <a:t>very powerful tool </a:t>
            </a:r>
            <a:r>
              <a:rPr lang="en-US" sz="2800" dirty="0" smtClean="0"/>
              <a:t>to automate </a:t>
            </a:r>
            <a:r>
              <a:rPr lang="en-US" sz="2800" dirty="0" smtClean="0">
                <a:solidFill>
                  <a:srgbClr val="FF0000"/>
                </a:solidFill>
              </a:rPr>
              <a:t>vulnerability</a:t>
            </a:r>
            <a:r>
              <a:rPr lang="en-US" sz="2800" dirty="0" smtClean="0"/>
              <a:t> &amp; </a:t>
            </a:r>
            <a:r>
              <a:rPr lang="en-US" sz="2800" dirty="0" smtClean="0">
                <a:solidFill>
                  <a:srgbClr val="FF0000"/>
                </a:solidFill>
              </a:rPr>
              <a:t>bug discovery</a:t>
            </a:r>
            <a:r>
              <a:rPr lang="en-US" sz="2800" dirty="0" smtClean="0"/>
              <a:t>.</a:t>
            </a:r>
          </a:p>
          <a:p>
            <a:pPr algn="ctr"/>
            <a:endParaRPr lang="en-US" sz="2800" dirty="0"/>
          </a:p>
          <a:p>
            <a:pPr algn="ctr"/>
            <a:r>
              <a:rPr lang="en-US" sz="2800" dirty="0" smtClean="0"/>
              <a:t>It is </a:t>
            </a:r>
            <a:r>
              <a:rPr lang="en-US" sz="2800" dirty="0" smtClean="0">
                <a:solidFill>
                  <a:srgbClr val="FF0000"/>
                </a:solidFill>
              </a:rPr>
              <a:t>not</a:t>
            </a:r>
            <a:r>
              <a:rPr lang="en-US" sz="2800" dirty="0"/>
              <a:t> </a:t>
            </a:r>
            <a:r>
              <a:rPr lang="en-US" sz="2800" dirty="0" smtClean="0"/>
              <a:t>a </a:t>
            </a:r>
            <a:r>
              <a:rPr lang="en-US" sz="2800" dirty="0" smtClean="0">
                <a:solidFill>
                  <a:srgbClr val="FF0000"/>
                </a:solidFill>
              </a:rPr>
              <a:t>miracle algorithm </a:t>
            </a:r>
            <a:r>
              <a:rPr lang="en-US" sz="2800" dirty="0" smtClean="0"/>
              <a:t>that can autonomously discover any bug.</a:t>
            </a:r>
          </a:p>
          <a:p>
            <a:pPr algn="ctr"/>
            <a:endParaRPr lang="en-US" sz="2800" dirty="0"/>
          </a:p>
          <a:p>
            <a:pPr algn="ctr"/>
            <a:r>
              <a:rPr lang="en-US" sz="2800" dirty="0" smtClean="0"/>
              <a:t>Nonetheless, understanding symbolic execution helps us understand the </a:t>
            </a:r>
            <a:r>
              <a:rPr lang="en-US" sz="2800" dirty="0" smtClean="0">
                <a:solidFill>
                  <a:srgbClr val="FF0000"/>
                </a:solidFill>
              </a:rPr>
              <a:t>underlying concepts</a:t>
            </a:r>
            <a:r>
              <a:rPr lang="en-US" sz="2800" dirty="0" smtClean="0"/>
              <a:t> involved in </a:t>
            </a:r>
            <a:r>
              <a:rPr lang="en-US" sz="2800" dirty="0" smtClean="0">
                <a:solidFill>
                  <a:srgbClr val="FF0000"/>
                </a:solidFill>
              </a:rPr>
              <a:t>exploit discovery, </a:t>
            </a:r>
            <a:r>
              <a:rPr lang="en-US" sz="2800" dirty="0" smtClean="0"/>
              <a:t>and gives us a powerful tool </a:t>
            </a:r>
            <a:r>
              <a:rPr lang="en-US" sz="2800" dirty="0" smtClean="0">
                <a:solidFill>
                  <a:srgbClr val="FF0000"/>
                </a:solidFill>
              </a:rPr>
              <a:t>to use and research</a:t>
            </a:r>
            <a:r>
              <a:rPr lang="en-US" sz="2800" dirty="0" smtClean="0"/>
              <a:t>.</a:t>
            </a:r>
          </a:p>
        </p:txBody>
      </p:sp>
    </p:spTree>
    <p:extLst>
      <p:ext uri="{BB962C8B-B14F-4D97-AF65-F5344CB8AC3E}">
        <p14:creationId xmlns:p14="http://schemas.microsoft.com/office/powerpoint/2010/main" val="136305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a:t>
            </a:r>
            <a:r>
              <a:rPr lang="en-US" dirty="0" smtClean="0">
                <a:solidFill>
                  <a:srgbClr val="FF0000"/>
                </a:solidFill>
              </a:rPr>
              <a:t>Branch</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89399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768635"/>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What happens when you reach an </a:t>
            </a:r>
            <a:r>
              <a:rPr lang="en-US" sz="2800" dirty="0" smtClean="0">
                <a:solidFill>
                  <a:srgbClr val="FF0000"/>
                </a:solidFill>
              </a:rPr>
              <a:t>if statement </a:t>
            </a:r>
            <a:r>
              <a:rPr lang="en-US" sz="2800" dirty="0" smtClean="0"/>
              <a:t>that </a:t>
            </a:r>
            <a:r>
              <a:rPr lang="en-US" sz="2800" dirty="0" smtClean="0">
                <a:solidFill>
                  <a:srgbClr val="FF0000"/>
                </a:solidFill>
              </a:rPr>
              <a:t>depends on a symbol</a:t>
            </a:r>
            <a:r>
              <a:rPr lang="en-US" sz="2800" dirty="0" smtClean="0"/>
              <a:t>? You </a:t>
            </a:r>
            <a:r>
              <a:rPr lang="en-US" sz="2800" dirty="0" smtClean="0">
                <a:solidFill>
                  <a:srgbClr val="FF0000"/>
                </a:solidFill>
              </a:rPr>
              <a:t>branch</a:t>
            </a:r>
            <a:r>
              <a:rPr lang="en-US" sz="2800" dirty="0" smtClean="0"/>
              <a:t>.</a:t>
            </a:r>
            <a:endParaRPr lang="en-US" sz="2800" dirty="0"/>
          </a:p>
        </p:txBody>
      </p:sp>
      <p:sp>
        <p:nvSpPr>
          <p:cNvPr id="3" name="TextBox 2"/>
          <p:cNvSpPr txBox="1"/>
          <p:nvPr/>
        </p:nvSpPr>
        <p:spPr>
          <a:xfrm>
            <a:off x="5302480" y="6010835"/>
            <a:ext cx="1748940" cy="369332"/>
          </a:xfrm>
          <a:prstGeom prst="rect">
            <a:avLst/>
          </a:prstGeom>
          <a:noFill/>
        </p:spPr>
        <p:txBody>
          <a:bodyPr wrap="none" rtlCol="0">
            <a:spAutoFit/>
          </a:bodyPr>
          <a:lstStyle/>
          <a:p>
            <a:r>
              <a:rPr lang="mr-IN" dirty="0" smtClean="0"/>
              <a:t>…</a:t>
            </a:r>
            <a:r>
              <a:rPr lang="en-US" dirty="0"/>
              <a:t>p</a:t>
            </a:r>
            <a:r>
              <a:rPr lang="en-US" dirty="0" smtClean="0"/>
              <a:t>lease explain!</a:t>
            </a:r>
            <a:endParaRPr lang="en-US" dirty="0"/>
          </a:p>
        </p:txBody>
      </p:sp>
    </p:spTree>
    <p:extLst>
      <p:ext uri="{BB962C8B-B14F-4D97-AF65-F5344CB8AC3E}">
        <p14:creationId xmlns:p14="http://schemas.microsoft.com/office/powerpoint/2010/main" val="124863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a:t>
            </a:r>
            <a:r>
              <a:rPr lang="en-US" dirty="0" smtClean="0">
                <a:solidFill>
                  <a:srgbClr val="FF0000"/>
                </a:solidFill>
              </a:rPr>
              <a:t>branch</a:t>
            </a:r>
            <a:r>
              <a:rPr lang="en-US" dirty="0" smtClean="0"/>
              <a:t>?</a:t>
            </a:r>
            <a:endParaRPr lang="en-US" dirty="0"/>
          </a:p>
        </p:txBody>
      </p:sp>
      <p:sp>
        <p:nvSpPr>
          <p:cNvPr id="4" name="Rectangle 3"/>
          <p:cNvSpPr/>
          <p:nvPr/>
        </p:nvSpPr>
        <p:spPr>
          <a:xfrm>
            <a:off x="2725882" y="2174780"/>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effectLst/>
                <a:latin typeface="Monaco" charset="0"/>
              </a:rPr>
              <a:t>λ</a:t>
            </a:r>
            <a:endParaRPr lang="en-US" dirty="0" smtClean="0">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980328"/>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980328"/>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524471"/>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524471"/>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6291" y="6427646"/>
            <a:ext cx="5599418" cy="369332"/>
          </a:xfrm>
          <a:prstGeom prst="rect">
            <a:avLst/>
          </a:prstGeom>
          <a:noFill/>
        </p:spPr>
        <p:txBody>
          <a:bodyPr wrap="none" rtlCol="0">
            <a:spAutoFit/>
          </a:bodyPr>
          <a:lstStyle/>
          <a:p>
            <a:r>
              <a:rPr lang="mr-IN" dirty="0" smtClean="0"/>
              <a:t>…</a:t>
            </a:r>
            <a:r>
              <a:rPr lang="en-US" dirty="0" smtClean="0"/>
              <a:t>isn’t this is the same slide as before, copied and pasted?</a:t>
            </a:r>
            <a:endParaRPr lang="en-US" dirty="0"/>
          </a:p>
        </p:txBody>
      </p:sp>
      <p:sp>
        <p:nvSpPr>
          <p:cNvPr id="16" name="Right Arrow 15"/>
          <p:cNvSpPr/>
          <p:nvPr/>
        </p:nvSpPr>
        <p:spPr>
          <a:xfrm>
            <a:off x="2238158" y="2558094"/>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51647" y="2432739"/>
            <a:ext cx="1362232" cy="369332"/>
          </a:xfrm>
          <a:prstGeom prst="rect">
            <a:avLst/>
          </a:prstGeom>
          <a:noFill/>
        </p:spPr>
        <p:txBody>
          <a:bodyPr wrap="none" rtlCol="0">
            <a:spAutoFit/>
          </a:bodyPr>
          <a:lstStyle/>
          <a:p>
            <a:r>
              <a:rPr lang="en-US" smtClean="0"/>
              <a:t>You are here</a:t>
            </a:r>
            <a:endParaRPr lang="en-US" dirty="0"/>
          </a:p>
        </p:txBody>
      </p:sp>
      <p:sp>
        <p:nvSpPr>
          <p:cNvPr id="13" name="TextBox 12"/>
          <p:cNvSpPr txBox="1"/>
          <p:nvPr/>
        </p:nvSpPr>
        <p:spPr>
          <a:xfrm>
            <a:off x="783840" y="1490388"/>
            <a:ext cx="10624319" cy="523220"/>
          </a:xfrm>
          <a:prstGeom prst="rect">
            <a:avLst/>
          </a:prstGeom>
          <a:noFill/>
        </p:spPr>
        <p:txBody>
          <a:bodyPr wrap="none" rtlCol="0">
            <a:spAutoFit/>
          </a:bodyPr>
          <a:lstStyle/>
          <a:p>
            <a:r>
              <a:rPr lang="en-US" sz="2800" dirty="0" smtClean="0">
                <a:solidFill>
                  <a:srgbClr val="FF0000"/>
                </a:solidFill>
              </a:rPr>
              <a:t>Branching</a:t>
            </a:r>
            <a:r>
              <a:rPr lang="en-US" sz="2800" dirty="0" smtClean="0"/>
              <a:t> just means to split into the </a:t>
            </a:r>
            <a:r>
              <a:rPr lang="en-US" sz="2800" dirty="0" smtClean="0">
                <a:solidFill>
                  <a:srgbClr val="FF0000"/>
                </a:solidFill>
              </a:rPr>
              <a:t>different possible execution paths</a:t>
            </a:r>
            <a:r>
              <a:rPr lang="en-US" sz="2800" dirty="0" smtClean="0"/>
              <a:t>.</a:t>
            </a:r>
            <a:endParaRPr lang="en-US" sz="2800" dirty="0"/>
          </a:p>
        </p:txBody>
      </p:sp>
    </p:spTree>
    <p:extLst>
      <p:ext uri="{BB962C8B-B14F-4D97-AF65-F5344CB8AC3E}">
        <p14:creationId xmlns:p14="http://schemas.microsoft.com/office/powerpoint/2010/main" val="183219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427903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415367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954107"/>
          </a:xfrm>
          <a:prstGeom prst="rect">
            <a:avLst/>
          </a:prstGeom>
          <a:noFill/>
        </p:spPr>
        <p:txBody>
          <a:bodyPr wrap="square" rtlCol="0">
            <a:spAutoFit/>
          </a:bodyPr>
          <a:lstStyle/>
          <a:p>
            <a:pPr algn="ctr"/>
            <a:r>
              <a:rPr lang="en-US" sz="2800" dirty="0" smtClean="0"/>
              <a:t>We are at the end of the execution and didn’t find what we wanted. Continue with the other branch!</a:t>
            </a:r>
            <a:endParaRPr lang="en-US" sz="2800" dirty="0"/>
          </a:p>
        </p:txBody>
      </p:sp>
      <p:sp>
        <p:nvSpPr>
          <p:cNvPr id="9" name="TextBox 8"/>
          <p:cNvSpPr txBox="1"/>
          <p:nvPr/>
        </p:nvSpPr>
        <p:spPr>
          <a:xfrm>
            <a:off x="838200" y="1690688"/>
            <a:ext cx="10515600" cy="954107"/>
          </a:xfrm>
          <a:prstGeom prst="rect">
            <a:avLst/>
          </a:prstGeom>
          <a:noFill/>
        </p:spPr>
        <p:txBody>
          <a:bodyPr wrap="square" rtlCol="0">
            <a:spAutoFit/>
          </a:bodyPr>
          <a:lstStyle/>
          <a:p>
            <a:pPr algn="ctr"/>
            <a:r>
              <a:rPr lang="en-US" sz="2800" dirty="0" smtClean="0"/>
              <a:t>Let’s imagine we picked the ‘</a:t>
            </a:r>
            <a:r>
              <a:rPr lang="en-US" sz="2800" dirty="0" err="1" smtClean="0"/>
              <a:t>user_input</a:t>
            </a:r>
            <a:r>
              <a:rPr lang="en-US" sz="2800" dirty="0" smtClean="0"/>
              <a:t> </a:t>
            </a:r>
            <a:r>
              <a:rPr lang="en-US" sz="2800" dirty="0" smtClean="0">
                <a:solidFill>
                  <a:srgbClr val="FF0000"/>
                </a:solidFill>
              </a:rPr>
              <a:t>does not equal </a:t>
            </a:r>
            <a:r>
              <a:rPr lang="en-US" sz="2800" dirty="0" smtClean="0"/>
              <a:t>“hunter2”’ branch first.</a:t>
            </a:r>
            <a:endParaRPr lang="en-US" sz="2800" dirty="0"/>
          </a:p>
        </p:txBody>
      </p:sp>
    </p:spTree>
    <p:extLst>
      <p:ext uri="{BB962C8B-B14F-4D97-AF65-F5344CB8AC3E}">
        <p14:creationId xmlns:p14="http://schemas.microsoft.com/office/powerpoint/2010/main" val="193563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 (part 2)</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374115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361579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1384995"/>
          </a:xfrm>
          <a:prstGeom prst="rect">
            <a:avLst/>
          </a:prstGeom>
          <a:noFill/>
        </p:spPr>
        <p:txBody>
          <a:bodyPr wrap="square" rtlCol="0">
            <a:spAutoFit/>
          </a:bodyPr>
          <a:lstStyle/>
          <a:p>
            <a:pPr algn="ctr"/>
            <a:r>
              <a:rPr lang="en-US" sz="2800" dirty="0" smtClean="0"/>
              <a:t>We found what we wanted! We now have an </a:t>
            </a:r>
            <a:r>
              <a:rPr lang="en-US" sz="2800" dirty="0" smtClean="0">
                <a:solidFill>
                  <a:srgbClr val="FF0000"/>
                </a:solidFill>
              </a:rPr>
              <a:t>execution path </a:t>
            </a:r>
            <a:r>
              <a:rPr lang="en-US" sz="2800" dirty="0" smtClean="0"/>
              <a:t>that can </a:t>
            </a:r>
            <a:r>
              <a:rPr lang="en-US" sz="2800" dirty="0" smtClean="0">
                <a:solidFill>
                  <a:srgbClr val="FF0000"/>
                </a:solidFill>
              </a:rPr>
              <a:t>constrain the symbol</a:t>
            </a:r>
            <a:r>
              <a:rPr lang="en-US" sz="2800" dirty="0" smtClean="0"/>
              <a:t>. We can </a:t>
            </a:r>
            <a:r>
              <a:rPr lang="en-US" sz="2800" dirty="0" smtClean="0">
                <a:solidFill>
                  <a:srgbClr val="FF0000"/>
                </a:solidFill>
              </a:rPr>
              <a:t>solve</a:t>
            </a:r>
            <a:r>
              <a:rPr lang="en-US" sz="2800" dirty="0" smtClean="0"/>
              <a:t> for </a:t>
            </a:r>
            <a:r>
              <a:rPr lang="el-GR" sz="2800" dirty="0" smtClean="0">
                <a:solidFill>
                  <a:srgbClr val="FF0000"/>
                </a:solidFill>
              </a:rPr>
              <a:t>λ</a:t>
            </a:r>
            <a:r>
              <a:rPr lang="en-US" sz="2800" dirty="0">
                <a:solidFill>
                  <a:srgbClr val="FF0000"/>
                </a:solidFill>
              </a:rPr>
              <a:t> </a:t>
            </a:r>
            <a:r>
              <a:rPr lang="en-US" sz="2800" dirty="0" smtClean="0"/>
              <a:t>to find the </a:t>
            </a:r>
            <a:r>
              <a:rPr lang="en-US" sz="2800" dirty="0" smtClean="0">
                <a:solidFill>
                  <a:srgbClr val="FF0000"/>
                </a:solidFill>
              </a:rPr>
              <a:t>password</a:t>
            </a:r>
            <a:r>
              <a:rPr lang="en-US" sz="2800" dirty="0" smtClean="0"/>
              <a:t>.</a:t>
            </a:r>
            <a:endParaRPr lang="en-US" sz="2800" dirty="0"/>
          </a:p>
        </p:txBody>
      </p:sp>
      <p:sp>
        <p:nvSpPr>
          <p:cNvPr id="9" name="TextBox 8"/>
          <p:cNvSpPr txBox="1"/>
          <p:nvPr/>
        </p:nvSpPr>
        <p:spPr>
          <a:xfrm>
            <a:off x="838200" y="1690688"/>
            <a:ext cx="10515600" cy="523220"/>
          </a:xfrm>
          <a:prstGeom prst="rect">
            <a:avLst/>
          </a:prstGeom>
          <a:noFill/>
        </p:spPr>
        <p:txBody>
          <a:bodyPr wrap="square" rtlCol="0">
            <a:spAutoFit/>
          </a:bodyPr>
          <a:lstStyle/>
          <a:p>
            <a:pPr algn="ctr"/>
            <a:r>
              <a:rPr lang="en-US" sz="2800" dirty="0" smtClean="0"/>
              <a:t>Now we chose the ’</a:t>
            </a:r>
            <a:r>
              <a:rPr lang="en-US" sz="2800" dirty="0" err="1" smtClean="0"/>
              <a:t>user_input</a:t>
            </a:r>
            <a:r>
              <a:rPr lang="en-US" sz="2800" dirty="0" smtClean="0"/>
              <a:t> </a:t>
            </a:r>
            <a:r>
              <a:rPr lang="en-US" sz="2800" dirty="0" smtClean="0">
                <a:solidFill>
                  <a:srgbClr val="FF0000"/>
                </a:solidFill>
              </a:rPr>
              <a:t>equals</a:t>
            </a:r>
            <a:r>
              <a:rPr lang="en-US" sz="2800" dirty="0" smtClean="0"/>
              <a:t> “hunter2”’ branch.</a:t>
            </a:r>
            <a:endParaRPr lang="en-US" sz="2800" dirty="0"/>
          </a:p>
        </p:txBody>
      </p:sp>
    </p:spTree>
    <p:extLst>
      <p:ext uri="{BB962C8B-B14F-4D97-AF65-F5344CB8AC3E}">
        <p14:creationId xmlns:p14="http://schemas.microsoft.com/office/powerpoint/2010/main" val="2855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1</a:t>
            </a:r>
            <a:endParaRPr lang="en-US" dirty="0"/>
          </a:p>
        </p:txBody>
      </p:sp>
      <p:sp>
        <p:nvSpPr>
          <p:cNvPr id="5" name="TextBox 4"/>
          <p:cNvSpPr txBox="1"/>
          <p:nvPr/>
        </p:nvSpPr>
        <p:spPr>
          <a:xfrm>
            <a:off x="838200" y="1690688"/>
            <a:ext cx="10515600" cy="523220"/>
          </a:xfrm>
          <a:prstGeom prst="rect">
            <a:avLst/>
          </a:prstGeom>
          <a:noFill/>
        </p:spPr>
        <p:txBody>
          <a:bodyPr wrap="square" rtlCol="0">
            <a:spAutoFit/>
          </a:bodyPr>
          <a:lstStyle/>
          <a:p>
            <a:pPr algn="ctr"/>
            <a:r>
              <a:rPr lang="en-US" sz="2800" dirty="0" smtClean="0"/>
              <a:t>The following is source code from </a:t>
            </a:r>
            <a:r>
              <a:rPr lang="en-US" sz="2800" dirty="0" smtClean="0">
                <a:solidFill>
                  <a:srgbClr val="FF0000"/>
                </a:solidFill>
              </a:rPr>
              <a:t>Ch06CAsm_Conditionals</a:t>
            </a:r>
            <a:r>
              <a:rPr lang="en-US" sz="2800" dirty="0" smtClean="0"/>
              <a:t>:</a:t>
            </a:r>
            <a:endParaRPr lang="en-US" sz="2800" dirty="0"/>
          </a:p>
        </p:txBody>
      </p:sp>
      <p:sp>
        <p:nvSpPr>
          <p:cNvPr id="9" name="Rectangle 8"/>
          <p:cNvSpPr/>
          <p:nvPr/>
        </p:nvSpPr>
        <p:spPr>
          <a:xfrm>
            <a:off x="3711513" y="2344713"/>
            <a:ext cx="4768971" cy="3046988"/>
          </a:xfrm>
          <a:prstGeom prst="rect">
            <a:avLst/>
          </a:prstGeom>
        </p:spPr>
        <p:txBody>
          <a:bodyPr wrap="square">
            <a:spAutoFit/>
          </a:bodyPr>
          <a:lstStyle/>
          <a:p>
            <a:r>
              <a:rPr lang="en-US" sz="1600" dirty="0">
                <a:solidFill>
                  <a:srgbClr val="A16C00"/>
                </a:solidFill>
                <a:latin typeface="Monaco" charset="0"/>
              </a:rPr>
              <a:t>#define SECRET 100</a:t>
            </a:r>
          </a:p>
          <a:p>
            <a:r>
              <a:rPr lang="en-US" sz="1600" dirty="0" err="1">
                <a:solidFill>
                  <a:srgbClr val="295E99"/>
                </a:solidFill>
                <a:latin typeface="Monaco" charset="0"/>
              </a:rPr>
              <a:t>int</a:t>
            </a:r>
            <a:r>
              <a:rPr lang="en-US" sz="1600" dirty="0">
                <a:latin typeface="Monaco" charset="0"/>
              </a:rPr>
              <a:t> </a:t>
            </a:r>
            <a:r>
              <a:rPr lang="en-US" sz="1600" dirty="0" err="1">
                <a:latin typeface="Monaco" charset="0"/>
              </a:rPr>
              <a:t>check_code</a:t>
            </a:r>
            <a:r>
              <a:rPr lang="en-US" sz="1600" dirty="0">
                <a:latin typeface="Monaco" charset="0"/>
              </a:rPr>
              <a:t>(</a:t>
            </a:r>
            <a:r>
              <a:rPr lang="en-US" sz="1600" dirty="0" err="1">
                <a:solidFill>
                  <a:srgbClr val="295E99"/>
                </a:solidFill>
                <a:latin typeface="Monaco" charset="0"/>
              </a:rPr>
              <a:t>int</a:t>
            </a:r>
            <a:r>
              <a:rPr lang="en-US" sz="1600" dirty="0">
                <a:latin typeface="Monaco" charset="0"/>
              </a:rPr>
              <a:t> input) {</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88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100</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68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78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0x1</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0x2</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0x4</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1</a:t>
            </a:r>
            <a:r>
              <a:rPr lang="en-US" sz="1600" dirty="0">
                <a:latin typeface="Monaco" charset="0"/>
              </a:rPr>
              <a:t>;</a:t>
            </a:r>
          </a:p>
          <a:p>
            <a:r>
              <a:rPr lang="en-US" sz="1600" dirty="0">
                <a:latin typeface="Monaco" charset="0"/>
              </a:rPr>
              <a:t>}</a:t>
            </a:r>
            <a:endParaRPr lang="en-US" sz="1600" dirty="0">
              <a:effectLst/>
              <a:latin typeface="Monaco" charset="0"/>
            </a:endParaRPr>
          </a:p>
        </p:txBody>
      </p:sp>
      <p:sp>
        <p:nvSpPr>
          <p:cNvPr id="10" name="TextBox 9"/>
          <p:cNvSpPr txBox="1"/>
          <p:nvPr/>
        </p:nvSpPr>
        <p:spPr>
          <a:xfrm>
            <a:off x="838199" y="5522506"/>
            <a:ext cx="10515600" cy="523220"/>
          </a:xfrm>
          <a:prstGeom prst="rect">
            <a:avLst/>
          </a:prstGeom>
          <a:noFill/>
        </p:spPr>
        <p:txBody>
          <a:bodyPr wrap="square" rtlCol="0">
            <a:spAutoFit/>
          </a:bodyPr>
          <a:lstStyle/>
          <a:p>
            <a:pPr algn="ctr"/>
            <a:r>
              <a:rPr lang="en-US" sz="2800" dirty="0" smtClean="0"/>
              <a:t>What are the possible </a:t>
            </a:r>
            <a:r>
              <a:rPr lang="en-US" sz="2800" dirty="0" smtClean="0">
                <a:solidFill>
                  <a:srgbClr val="FF0000"/>
                </a:solidFill>
              </a:rPr>
              <a:t>paths</a:t>
            </a:r>
            <a:r>
              <a:rPr lang="en-US" sz="2800" dirty="0" smtClean="0"/>
              <a:t>?</a:t>
            </a:r>
            <a:endParaRPr lang="en-US" sz="2800" dirty="0"/>
          </a:p>
        </p:txBody>
      </p:sp>
    </p:spTree>
    <p:extLst>
      <p:ext uri="{BB962C8B-B14F-4D97-AF65-F5344CB8AC3E}">
        <p14:creationId xmlns:p14="http://schemas.microsoft.com/office/powerpoint/2010/main" val="164505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2</a:t>
            </a:r>
            <a:endParaRPr lang="en-US" dirty="0"/>
          </a:p>
        </p:txBody>
      </p:sp>
      <p:sp>
        <p:nvSpPr>
          <p:cNvPr id="4" name="Rectangle 3"/>
          <p:cNvSpPr/>
          <p:nvPr/>
        </p:nvSpPr>
        <p:spPr>
          <a:xfrm>
            <a:off x="1201269" y="4397064"/>
            <a:ext cx="3128682" cy="1938992"/>
          </a:xfrm>
          <a:prstGeom prst="rect">
            <a:avLst/>
          </a:prstGeom>
        </p:spPr>
        <p:txBody>
          <a:bodyPr wrap="square">
            <a:spAutoFit/>
          </a:bodyPr>
          <a:lstStyle/>
          <a:p>
            <a:r>
              <a:rPr lang="en-US" sz="1000" dirty="0">
                <a:solidFill>
                  <a:srgbClr val="A16C00"/>
                </a:solidFill>
                <a:latin typeface="Monaco" charset="0"/>
              </a:rPr>
              <a:t>#define SECRET 100</a:t>
            </a:r>
          </a:p>
          <a:p>
            <a:r>
              <a:rPr lang="en-US" sz="1000" dirty="0" err="1">
                <a:solidFill>
                  <a:srgbClr val="295E99"/>
                </a:solidFill>
                <a:latin typeface="Monaco" charset="0"/>
              </a:rPr>
              <a:t>int</a:t>
            </a:r>
            <a:r>
              <a:rPr lang="en-US" sz="1000" dirty="0">
                <a:latin typeface="Monaco" charset="0"/>
              </a:rPr>
              <a:t> </a:t>
            </a:r>
            <a:r>
              <a:rPr lang="en-US" sz="1000" dirty="0" err="1">
                <a:latin typeface="Monaco" charset="0"/>
              </a:rPr>
              <a:t>check_code</a:t>
            </a:r>
            <a:r>
              <a:rPr lang="en-US" sz="1000" dirty="0">
                <a:latin typeface="Monaco" charset="0"/>
              </a:rPr>
              <a:t>(</a:t>
            </a:r>
            <a:r>
              <a:rPr lang="en-US" sz="1000" dirty="0" err="1">
                <a:solidFill>
                  <a:srgbClr val="295E99"/>
                </a:solidFill>
                <a:latin typeface="Monaco" charset="0"/>
              </a:rPr>
              <a:t>int</a:t>
            </a:r>
            <a:r>
              <a:rPr lang="en-US" sz="1000" dirty="0">
                <a:latin typeface="Monaco" charset="0"/>
              </a:rPr>
              <a:t> input) {</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88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100</a:t>
            </a:r>
            <a:r>
              <a:rPr lang="en-US" sz="1000" dirty="0">
                <a:latin typeface="Monaco" charset="0"/>
              </a:rPr>
              <a:t>) </a:t>
            </a:r>
            <a:r>
              <a:rPr lang="en-US" sz="1000" dirty="0" smtClean="0">
                <a:solidFill>
                  <a:srgbClr val="295E99"/>
                </a:solidFill>
                <a:latin typeface="Monaco" charset="0"/>
              </a:rPr>
              <a:t>return</a:t>
            </a:r>
            <a:r>
              <a:rPr lang="en-US" sz="1000" dirty="0" smtClean="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68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78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0x1</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0x2</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0x4</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1</a:t>
            </a:r>
            <a:r>
              <a:rPr lang="en-US" sz="1000" dirty="0">
                <a:latin typeface="Monaco" charset="0"/>
              </a:rPr>
              <a:t>;</a:t>
            </a:r>
          </a:p>
          <a:p>
            <a:r>
              <a:rPr lang="en-US" sz="1000" dirty="0">
                <a:latin typeface="Monaco" charset="0"/>
              </a:rPr>
              <a:t>}</a:t>
            </a:r>
            <a:endParaRPr lang="en-US" sz="1000" dirty="0">
              <a:effectLst/>
              <a:latin typeface="Monaco" charset="0"/>
            </a:endParaRPr>
          </a:p>
        </p:txBody>
      </p:sp>
      <p:sp>
        <p:nvSpPr>
          <p:cNvPr id="5" name="TextBox 4"/>
          <p:cNvSpPr txBox="1"/>
          <p:nvPr/>
        </p:nvSpPr>
        <p:spPr>
          <a:xfrm>
            <a:off x="6532087" y="2107577"/>
            <a:ext cx="5295809" cy="523220"/>
          </a:xfrm>
          <a:prstGeom prst="rect">
            <a:avLst/>
          </a:prstGeom>
          <a:noFill/>
        </p:spPr>
        <p:txBody>
          <a:bodyPr wrap="none" rtlCol="0">
            <a:spAutoFit/>
          </a:bodyPr>
          <a:lstStyle/>
          <a:p>
            <a:r>
              <a:rPr lang="en-US" sz="2800" dirty="0" smtClean="0"/>
              <a:t>Paths can be represented as a </a:t>
            </a:r>
            <a:r>
              <a:rPr lang="en-US" sz="2800" dirty="0" smtClean="0">
                <a:solidFill>
                  <a:srgbClr val="FF0000"/>
                </a:solidFill>
              </a:rPr>
              <a:t>tree</a:t>
            </a:r>
            <a:r>
              <a:rPr lang="en-US" sz="2800" dirty="0" smtClean="0"/>
              <a:t>.</a:t>
            </a:r>
            <a:endParaRPr lang="en-US" sz="2800" dirty="0"/>
          </a:p>
        </p:txBody>
      </p:sp>
      <p:grpSp>
        <p:nvGrpSpPr>
          <p:cNvPr id="144" name="Group 143"/>
          <p:cNvGrpSpPr/>
          <p:nvPr/>
        </p:nvGrpSpPr>
        <p:grpSpPr>
          <a:xfrm>
            <a:off x="2000422" y="2354429"/>
            <a:ext cx="9084906" cy="3992191"/>
            <a:chOff x="2000422" y="2354429"/>
            <a:chExt cx="9084906" cy="3992191"/>
          </a:xfrm>
        </p:grpSpPr>
        <p:sp>
          <p:nvSpPr>
            <p:cNvPr id="6" name="Rectangle 5"/>
            <p:cNvSpPr/>
            <p:nvPr/>
          </p:nvSpPr>
          <p:spPr>
            <a:xfrm>
              <a:off x="2520274" y="2354429"/>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7" name="Rectangle 6"/>
            <p:cNvSpPr/>
            <p:nvPr/>
          </p:nvSpPr>
          <p:spPr>
            <a:xfrm>
              <a:off x="3560176" y="2816110"/>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8" name="Rectangle 7"/>
            <p:cNvSpPr/>
            <p:nvPr/>
          </p:nvSpPr>
          <p:spPr>
            <a:xfrm>
              <a:off x="4519396" y="3264344"/>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9" name="Rectangle 8"/>
            <p:cNvSpPr/>
            <p:nvPr/>
          </p:nvSpPr>
          <p:spPr>
            <a:xfrm>
              <a:off x="5438275" y="376636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10" name="Rectangle 9"/>
            <p:cNvSpPr/>
            <p:nvPr/>
          </p:nvSpPr>
          <p:spPr>
            <a:xfrm>
              <a:off x="6101661" y="4201153"/>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1" name="Rectangle 10"/>
            <p:cNvSpPr/>
            <p:nvPr/>
          </p:nvSpPr>
          <p:spPr>
            <a:xfrm>
              <a:off x="7262586" y="4635940"/>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2" name="Rectangle 11"/>
            <p:cNvSpPr/>
            <p:nvPr/>
          </p:nvSpPr>
          <p:spPr>
            <a:xfrm>
              <a:off x="8168018" y="513796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3" name="Rectangle 12"/>
            <p:cNvSpPr/>
            <p:nvPr/>
          </p:nvSpPr>
          <p:spPr>
            <a:xfrm>
              <a:off x="8992768" y="5599643"/>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5" name="Straight Connector 14"/>
            <p:cNvCxnSpPr>
              <a:stCxn id="6" idx="2"/>
              <a:endCxn id="7" idx="0"/>
            </p:cNvCxnSpPr>
            <p:nvPr/>
          </p:nvCxnSpPr>
          <p:spPr>
            <a:xfrm>
              <a:off x="3534334" y="2608345"/>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053033" y="2816110"/>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3199181" y="3291238"/>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4326655" y="3766366"/>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1" name="Rectangle 20"/>
            <p:cNvSpPr/>
            <p:nvPr/>
          </p:nvSpPr>
          <p:spPr>
            <a:xfrm>
              <a:off x="5062250" y="420705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2" name="Rectangle 21"/>
            <p:cNvSpPr/>
            <p:nvPr/>
          </p:nvSpPr>
          <p:spPr>
            <a:xfrm>
              <a:off x="5932506" y="4635940"/>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3" name="Rectangle 22"/>
            <p:cNvSpPr/>
            <p:nvPr/>
          </p:nvSpPr>
          <p:spPr>
            <a:xfrm>
              <a:off x="6585753" y="514366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4" name="Rectangle 23"/>
            <p:cNvSpPr/>
            <p:nvPr/>
          </p:nvSpPr>
          <p:spPr>
            <a:xfrm>
              <a:off x="7688115" y="559189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5" name="Rectangle 24"/>
            <p:cNvSpPr/>
            <p:nvPr/>
          </p:nvSpPr>
          <p:spPr>
            <a:xfrm>
              <a:off x="8431433" y="608046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6" name="Rectangle 25"/>
            <p:cNvSpPr/>
            <p:nvPr/>
          </p:nvSpPr>
          <p:spPr>
            <a:xfrm>
              <a:off x="10179311" y="6067021"/>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28" name="Straight Connector 27"/>
            <p:cNvCxnSpPr>
              <a:stCxn id="6" idx="2"/>
              <a:endCxn id="18" idx="0"/>
            </p:cNvCxnSpPr>
            <p:nvPr/>
          </p:nvCxnSpPr>
          <p:spPr>
            <a:xfrm flipH="1">
              <a:off x="2506042" y="2608345"/>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a:endCxn id="19" idx="0"/>
            </p:cNvCxnSpPr>
            <p:nvPr/>
          </p:nvCxnSpPr>
          <p:spPr>
            <a:xfrm flipH="1">
              <a:off x="3652190" y="3070026"/>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a:endCxn id="8" idx="0"/>
            </p:cNvCxnSpPr>
            <p:nvPr/>
          </p:nvCxnSpPr>
          <p:spPr>
            <a:xfrm>
              <a:off x="4614311" y="3070026"/>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2"/>
              <a:endCxn id="20" idx="0"/>
            </p:cNvCxnSpPr>
            <p:nvPr/>
          </p:nvCxnSpPr>
          <p:spPr>
            <a:xfrm flipH="1">
              <a:off x="4779664" y="3518260"/>
              <a:ext cx="75379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2"/>
              <a:endCxn id="9" idx="0"/>
            </p:cNvCxnSpPr>
            <p:nvPr/>
          </p:nvCxnSpPr>
          <p:spPr>
            <a:xfrm>
              <a:off x="5533456" y="3518260"/>
              <a:ext cx="758579"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21" idx="0"/>
            </p:cNvCxnSpPr>
            <p:nvPr/>
          </p:nvCxnSpPr>
          <p:spPr>
            <a:xfrm flipH="1">
              <a:off x="5515259" y="4020282"/>
              <a:ext cx="776776" cy="18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2"/>
              <a:endCxn id="10" idx="0"/>
            </p:cNvCxnSpPr>
            <p:nvPr/>
          </p:nvCxnSpPr>
          <p:spPr>
            <a:xfrm>
              <a:off x="6292035" y="4020282"/>
              <a:ext cx="82368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2" idx="0"/>
            </p:cNvCxnSpPr>
            <p:nvPr/>
          </p:nvCxnSpPr>
          <p:spPr>
            <a:xfrm flipH="1">
              <a:off x="6385515" y="4455069"/>
              <a:ext cx="73020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1" idx="0"/>
            </p:cNvCxnSpPr>
            <p:nvPr/>
          </p:nvCxnSpPr>
          <p:spPr>
            <a:xfrm>
              <a:off x="7115721" y="4455069"/>
              <a:ext cx="880399"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2"/>
            </p:cNvCxnSpPr>
            <p:nvPr/>
          </p:nvCxnSpPr>
          <p:spPr>
            <a:xfrm flipH="1">
              <a:off x="7038762" y="4889856"/>
              <a:ext cx="957358" cy="25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p:cNvCxnSpPr>
            <p:nvPr/>
          </p:nvCxnSpPr>
          <p:spPr>
            <a:xfrm>
              <a:off x="7996120" y="4889856"/>
              <a:ext cx="90543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2"/>
              <a:endCxn id="24" idx="0"/>
            </p:cNvCxnSpPr>
            <p:nvPr/>
          </p:nvCxnSpPr>
          <p:spPr>
            <a:xfrm flipH="1">
              <a:off x="8141124" y="5391878"/>
              <a:ext cx="760428" cy="20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2" idx="2"/>
              <a:endCxn id="13" idx="0"/>
            </p:cNvCxnSpPr>
            <p:nvPr/>
          </p:nvCxnSpPr>
          <p:spPr>
            <a:xfrm>
              <a:off x="8901552" y="5391878"/>
              <a:ext cx="824750"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5" idx="0"/>
            </p:cNvCxnSpPr>
            <p:nvPr/>
          </p:nvCxnSpPr>
          <p:spPr>
            <a:xfrm flipH="1">
              <a:off x="8884442" y="5853559"/>
              <a:ext cx="841860" cy="226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3" idx="2"/>
              <a:endCxn id="26" idx="0"/>
            </p:cNvCxnSpPr>
            <p:nvPr/>
          </p:nvCxnSpPr>
          <p:spPr>
            <a:xfrm>
              <a:off x="9726302" y="5853559"/>
              <a:ext cx="906018" cy="213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64224"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0274" y="235442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11310" y="261440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506827"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60412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73623" y="281611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64659" y="306263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56017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4989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519396" y="32643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10432" y="35108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50594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34327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12772" y="376188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03808" y="400841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29932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2321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92711" y="419219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83747" y="443871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07926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07794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047444" y="46359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38480" y="48824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03399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92511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894614" y="51334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885650" y="53800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788116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077227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741768" y="560412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732804" y="585065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72832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59544" y="280714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000422" y="281611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004801" y="307002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000422" y="281691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115986"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156864" y="3286755"/>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161243" y="3540670"/>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1243"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218642"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259520" y="3770847"/>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263899" y="4024762"/>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263899"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5958229"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999107" y="421460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003486" y="446851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003486"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845746"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5886624" y="4631464"/>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5891003" y="4885379"/>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891003"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7491209"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532087" y="51424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536466" y="53963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6536466"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607321"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48199" y="55996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652578" y="58535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52578"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333456"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74334" y="608374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8378713" y="633765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8378713"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1081584" y="6047888"/>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0122462" y="6056853"/>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126841" y="6310768"/>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10126841" y="6047888"/>
              <a:ext cx="0" cy="25391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3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1</a:t>
            </a:r>
            <a:endParaRPr lang="en-US" dirty="0"/>
          </a:p>
        </p:txBody>
      </p:sp>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730" y="2070847"/>
            <a:ext cx="7366270" cy="3331882"/>
          </a:xfrm>
          <a:prstGeom prst="rect">
            <a:avLst/>
          </a:prstGeom>
        </p:spPr>
      </p:pic>
      <p:sp>
        <p:nvSpPr>
          <p:cNvPr id="107" name="TextBox 106"/>
          <p:cNvSpPr txBox="1"/>
          <p:nvPr/>
        </p:nvSpPr>
        <p:spPr>
          <a:xfrm>
            <a:off x="421342" y="3411941"/>
            <a:ext cx="6651812" cy="3108543"/>
          </a:xfrm>
          <a:prstGeom prst="rect">
            <a:avLst/>
          </a:prstGeom>
          <a:noFill/>
        </p:spPr>
        <p:txBody>
          <a:bodyPr wrap="square" rtlCol="0">
            <a:spAutoFit/>
          </a:bodyPr>
          <a:lstStyle/>
          <a:p>
            <a:r>
              <a:rPr lang="en-US" sz="2800" dirty="0" smtClean="0"/>
              <a:t>We can </a:t>
            </a:r>
            <a:r>
              <a:rPr lang="en-US" sz="2800" smtClean="0"/>
              <a:t>perform any </a:t>
            </a:r>
            <a:r>
              <a:rPr lang="en-US" sz="2800" smtClean="0">
                <a:solidFill>
                  <a:srgbClr val="FF0000"/>
                </a:solidFill>
              </a:rPr>
              <a:t>tree </a:t>
            </a:r>
            <a:r>
              <a:rPr lang="en-US" sz="2800" dirty="0" smtClean="0">
                <a:solidFill>
                  <a:srgbClr val="FF0000"/>
                </a:solidFill>
              </a:rPr>
              <a:t>search algorithm</a:t>
            </a:r>
            <a:r>
              <a:rPr lang="en-US" sz="2800" dirty="0" smtClean="0"/>
              <a:t> to find the node that </a:t>
            </a:r>
            <a:r>
              <a:rPr lang="en-US" sz="2800" dirty="0" smtClean="0">
                <a:solidFill>
                  <a:srgbClr val="FF0000"/>
                </a:solidFill>
              </a:rPr>
              <a:t>returns 1</a:t>
            </a:r>
            <a:r>
              <a:rPr lang="en-US" sz="2800" dirty="0" smtClean="0"/>
              <a:t>.</a:t>
            </a:r>
          </a:p>
          <a:p>
            <a:endParaRPr lang="en-US" sz="2800" dirty="0"/>
          </a:p>
          <a:p>
            <a:r>
              <a:rPr lang="en-US" sz="2800" dirty="0" smtClean="0">
                <a:solidFill>
                  <a:srgbClr val="FF0000"/>
                </a:solidFill>
              </a:rPr>
              <a:t>Breadth-first search </a:t>
            </a:r>
            <a:r>
              <a:rPr lang="en-US" sz="2800" dirty="0" smtClean="0"/>
              <a:t>is a great choice (and, by default, what </a:t>
            </a:r>
            <a:r>
              <a:rPr lang="en-US" sz="2800" dirty="0" err="1" smtClean="0"/>
              <a:t>Angr</a:t>
            </a:r>
            <a:r>
              <a:rPr lang="en-US" sz="2800" dirty="0" smtClean="0"/>
              <a:t> uses.)</a:t>
            </a:r>
          </a:p>
          <a:p>
            <a:endParaRPr lang="en-US" sz="2800" dirty="0"/>
          </a:p>
          <a:p>
            <a:r>
              <a:rPr lang="en-US" sz="2800" dirty="0" smtClean="0"/>
              <a:t>Why not use </a:t>
            </a:r>
            <a:r>
              <a:rPr lang="en-US" sz="2800" dirty="0" smtClean="0">
                <a:solidFill>
                  <a:srgbClr val="FF0000"/>
                </a:solidFill>
              </a:rPr>
              <a:t>Depth-first search</a:t>
            </a:r>
            <a:r>
              <a:rPr lang="en-US" sz="2800" dirty="0" smtClean="0"/>
              <a:t>?</a:t>
            </a:r>
            <a:endParaRPr lang="en-US" sz="2800" dirty="0"/>
          </a:p>
        </p:txBody>
      </p:sp>
    </p:spTree>
    <p:extLst>
      <p:ext uri="{BB962C8B-B14F-4D97-AF65-F5344CB8AC3E}">
        <p14:creationId xmlns:p14="http://schemas.microsoft.com/office/powerpoint/2010/main" val="18804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2</a:t>
            </a:r>
            <a:endParaRPr lang="en-US" dirty="0"/>
          </a:p>
        </p:txBody>
      </p:sp>
      <p:grpSp>
        <p:nvGrpSpPr>
          <p:cNvPr id="3" name="Group 2"/>
          <p:cNvGrpSpPr/>
          <p:nvPr/>
        </p:nvGrpSpPr>
        <p:grpSpPr>
          <a:xfrm>
            <a:off x="948916" y="1856887"/>
            <a:ext cx="2133210" cy="3926167"/>
            <a:chOff x="948916" y="1856887"/>
            <a:chExt cx="2133210" cy="3926167"/>
          </a:xfrm>
        </p:grpSpPr>
        <p:sp>
          <p:nvSpPr>
            <p:cNvPr id="5" name="Rectangle 4"/>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 name="Rectangle 5"/>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7" name="Rectangle 6"/>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8" name="Rectangle 7"/>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9" name="Rectangle 8"/>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0" name="Rectangle 9"/>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1" name="Rectangle 10"/>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2" name="Rectangle 11"/>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22" name="Rectangle 21"/>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38" name="Straight Connector 3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5" idx="2"/>
              <a:endCxn id="6"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1" name="TextBox 380"/>
          <p:cNvSpPr txBox="1"/>
          <p:nvPr/>
        </p:nvSpPr>
        <p:spPr>
          <a:xfrm>
            <a:off x="4027570" y="1983845"/>
            <a:ext cx="6651812" cy="1384995"/>
          </a:xfrm>
          <a:prstGeom prst="rect">
            <a:avLst/>
          </a:prstGeom>
          <a:noFill/>
        </p:spPr>
        <p:txBody>
          <a:bodyPr wrap="square" rtlCol="0">
            <a:spAutoFit/>
          </a:bodyPr>
          <a:lstStyle/>
          <a:p>
            <a:r>
              <a:rPr lang="en-US" sz="2800" dirty="0" smtClean="0"/>
              <a:t>Once we have a path, we can build an equation that can be solved with a </a:t>
            </a:r>
            <a:r>
              <a:rPr lang="en-US" sz="2800" dirty="0" smtClean="0">
                <a:solidFill>
                  <a:srgbClr val="FF0000"/>
                </a:solidFill>
              </a:rPr>
              <a:t>satisfiability modulo theories </a:t>
            </a:r>
            <a:r>
              <a:rPr lang="en-US" sz="2800" dirty="0" smtClean="0"/>
              <a:t>(SMT) solver:</a:t>
            </a:r>
          </a:p>
        </p:txBody>
      </p:sp>
      <p:sp>
        <p:nvSpPr>
          <p:cNvPr id="383" name="Rectangle 382"/>
          <p:cNvSpPr/>
          <p:nvPr/>
        </p:nvSpPr>
        <p:spPr>
          <a:xfrm>
            <a:off x="5813631" y="3423385"/>
            <a:ext cx="3079689" cy="2585323"/>
          </a:xfrm>
          <a:prstGeom prst="rect">
            <a:avLst/>
          </a:prstGeom>
        </p:spPr>
        <p:txBody>
          <a:bodyPr wrap="none">
            <a:spAutoFit/>
          </a:bodyPr>
          <a:lstStyle/>
          <a:p>
            <a:r>
              <a:rPr lang="en-US" dirty="0" smtClean="0">
                <a:latin typeface="Monaco" charset="0"/>
              </a:rPr>
              <a:t>  input </a:t>
            </a:r>
            <a:r>
              <a:rPr lang="en-US" dirty="0">
                <a:solidFill>
                  <a:srgbClr val="D97100"/>
                </a:solidFill>
                <a:latin typeface="Monaco" charset="0"/>
              </a:rPr>
              <a:t>&gt;=</a:t>
            </a:r>
            <a:r>
              <a:rPr lang="en-US" dirty="0">
                <a:latin typeface="Monaco" charset="0"/>
              </a:rPr>
              <a:t> </a:t>
            </a:r>
            <a:r>
              <a:rPr lang="en-US" dirty="0" smtClean="0">
                <a:latin typeface="Monaco" charset="0"/>
              </a:rPr>
              <a:t>SECRET</a:t>
            </a:r>
            <a:r>
              <a:rPr lang="en-US" dirty="0" smtClean="0">
                <a:solidFill>
                  <a:srgbClr val="D97100"/>
                </a:solidFill>
                <a:latin typeface="Monaco" charset="0"/>
              </a:rPr>
              <a:t>+</a:t>
            </a:r>
            <a:r>
              <a:rPr lang="en-US" dirty="0" smtClean="0">
                <a:solidFill>
                  <a:srgbClr val="0329D8"/>
                </a:solidFill>
                <a:latin typeface="Monaco" charset="0"/>
              </a:rPr>
              <a:t>88 </a:t>
            </a:r>
          </a:p>
          <a:p>
            <a:r>
              <a:rPr lang="en-US" dirty="0" smtClean="0">
                <a:solidFill>
                  <a:srgbClr val="D97100"/>
                </a:solidFill>
                <a:latin typeface="Monaco" charset="0"/>
              </a:rPr>
              <a:t>∧ </a:t>
            </a:r>
            <a:r>
              <a:rPr lang="en-US" dirty="0" smtClean="0">
                <a:latin typeface="Monaco" charset="0"/>
              </a:rPr>
              <a:t>input </a:t>
            </a:r>
            <a:r>
              <a:rPr lang="en-US" dirty="0" smtClean="0">
                <a:solidFill>
                  <a:srgbClr val="D97100"/>
                </a:solidFill>
                <a:latin typeface="Monaco" charset="0"/>
              </a:rPr>
              <a:t>&gt;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100</a:t>
            </a: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t>
            </a:r>
            <a:r>
              <a:rPr lang="en-US" dirty="0" smtClean="0">
                <a:latin typeface="Monaco" charset="0"/>
              </a:rPr>
              <a:t> SECRET</a:t>
            </a:r>
            <a:r>
              <a:rPr lang="en-US" dirty="0" smtClean="0">
                <a:solidFill>
                  <a:srgbClr val="0329D8"/>
                </a:solidFill>
                <a:latin typeface="Monaco" charset="0"/>
              </a:rPr>
              <a:t>68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&lt;</a:t>
            </a:r>
            <a:r>
              <a:rPr lang="en-US" dirty="0" smtClean="0">
                <a:latin typeface="Monaco" charset="0"/>
              </a:rPr>
              <a:t> SECRET</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&lt;=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78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0x1</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0x2</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0x4</a:t>
            </a:r>
          </a:p>
          <a:p>
            <a:endParaRPr lang="en-US" dirty="0"/>
          </a:p>
        </p:txBody>
      </p:sp>
      <p:sp>
        <p:nvSpPr>
          <p:cNvPr id="384" name="TextBox 383"/>
          <p:cNvSpPr txBox="1"/>
          <p:nvPr/>
        </p:nvSpPr>
        <p:spPr>
          <a:xfrm>
            <a:off x="5813631" y="6008708"/>
            <a:ext cx="2632003" cy="369332"/>
          </a:xfrm>
          <a:prstGeom prst="rect">
            <a:avLst/>
          </a:prstGeom>
          <a:noFill/>
        </p:spPr>
        <p:txBody>
          <a:bodyPr wrap="none" rtlCol="0">
            <a:spAutoFit/>
          </a:bodyPr>
          <a:lstStyle/>
          <a:p>
            <a:r>
              <a:rPr lang="en-US" dirty="0" smtClean="0"/>
              <a:t>Remember, SECRET </a:t>
            </a:r>
            <a:r>
              <a:rPr lang="en-US" smtClean="0"/>
              <a:t>= 100.</a:t>
            </a:r>
            <a:endParaRPr lang="en-US" dirty="0"/>
          </a:p>
        </p:txBody>
      </p:sp>
    </p:spTree>
    <p:extLst>
      <p:ext uri="{BB962C8B-B14F-4D97-AF65-F5344CB8AC3E}">
        <p14:creationId xmlns:p14="http://schemas.microsoft.com/office/powerpoint/2010/main" val="177823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World™</a:t>
            </a:r>
            <a:endParaRPr lang="en-US" dirty="0"/>
          </a:p>
        </p:txBody>
      </p:sp>
      <p:sp>
        <p:nvSpPr>
          <p:cNvPr id="5" name="Rectangle 4"/>
          <p:cNvSpPr/>
          <p:nvPr/>
        </p:nvSpPr>
        <p:spPr>
          <a:xfrm>
            <a:off x="2019300" y="1488983"/>
            <a:ext cx="8153400" cy="3416320"/>
          </a:xfrm>
          <a:prstGeom prst="rect">
            <a:avLst/>
          </a:prstGeom>
        </p:spPr>
        <p:txBody>
          <a:bodyPr wrap="square">
            <a:spAutoFit/>
          </a:bodyPr>
          <a:lstStyle/>
          <a:p>
            <a:r>
              <a:rPr lang="en-US" dirty="0" smtClean="0">
                <a:effectLst/>
                <a:latin typeface="Monaco" charset="0"/>
              </a:rPr>
              <a:t>user_input0 </a:t>
            </a:r>
            <a:r>
              <a:rPr lang="en-US" dirty="0" smtClean="0">
                <a:solidFill>
                  <a:srgbClr val="D97100"/>
                </a:solidFill>
                <a:effectLst/>
                <a:latin typeface="Monaco" charset="0"/>
              </a:rPr>
              <a:t>=</a:t>
            </a:r>
            <a:r>
              <a:rPr lang="en-US" dirty="0" smtClean="0">
                <a:effectLst/>
                <a:latin typeface="Monaco" charset="0"/>
              </a:rPr>
              <a:t> </a:t>
            </a:r>
            <a:r>
              <a:rPr lang="el-GR" dirty="0" smtClean="0">
                <a:effectLst/>
                <a:latin typeface="Monaco" charset="0"/>
              </a:rPr>
              <a:t>λ</a:t>
            </a:r>
            <a:r>
              <a:rPr lang="en-US" baseline="-25000" dirty="0" smtClean="0">
                <a:effectLst/>
                <a:latin typeface="Monaco" charset="0"/>
              </a:rPr>
              <a:t>0</a:t>
            </a:r>
            <a:endParaRPr lang="en-US" dirty="0" smtClean="0">
              <a:effectLst/>
              <a:latin typeface="Monaco" charset="0"/>
            </a:endParaRPr>
          </a:p>
          <a:p>
            <a:r>
              <a:rPr lang="en-US" dirty="0" smtClean="0">
                <a:effectLst/>
                <a:latin typeface="Monaco" charset="0"/>
              </a:rPr>
              <a:t>user_input1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1</a:t>
            </a:r>
            <a:endParaRPr lang="en-US" dirty="0" smtClean="0">
              <a:effectLst/>
              <a:latin typeface="Monaco" charset="0"/>
            </a:endParaRPr>
          </a:p>
          <a:p>
            <a:r>
              <a:rPr lang="en-US" dirty="0" smtClean="0">
                <a:effectLst/>
                <a:latin typeface="Monaco" charset="0"/>
              </a:rPr>
              <a:t>user_input2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2</a:t>
            </a:r>
          </a:p>
          <a:p>
            <a:r>
              <a:rPr lang="en-US" dirty="0" smtClean="0">
                <a:solidFill>
                  <a:srgbClr val="D97100"/>
                </a:solidFill>
                <a:effectLst/>
                <a:latin typeface="Monaco" charset="0"/>
              </a:rPr>
              <a:t>...</a:t>
            </a:r>
            <a:endParaRPr lang="en-US" dirty="0" smtClean="0">
              <a:effectLst/>
              <a:latin typeface="Monaco" charset="0"/>
            </a:endParaRPr>
          </a:p>
          <a:p>
            <a:r>
              <a:rPr lang="en-US" dirty="0" smtClean="0">
                <a:solidFill>
                  <a:srgbClr val="295E99"/>
                </a:solidFill>
                <a:effectLst/>
                <a:latin typeface="Monaco" charset="0"/>
              </a:rPr>
              <a:t>if</a:t>
            </a:r>
            <a:r>
              <a:rPr lang="en-US" dirty="0" smtClean="0">
                <a:effectLst/>
                <a:latin typeface="Monaco" charset="0"/>
              </a:rPr>
              <a:t> user_input0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effectLst/>
                <a:latin typeface="Monaco" charset="0"/>
              </a:rPr>
              <a:t>  </a:t>
            </a:r>
            <a:r>
              <a:rPr lang="en-US" dirty="0" smtClean="0">
                <a:solidFill>
                  <a:srgbClr val="295E99"/>
                </a:solidFill>
                <a:effectLst/>
                <a:latin typeface="Monaco" charset="0"/>
              </a:rPr>
              <a:t>if</a:t>
            </a:r>
            <a:r>
              <a:rPr lang="en-US" dirty="0" smtClean="0">
                <a:effectLst/>
                <a:latin typeface="Monaco" charset="0"/>
              </a:rPr>
              <a:t> </a:t>
            </a:r>
            <a:r>
              <a:rPr lang="en-US" dirty="0" smtClean="0">
                <a:solidFill>
                  <a:srgbClr val="0329D8"/>
                </a:solidFill>
                <a:effectLst/>
                <a:latin typeface="Monaco" charset="0"/>
              </a:rPr>
              <a:t>2</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user_input1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0329D8"/>
                </a:solidFill>
                <a:effectLst/>
                <a:latin typeface="Monaco" charset="0"/>
              </a:rPr>
              <a:t>7</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user_input2 </a:t>
            </a:r>
            <a:r>
              <a:rPr lang="en-US" dirty="0" smtClean="0">
                <a:solidFill>
                  <a:srgbClr val="D97100"/>
                </a:solidFill>
                <a:effectLst/>
                <a:latin typeface="Monaco" charset="0"/>
              </a:rPr>
              <a:t>&lt;</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(user_input0):</a:t>
            </a:r>
          </a:p>
          <a:p>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smtClean="0">
                <a:solidFill>
                  <a:srgbClr val="A16C00"/>
                </a:solidFill>
                <a:effectLst/>
                <a:latin typeface="Monaco" charset="0"/>
              </a:rPr>
              <a:t># more complex functionality</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000000"/>
                </a:solidFill>
                <a:effectLst/>
                <a:latin typeface="Monaco" charset="0"/>
              </a:rPr>
              <a:t>  </a:t>
            </a:r>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838200" y="5079347"/>
            <a:ext cx="10515600" cy="1384995"/>
          </a:xfrm>
          <a:prstGeom prst="rect">
            <a:avLst/>
          </a:prstGeom>
          <a:noFill/>
        </p:spPr>
        <p:txBody>
          <a:bodyPr wrap="square" rtlCol="0">
            <a:spAutoFit/>
          </a:bodyPr>
          <a:lstStyle/>
          <a:p>
            <a:pPr algn="ctr"/>
            <a:r>
              <a:rPr lang="en-US" sz="2800" dirty="0" smtClean="0"/>
              <a:t>Of course, in the real world, the </a:t>
            </a:r>
            <a:r>
              <a:rPr lang="en-US" sz="2800" dirty="0" smtClean="0">
                <a:solidFill>
                  <a:srgbClr val="FF0000"/>
                </a:solidFill>
              </a:rPr>
              <a:t>binaries will be complex</a:t>
            </a:r>
            <a:r>
              <a:rPr lang="en-US" sz="2800" dirty="0" smtClean="0"/>
              <a:t>. There could be </a:t>
            </a:r>
            <a:r>
              <a:rPr lang="en-US" sz="2800" dirty="0" smtClean="0">
                <a:solidFill>
                  <a:srgbClr val="FF0000"/>
                </a:solidFill>
              </a:rPr>
              <a:t>many symbols </a:t>
            </a:r>
            <a:r>
              <a:rPr lang="en-US" sz="2800" dirty="0" smtClean="0"/>
              <a:t>and </a:t>
            </a:r>
            <a:r>
              <a:rPr lang="en-US" sz="2800" dirty="0" smtClean="0">
                <a:solidFill>
                  <a:srgbClr val="FF0000"/>
                </a:solidFill>
              </a:rPr>
              <a:t>many branches</a:t>
            </a:r>
            <a:r>
              <a:rPr lang="en-US" sz="2800" dirty="0" smtClean="0"/>
              <a:t>. The </a:t>
            </a:r>
            <a:r>
              <a:rPr lang="en-US" sz="2800" dirty="0" smtClean="0">
                <a:solidFill>
                  <a:srgbClr val="FF0000"/>
                </a:solidFill>
              </a:rPr>
              <a:t>exponential growth </a:t>
            </a:r>
            <a:r>
              <a:rPr lang="en-US" sz="2800" dirty="0" smtClean="0"/>
              <a:t>of the </a:t>
            </a:r>
            <a:r>
              <a:rPr lang="en-US" sz="2800" dirty="0" smtClean="0">
                <a:solidFill>
                  <a:srgbClr val="FF0000"/>
                </a:solidFill>
              </a:rPr>
              <a:t>complexity</a:t>
            </a:r>
            <a:r>
              <a:rPr lang="en-US" sz="2800" dirty="0" smtClean="0"/>
              <a:t> of the binary is symbolic execution’s </a:t>
            </a:r>
            <a:r>
              <a:rPr lang="en-US" sz="2800" dirty="0" smtClean="0">
                <a:solidFill>
                  <a:srgbClr val="FF0000"/>
                </a:solidFill>
              </a:rPr>
              <a:t>largest problem</a:t>
            </a:r>
            <a:r>
              <a:rPr lang="en-US" sz="2800" dirty="0" smtClean="0"/>
              <a:t>.</a:t>
            </a:r>
            <a:endParaRPr lang="en-US" sz="2800" dirty="0"/>
          </a:p>
        </p:txBody>
      </p:sp>
    </p:spTree>
    <p:extLst>
      <p:ext uri="{BB962C8B-B14F-4D97-AF65-F5344CB8AC3E}">
        <p14:creationId xmlns:p14="http://schemas.microsoft.com/office/powerpoint/2010/main" val="71645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Simple</a:t>
            </a:r>
            <a:r>
              <a:rPr lang="en-US" dirty="0" smtClean="0"/>
              <a:t> Capture-the-Flag Level</a:t>
            </a:r>
            <a:endParaRPr lang="en-US" dirty="0"/>
          </a:p>
        </p:txBody>
      </p:sp>
      <p:sp>
        <p:nvSpPr>
          <p:cNvPr id="6" name="Rectangle 5"/>
          <p:cNvSpPr/>
          <p:nvPr/>
        </p:nvSpPr>
        <p:spPr>
          <a:xfrm>
            <a:off x="838200" y="1690688"/>
            <a:ext cx="8305800"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7" name="TextBox 6"/>
          <p:cNvSpPr txBox="1"/>
          <p:nvPr/>
        </p:nvSpPr>
        <p:spPr>
          <a:xfrm>
            <a:off x="838200" y="3906982"/>
            <a:ext cx="10515599" cy="1754326"/>
          </a:xfrm>
          <a:prstGeom prst="rect">
            <a:avLst/>
          </a:prstGeom>
          <a:noFill/>
        </p:spPr>
        <p:txBody>
          <a:bodyPr wrap="square" rtlCol="0">
            <a:spAutoFit/>
          </a:bodyPr>
          <a:lstStyle/>
          <a:p>
            <a:r>
              <a:rPr lang="en-US" dirty="0" smtClean="0"/>
              <a:t>There are many solutions: </a:t>
            </a:r>
          </a:p>
          <a:p>
            <a:pPr marL="285750" indent="-285750">
              <a:buFont typeface="Arial" charset="0"/>
              <a:buChar char="•"/>
            </a:pPr>
            <a:r>
              <a:rPr lang="en-US" dirty="0" smtClean="0"/>
              <a:t>Use </a:t>
            </a:r>
            <a:r>
              <a:rPr lang="en-US" dirty="0" err="1" smtClean="0">
                <a:solidFill>
                  <a:srgbClr val="FF0000"/>
                </a:solidFill>
              </a:rPr>
              <a:t>objdump</a:t>
            </a:r>
            <a:r>
              <a:rPr lang="en-US" dirty="0" smtClean="0">
                <a:solidFill>
                  <a:srgbClr val="FF0000"/>
                </a:solidFill>
              </a:rPr>
              <a:t> </a:t>
            </a:r>
            <a:r>
              <a:rPr lang="en-US" dirty="0" smtClean="0"/>
              <a:t>or </a:t>
            </a:r>
            <a:r>
              <a:rPr lang="en-US" dirty="0" err="1" smtClean="0">
                <a:solidFill>
                  <a:srgbClr val="FF0000"/>
                </a:solidFill>
              </a:rPr>
              <a:t>readelf</a:t>
            </a:r>
            <a:r>
              <a:rPr lang="en-US" dirty="0" smtClean="0">
                <a:solidFill>
                  <a:srgbClr val="FF0000"/>
                </a:solidFill>
              </a:rPr>
              <a:t> </a:t>
            </a:r>
            <a:r>
              <a:rPr lang="en-US" dirty="0" smtClean="0"/>
              <a:t>to find the string ‘hunter2’.</a:t>
            </a:r>
          </a:p>
          <a:p>
            <a:pPr marL="285750" indent="-285750">
              <a:buFont typeface="Arial" charset="0"/>
              <a:buChar char="•"/>
            </a:pPr>
            <a:r>
              <a:rPr lang="en-US" dirty="0" smtClean="0"/>
              <a:t>Use </a:t>
            </a:r>
            <a:r>
              <a:rPr lang="en-US" dirty="0" err="1" smtClean="0">
                <a:solidFill>
                  <a:srgbClr val="FF0000"/>
                </a:solidFill>
              </a:rPr>
              <a:t>ltrace</a:t>
            </a:r>
            <a:r>
              <a:rPr lang="en-US" dirty="0" smtClean="0">
                <a:solidFill>
                  <a:srgbClr val="FF0000"/>
                </a:solidFill>
              </a:rPr>
              <a:t> </a:t>
            </a:r>
            <a:r>
              <a:rPr lang="en-US" dirty="0" smtClean="0"/>
              <a:t>to find the comparison.</a:t>
            </a:r>
          </a:p>
          <a:p>
            <a:pPr marL="285750" indent="-285750">
              <a:buFont typeface="Arial" charset="0"/>
              <a:buChar char="•"/>
            </a:pPr>
            <a:r>
              <a:rPr lang="en-US" dirty="0" smtClean="0"/>
              <a:t>Use a </a:t>
            </a:r>
            <a:r>
              <a:rPr lang="en-US" dirty="0">
                <a:solidFill>
                  <a:srgbClr val="FF0000"/>
                </a:solidFill>
              </a:rPr>
              <a:t>debugger</a:t>
            </a:r>
            <a:r>
              <a:rPr lang="en-US" dirty="0" smtClean="0"/>
              <a:t> and </a:t>
            </a:r>
            <a:r>
              <a:rPr lang="en-US" dirty="0" smtClean="0">
                <a:solidFill>
                  <a:srgbClr val="FF0000"/>
                </a:solidFill>
              </a:rPr>
              <a:t>inspect the memory </a:t>
            </a:r>
            <a:r>
              <a:rPr lang="en-US" dirty="0" smtClean="0"/>
              <a:t>where the password is stored.</a:t>
            </a:r>
          </a:p>
          <a:p>
            <a:pPr marL="285750" indent="-285750">
              <a:buFont typeface="Arial" charset="0"/>
              <a:buChar char="•"/>
            </a:pPr>
            <a:r>
              <a:rPr lang="mr-IN" dirty="0" smtClean="0"/>
              <a:t>…</a:t>
            </a: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7532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t>
            </a:r>
            <a:r>
              <a:rPr lang="en-US" dirty="0" smtClean="0">
                <a:solidFill>
                  <a:srgbClr val="FF0000"/>
                </a:solidFill>
              </a:rPr>
              <a:t>step</a:t>
            </a:r>
            <a:r>
              <a:rPr lang="en-US" dirty="0" smtClean="0"/>
              <a:t> </a:t>
            </a:r>
            <a:r>
              <a:rPr lang="en-US" dirty="0" smtClean="0">
                <a:solidFill>
                  <a:srgbClr val="FF0000"/>
                </a:solidFill>
              </a:rPr>
              <a:t>through the program</a:t>
            </a:r>
            <a:r>
              <a:rPr lang="en-US" dirty="0" smtClean="0"/>
              <a:t>, find the </a:t>
            </a:r>
            <a:r>
              <a:rPr lang="en-US" dirty="0" smtClean="0">
                <a:solidFill>
                  <a:srgbClr val="FF0000"/>
                </a:solidFill>
              </a:rPr>
              <a:t>branch we want</a:t>
            </a:r>
            <a:r>
              <a:rPr lang="en-US" dirty="0" smtClean="0"/>
              <a:t>, and </a:t>
            </a:r>
            <a:r>
              <a:rPr lang="en-US" dirty="0" smtClean="0">
                <a:solidFill>
                  <a:srgbClr val="FF0000"/>
                </a:solidFill>
              </a:rPr>
              <a:t>solve for </a:t>
            </a:r>
            <a:r>
              <a:rPr lang="el-GR" dirty="0" smtClean="0">
                <a:solidFill>
                  <a:srgbClr val="FF0000"/>
                </a:solidFill>
              </a:rPr>
              <a:t>λ</a:t>
            </a:r>
            <a:r>
              <a:rPr lang="en-US" dirty="0" smtClean="0"/>
              <a:t>?</a:t>
            </a:r>
            <a:endParaRPr lang="en-US" dirty="0"/>
          </a:p>
        </p:txBody>
      </p:sp>
      <p:sp>
        <p:nvSpPr>
          <p:cNvPr id="4" name="TextBox 3"/>
          <p:cNvSpPr txBox="1"/>
          <p:nvPr/>
        </p:nvSpPr>
        <p:spPr>
          <a:xfrm>
            <a:off x="503167" y="2998695"/>
            <a:ext cx="11185665" cy="2246769"/>
          </a:xfrm>
          <a:prstGeom prst="rect">
            <a:avLst/>
          </a:prstGeom>
          <a:noFill/>
        </p:spPr>
        <p:txBody>
          <a:bodyPr wrap="square" rtlCol="0">
            <a:spAutoFit/>
          </a:bodyPr>
          <a:lstStyle/>
          <a:p>
            <a:pPr algn="ctr"/>
            <a:r>
              <a:rPr lang="en-US" sz="2800" dirty="0" smtClean="0"/>
              <a:t>We let the </a:t>
            </a:r>
            <a:r>
              <a:rPr lang="en-US" sz="2800" dirty="0" smtClean="0">
                <a:solidFill>
                  <a:srgbClr val="FF0000"/>
                </a:solidFill>
              </a:rPr>
              <a:t>computer</a:t>
            </a:r>
            <a:r>
              <a:rPr lang="en-US" sz="2800" dirty="0" smtClean="0"/>
              <a:t> do that! Our friends at UCSB built a powerful tool called </a:t>
            </a:r>
            <a:r>
              <a:rPr lang="en-US" sz="2800" dirty="0" err="1" smtClean="0">
                <a:solidFill>
                  <a:srgbClr val="FF0000"/>
                </a:solidFill>
              </a:rPr>
              <a:t>Angr</a:t>
            </a:r>
            <a:r>
              <a:rPr lang="en-US" sz="2800" dirty="0" smtClean="0">
                <a:solidFill>
                  <a:srgbClr val="FF0000"/>
                </a:solidFill>
              </a:rPr>
              <a:t> </a:t>
            </a:r>
            <a:r>
              <a:rPr lang="en-US" sz="2800" dirty="0" smtClean="0"/>
              <a:t>to do that for us. It’s written in </a:t>
            </a:r>
            <a:r>
              <a:rPr lang="en-US" sz="2800" dirty="0" smtClean="0">
                <a:solidFill>
                  <a:srgbClr val="FF0000"/>
                </a:solidFill>
              </a:rPr>
              <a:t>Python</a:t>
            </a:r>
            <a:r>
              <a:rPr lang="en-US" sz="2800" dirty="0" smtClean="0"/>
              <a:t> and it operates on </a:t>
            </a:r>
            <a:r>
              <a:rPr lang="en-US" sz="2800" dirty="0" smtClean="0">
                <a:solidFill>
                  <a:srgbClr val="FF0000"/>
                </a:solidFill>
              </a:rPr>
              <a:t>native binaries</a:t>
            </a:r>
            <a:r>
              <a:rPr lang="en-US" sz="2800" dirty="0" smtClean="0"/>
              <a:t> (no source code required!).</a:t>
            </a:r>
          </a:p>
          <a:p>
            <a:pPr algn="ctr"/>
            <a:endParaRPr lang="en-US" sz="2800" dirty="0">
              <a:solidFill>
                <a:srgbClr val="FF0000"/>
              </a:solidFill>
            </a:endParaRPr>
          </a:p>
          <a:p>
            <a:pPr algn="ctr"/>
            <a:r>
              <a:rPr lang="en-US" sz="2800" dirty="0" smtClean="0">
                <a:hlinkClick r:id="rId2"/>
              </a:rPr>
              <a:t>https://github.com/angr</a:t>
            </a:r>
            <a:endParaRPr lang="en-US" sz="2800" dirty="0" smtClean="0"/>
          </a:p>
        </p:txBody>
      </p:sp>
    </p:spTree>
    <p:extLst>
      <p:ext uri="{BB962C8B-B14F-4D97-AF65-F5344CB8AC3E}">
        <p14:creationId xmlns:p14="http://schemas.microsoft.com/office/powerpoint/2010/main" val="209754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1</a:t>
            </a:r>
            <a:endParaRPr lang="en-US" sz="5400" dirty="0"/>
          </a:p>
        </p:txBody>
      </p:sp>
      <p:sp>
        <p:nvSpPr>
          <p:cNvPr id="3" name="Subtitle 2"/>
          <p:cNvSpPr>
            <a:spLocks noGrp="1"/>
          </p:cNvSpPr>
          <p:nvPr>
            <p:ph type="subTitle" idx="1"/>
          </p:nvPr>
        </p:nvSpPr>
        <p:spPr/>
        <p:txBody>
          <a:bodyPr/>
          <a:lstStyle/>
          <a:p>
            <a:r>
              <a:rPr lang="en-US" dirty="0"/>
              <a:t>An Introduction to Path Groups</a:t>
            </a:r>
          </a:p>
        </p:txBody>
      </p:sp>
    </p:spTree>
    <p:extLst>
      <p:ext uri="{BB962C8B-B14F-4D97-AF65-F5344CB8AC3E}">
        <p14:creationId xmlns:p14="http://schemas.microsoft.com/office/powerpoint/2010/main" val="1793826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solidFill>
                  <a:srgbClr val="FF0000"/>
                </a:solidFill>
              </a:rPr>
              <a:t>Angr</a:t>
            </a:r>
            <a:r>
              <a:rPr lang="en-US" dirty="0" smtClean="0"/>
              <a:t>?</a:t>
            </a:r>
            <a:endParaRPr lang="en-US" dirty="0"/>
          </a:p>
        </p:txBody>
      </p:sp>
      <p:sp>
        <p:nvSpPr>
          <p:cNvPr id="4" name="TextBox 3"/>
          <p:cNvSpPr txBox="1"/>
          <p:nvPr/>
        </p:nvSpPr>
        <p:spPr>
          <a:xfrm>
            <a:off x="503167" y="2326342"/>
            <a:ext cx="11185665" cy="2246769"/>
          </a:xfrm>
          <a:prstGeom prst="rect">
            <a:avLst/>
          </a:prstGeom>
          <a:noFill/>
        </p:spPr>
        <p:txBody>
          <a:bodyPr wrap="square" rtlCol="0">
            <a:spAutoFit/>
          </a:bodyPr>
          <a:lstStyle/>
          <a:p>
            <a:pPr algn="ctr"/>
            <a:r>
              <a:rPr lang="en-US" sz="2800" dirty="0" err="1" smtClean="0"/>
              <a:t>Angr</a:t>
            </a:r>
            <a:r>
              <a:rPr lang="en-US" sz="2800" dirty="0" smtClean="0"/>
              <a:t> is a </a:t>
            </a:r>
            <a:r>
              <a:rPr lang="en-US" sz="2800" dirty="0" smtClean="0">
                <a:solidFill>
                  <a:srgbClr val="FF0000"/>
                </a:solidFill>
              </a:rPr>
              <a:t>symbolic execution engine</a:t>
            </a:r>
            <a:r>
              <a:rPr lang="en-US" sz="2800" dirty="0" smtClean="0"/>
              <a:t>*.</a:t>
            </a:r>
          </a:p>
          <a:p>
            <a:pPr algn="ctr"/>
            <a:r>
              <a:rPr lang="en-US" sz="2800" dirty="0" smtClean="0"/>
              <a:t>It can:</a:t>
            </a:r>
          </a:p>
          <a:p>
            <a:pPr marL="457200" indent="-457200" algn="ctr">
              <a:buFont typeface="Arial" charset="0"/>
              <a:buChar char="•"/>
            </a:pPr>
            <a:r>
              <a:rPr lang="en-US" sz="2800" dirty="0" smtClean="0"/>
              <a:t>Step through binaries (and follow any branch)</a:t>
            </a:r>
          </a:p>
          <a:p>
            <a:pPr marL="457200" indent="-457200" algn="ctr">
              <a:buFont typeface="Arial" charset="0"/>
              <a:buChar char="•"/>
            </a:pPr>
            <a:r>
              <a:rPr lang="en-US" sz="2800" dirty="0" smtClean="0"/>
              <a:t>Search for a path that meets a given criteria</a:t>
            </a:r>
          </a:p>
          <a:p>
            <a:pPr marL="457200" indent="-457200" algn="ctr">
              <a:buFont typeface="Arial" charset="0"/>
              <a:buChar char="•"/>
            </a:pPr>
            <a:r>
              <a:rPr lang="en-US" sz="2800" dirty="0" smtClean="0"/>
              <a:t>Solve for symbolic variables given path constraints</a:t>
            </a:r>
          </a:p>
        </p:txBody>
      </p:sp>
      <p:sp>
        <p:nvSpPr>
          <p:cNvPr id="5" name="TextBox 4"/>
          <p:cNvSpPr txBox="1"/>
          <p:nvPr/>
        </p:nvSpPr>
        <p:spPr>
          <a:xfrm>
            <a:off x="838200" y="6128859"/>
            <a:ext cx="10515600" cy="523220"/>
          </a:xfrm>
          <a:prstGeom prst="rect">
            <a:avLst/>
          </a:prstGeom>
          <a:noFill/>
        </p:spPr>
        <p:txBody>
          <a:bodyPr wrap="square" rtlCol="0">
            <a:spAutoFit/>
          </a:bodyPr>
          <a:lstStyle/>
          <a:p>
            <a:r>
              <a:rPr lang="en-US" sz="1400" dirty="0" smtClean="0"/>
              <a:t>*and more, but use of the included binary analysis tools unrelated to symbolic execution is out of the scope of these slides and the associated CTF.  </a:t>
            </a:r>
            <a:endParaRPr lang="en-US" sz="1400" dirty="0"/>
          </a:p>
        </p:txBody>
      </p:sp>
    </p:spTree>
    <p:extLst>
      <p:ext uri="{BB962C8B-B14F-4D97-AF65-F5344CB8AC3E}">
        <p14:creationId xmlns:p14="http://schemas.microsoft.com/office/powerpoint/2010/main" val="52278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solidFill>
                  <a:srgbClr val="FF0000"/>
                </a:solidFill>
              </a:rPr>
              <a:t>Angr</a:t>
            </a:r>
            <a:endParaRPr lang="en-US" dirty="0">
              <a:solidFill>
                <a:srgbClr val="FF0000"/>
              </a:solidFill>
            </a:endParaRP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9750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8354"/>
            <a:ext cx="10515600" cy="4171763"/>
          </a:xfrm>
        </p:spPr>
        <p:txBody>
          <a:bodyPr>
            <a:normAutofit/>
          </a:bodyPr>
          <a:lstStyle/>
          <a:p>
            <a:pPr marL="0" indent="0" algn="ctr">
              <a:lnSpc>
                <a:spcPct val="100000"/>
              </a:lnSpc>
              <a:spcBef>
                <a:spcPts val="0"/>
              </a:spcBef>
              <a:buNone/>
            </a:pPr>
            <a:r>
              <a:rPr lang="en-US" dirty="0"/>
              <a:t>Recall, the foundation </a:t>
            </a:r>
            <a:r>
              <a:rPr lang="en-US" dirty="0" smtClean="0"/>
              <a:t>of symbolic execution involves two principles:</a:t>
            </a:r>
          </a:p>
          <a:p>
            <a:pPr marL="514350" indent="-514350" algn="ctr">
              <a:lnSpc>
                <a:spcPct val="100000"/>
              </a:lnSpc>
              <a:spcBef>
                <a:spcPts val="0"/>
              </a:spcBef>
              <a:buAutoNum type="arabicPeriod"/>
            </a:pPr>
            <a:r>
              <a:rPr lang="en-US" dirty="0" smtClean="0">
                <a:solidFill>
                  <a:srgbClr val="FF0000"/>
                </a:solidFill>
              </a:rPr>
              <a:t>Execution Paths</a:t>
            </a:r>
          </a:p>
          <a:p>
            <a:pPr marL="514350" indent="-514350" algn="ctr">
              <a:lnSpc>
                <a:spcPct val="100000"/>
              </a:lnSpc>
              <a:spcBef>
                <a:spcPts val="0"/>
              </a:spcBef>
              <a:buAutoNum type="arabicPeriod"/>
            </a:pPr>
            <a:r>
              <a:rPr lang="en-US" dirty="0" smtClean="0">
                <a:solidFill>
                  <a:srgbClr val="FF0000"/>
                </a:solidFill>
              </a:rPr>
              <a:t>Symbols</a:t>
            </a:r>
            <a:endParaRPr lang="en-US"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We will begin by discussing </a:t>
            </a:r>
            <a:r>
              <a:rPr lang="en-US" dirty="0" smtClean="0">
                <a:solidFill>
                  <a:srgbClr val="FF0000"/>
                </a:solidFill>
              </a:rPr>
              <a:t>execution paths</a:t>
            </a:r>
            <a:r>
              <a:rPr lang="en-US" dirty="0" smtClean="0"/>
              <a:t>.</a:t>
            </a:r>
            <a:endParaRPr lang="en-US" dirty="0"/>
          </a:p>
        </p:txBody>
      </p:sp>
    </p:spTree>
    <p:extLst>
      <p:ext uri="{BB962C8B-B14F-4D97-AF65-F5344CB8AC3E}">
        <p14:creationId xmlns:p14="http://schemas.microsoft.com/office/powerpoint/2010/main" val="16764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Execution Path in </a:t>
            </a:r>
            <a:r>
              <a:rPr lang="en-US" dirty="0" err="1" smtClean="0"/>
              <a:t>Angr</a:t>
            </a:r>
            <a:endParaRPr lang="en-US" dirty="0"/>
          </a:p>
        </p:txBody>
      </p:sp>
      <p:grpSp>
        <p:nvGrpSpPr>
          <p:cNvPr id="58" name="Group 57"/>
          <p:cNvGrpSpPr/>
          <p:nvPr/>
        </p:nvGrpSpPr>
        <p:grpSpPr>
          <a:xfrm>
            <a:off x="1056493" y="1870334"/>
            <a:ext cx="2133210" cy="3926167"/>
            <a:chOff x="948916" y="1856887"/>
            <a:chExt cx="2133210" cy="3926167"/>
          </a:xfrm>
        </p:grpSpPr>
        <p:sp>
          <p:nvSpPr>
            <p:cNvPr id="59" name="Rectangle 58"/>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0" name="Rectangle 59"/>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1" name="Rectangle 60"/>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62" name="Rectangle 61"/>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63" name="Rectangle 62"/>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64" name="Rectangle 63"/>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65" name="Rectangle 64"/>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66" name="Rectangle 65"/>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67" name="Rectangle 66"/>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68" name="Straight Connector 6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1" idx="2"/>
              <a:endCxn id="62"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3617259" y="2855164"/>
            <a:ext cx="7745505" cy="954107"/>
          </a:xfrm>
          <a:prstGeom prst="rect">
            <a:avLst/>
          </a:prstGeom>
          <a:noFill/>
        </p:spPr>
        <p:txBody>
          <a:bodyPr wrap="square" rtlCol="0">
            <a:spAutoFit/>
          </a:bodyPr>
          <a:lstStyle/>
          <a:p>
            <a:r>
              <a:rPr lang="en-US" sz="2800" dirty="0" smtClean="0"/>
              <a:t>An execution path in </a:t>
            </a:r>
            <a:r>
              <a:rPr lang="en-US" sz="2800" dirty="0" err="1" smtClean="0"/>
              <a:t>Angr</a:t>
            </a:r>
            <a:r>
              <a:rPr lang="en-US" sz="2800" dirty="0" smtClean="0"/>
              <a:t> is represented by a ‘</a:t>
            </a:r>
            <a:r>
              <a:rPr lang="en-US" sz="2800" dirty="0" smtClean="0">
                <a:solidFill>
                  <a:srgbClr val="FF0000"/>
                </a:solidFill>
              </a:rPr>
              <a:t>path</a:t>
            </a:r>
            <a:r>
              <a:rPr lang="en-US" sz="2800" dirty="0" smtClean="0"/>
              <a:t>’ object. </a:t>
            </a:r>
            <a:endParaRPr lang="en-US" sz="2800" dirty="0"/>
          </a:p>
        </p:txBody>
      </p:sp>
      <p:sp>
        <p:nvSpPr>
          <p:cNvPr id="113" name="TextBox 112"/>
          <p:cNvSpPr txBox="1"/>
          <p:nvPr/>
        </p:nvSpPr>
        <p:spPr>
          <a:xfrm>
            <a:off x="3608295" y="3927251"/>
            <a:ext cx="7745505" cy="2677656"/>
          </a:xfrm>
          <a:prstGeom prst="rect">
            <a:avLst/>
          </a:prstGeom>
          <a:noFill/>
        </p:spPr>
        <p:txBody>
          <a:bodyPr wrap="square" rtlCol="0">
            <a:spAutoFit/>
          </a:bodyPr>
          <a:lstStyle/>
          <a:p>
            <a:r>
              <a:rPr lang="en-US" sz="2800" dirty="0" smtClean="0"/>
              <a:t>With it, you can:</a:t>
            </a:r>
          </a:p>
          <a:p>
            <a:pPr marL="457200" indent="-457200">
              <a:buFont typeface="Arial" charset="0"/>
              <a:buChar char="•"/>
            </a:pPr>
            <a:r>
              <a:rPr lang="en-US" sz="2800" dirty="0" smtClean="0"/>
              <a:t>View the </a:t>
            </a:r>
            <a:r>
              <a:rPr lang="en-US" sz="2800" dirty="0" smtClean="0">
                <a:solidFill>
                  <a:srgbClr val="FF0000"/>
                </a:solidFill>
              </a:rPr>
              <a:t>state</a:t>
            </a:r>
            <a:r>
              <a:rPr lang="en-US" sz="2800" dirty="0" smtClean="0"/>
              <a:t> at the end of the path</a:t>
            </a:r>
            <a:r>
              <a:rPr lang="en-US" sz="2800" dirty="0" smtClean="0">
                <a:solidFill>
                  <a:srgbClr val="FF0000"/>
                </a:solidFill>
              </a:rPr>
              <a:t> </a:t>
            </a:r>
            <a:r>
              <a:rPr lang="en-US" sz="2800" dirty="0" smtClean="0"/>
              <a:t>(</a:t>
            </a:r>
            <a:r>
              <a:rPr lang="en-US" sz="2800" dirty="0" smtClean="0">
                <a:solidFill>
                  <a:srgbClr val="FF0000"/>
                </a:solidFill>
              </a:rPr>
              <a:t>instruction pointer</a:t>
            </a:r>
            <a:r>
              <a:rPr lang="en-US" sz="2800" dirty="0" smtClean="0"/>
              <a:t>, </a:t>
            </a:r>
            <a:r>
              <a:rPr lang="en-US" sz="2800" dirty="0" smtClean="0">
                <a:solidFill>
                  <a:srgbClr val="FF0000"/>
                </a:solidFill>
              </a:rPr>
              <a:t>memory</a:t>
            </a:r>
            <a:r>
              <a:rPr lang="en-US" sz="2800" dirty="0" smtClean="0"/>
              <a:t>, </a:t>
            </a:r>
            <a:r>
              <a:rPr lang="en-US" sz="2800" dirty="0" smtClean="0">
                <a:solidFill>
                  <a:srgbClr val="FF0000"/>
                </a:solidFill>
              </a:rPr>
              <a:t>stack</a:t>
            </a:r>
            <a:r>
              <a:rPr lang="en-US" sz="2800" dirty="0" smtClean="0"/>
              <a:t>, </a:t>
            </a:r>
            <a:r>
              <a:rPr lang="en-US" sz="2800" dirty="0" smtClean="0">
                <a:solidFill>
                  <a:srgbClr val="FF0000"/>
                </a:solidFill>
              </a:rPr>
              <a:t>registers</a:t>
            </a:r>
            <a:r>
              <a:rPr lang="en-US" sz="2800" dirty="0" smtClean="0"/>
              <a:t>, </a:t>
            </a:r>
            <a:r>
              <a:rPr lang="en-US" sz="2800" dirty="0" smtClean="0">
                <a:solidFill>
                  <a:srgbClr val="FF0000"/>
                </a:solidFill>
              </a:rPr>
              <a:t>filesystem</a:t>
            </a:r>
            <a:r>
              <a:rPr lang="en-US" sz="2800" dirty="0" smtClean="0"/>
              <a:t>, </a:t>
            </a:r>
            <a:r>
              <a:rPr lang="en-US" sz="2800" dirty="0" smtClean="0">
                <a:solidFill>
                  <a:srgbClr val="FF0000"/>
                </a:solidFill>
              </a:rPr>
              <a:t>user input via </a:t>
            </a:r>
            <a:r>
              <a:rPr lang="en-US" sz="2800" dirty="0" err="1" smtClean="0">
                <a:solidFill>
                  <a:srgbClr val="FF0000"/>
                </a:solidFill>
              </a:rPr>
              <a:t>stdin</a:t>
            </a:r>
            <a:r>
              <a:rPr lang="en-US" sz="2800" dirty="0" smtClean="0"/>
              <a:t>, </a:t>
            </a:r>
            <a:r>
              <a:rPr lang="en-US" sz="2800" dirty="0" err="1" smtClean="0"/>
              <a:t>etc</a:t>
            </a:r>
            <a:r>
              <a:rPr lang="en-US" sz="2800" dirty="0" smtClean="0"/>
              <a:t>)</a:t>
            </a:r>
          </a:p>
          <a:p>
            <a:pPr marL="457200" indent="-457200">
              <a:buFont typeface="Arial" charset="0"/>
              <a:buChar char="•"/>
            </a:pPr>
            <a:r>
              <a:rPr lang="mr-IN" sz="2800" dirty="0" smtClean="0"/>
              <a:t>…</a:t>
            </a:r>
            <a:r>
              <a:rPr lang="en-US" sz="2800" dirty="0" smtClean="0"/>
              <a:t> and a lot more, but you will almost never need its other features. </a:t>
            </a:r>
            <a:endParaRPr lang="en-US" sz="2800" dirty="0">
              <a:solidFill>
                <a:srgbClr val="FF0000"/>
              </a:solidFill>
            </a:endParaRPr>
          </a:p>
        </p:txBody>
      </p:sp>
      <p:sp>
        <p:nvSpPr>
          <p:cNvPr id="116" name="TextBox 115"/>
          <p:cNvSpPr txBox="1"/>
          <p:nvPr/>
        </p:nvSpPr>
        <p:spPr>
          <a:xfrm>
            <a:off x="3608295" y="1518312"/>
            <a:ext cx="7745505" cy="1384995"/>
          </a:xfrm>
          <a:prstGeom prst="rect">
            <a:avLst/>
          </a:prstGeom>
          <a:noFill/>
        </p:spPr>
        <p:txBody>
          <a:bodyPr wrap="square" rtlCol="0">
            <a:spAutoFit/>
          </a:bodyPr>
          <a:lstStyle/>
          <a:p>
            <a:r>
              <a:rPr lang="en-US" sz="2800" dirty="0" smtClean="0"/>
              <a:t>An execution path represents a </a:t>
            </a:r>
            <a:r>
              <a:rPr lang="en-US" sz="2800" dirty="0" smtClean="0">
                <a:solidFill>
                  <a:srgbClr val="FF0000"/>
                </a:solidFill>
              </a:rPr>
              <a:t>possible execution </a:t>
            </a:r>
            <a:r>
              <a:rPr lang="en-US" sz="2800" dirty="0" smtClean="0"/>
              <a:t>of the program that </a:t>
            </a:r>
            <a:r>
              <a:rPr lang="en-US" sz="2800" dirty="0" smtClean="0">
                <a:solidFill>
                  <a:srgbClr val="FF0000"/>
                </a:solidFill>
              </a:rPr>
              <a:t>begins somewhere</a:t>
            </a:r>
            <a:r>
              <a:rPr lang="en-US" sz="2800" dirty="0" smtClean="0"/>
              <a:t> and </a:t>
            </a:r>
            <a:r>
              <a:rPr lang="en-US" sz="2800" dirty="0" smtClean="0">
                <a:solidFill>
                  <a:srgbClr val="FF0000"/>
                </a:solidFill>
              </a:rPr>
              <a:t>ends somewhere else</a:t>
            </a:r>
            <a:r>
              <a:rPr lang="en-US" sz="2800" dirty="0" smtClean="0"/>
              <a:t>.</a:t>
            </a:r>
            <a:endParaRPr lang="en-US" sz="2800" dirty="0"/>
          </a:p>
        </p:txBody>
      </p:sp>
    </p:spTree>
    <p:extLst>
      <p:ext uri="{BB962C8B-B14F-4D97-AF65-F5344CB8AC3E}">
        <p14:creationId xmlns:p14="http://schemas.microsoft.com/office/powerpoint/2010/main" val="73401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Set of Execution Paths</a:t>
            </a:r>
            <a:endParaRPr lang="en-US" dirty="0"/>
          </a:p>
        </p:txBody>
      </p:sp>
      <p:sp>
        <p:nvSpPr>
          <p:cNvPr id="4" name="Content Placeholder 2"/>
          <p:cNvSpPr>
            <a:spLocks noGrp="1"/>
          </p:cNvSpPr>
          <p:nvPr>
            <p:ph idx="1"/>
          </p:nvPr>
        </p:nvSpPr>
        <p:spPr>
          <a:xfrm>
            <a:off x="838200" y="2027331"/>
            <a:ext cx="10515600" cy="4171763"/>
          </a:xfrm>
        </p:spPr>
        <p:txBody>
          <a:bodyPr>
            <a:normAutofit/>
          </a:bodyPr>
          <a:lstStyle/>
          <a:p>
            <a:pPr marL="0" indent="0" algn="ctr">
              <a:lnSpc>
                <a:spcPct val="100000"/>
              </a:lnSpc>
              <a:spcBef>
                <a:spcPts val="0"/>
              </a:spcBef>
              <a:buNone/>
            </a:pPr>
            <a:r>
              <a:rPr lang="en-US" dirty="0" smtClean="0"/>
              <a:t>A </a:t>
            </a:r>
            <a:r>
              <a:rPr lang="en-US" dirty="0" smtClean="0">
                <a:solidFill>
                  <a:srgbClr val="FF0000"/>
                </a:solidFill>
              </a:rPr>
              <a:t>single</a:t>
            </a:r>
            <a:r>
              <a:rPr lang="en-US" dirty="0" smtClean="0"/>
              <a:t> execution path </a:t>
            </a:r>
            <a:r>
              <a:rPr lang="en-US" dirty="0" smtClean="0">
                <a:solidFill>
                  <a:srgbClr val="FF0000"/>
                </a:solidFill>
              </a:rPr>
              <a:t>isn’t interesting</a:t>
            </a:r>
            <a:r>
              <a:rPr lang="en-US" dirty="0" smtClean="0"/>
              <a:t>. We can view one by </a:t>
            </a:r>
            <a:r>
              <a:rPr lang="en-US" dirty="0" smtClean="0">
                <a:solidFill>
                  <a:srgbClr val="FF0000"/>
                </a:solidFill>
              </a:rPr>
              <a:t>running the program with a given input</a:t>
            </a:r>
            <a:r>
              <a:rPr lang="en-US" dirty="0" smtClean="0"/>
              <a:t> without </a:t>
            </a:r>
            <a:r>
              <a:rPr lang="en-US" dirty="0" err="1" smtClean="0"/>
              <a:t>Angr</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Instead, we care about </a:t>
            </a:r>
            <a:r>
              <a:rPr lang="en-US" dirty="0" smtClean="0">
                <a:solidFill>
                  <a:srgbClr val="FF0000"/>
                </a:solidFill>
              </a:rPr>
              <a:t>all</a:t>
            </a:r>
            <a:r>
              <a:rPr lang="en-US" dirty="0" smtClean="0"/>
              <a:t>* (as many as possible) </a:t>
            </a:r>
            <a:r>
              <a:rPr lang="en-US" dirty="0" smtClean="0">
                <a:solidFill>
                  <a:srgbClr val="FF0000"/>
                </a:solidFill>
              </a:rPr>
              <a:t>execution paths</a:t>
            </a:r>
            <a:r>
              <a:rPr lang="en-US" dirty="0" smtClean="0"/>
              <a:t>, so that we can </a:t>
            </a:r>
            <a:r>
              <a:rPr lang="en-US" dirty="0" smtClean="0">
                <a:solidFill>
                  <a:srgbClr val="FF0000"/>
                </a:solidFill>
              </a:rPr>
              <a:t>search them</a:t>
            </a:r>
            <a:r>
              <a:rPr lang="en-US" dirty="0" smtClean="0"/>
              <a:t> to </a:t>
            </a:r>
            <a:r>
              <a:rPr lang="en-US" dirty="0" smtClean="0">
                <a:solidFill>
                  <a:srgbClr val="FF0000"/>
                </a:solidFill>
              </a:rPr>
              <a:t>find the one we want</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We’ll talk about searching later, but first, how do we </a:t>
            </a:r>
            <a:r>
              <a:rPr lang="en-US" dirty="0" smtClean="0">
                <a:solidFill>
                  <a:srgbClr val="FF0000"/>
                </a:solidFill>
              </a:rPr>
              <a:t>represent</a:t>
            </a:r>
            <a:r>
              <a:rPr lang="en-US" dirty="0" smtClean="0"/>
              <a:t> a set of execution paths in </a:t>
            </a:r>
            <a:r>
              <a:rPr lang="en-US" dirty="0" err="1" smtClean="0"/>
              <a:t>Angr</a:t>
            </a:r>
            <a:r>
              <a:rPr lang="en-US" dirty="0" smtClean="0"/>
              <a:t>, and how do we </a:t>
            </a:r>
            <a:r>
              <a:rPr lang="en-US" dirty="0" smtClean="0">
                <a:solidFill>
                  <a:srgbClr val="FF0000"/>
                </a:solidFill>
              </a:rPr>
              <a:t>build them</a:t>
            </a:r>
            <a:r>
              <a:rPr lang="en-US" dirty="0" smtClean="0"/>
              <a:t>?</a:t>
            </a:r>
            <a:endParaRPr lang="en-US" dirty="0"/>
          </a:p>
        </p:txBody>
      </p:sp>
    </p:spTree>
    <p:extLst>
      <p:ext uri="{BB962C8B-B14F-4D97-AF65-F5344CB8AC3E}">
        <p14:creationId xmlns:p14="http://schemas.microsoft.com/office/powerpoint/2010/main" val="14920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Path Group in </a:t>
            </a:r>
            <a:r>
              <a:rPr lang="en-US" dirty="0" err="1" smtClean="0"/>
              <a:t>Angr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393" y="1690688"/>
            <a:ext cx="7521523" cy="3402105"/>
          </a:xfrm>
          <a:prstGeom prst="rect">
            <a:avLst/>
          </a:prstGeom>
        </p:spPr>
      </p:pic>
      <p:sp>
        <p:nvSpPr>
          <p:cNvPr id="6" name="Content Placeholder 2"/>
          <p:cNvSpPr txBox="1">
            <a:spLocks/>
          </p:cNvSpPr>
          <p:nvPr/>
        </p:nvSpPr>
        <p:spPr>
          <a:xfrm>
            <a:off x="990600" y="3407708"/>
            <a:ext cx="6176682" cy="3010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r>
              <a:rPr lang="en-US" dirty="0" err="1" smtClean="0"/>
              <a:t>Angr</a:t>
            </a:r>
            <a:r>
              <a:rPr lang="en-US" dirty="0" smtClean="0"/>
              <a:t> represents a </a:t>
            </a:r>
            <a:r>
              <a:rPr lang="en-US" dirty="0" smtClean="0">
                <a:solidFill>
                  <a:srgbClr val="FF0000"/>
                </a:solidFill>
              </a:rPr>
              <a:t>set of possible paths </a:t>
            </a:r>
            <a:r>
              <a:rPr lang="en-US" dirty="0" smtClean="0"/>
              <a:t>for a given program as a ‘</a:t>
            </a:r>
            <a:r>
              <a:rPr lang="en-US" dirty="0" smtClean="0">
                <a:solidFill>
                  <a:srgbClr val="FF0000"/>
                </a:solidFill>
              </a:rPr>
              <a:t>path group</a:t>
            </a:r>
            <a:r>
              <a:rPr lang="en-US" dirty="0" smtClean="0"/>
              <a:t>’.</a:t>
            </a:r>
          </a:p>
          <a:p>
            <a:pPr marL="0" indent="0">
              <a:lnSpc>
                <a:spcPct val="100000"/>
              </a:lnSpc>
              <a:spcBef>
                <a:spcPts val="0"/>
              </a:spcBef>
              <a:buFont typeface="Arial"/>
              <a:buNone/>
            </a:pPr>
            <a:endParaRPr lang="en-US" dirty="0"/>
          </a:p>
          <a:p>
            <a:pPr marL="0" indent="0">
              <a:lnSpc>
                <a:spcPct val="100000"/>
              </a:lnSpc>
              <a:spcBef>
                <a:spcPts val="0"/>
              </a:spcBef>
              <a:buFont typeface="Arial"/>
              <a:buNone/>
            </a:pPr>
            <a:r>
              <a:rPr lang="en-US" dirty="0" smtClean="0"/>
              <a:t>Additionally, path groups provide functionality to </a:t>
            </a:r>
            <a:r>
              <a:rPr lang="en-US" dirty="0" smtClean="0">
                <a:solidFill>
                  <a:srgbClr val="FF0000"/>
                </a:solidFill>
              </a:rPr>
              <a:t>step through the program</a:t>
            </a:r>
            <a:r>
              <a:rPr lang="en-US" dirty="0" smtClean="0"/>
              <a:t> to </a:t>
            </a:r>
            <a:r>
              <a:rPr lang="en-US" dirty="0" smtClean="0">
                <a:solidFill>
                  <a:srgbClr val="FF0000"/>
                </a:solidFill>
              </a:rPr>
              <a:t>generate possible paths</a:t>
            </a:r>
            <a:r>
              <a:rPr lang="en-US" dirty="0" smtClean="0"/>
              <a:t>.</a:t>
            </a:r>
            <a:endParaRPr lang="en-US" dirty="0"/>
          </a:p>
        </p:txBody>
      </p:sp>
    </p:spTree>
    <p:extLst>
      <p:ext uri="{BB962C8B-B14F-4D97-AF65-F5344CB8AC3E}">
        <p14:creationId xmlns:p14="http://schemas.microsoft.com/office/powerpoint/2010/main" val="720598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Path Group</a:t>
            </a:r>
            <a:endParaRPr lang="en-US" dirty="0"/>
          </a:p>
        </p:txBody>
      </p:sp>
      <p:sp>
        <p:nvSpPr>
          <p:cNvPr id="3" name="Content Placeholder 2"/>
          <p:cNvSpPr>
            <a:spLocks noGrp="1"/>
          </p:cNvSpPr>
          <p:nvPr>
            <p:ph idx="1"/>
          </p:nvPr>
        </p:nvSpPr>
        <p:spPr/>
        <p:txBody>
          <a:bodyPr>
            <a:normAutofit lnSpcReduction="10000"/>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err="1" smtClean="0"/>
              <a:t>Angr</a:t>
            </a:r>
            <a:r>
              <a:rPr lang="en-US" dirty="0" smtClean="0"/>
              <a:t> </a:t>
            </a:r>
            <a:r>
              <a:rPr lang="en-US" dirty="0" smtClean="0">
                <a:solidFill>
                  <a:srgbClr val="FF0000"/>
                </a:solidFill>
              </a:rPr>
              <a:t>starts the program </a:t>
            </a:r>
            <a:r>
              <a:rPr lang="en-US" dirty="0" smtClean="0"/>
              <a:t>wherever you instruct it to start (this is the first active path).</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Execute instructions </a:t>
            </a:r>
            <a:r>
              <a:rPr lang="en-US" dirty="0" smtClean="0"/>
              <a:t>in each </a:t>
            </a:r>
            <a:r>
              <a:rPr lang="en-US" dirty="0" smtClean="0">
                <a:solidFill>
                  <a:srgbClr val="FF0000"/>
                </a:solidFill>
              </a:rPr>
              <a:t>active path </a:t>
            </a:r>
            <a:r>
              <a:rPr lang="en-US" dirty="0" smtClean="0"/>
              <a:t>until we reach a </a:t>
            </a:r>
            <a:r>
              <a:rPr lang="en-US" dirty="0" smtClean="0">
                <a:solidFill>
                  <a:srgbClr val="FF0000"/>
                </a:solidFill>
              </a:rPr>
              <a:t>branching point </a:t>
            </a:r>
            <a:r>
              <a:rPr lang="en-US" dirty="0" smtClean="0"/>
              <a:t>or the path </a:t>
            </a:r>
            <a:r>
              <a:rPr lang="en-US" dirty="0" smtClean="0">
                <a:solidFill>
                  <a:srgbClr val="FF0000"/>
                </a:solidFill>
              </a:rPr>
              <a:t>terminates</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At every branching point, </a:t>
            </a:r>
            <a:r>
              <a:rPr lang="en-US" dirty="0" smtClean="0">
                <a:solidFill>
                  <a:srgbClr val="FF0000"/>
                </a:solidFill>
              </a:rPr>
              <a:t>split that path</a:t>
            </a:r>
            <a:r>
              <a:rPr lang="en-US" dirty="0" smtClean="0"/>
              <a:t> into multiple paths, and add them to the set of active paths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Repeat</a:t>
            </a:r>
            <a:r>
              <a:rPr lang="en-US" dirty="0" smtClean="0"/>
              <a:t> step 2..4 until we </a:t>
            </a:r>
            <a:r>
              <a:rPr lang="en-US" dirty="0" smtClean="0">
                <a:solidFill>
                  <a:srgbClr val="FF0000"/>
                </a:solidFill>
              </a:rPr>
              <a:t>find what we want </a:t>
            </a:r>
            <a:r>
              <a:rPr lang="en-US" dirty="0" smtClean="0"/>
              <a:t>or </a:t>
            </a:r>
            <a:r>
              <a:rPr lang="en-US" dirty="0" smtClean="0">
                <a:solidFill>
                  <a:srgbClr val="FF0000"/>
                </a:solidFill>
              </a:rPr>
              <a:t>all paths terminate</a:t>
            </a:r>
            <a:endParaRPr lang="en-US" dirty="0">
              <a:solidFill>
                <a:srgbClr val="FF0000"/>
              </a:solidFill>
            </a:endParaRPr>
          </a:p>
        </p:txBody>
      </p:sp>
    </p:spTree>
    <p:extLst>
      <p:ext uri="{BB962C8B-B14F-4D97-AF65-F5344CB8AC3E}">
        <p14:creationId xmlns:p14="http://schemas.microsoft.com/office/powerpoint/2010/main" val="1176539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cxnSp>
        <p:nvCxnSpPr>
          <p:cNvPr id="37" name="Straight Connector 36"/>
          <p:cNvCxnSpPr/>
          <p:nvPr/>
        </p:nvCxnSpPr>
        <p:spPr>
          <a:xfrm flipV="1">
            <a:off x="4251819"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619158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Complex</a:t>
            </a:r>
            <a:r>
              <a:rPr lang="en-US" dirty="0" smtClean="0"/>
              <a:t> Capture-the-Flag </a:t>
            </a:r>
            <a:r>
              <a:rPr lang="en-US" dirty="0"/>
              <a:t>L</a:t>
            </a:r>
            <a:r>
              <a:rPr lang="en-US" dirty="0" smtClean="0"/>
              <a:t>evel</a:t>
            </a:r>
            <a:endParaRPr lang="en-US" dirty="0"/>
          </a:p>
        </p:txBody>
      </p:sp>
      <p:sp>
        <p:nvSpPr>
          <p:cNvPr id="7" name="TextBox 6"/>
          <p:cNvSpPr txBox="1"/>
          <p:nvPr/>
        </p:nvSpPr>
        <p:spPr>
          <a:xfrm>
            <a:off x="838200" y="4710551"/>
            <a:ext cx="10515599" cy="2031325"/>
          </a:xfrm>
          <a:prstGeom prst="rect">
            <a:avLst/>
          </a:prstGeom>
          <a:noFill/>
        </p:spPr>
        <p:txBody>
          <a:bodyPr wrap="square" rtlCol="0">
            <a:spAutoFit/>
          </a:bodyPr>
          <a:lstStyle/>
          <a:p>
            <a:r>
              <a:rPr lang="en-US" dirty="0" smtClean="0"/>
              <a:t>There are </a:t>
            </a:r>
            <a:r>
              <a:rPr lang="en-US" strike="sngStrike" dirty="0" smtClean="0"/>
              <a:t>many</a:t>
            </a:r>
            <a:r>
              <a:rPr lang="en-US" dirty="0" smtClean="0"/>
              <a:t> </a:t>
            </a:r>
            <a:r>
              <a:rPr lang="en-US" dirty="0" smtClean="0">
                <a:solidFill>
                  <a:srgbClr val="FF0000"/>
                </a:solidFill>
              </a:rPr>
              <a:t>not as many </a:t>
            </a:r>
            <a:r>
              <a:rPr lang="en-US" dirty="0" smtClean="0"/>
              <a:t>solutions: </a:t>
            </a:r>
          </a:p>
          <a:p>
            <a:pPr marL="285750" indent="-285750">
              <a:buFont typeface="Arial" charset="0"/>
              <a:buChar char="•"/>
            </a:pPr>
            <a:r>
              <a:rPr lang="en-US" strike="sngStrike" dirty="0" smtClean="0"/>
              <a:t>Use </a:t>
            </a:r>
            <a:r>
              <a:rPr lang="en-US" strike="sngStrike" dirty="0" err="1" smtClean="0"/>
              <a:t>objdump</a:t>
            </a:r>
            <a:r>
              <a:rPr lang="en-US" strike="sngStrike" dirty="0" smtClean="0"/>
              <a:t> or </a:t>
            </a:r>
            <a:r>
              <a:rPr lang="en-US" strike="sngStrike" dirty="0" err="1" smtClean="0"/>
              <a:t>readelf</a:t>
            </a:r>
            <a:r>
              <a:rPr lang="en-US" strike="sngStrike" dirty="0" smtClean="0"/>
              <a:t> to find the string ‘hunter2’</a:t>
            </a:r>
            <a:r>
              <a:rPr lang="en-US" dirty="0" smtClean="0"/>
              <a:t>. No, ‘hunter2’ isn’t the password anymore.</a:t>
            </a:r>
          </a:p>
          <a:p>
            <a:pPr marL="285750" indent="-285750">
              <a:buFont typeface="Arial" charset="0"/>
              <a:buChar char="•"/>
            </a:pPr>
            <a:r>
              <a:rPr lang="en-US" strike="sngStrike" dirty="0" smtClean="0"/>
              <a:t>Use </a:t>
            </a:r>
            <a:r>
              <a:rPr lang="en-US" strike="sngStrike" dirty="0" err="1" smtClean="0"/>
              <a:t>ltrace</a:t>
            </a:r>
            <a:r>
              <a:rPr lang="en-US" strike="sngStrike" dirty="0" smtClean="0"/>
              <a:t> to find the comparison</a:t>
            </a:r>
            <a:r>
              <a:rPr lang="en-US" dirty="0" smtClean="0"/>
              <a:t>. No, the strings it compares aren’t what you entered nor the password.</a:t>
            </a:r>
          </a:p>
          <a:p>
            <a:pPr marL="285750" indent="-285750">
              <a:buFont typeface="Arial" charset="0"/>
              <a:buChar char="•"/>
            </a:pPr>
            <a:r>
              <a:rPr lang="en-US" strike="sngStrike" dirty="0" smtClean="0"/>
              <a:t>Use a debugger and inspect the memory where the password is stored.</a:t>
            </a:r>
            <a:r>
              <a:rPr lang="en-US" dirty="0" smtClean="0"/>
              <a:t> Nope. Same as above.</a:t>
            </a:r>
          </a:p>
          <a:p>
            <a:pPr marL="285750" indent="-285750">
              <a:buFont typeface="Arial" charset="0"/>
              <a:buChar char="•"/>
            </a:pPr>
            <a:r>
              <a:rPr lang="en-US" dirty="0" smtClean="0">
                <a:solidFill>
                  <a:srgbClr val="FF0000"/>
                </a:solidFill>
              </a:rPr>
              <a:t>Reverse engineer the encrypt function</a:t>
            </a:r>
            <a:r>
              <a:rPr lang="en-US" dirty="0" smtClean="0"/>
              <a:t>. Simple in this example, but it could be </a:t>
            </a:r>
            <a:r>
              <a:rPr lang="en-US" i="1" dirty="0" smtClean="0"/>
              <a:t>really</a:t>
            </a:r>
            <a:r>
              <a:rPr lang="en-US" dirty="0" smtClean="0"/>
              <a:t> complex in a different one.</a:t>
            </a:r>
          </a:p>
          <a:p>
            <a:pPr marL="285750" indent="-285750">
              <a:buFont typeface="Arial" charset="0"/>
              <a:buChar char="•"/>
            </a:pPr>
            <a:endParaRPr lang="en-US" dirty="0" smtClean="0"/>
          </a:p>
        </p:txBody>
      </p:sp>
      <p:sp>
        <p:nvSpPr>
          <p:cNvPr id="8" name="Rectangle 7"/>
          <p:cNvSpPr/>
          <p:nvPr/>
        </p:nvSpPr>
        <p:spPr>
          <a:xfrm>
            <a:off x="838197" y="1582341"/>
            <a:ext cx="10370129" cy="2862322"/>
          </a:xfrm>
          <a:prstGeom prst="rect">
            <a:avLst/>
          </a:prstGeom>
        </p:spPr>
        <p:txBody>
          <a:bodyPr wrap="square">
            <a:spAutoFit/>
          </a:bodyPr>
          <a:lstStyle/>
          <a:p>
            <a:r>
              <a:rPr lang="en-US" dirty="0" smtClean="0">
                <a:solidFill>
                  <a:srgbClr val="A16C00"/>
                </a:solidFill>
                <a:effectLst/>
                <a:latin typeface="Monaco" charset="0"/>
              </a:rPr>
              <a:t># A complex guessing game. Don’t bother to figure out what the code does.</a:t>
            </a:r>
          </a:p>
          <a:p>
            <a:r>
              <a:rPr lang="en-US" dirty="0" err="1" smtClean="0">
                <a:solidFill>
                  <a:srgbClr val="295E99"/>
                </a:solidFill>
                <a:effectLst/>
                <a:latin typeface="Monaco" charset="0"/>
              </a:rPr>
              <a:t>def</a:t>
            </a:r>
            <a:r>
              <a:rPr lang="en-US" dirty="0" smtClean="0">
                <a:effectLst/>
                <a:latin typeface="Monaco" charset="0"/>
              </a:rPr>
              <a:t> encrypt(string, amount):</a:t>
            </a:r>
          </a:p>
          <a:p>
            <a:r>
              <a:rPr lang="en-US" dirty="0" smtClean="0">
                <a:solidFill>
                  <a:srgbClr val="295E99"/>
                </a:solidFill>
                <a:effectLst/>
                <a:latin typeface="Monaco" charset="0"/>
              </a:rPr>
              <a:t>  for</a:t>
            </a:r>
            <a:r>
              <a:rPr lang="en-US" dirty="0" smtClean="0">
                <a:effectLst/>
                <a:latin typeface="Monaco" charset="0"/>
              </a:rPr>
              <a:t> </a:t>
            </a:r>
            <a:r>
              <a:rPr lang="en-US" dirty="0" err="1" smtClean="0">
                <a:effectLst/>
                <a:latin typeface="Monaco" charset="0"/>
              </a:rPr>
              <a:t>i</a:t>
            </a:r>
            <a:r>
              <a:rPr lang="en-US" dirty="0" smtClean="0">
                <a:effectLst/>
                <a:latin typeface="Monaco" charset="0"/>
              </a:rPr>
              <a:t> </a:t>
            </a:r>
            <a:r>
              <a:rPr lang="en-US" dirty="0" smtClean="0">
                <a:solidFill>
                  <a:srgbClr val="295E99"/>
                </a:solidFill>
                <a:effectLst/>
                <a:latin typeface="Monaco" charset="0"/>
              </a:rPr>
              <a:t>in</a:t>
            </a:r>
            <a:r>
              <a:rPr lang="en-US" dirty="0" smtClean="0">
                <a:effectLst/>
                <a:latin typeface="Monaco" charset="0"/>
              </a:rPr>
              <a:t> </a:t>
            </a:r>
            <a:r>
              <a:rPr lang="en-US" dirty="0" smtClean="0">
                <a:solidFill>
                  <a:srgbClr val="295E99"/>
                </a:solidFill>
                <a:effectLst/>
                <a:latin typeface="Monaco" charset="0"/>
              </a:rPr>
              <a:t>range</a:t>
            </a:r>
            <a:r>
              <a:rPr lang="en-US" dirty="0" smtClean="0">
                <a:effectLst/>
                <a:latin typeface="Monaco" charset="0"/>
              </a:rPr>
              <a:t>(</a:t>
            </a:r>
            <a:r>
              <a:rPr lang="en-US" dirty="0" smtClean="0">
                <a:solidFill>
                  <a:srgbClr val="0329D8"/>
                </a:solidFill>
                <a:effectLst/>
                <a:latin typeface="Monaco" charset="0"/>
              </a:rPr>
              <a:t>0</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(string)):</a:t>
            </a:r>
          </a:p>
          <a:p>
            <a:r>
              <a:rPr lang="en-US" dirty="0" smtClean="0">
                <a:effectLst/>
                <a:latin typeface="Monaco" charset="0"/>
              </a:rPr>
              <a:t>    string[</a:t>
            </a:r>
            <a:r>
              <a:rPr lang="en-US" dirty="0" err="1" smtClean="0">
                <a:effectLst/>
                <a:latin typeface="Monaco" charset="0"/>
              </a:rPr>
              <a:t>i</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amount</a:t>
            </a:r>
            <a:br>
              <a:rPr lang="en-US" dirty="0" smtClean="0">
                <a:effectLst/>
                <a:latin typeface="Monaco" charset="0"/>
              </a:rPr>
            </a:br>
            <a:r>
              <a:rPr lang="en-US" dirty="0" smtClean="0">
                <a:effectLst/>
                <a:latin typeface="Monaco" charset="0"/>
              </a:rPr>
              <a:t> </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solidFill>
                  <a:srgbClr val="000000"/>
                </a:solidFill>
                <a:effectLst/>
                <a:latin typeface="Monaco" charset="0"/>
              </a:rPr>
              <a:t>)</a:t>
            </a:r>
            <a:endParaRPr lang="en-US" dirty="0" smtClean="0">
              <a:solidFill>
                <a:srgbClr val="5EA702"/>
              </a:solidFill>
              <a:effectLst/>
              <a:latin typeface="Monaco" charset="0"/>
            </a:endParaRPr>
          </a:p>
          <a:p>
            <a:r>
              <a:rPr lang="en-US" dirty="0" smtClean="0">
                <a:solidFill>
                  <a:srgbClr val="295E99"/>
                </a:solidFill>
                <a:effectLst/>
                <a:latin typeface="Monaco" charset="0"/>
              </a:rPr>
              <a:t>if</a:t>
            </a:r>
            <a:r>
              <a:rPr lang="en-US" dirty="0" smtClean="0">
                <a:effectLst/>
                <a:latin typeface="Monaco" charset="0"/>
              </a:rPr>
              <a:t> encrypt(</a:t>
            </a:r>
            <a:r>
              <a:rPr lang="en-US" dirty="0" err="1" smtClean="0">
                <a:effectLst/>
                <a:latin typeface="Monaco" charset="0"/>
              </a:rPr>
              <a:t>user_input</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1</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encrypt(</a:t>
            </a:r>
            <a:r>
              <a:rPr lang="en-US" dirty="0" smtClean="0">
                <a:solidFill>
                  <a:srgbClr val="5EA702"/>
                </a:solidFill>
                <a:effectLst/>
                <a:latin typeface="Monaco" charset="0"/>
              </a:rPr>
              <a:t>'hunter2'</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Tree>
    <p:extLst>
      <p:ext uri="{BB962C8B-B14F-4D97-AF65-F5344CB8AC3E}">
        <p14:creationId xmlns:p14="http://schemas.microsoft.com/office/powerpoint/2010/main" val="121939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4076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206991" y="3371921"/>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86776" y="3398815"/>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5" y="3177603"/>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06991" y="3371921"/>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98027" y="3618450"/>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4459" y="3394332"/>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848838" y="3648247"/>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56153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370197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755416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3" name="TextBox 2"/>
          <p:cNvSpPr txBox="1"/>
          <p:nvPr/>
        </p:nvSpPr>
        <p:spPr>
          <a:xfrm>
            <a:off x="6150894" y="4683823"/>
            <a:ext cx="682495" cy="369332"/>
          </a:xfrm>
          <a:prstGeom prst="rect">
            <a:avLst/>
          </a:prstGeom>
          <a:noFill/>
        </p:spPr>
        <p:txBody>
          <a:bodyPr wrap="none" rtlCol="0">
            <a:spAutoFit/>
          </a:bodyPr>
          <a:lstStyle/>
          <a:p>
            <a:r>
              <a:rPr lang="mr-IN" dirty="0" smtClean="0"/>
              <a:t>…</a:t>
            </a:r>
            <a:r>
              <a:rPr lang="en-US" dirty="0" smtClean="0"/>
              <a:t> </a:t>
            </a:r>
            <a:r>
              <a:rPr lang="en-US" dirty="0" err="1" smtClean="0"/>
              <a:t>etc</a:t>
            </a:r>
            <a:endParaRPr lang="en-US" dirty="0"/>
          </a:p>
        </p:txBody>
      </p:sp>
    </p:spTree>
    <p:extLst>
      <p:ext uri="{BB962C8B-B14F-4D97-AF65-F5344CB8AC3E}">
        <p14:creationId xmlns:p14="http://schemas.microsoft.com/office/powerpoint/2010/main" val="1555391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9" name="Rectangle 8"/>
          <p:cNvSpPr/>
          <p:nvPr/>
        </p:nvSpPr>
        <p:spPr>
          <a:xfrm>
            <a:off x="6930444" y="4743517"/>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0" name="Rectangle 9"/>
          <p:cNvSpPr/>
          <p:nvPr/>
        </p:nvSpPr>
        <p:spPr>
          <a:xfrm>
            <a:off x="7835876" y="5245539"/>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1" name="Rectangle 10"/>
          <p:cNvSpPr/>
          <p:nvPr/>
        </p:nvSpPr>
        <p:spPr>
          <a:xfrm>
            <a:off x="8660626" y="5707220"/>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7" name="Rectangle 16"/>
          <p:cNvSpPr/>
          <p:nvPr/>
        </p:nvSpPr>
        <p:spPr>
          <a:xfrm>
            <a:off x="5607913" y="474351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8" name="Rectangle 17"/>
          <p:cNvSpPr/>
          <p:nvPr/>
        </p:nvSpPr>
        <p:spPr>
          <a:xfrm>
            <a:off x="6261160" y="525124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7363522" y="569947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8106840" y="618804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73110" y="4562646"/>
            <a:ext cx="73020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3316" y="4562646"/>
            <a:ext cx="880399"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726357" y="4997433"/>
            <a:ext cx="957358" cy="25381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3715" y="4997433"/>
            <a:ext cx="90543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828719" y="5499455"/>
            <a:ext cx="760428" cy="20001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589147" y="5499455"/>
            <a:ext cx="824750"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572037" y="5961136"/>
            <a:ext cx="841860" cy="22690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413897" y="5961136"/>
            <a:ext cx="906018" cy="21346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876554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707754" y="47435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98790" y="49900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72159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61271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554924" y="524106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45960" y="548759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56876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45986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402078" y="571170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393114" y="595823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41591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33341"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61503" y="4734559"/>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65941" y="4988474"/>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578598"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178804"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206966" y="52455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211404" y="54994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224061"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8294916"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323078" y="57027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27516" y="59566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7340173"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021051"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049213" y="6186836"/>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53651" y="6440751"/>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066308"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0769179"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9797341" y="6159948"/>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801779" y="6413863"/>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9814436"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190" name="Rectangle 189"/>
          <p:cNvSpPr/>
          <p:nvPr/>
        </p:nvSpPr>
        <p:spPr>
          <a:xfrm>
            <a:off x="9879694" y="6178399"/>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sp>
        <p:nvSpPr>
          <p:cNvPr id="192" name="Right Arrow 191"/>
          <p:cNvSpPr/>
          <p:nvPr/>
        </p:nvSpPr>
        <p:spPr>
          <a:xfrm rot="6113938">
            <a:off x="10231298" y="5299625"/>
            <a:ext cx="1296658" cy="122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9402322" y="6088284"/>
            <a:ext cx="1755673" cy="3801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6" name="TextBox 195"/>
          <p:cNvSpPr txBox="1"/>
          <p:nvPr/>
        </p:nvSpPr>
        <p:spPr>
          <a:xfrm>
            <a:off x="9879694" y="4172726"/>
            <a:ext cx="2052577" cy="646331"/>
          </a:xfrm>
          <a:prstGeom prst="rect">
            <a:avLst/>
          </a:prstGeom>
          <a:noFill/>
        </p:spPr>
        <p:txBody>
          <a:bodyPr wrap="square" rtlCol="0">
            <a:spAutoFit/>
          </a:bodyPr>
          <a:lstStyle/>
          <a:p>
            <a:r>
              <a:rPr lang="en-US" smtClean="0"/>
              <a:t>We found what we wanted!</a:t>
            </a:r>
            <a:endParaRPr lang="en-US"/>
          </a:p>
        </p:txBody>
      </p:sp>
    </p:spTree>
    <p:extLst>
      <p:ext uri="{BB962C8B-B14F-4D97-AF65-F5344CB8AC3E}">
        <p14:creationId xmlns:p14="http://schemas.microsoft.com/office/powerpoint/2010/main" val="538867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Searching for What </a:t>
            </a:r>
            <a:r>
              <a:rPr lang="en-US" sz="3600" dirty="0"/>
              <a:t>W</a:t>
            </a:r>
            <a:r>
              <a:rPr lang="en-US" sz="3600" dirty="0" smtClean="0"/>
              <a:t>e Want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76874944"/>
              </p:ext>
            </p:extLst>
          </p:nvPr>
        </p:nvGraphicFramePr>
        <p:xfrm>
          <a:off x="838200" y="1690684"/>
          <a:ext cx="10515600" cy="3760992"/>
        </p:xfrm>
        <a:graphic>
          <a:graphicData uri="http://schemas.openxmlformats.org/drawingml/2006/table">
            <a:tbl>
              <a:tblPr firstRow="1" bandRow="1">
                <a:tableStyleId>{7E9639D4-E3E2-4D34-9284-5A2195B3D0D7}</a:tableStyleId>
              </a:tblPr>
              <a:tblGrid>
                <a:gridCol w="5257800"/>
                <a:gridCol w="5257800"/>
              </a:tblGrid>
              <a:tr h="382382">
                <a:tc>
                  <a:txBody>
                    <a:bodyPr/>
                    <a:lstStyle/>
                    <a:p>
                      <a:r>
                        <a:rPr lang="en-US" dirty="0" smtClean="0"/>
                        <a:t>Method</a:t>
                      </a:r>
                      <a:r>
                        <a:rPr lang="en-US" baseline="0" dirty="0" smtClean="0"/>
                        <a:t> 1: Search for an instruction address</a:t>
                      </a:r>
                      <a:endParaRPr lang="en-US" dirty="0"/>
                    </a:p>
                  </a:txBody>
                  <a:tcPr/>
                </a:tc>
                <a:tc>
                  <a:txBody>
                    <a:bodyPr/>
                    <a:lstStyle/>
                    <a:p>
                      <a:r>
                        <a:rPr lang="en-US" dirty="0" smtClean="0"/>
                        <a:t>Method 2: Search for anything else!</a:t>
                      </a:r>
                      <a:endParaRPr lang="en-US" dirty="0"/>
                    </a:p>
                  </a:txBody>
                  <a:tcPr/>
                </a:tc>
              </a:tr>
              <a:tr h="3378610">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2666034" y="3605159"/>
            <a:ext cx="3746341" cy="830997"/>
          </a:xfrm>
          <a:prstGeom prst="rect">
            <a:avLst/>
          </a:prstGeom>
        </p:spPr>
        <p:txBody>
          <a:bodyPr wrap="square">
            <a:spAutoFit/>
          </a:bodyPr>
          <a:lstStyle/>
          <a:p>
            <a:r>
              <a:rPr lang="en-US" sz="1200" dirty="0">
                <a:latin typeface="Consolas" charset="0"/>
                <a:ea typeface="Consolas" charset="0"/>
                <a:cs typeface="Consolas" charset="0"/>
              </a:rPr>
              <a:t>804867a:	sub    $0xc,%esp</a:t>
            </a:r>
          </a:p>
          <a:p>
            <a:r>
              <a:rPr lang="en-US" sz="1200" dirty="0">
                <a:latin typeface="Consolas" charset="0"/>
                <a:ea typeface="Consolas" charset="0"/>
                <a:cs typeface="Consolas" charset="0"/>
              </a:rPr>
              <a:t>804867d:	push   $0x8048760</a:t>
            </a:r>
          </a:p>
          <a:p>
            <a:r>
              <a:rPr lang="en-US" sz="1200" dirty="0">
                <a:latin typeface="Consolas" charset="0"/>
                <a:ea typeface="Consolas" charset="0"/>
                <a:cs typeface="Consolas" charset="0"/>
              </a:rPr>
              <a:t>8048682:	call   8048400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backdoor@plt</a:t>
            </a:r>
            <a:r>
              <a:rPr lang="en-US" sz="1200" dirty="0">
                <a:latin typeface="Consolas" charset="0"/>
                <a:ea typeface="Consolas" charset="0"/>
                <a:cs typeface="Consolas" charset="0"/>
              </a:rPr>
              <a:t>&gt;</a:t>
            </a:r>
          </a:p>
          <a:p>
            <a:r>
              <a:rPr lang="en-US" sz="1200" dirty="0">
                <a:latin typeface="Consolas" charset="0"/>
                <a:ea typeface="Consolas" charset="0"/>
                <a:cs typeface="Consolas" charset="0"/>
              </a:rPr>
              <a:t>8048687:	add    $0x10,%esp</a:t>
            </a:r>
            <a:endParaRPr lang="en-US" sz="1200" dirty="0">
              <a:effectLst/>
              <a:latin typeface="Consolas" charset="0"/>
              <a:ea typeface="Consolas" charset="0"/>
              <a:cs typeface="Consolas" charset="0"/>
            </a:endParaRPr>
          </a:p>
        </p:txBody>
      </p:sp>
      <p:sp>
        <p:nvSpPr>
          <p:cNvPr id="13" name="Right Arrow 12"/>
          <p:cNvSpPr/>
          <p:nvPr/>
        </p:nvSpPr>
        <p:spPr>
          <a:xfrm rot="2523894">
            <a:off x="2215722" y="3836446"/>
            <a:ext cx="519296" cy="88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2744" y="2972146"/>
            <a:ext cx="1747777" cy="923330"/>
          </a:xfrm>
          <a:prstGeom prst="rect">
            <a:avLst/>
          </a:prstGeom>
          <a:noFill/>
        </p:spPr>
        <p:txBody>
          <a:bodyPr wrap="square" rtlCol="0">
            <a:spAutoFit/>
          </a:bodyPr>
          <a:lstStyle/>
          <a:p>
            <a:r>
              <a:rPr lang="en-US" dirty="0" smtClean="0"/>
              <a:t>Perhaps we want to find this </a:t>
            </a:r>
            <a:r>
              <a:rPr lang="en-US" dirty="0" smtClean="0">
                <a:solidFill>
                  <a:srgbClr val="FF0000"/>
                </a:solidFill>
              </a:rPr>
              <a:t>address</a:t>
            </a:r>
            <a:r>
              <a:rPr lang="en-US" dirty="0" smtClean="0"/>
              <a:t>.</a:t>
            </a:r>
            <a:endParaRPr lang="en-US" dirty="0">
              <a:solidFill>
                <a:srgbClr val="FF0000"/>
              </a:solidFill>
            </a:endParaRPr>
          </a:p>
        </p:txBody>
      </p:sp>
      <p:sp>
        <p:nvSpPr>
          <p:cNvPr id="15" name="TextBox 14"/>
          <p:cNvSpPr txBox="1"/>
          <p:nvPr/>
        </p:nvSpPr>
        <p:spPr>
          <a:xfrm>
            <a:off x="7534636" y="2726772"/>
            <a:ext cx="2963119" cy="2308324"/>
          </a:xfrm>
          <a:prstGeom prst="rect">
            <a:avLst/>
          </a:prstGeom>
          <a:noFill/>
        </p:spPr>
        <p:txBody>
          <a:bodyPr wrap="square" rtlCol="0">
            <a:spAutoFit/>
          </a:bodyPr>
          <a:lstStyle/>
          <a:p>
            <a:r>
              <a:rPr lang="en-US" dirty="0" smtClean="0"/>
              <a:t>Perhaps we want to find when the </a:t>
            </a:r>
            <a:r>
              <a:rPr lang="en-US" dirty="0" smtClean="0">
                <a:solidFill>
                  <a:srgbClr val="FF0000"/>
                </a:solidFill>
              </a:rPr>
              <a:t>variable ‘success’ is equal to true</a:t>
            </a:r>
            <a:r>
              <a:rPr lang="en-US" dirty="0" smtClean="0"/>
              <a:t>.</a:t>
            </a:r>
          </a:p>
          <a:p>
            <a:endParaRPr lang="en-US" dirty="0"/>
          </a:p>
          <a:p>
            <a:r>
              <a:rPr lang="en-US" dirty="0" smtClean="0"/>
              <a:t>Any </a:t>
            </a:r>
            <a:r>
              <a:rPr lang="en-US" dirty="0" smtClean="0">
                <a:solidFill>
                  <a:srgbClr val="FF0000"/>
                </a:solidFill>
              </a:rPr>
              <a:t>arbitrary function </a:t>
            </a:r>
            <a:r>
              <a:rPr lang="en-US" dirty="0" smtClean="0"/>
              <a:t>that determines if we have </a:t>
            </a:r>
            <a:r>
              <a:rPr lang="en-US" dirty="0" smtClean="0">
                <a:solidFill>
                  <a:srgbClr val="FF0000"/>
                </a:solidFill>
              </a:rPr>
              <a:t>reached a state we want </a:t>
            </a:r>
            <a:r>
              <a:rPr lang="en-US" dirty="0" smtClean="0"/>
              <a:t>would work.</a:t>
            </a:r>
          </a:p>
        </p:txBody>
      </p:sp>
      <p:sp>
        <p:nvSpPr>
          <p:cNvPr id="16" name="TextBox 15"/>
          <p:cNvSpPr txBox="1"/>
          <p:nvPr/>
        </p:nvSpPr>
        <p:spPr>
          <a:xfrm>
            <a:off x="1365122" y="5721810"/>
            <a:ext cx="9132634" cy="830997"/>
          </a:xfrm>
          <a:prstGeom prst="rect">
            <a:avLst/>
          </a:prstGeom>
          <a:noFill/>
        </p:spPr>
        <p:txBody>
          <a:bodyPr wrap="square" rtlCol="0">
            <a:spAutoFit/>
          </a:bodyPr>
          <a:lstStyle/>
          <a:p>
            <a:pPr algn="ctr"/>
            <a:r>
              <a:rPr lang="en-US" sz="2400" dirty="0" smtClean="0"/>
              <a:t>Both of these approaches are trivial! At each step, just check if any path meets your conditions.</a:t>
            </a:r>
            <a:endParaRPr lang="en-US" sz="2400" dirty="0"/>
          </a:p>
        </p:txBody>
      </p:sp>
    </p:spTree>
    <p:extLst>
      <p:ext uri="{BB962C8B-B14F-4D97-AF65-F5344CB8AC3E}">
        <p14:creationId xmlns:p14="http://schemas.microsoft.com/office/powerpoint/2010/main" val="953936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Explosion (and a Solution?)</a:t>
            </a:r>
            <a:endParaRPr lang="en-US" dirty="0"/>
          </a:p>
        </p:txBody>
      </p:sp>
      <p:grpSp>
        <p:nvGrpSpPr>
          <p:cNvPr id="6" name="Group 5"/>
          <p:cNvGrpSpPr/>
          <p:nvPr/>
        </p:nvGrpSpPr>
        <p:grpSpPr>
          <a:xfrm>
            <a:off x="511858" y="2275632"/>
            <a:ext cx="6502400" cy="3619044"/>
            <a:chOff x="1016000" y="2294359"/>
            <a:chExt cx="6502400" cy="3619044"/>
          </a:xfrm>
        </p:grpSpPr>
        <p:pic>
          <p:nvPicPr>
            <p:cNvPr id="4" name="Picture 3"/>
            <p:cNvPicPr>
              <a:picLocks noChangeAspect="1"/>
            </p:cNvPicPr>
            <p:nvPr/>
          </p:nvPicPr>
          <p:blipFill>
            <a:blip r:embed="rId2"/>
            <a:stretch>
              <a:fillRect/>
            </a:stretch>
          </p:blipFill>
          <p:spPr>
            <a:xfrm>
              <a:off x="1016000" y="2294359"/>
              <a:ext cx="6502400" cy="3403600"/>
            </a:xfrm>
            <a:prstGeom prst="rect">
              <a:avLst/>
            </a:prstGeom>
          </p:spPr>
        </p:pic>
        <p:sp>
          <p:nvSpPr>
            <p:cNvPr id="5" name="TextBox 4"/>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7014258" y="2275632"/>
            <a:ext cx="4815069" cy="2585323"/>
          </a:xfrm>
          <a:prstGeom prst="rect">
            <a:avLst/>
          </a:prstGeom>
          <a:noFill/>
        </p:spPr>
        <p:txBody>
          <a:bodyPr wrap="square" rtlCol="0">
            <a:spAutoFit/>
          </a:bodyPr>
          <a:lstStyle/>
          <a:p>
            <a:r>
              <a:rPr lang="en-US" dirty="0" smtClean="0"/>
              <a:t>One of the biggest problems with symbolic execution:</a:t>
            </a:r>
          </a:p>
          <a:p>
            <a:endParaRPr lang="en-US" dirty="0"/>
          </a:p>
          <a:p>
            <a:r>
              <a:rPr lang="en-US" dirty="0" smtClean="0"/>
              <a:t>With </a:t>
            </a:r>
            <a:r>
              <a:rPr lang="en-US" dirty="0" smtClean="0">
                <a:solidFill>
                  <a:srgbClr val="FF0000"/>
                </a:solidFill>
              </a:rPr>
              <a:t>each if statement</a:t>
            </a:r>
            <a:r>
              <a:rPr lang="en-US" dirty="0" smtClean="0"/>
              <a:t>, the number of possible branches might </a:t>
            </a:r>
            <a:r>
              <a:rPr lang="en-US" dirty="0" smtClean="0">
                <a:solidFill>
                  <a:srgbClr val="FF0000"/>
                </a:solidFill>
              </a:rPr>
              <a:t>double</a:t>
            </a:r>
            <a:r>
              <a:rPr lang="en-US" dirty="0" smtClean="0"/>
              <a:t>. The growth of the problem is </a:t>
            </a:r>
            <a:r>
              <a:rPr lang="en-US" dirty="0" smtClean="0">
                <a:solidFill>
                  <a:srgbClr val="FF0000"/>
                </a:solidFill>
              </a:rPr>
              <a:t>exponential </a:t>
            </a:r>
            <a:r>
              <a:rPr lang="en-US" dirty="0" smtClean="0"/>
              <a:t>with respect to the size of the program.</a:t>
            </a:r>
          </a:p>
          <a:p>
            <a:endParaRPr lang="en-US" dirty="0"/>
          </a:p>
          <a:p>
            <a:r>
              <a:rPr lang="en-US" dirty="0" smtClean="0"/>
              <a:t>There is </a:t>
            </a:r>
            <a:r>
              <a:rPr lang="en-US" dirty="0" smtClean="0">
                <a:solidFill>
                  <a:srgbClr val="FF0000"/>
                </a:solidFill>
              </a:rPr>
              <a:t>no known good solution </a:t>
            </a:r>
            <a:r>
              <a:rPr lang="en-US" dirty="0" smtClean="0"/>
              <a:t>to this problem.</a:t>
            </a:r>
            <a:endParaRPr lang="en-US" dirty="0"/>
          </a:p>
        </p:txBody>
      </p:sp>
      <p:sp>
        <p:nvSpPr>
          <p:cNvPr id="8" name="TextBox 7"/>
          <p:cNvSpPr txBox="1"/>
          <p:nvPr/>
        </p:nvSpPr>
        <p:spPr>
          <a:xfrm>
            <a:off x="1165552" y="1875522"/>
            <a:ext cx="5195012" cy="369332"/>
          </a:xfrm>
          <a:prstGeom prst="rect">
            <a:avLst/>
          </a:prstGeom>
          <a:noFill/>
        </p:spPr>
        <p:txBody>
          <a:bodyPr wrap="none" rtlCol="0">
            <a:spAutoFit/>
          </a:bodyPr>
          <a:lstStyle/>
          <a:p>
            <a:r>
              <a:rPr lang="en-US" smtClean="0"/>
              <a:t>A tree </a:t>
            </a:r>
            <a:r>
              <a:rPr lang="en-US" dirty="0" smtClean="0"/>
              <a:t>representing the paths of a possible program</a:t>
            </a:r>
            <a:endParaRPr lang="en-US" dirty="0"/>
          </a:p>
        </p:txBody>
      </p:sp>
    </p:spTree>
    <p:extLst>
      <p:ext uri="{BB962C8B-B14F-4D97-AF65-F5344CB8AC3E}">
        <p14:creationId xmlns:p14="http://schemas.microsoft.com/office/powerpoint/2010/main" val="1354109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Good Approach: Avoiding Paths</a:t>
            </a:r>
            <a:endParaRPr lang="en-US" dirty="0"/>
          </a:p>
        </p:txBody>
      </p:sp>
      <p:grpSp>
        <p:nvGrpSpPr>
          <p:cNvPr id="4" name="Group 3"/>
          <p:cNvGrpSpPr/>
          <p:nvPr/>
        </p:nvGrpSpPr>
        <p:grpSpPr>
          <a:xfrm>
            <a:off x="2844800" y="2970113"/>
            <a:ext cx="6502400" cy="3619044"/>
            <a:chOff x="1016000" y="2294359"/>
            <a:chExt cx="6502400" cy="3619044"/>
          </a:xfrm>
        </p:grpSpPr>
        <p:pic>
          <p:nvPicPr>
            <p:cNvPr id="5" name="Picture 4"/>
            <p:cNvPicPr>
              <a:picLocks noChangeAspect="1"/>
            </p:cNvPicPr>
            <p:nvPr/>
          </p:nvPicPr>
          <p:blipFill>
            <a:blip r:embed="rId2"/>
            <a:stretch>
              <a:fillRect/>
            </a:stretch>
          </p:blipFill>
          <p:spPr>
            <a:xfrm>
              <a:off x="1016000" y="2294359"/>
              <a:ext cx="6502400" cy="3403600"/>
            </a:xfrm>
            <a:prstGeom prst="rect">
              <a:avLst/>
            </a:prstGeom>
          </p:spPr>
        </p:pic>
        <p:sp>
          <p:nvSpPr>
            <p:cNvPr id="6" name="TextBox 5"/>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1766000" y="1776402"/>
            <a:ext cx="8315549" cy="923330"/>
          </a:xfrm>
          <a:prstGeom prst="rect">
            <a:avLst/>
          </a:prstGeom>
          <a:noFill/>
        </p:spPr>
        <p:txBody>
          <a:bodyPr wrap="square" rtlCol="0">
            <a:spAutoFit/>
          </a:bodyPr>
          <a:lstStyle/>
          <a:p>
            <a:r>
              <a:rPr lang="en-US" dirty="0" smtClean="0"/>
              <a:t>If you can identify conditions that would indicate that it is </a:t>
            </a:r>
            <a:r>
              <a:rPr lang="en-US" dirty="0" smtClean="0">
                <a:solidFill>
                  <a:srgbClr val="FF0000"/>
                </a:solidFill>
              </a:rPr>
              <a:t>unlikely that continuing would lead to a successful state</a:t>
            </a:r>
            <a:r>
              <a:rPr lang="en-US" dirty="0" smtClean="0"/>
              <a:t>, you can </a:t>
            </a:r>
            <a:r>
              <a:rPr lang="en-US" dirty="0" smtClean="0">
                <a:solidFill>
                  <a:srgbClr val="FF0000"/>
                </a:solidFill>
              </a:rPr>
              <a:t>terminate the path immediately </a:t>
            </a:r>
            <a:r>
              <a:rPr lang="en-US" dirty="0" smtClean="0"/>
              <a:t>and </a:t>
            </a:r>
            <a:r>
              <a:rPr lang="en-US" dirty="0" smtClean="0">
                <a:solidFill>
                  <a:srgbClr val="FF0000"/>
                </a:solidFill>
              </a:rPr>
              <a:t>cross off large sections of the state graph</a:t>
            </a:r>
            <a:r>
              <a:rPr lang="en-US" dirty="0" smtClean="0"/>
              <a:t>.</a:t>
            </a:r>
            <a:endParaRPr lang="en-US" dirty="0"/>
          </a:p>
        </p:txBody>
      </p:sp>
      <p:sp>
        <p:nvSpPr>
          <p:cNvPr id="10" name="Right Arrow 9"/>
          <p:cNvSpPr/>
          <p:nvPr/>
        </p:nvSpPr>
        <p:spPr>
          <a:xfrm rot="21401971">
            <a:off x="3079074" y="3549130"/>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4743" y="3216941"/>
            <a:ext cx="2882513" cy="1200329"/>
          </a:xfrm>
          <a:prstGeom prst="rect">
            <a:avLst/>
          </a:prstGeom>
          <a:noFill/>
        </p:spPr>
        <p:txBody>
          <a:bodyPr wrap="square" rtlCol="0">
            <a:spAutoFit/>
          </a:bodyPr>
          <a:lstStyle/>
          <a:p>
            <a:r>
              <a:rPr lang="en-US" dirty="0" smtClean="0"/>
              <a:t>Right here a variable is set that tells us that we will </a:t>
            </a:r>
            <a:r>
              <a:rPr lang="en-US" dirty="0" smtClean="0">
                <a:solidFill>
                  <a:srgbClr val="FF0000"/>
                </a:solidFill>
              </a:rPr>
              <a:t>not find anything useful </a:t>
            </a:r>
            <a:r>
              <a:rPr lang="en-US" dirty="0" smtClean="0"/>
              <a:t>down this path.</a:t>
            </a:r>
            <a:endParaRPr lang="en-US" dirty="0"/>
          </a:p>
        </p:txBody>
      </p:sp>
      <p:sp>
        <p:nvSpPr>
          <p:cNvPr id="14" name="Right Arrow 13"/>
          <p:cNvSpPr/>
          <p:nvPr/>
        </p:nvSpPr>
        <p:spPr>
          <a:xfrm rot="11891402">
            <a:off x="8034965" y="6051191"/>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67126" y="6074319"/>
            <a:ext cx="1886674" cy="646331"/>
          </a:xfrm>
          <a:prstGeom prst="rect">
            <a:avLst/>
          </a:prstGeom>
          <a:noFill/>
        </p:spPr>
        <p:txBody>
          <a:bodyPr wrap="square" rtlCol="0">
            <a:spAutoFit/>
          </a:bodyPr>
          <a:lstStyle/>
          <a:p>
            <a:r>
              <a:rPr lang="en-US" smtClean="0"/>
              <a:t>The successful state is here.</a:t>
            </a:r>
            <a:endParaRPr lang="en-US"/>
          </a:p>
        </p:txBody>
      </p:sp>
      <p:cxnSp>
        <p:nvCxnSpPr>
          <p:cNvPr id="17" name="Straight Connector 16"/>
          <p:cNvCxnSpPr/>
          <p:nvPr/>
        </p:nvCxnSpPr>
        <p:spPr>
          <a:xfrm flipH="1" flipV="1">
            <a:off x="3622876" y="3865944"/>
            <a:ext cx="1863524" cy="19792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99728" y="3863822"/>
            <a:ext cx="1846042" cy="1977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96000" y="3556364"/>
            <a:ext cx="2886146" cy="279635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6" name="TextBox 25"/>
          <p:cNvSpPr txBox="1"/>
          <p:nvPr/>
        </p:nvSpPr>
        <p:spPr>
          <a:xfrm>
            <a:off x="10008556" y="2956199"/>
            <a:ext cx="1817225" cy="1200329"/>
          </a:xfrm>
          <a:prstGeom prst="rect">
            <a:avLst/>
          </a:prstGeom>
          <a:noFill/>
        </p:spPr>
        <p:txBody>
          <a:bodyPr wrap="square" rtlCol="0">
            <a:spAutoFit/>
          </a:bodyPr>
          <a:lstStyle/>
          <a:p>
            <a:r>
              <a:rPr lang="en-US" dirty="0" smtClean="0"/>
              <a:t>We only have to search </a:t>
            </a:r>
            <a:r>
              <a:rPr lang="en-US" dirty="0" smtClean="0">
                <a:solidFill>
                  <a:srgbClr val="FF0000"/>
                </a:solidFill>
              </a:rPr>
              <a:t>half of the graph</a:t>
            </a:r>
            <a:r>
              <a:rPr lang="en-US" dirty="0" smtClean="0"/>
              <a:t>! Saves a </a:t>
            </a:r>
            <a:r>
              <a:rPr lang="en-US" dirty="0" smtClean="0">
                <a:solidFill>
                  <a:srgbClr val="FF0000"/>
                </a:solidFill>
              </a:rPr>
              <a:t>lot of time</a:t>
            </a:r>
            <a:r>
              <a:rPr lang="en-US" dirty="0" smtClean="0"/>
              <a:t>.</a:t>
            </a:r>
            <a:endParaRPr lang="en-US" dirty="0"/>
          </a:p>
        </p:txBody>
      </p:sp>
      <p:sp>
        <p:nvSpPr>
          <p:cNvPr id="27" name="Right Arrow 26"/>
          <p:cNvSpPr/>
          <p:nvPr/>
        </p:nvSpPr>
        <p:spPr>
          <a:xfrm rot="9613741">
            <a:off x="8716982" y="3623432"/>
            <a:ext cx="1293898" cy="367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434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Paths</a:t>
            </a:r>
            <a:endParaRPr lang="en-US" dirty="0"/>
          </a:p>
        </p:txBody>
      </p:sp>
      <p:sp>
        <p:nvSpPr>
          <p:cNvPr id="4" name="TextBox 3"/>
          <p:cNvSpPr txBox="1"/>
          <p:nvPr/>
        </p:nvSpPr>
        <p:spPr>
          <a:xfrm>
            <a:off x="838200" y="3356658"/>
            <a:ext cx="10515599" cy="461665"/>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avoid paths </a:t>
            </a:r>
            <a:r>
              <a:rPr lang="en-US" sz="2400" dirty="0" smtClean="0"/>
              <a:t>in the exact </a:t>
            </a:r>
            <a:r>
              <a:rPr lang="en-US" sz="2400" dirty="0" smtClean="0">
                <a:solidFill>
                  <a:srgbClr val="FF0000"/>
                </a:solidFill>
              </a:rPr>
              <a:t>same way </a:t>
            </a:r>
            <a:r>
              <a:rPr lang="en-US" sz="2400" dirty="0" smtClean="0"/>
              <a:t>that we </a:t>
            </a:r>
            <a:r>
              <a:rPr lang="en-US" sz="2400" dirty="0" smtClean="0">
                <a:solidFill>
                  <a:srgbClr val="FF0000"/>
                </a:solidFill>
              </a:rPr>
              <a:t>accept them </a:t>
            </a:r>
            <a:r>
              <a:rPr lang="en-US" sz="2400" dirty="0" smtClean="0"/>
              <a:t>as successful.</a:t>
            </a:r>
            <a:endParaRPr lang="en-US" sz="2400" dirty="0"/>
          </a:p>
        </p:txBody>
      </p:sp>
    </p:spTree>
    <p:extLst>
      <p:ext uri="{BB962C8B-B14F-4D97-AF65-F5344CB8AC3E}">
        <p14:creationId xmlns:p14="http://schemas.microsoft.com/office/powerpoint/2010/main" val="20456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solidFill>
                  <a:srgbClr val="FF0000"/>
                </a:solidFill>
              </a:rPr>
              <a:t>Symbolic Execution</a:t>
            </a:r>
            <a:endParaRPr lang="en-US" dirty="0">
              <a:solidFill>
                <a:srgbClr val="FF0000"/>
              </a:solidFill>
            </a:endParaRPr>
          </a:p>
        </p:txBody>
      </p:sp>
      <p:sp>
        <p:nvSpPr>
          <p:cNvPr id="4" name="TextBox 3"/>
          <p:cNvSpPr txBox="1"/>
          <p:nvPr/>
        </p:nvSpPr>
        <p:spPr>
          <a:xfrm>
            <a:off x="838200" y="1690688"/>
            <a:ext cx="10515600" cy="1384995"/>
          </a:xfrm>
          <a:prstGeom prst="rect">
            <a:avLst/>
          </a:prstGeom>
          <a:noFill/>
        </p:spPr>
        <p:txBody>
          <a:bodyPr wrap="square" rtlCol="0">
            <a:spAutoFit/>
          </a:bodyPr>
          <a:lstStyle/>
          <a:p>
            <a:pPr algn="ctr"/>
            <a:r>
              <a:rPr lang="en-US" sz="2800" dirty="0" smtClean="0"/>
              <a:t>What’s that? </a:t>
            </a:r>
            <a:r>
              <a:rPr lang="en-US" sz="2800" dirty="0" smtClean="0">
                <a:solidFill>
                  <a:srgbClr val="FF0000"/>
                </a:solidFill>
              </a:rPr>
              <a:t>It’s a system that walks through all* possible paths of a program. </a:t>
            </a:r>
          </a:p>
          <a:p>
            <a:pPr algn="ctr"/>
            <a:r>
              <a:rPr lang="en-US" sz="2800" dirty="0" smtClean="0"/>
              <a:t>Let’s work through an example.</a:t>
            </a:r>
            <a:endParaRPr lang="en-US" sz="2800" dirty="0"/>
          </a:p>
        </p:txBody>
      </p:sp>
      <p:sp>
        <p:nvSpPr>
          <p:cNvPr id="5" name="Rectangle 4"/>
          <p:cNvSpPr/>
          <p:nvPr/>
        </p:nvSpPr>
        <p:spPr>
          <a:xfrm>
            <a:off x="5001494" y="3723379"/>
            <a:ext cx="6751235" cy="1477328"/>
          </a:xfrm>
          <a:prstGeom prst="rect">
            <a:avLst/>
          </a:prstGeom>
        </p:spPr>
        <p:txBody>
          <a:bodyPr wrap="square">
            <a:spAutoFit/>
          </a:bodyPr>
          <a:lstStyle/>
          <a:p>
            <a:r>
              <a:rPr lang="en-US" dirty="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8" name="Right Arrow 7"/>
          <p:cNvSpPr/>
          <p:nvPr/>
        </p:nvSpPr>
        <p:spPr>
          <a:xfrm>
            <a:off x="4532071" y="4373167"/>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32757" y="4262314"/>
            <a:ext cx="4184479" cy="369332"/>
          </a:xfrm>
          <a:prstGeom prst="rect">
            <a:avLst/>
          </a:prstGeom>
          <a:noFill/>
        </p:spPr>
        <p:txBody>
          <a:bodyPr wrap="none" rtlCol="0">
            <a:spAutoFit/>
          </a:bodyPr>
          <a:lstStyle/>
          <a:p>
            <a:r>
              <a:rPr lang="en-US" dirty="0" smtClean="0"/>
              <a:t>We want to find an input that arrives here</a:t>
            </a:r>
            <a:endParaRPr lang="en-US" dirty="0"/>
          </a:p>
        </p:txBody>
      </p:sp>
      <p:sp>
        <p:nvSpPr>
          <p:cNvPr id="11" name="TextBox 10"/>
          <p:cNvSpPr txBox="1"/>
          <p:nvPr/>
        </p:nvSpPr>
        <p:spPr>
          <a:xfrm>
            <a:off x="838200" y="6128859"/>
            <a:ext cx="10515600" cy="738664"/>
          </a:xfrm>
          <a:prstGeom prst="rect">
            <a:avLst/>
          </a:prstGeom>
          <a:noFill/>
        </p:spPr>
        <p:txBody>
          <a:bodyPr wrap="square" rtlCol="0">
            <a:spAutoFit/>
          </a:bodyPr>
          <a:lstStyle/>
          <a:p>
            <a:r>
              <a:rPr lang="en-US" sz="1400" dirty="0" smtClean="0"/>
              <a:t>*some: for many programs, this would be impossible (even if we decided that a path that never halts is considered the “end” of a branch, the halting problem shows that determining when a branch is considered done is undecidable), and for others it would take longer than the universe has existed so far to traverse all paths.</a:t>
            </a:r>
            <a:endParaRPr lang="en-US" sz="1400" dirty="0"/>
          </a:p>
        </p:txBody>
      </p:sp>
    </p:spTree>
    <p:extLst>
      <p:ext uri="{BB962C8B-B14F-4D97-AF65-F5344CB8AC3E}">
        <p14:creationId xmlns:p14="http://schemas.microsoft.com/office/powerpoint/2010/main" val="16558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determine which conditions might lead to a failed state?</a:t>
            </a:r>
            <a:endParaRPr lang="en-US" dirty="0"/>
          </a:p>
        </p:txBody>
      </p:sp>
      <p:sp>
        <p:nvSpPr>
          <p:cNvPr id="4" name="TextBox 3"/>
          <p:cNvSpPr txBox="1"/>
          <p:nvPr/>
        </p:nvSpPr>
        <p:spPr>
          <a:xfrm>
            <a:off x="838198" y="3517829"/>
            <a:ext cx="10515599" cy="1384995"/>
          </a:xfrm>
          <a:prstGeom prst="rect">
            <a:avLst/>
          </a:prstGeom>
          <a:noFill/>
        </p:spPr>
        <p:txBody>
          <a:bodyPr wrap="square" rtlCol="0">
            <a:spAutoFit/>
          </a:bodyPr>
          <a:lstStyle/>
          <a:p>
            <a:pPr algn="ctr"/>
            <a:r>
              <a:rPr lang="en-US" sz="2800" dirty="0" smtClean="0"/>
              <a:t>Also, there are various </a:t>
            </a:r>
            <a:r>
              <a:rPr lang="en-US" sz="2800" dirty="0" smtClean="0">
                <a:solidFill>
                  <a:srgbClr val="FF0000"/>
                </a:solidFill>
              </a:rPr>
              <a:t>heuristic algorithms </a:t>
            </a:r>
            <a:r>
              <a:rPr lang="en-US" sz="2800" dirty="0" smtClean="0"/>
              <a:t>that are mostly out of the scope of these notes.</a:t>
            </a:r>
            <a:r>
              <a:rPr lang="en-US" sz="2800" baseline="30000" dirty="0" smtClean="0"/>
              <a:t>[citation needed] </a:t>
            </a:r>
            <a:r>
              <a:rPr lang="en-US" sz="2800" dirty="0" smtClean="0"/>
              <a:t>We will briefly touch on a method called </a:t>
            </a:r>
            <a:r>
              <a:rPr lang="en-US" sz="2800" dirty="0" err="1" smtClean="0"/>
              <a:t>Veritesting</a:t>
            </a:r>
            <a:r>
              <a:rPr lang="en-US" sz="2800" dirty="0" smtClean="0"/>
              <a:t> much later.</a:t>
            </a:r>
            <a:endParaRPr lang="en-US" sz="2800" dirty="0"/>
          </a:p>
        </p:txBody>
      </p:sp>
      <p:sp>
        <p:nvSpPr>
          <p:cNvPr id="5" name="TextBox 4"/>
          <p:cNvSpPr txBox="1"/>
          <p:nvPr/>
        </p:nvSpPr>
        <p:spPr>
          <a:xfrm>
            <a:off x="838198" y="2504959"/>
            <a:ext cx="10515599" cy="707886"/>
          </a:xfrm>
          <a:prstGeom prst="rect">
            <a:avLst/>
          </a:prstGeom>
          <a:noFill/>
        </p:spPr>
        <p:txBody>
          <a:bodyPr wrap="square" rtlCol="0">
            <a:spAutoFit/>
          </a:bodyPr>
          <a:lstStyle/>
          <a:p>
            <a:pPr algn="ctr"/>
            <a:r>
              <a:rPr lang="en-US" sz="4000" dirty="0" smtClean="0"/>
              <a:t>Human intuition!</a:t>
            </a:r>
            <a:endParaRPr lang="en-US" sz="4000" dirty="0"/>
          </a:p>
        </p:txBody>
      </p:sp>
      <p:sp>
        <p:nvSpPr>
          <p:cNvPr id="6" name="TextBox 5"/>
          <p:cNvSpPr txBox="1"/>
          <p:nvPr/>
        </p:nvSpPr>
        <p:spPr>
          <a:xfrm>
            <a:off x="838198" y="5207808"/>
            <a:ext cx="10515599" cy="523220"/>
          </a:xfrm>
          <a:prstGeom prst="rect">
            <a:avLst/>
          </a:prstGeom>
          <a:noFill/>
        </p:spPr>
        <p:txBody>
          <a:bodyPr wrap="square" rtlCol="0">
            <a:spAutoFit/>
          </a:bodyPr>
          <a:lstStyle/>
          <a:p>
            <a:pPr algn="ctr"/>
            <a:r>
              <a:rPr lang="en-US" sz="2800" dirty="0" smtClean="0"/>
              <a:t>If you find a better way,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476152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Algorithm </a:t>
            </a:r>
            <a:r>
              <a:rPr lang="en-US" dirty="0" smtClean="0"/>
              <a:t>for Find and </a:t>
            </a:r>
            <a:r>
              <a:rPr lang="en-US" dirty="0" smtClean="0"/>
              <a:t>Avoid</a:t>
            </a:r>
            <a:endParaRPr lang="en-US" dirty="0"/>
          </a:p>
        </p:txBody>
      </p:sp>
      <p:sp>
        <p:nvSpPr>
          <p:cNvPr id="3" name="Content Placeholder 2"/>
          <p:cNvSpPr>
            <a:spLocks noGrp="1"/>
          </p:cNvSpPr>
          <p:nvPr>
            <p:ph idx="1"/>
          </p:nvPr>
        </p:nvSpPr>
        <p:spPr>
          <a:xfrm>
            <a:off x="838200" y="1825624"/>
            <a:ext cx="10515600" cy="4679347"/>
          </a:xfrm>
        </p:spPr>
        <p:txBody>
          <a:bodyPr>
            <a:noAutofit/>
          </a:bodyPr>
          <a:lstStyle/>
          <a:p>
            <a:r>
              <a:rPr lang="en-US" dirty="0" smtClean="0">
                <a:solidFill>
                  <a:srgbClr val="FF0000"/>
                </a:solidFill>
              </a:rPr>
              <a:t>Load</a:t>
            </a:r>
            <a:r>
              <a:rPr lang="en-US" dirty="0" smtClean="0"/>
              <a:t> the binary</a:t>
            </a:r>
          </a:p>
          <a:p>
            <a:r>
              <a:rPr lang="en-US" dirty="0" smtClean="0"/>
              <a:t>Specify a </a:t>
            </a:r>
            <a:r>
              <a:rPr lang="en-US" dirty="0" smtClean="0">
                <a:solidFill>
                  <a:srgbClr val="FF0000"/>
                </a:solidFill>
              </a:rPr>
              <a:t>starting point </a:t>
            </a:r>
            <a:r>
              <a:rPr lang="en-US" dirty="0" smtClean="0"/>
              <a:t>and create a </a:t>
            </a:r>
            <a:r>
              <a:rPr lang="en-US" dirty="0" smtClean="0">
                <a:solidFill>
                  <a:srgbClr val="FF0000"/>
                </a:solidFill>
              </a:rPr>
              <a:t>path group</a:t>
            </a:r>
          </a:p>
          <a:p>
            <a:r>
              <a:rPr lang="en-US" dirty="0" smtClean="0"/>
              <a:t>While we have </a:t>
            </a:r>
            <a:r>
              <a:rPr lang="en-US" dirty="0" smtClean="0">
                <a:solidFill>
                  <a:srgbClr val="FF0000"/>
                </a:solidFill>
              </a:rPr>
              <a:t>not found </a:t>
            </a:r>
            <a:r>
              <a:rPr lang="en-US" dirty="0" smtClean="0"/>
              <a:t>what we want</a:t>
            </a:r>
            <a:r>
              <a:rPr lang="mr-IN" dirty="0" smtClean="0"/>
              <a:t>…</a:t>
            </a:r>
            <a:endParaRPr lang="en-US" dirty="0" smtClean="0"/>
          </a:p>
          <a:p>
            <a:pPr lvl="1"/>
            <a:r>
              <a:rPr lang="en-US" sz="2800" dirty="0" smtClean="0">
                <a:solidFill>
                  <a:srgbClr val="FF0000"/>
                </a:solidFill>
              </a:rPr>
              <a:t>Step</a:t>
            </a:r>
            <a:r>
              <a:rPr lang="en-US" sz="2800" dirty="0" smtClean="0"/>
              <a:t> all active paths</a:t>
            </a:r>
          </a:p>
          <a:p>
            <a:pPr lvl="1"/>
            <a:r>
              <a:rPr lang="en-US" sz="2800" dirty="0" smtClean="0"/>
              <a:t>Run our ‘</a:t>
            </a:r>
            <a:r>
              <a:rPr lang="en-US" sz="2800" dirty="0" err="1" smtClean="0">
                <a:solidFill>
                  <a:srgbClr val="FF0000"/>
                </a:solidFill>
              </a:rPr>
              <a:t>should_accept_path</a:t>
            </a:r>
            <a:r>
              <a:rPr lang="en-US" sz="2800" dirty="0" smtClean="0"/>
              <a:t>’ predicate on each active path</a:t>
            </a:r>
          </a:p>
          <a:p>
            <a:pPr lvl="2"/>
            <a:r>
              <a:rPr lang="en-US" sz="2800" dirty="0" smtClean="0"/>
              <a:t>If one accepts, </a:t>
            </a:r>
            <a:r>
              <a:rPr lang="en-US" sz="2800" dirty="0" smtClean="0">
                <a:solidFill>
                  <a:srgbClr val="FF0000"/>
                </a:solidFill>
              </a:rPr>
              <a:t>we found what we wanted</a:t>
            </a:r>
            <a:r>
              <a:rPr lang="en-US" sz="2800" dirty="0" smtClean="0"/>
              <a:t>! Exit the loop</a:t>
            </a:r>
          </a:p>
          <a:p>
            <a:pPr lvl="1"/>
            <a:r>
              <a:rPr lang="en-US" sz="2800" dirty="0" smtClean="0"/>
              <a:t>Run our ‘</a:t>
            </a:r>
            <a:r>
              <a:rPr lang="en-US" sz="2800" dirty="0" err="1" smtClean="0">
                <a:solidFill>
                  <a:srgbClr val="FF0000"/>
                </a:solidFill>
              </a:rPr>
              <a:t>should_avoid_path</a:t>
            </a:r>
            <a:r>
              <a:rPr lang="en-US" sz="2800" dirty="0" smtClean="0"/>
              <a:t>’ predicate on each active path</a:t>
            </a:r>
          </a:p>
          <a:p>
            <a:pPr lvl="2"/>
            <a:r>
              <a:rPr lang="en-US" sz="2800" dirty="0" smtClean="0"/>
              <a:t>For each path that is accepted, mark it for </a:t>
            </a:r>
            <a:r>
              <a:rPr lang="en-US" sz="2800" dirty="0" smtClean="0">
                <a:solidFill>
                  <a:srgbClr val="FF0000"/>
                </a:solidFill>
              </a:rPr>
              <a:t>termination</a:t>
            </a:r>
          </a:p>
          <a:p>
            <a:pPr lvl="1"/>
            <a:r>
              <a:rPr lang="en-US" sz="2800" dirty="0" smtClean="0">
                <a:solidFill>
                  <a:srgbClr val="FF0000"/>
                </a:solidFill>
              </a:rPr>
              <a:t>Remove</a:t>
            </a:r>
            <a:r>
              <a:rPr lang="en-US" sz="2800" dirty="0" smtClean="0"/>
              <a:t> all paths that are marked for termination from the set of active paths</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529256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Implementation in </a:t>
            </a:r>
            <a:r>
              <a:rPr lang="en-US" sz="3600" dirty="0" err="1" smtClean="0"/>
              <a:t>Angr</a:t>
            </a:r>
            <a:r>
              <a:rPr lang="en-US" sz="3600" dirty="0" smtClean="0"/>
              <a:t> (download me and take a look!)</a:t>
            </a:r>
            <a:endParaRPr lang="en-US" sz="3600" dirty="0"/>
          </a:p>
        </p:txBody>
      </p:sp>
      <p:sp>
        <p:nvSpPr>
          <p:cNvPr id="5" name="Rectangle 4"/>
          <p:cNvSpPr/>
          <p:nvPr/>
        </p:nvSpPr>
        <p:spPr>
          <a:xfrm>
            <a:off x="3310358" y="1595064"/>
            <a:ext cx="12666562" cy="5016758"/>
          </a:xfrm>
          <a:prstGeom prst="rect">
            <a:avLst/>
          </a:prstGeom>
        </p:spPr>
        <p:txBody>
          <a:bodyPr wrap="square">
            <a:spAutoFit/>
          </a:bodyPr>
          <a:lstStyle/>
          <a:p>
            <a:r>
              <a:rPr lang="en-US" sz="800" dirty="0">
                <a:solidFill>
                  <a:srgbClr val="295E99"/>
                </a:solidFill>
                <a:latin typeface="Monaco" charset="0"/>
              </a:rPr>
              <a:t>import</a:t>
            </a:r>
            <a:r>
              <a:rPr lang="en-US" sz="800" dirty="0">
                <a:solidFill>
                  <a:srgbClr val="000000"/>
                </a:solidFill>
                <a:latin typeface="Monaco" charset="0"/>
              </a:rPr>
              <a:t> </a:t>
            </a:r>
            <a:r>
              <a:rPr lang="en-US" sz="800" dirty="0" err="1">
                <a:solidFill>
                  <a:srgbClr val="000000"/>
                </a:solidFill>
                <a:latin typeface="Monaco" charset="0"/>
              </a:rPr>
              <a:t>angr</a:t>
            </a:r>
            <a:endParaRPr lang="en-US" sz="800" dirty="0">
              <a:solidFill>
                <a:srgbClr val="295E99"/>
              </a:solidFill>
              <a:latin typeface="Monaco" charset="0"/>
            </a:endParaRPr>
          </a:p>
          <a:p>
            <a:endParaRPr lang="en-US" sz="800" dirty="0">
              <a:latin typeface="Monaco" charset="0"/>
            </a:endParaRPr>
          </a:p>
          <a:p>
            <a:r>
              <a:rPr lang="en-US" sz="800" dirty="0" err="1">
                <a:solidFill>
                  <a:srgbClr val="295E99"/>
                </a:solidFill>
                <a:latin typeface="Monaco" charset="0"/>
              </a:rPr>
              <a:t>def</a:t>
            </a:r>
            <a:r>
              <a:rPr lang="en-US" sz="800" dirty="0">
                <a:latin typeface="Monaco" charset="0"/>
              </a:rPr>
              <a:t> </a:t>
            </a:r>
            <a:r>
              <a:rPr lang="en-US" sz="800" dirty="0" err="1">
                <a:latin typeface="Monaco" charset="0"/>
              </a:rPr>
              <a:t>should_accept_path</a:t>
            </a:r>
            <a:r>
              <a:rPr lang="en-US" sz="800" dirty="0">
                <a:latin typeface="Monaco" charset="0"/>
              </a:rPr>
              <a:t>(path):</a:t>
            </a:r>
          </a:p>
          <a:p>
            <a:r>
              <a:rPr lang="en-US" sz="800" dirty="0">
                <a:solidFill>
                  <a:srgbClr val="000000"/>
                </a:solidFill>
                <a:latin typeface="Monaco" charset="0"/>
              </a:rPr>
              <a:t>    </a:t>
            </a:r>
            <a:r>
              <a:rPr lang="en-US" sz="800" dirty="0">
                <a:solidFill>
                  <a:srgbClr val="A16C00"/>
                </a:solidFill>
                <a:latin typeface="Monaco" charset="0"/>
              </a:rPr>
              <a:t># Check if this path should be accepted as successful.</a:t>
            </a:r>
          </a:p>
          <a:p>
            <a:r>
              <a:rPr lang="en-US" sz="800" dirty="0">
                <a:solidFill>
                  <a:srgbClr val="000000"/>
                </a:solidFill>
                <a:latin typeface="Monaco" charset="0"/>
              </a:rPr>
              <a:t>    </a:t>
            </a:r>
            <a:r>
              <a:rPr lang="en-US" sz="800" dirty="0">
                <a:solidFill>
                  <a:srgbClr val="295E99"/>
                </a:solidFill>
                <a:latin typeface="Monaco" charset="0"/>
              </a:rPr>
              <a:t>return</a:t>
            </a:r>
            <a:r>
              <a:rPr lang="en-US" sz="800" dirty="0">
                <a:solidFill>
                  <a:srgbClr val="000000"/>
                </a:solidFill>
                <a:latin typeface="Monaco" charset="0"/>
              </a:rPr>
              <a:t> </a:t>
            </a:r>
            <a:r>
              <a:rPr lang="en-US" sz="800" dirty="0">
                <a:solidFill>
                  <a:srgbClr val="D97100"/>
                </a:solidFill>
                <a:latin typeface="Monaco" charset="0"/>
              </a:rPr>
              <a:t>...</a:t>
            </a:r>
            <a:endParaRPr lang="en-US" sz="800" dirty="0">
              <a:solidFill>
                <a:srgbClr val="295E99"/>
              </a:solidFill>
              <a:latin typeface="Monaco" charset="0"/>
            </a:endParaRPr>
          </a:p>
          <a:p>
            <a:endParaRPr lang="en-US" sz="800" dirty="0">
              <a:latin typeface="Monaco" charset="0"/>
            </a:endParaRPr>
          </a:p>
          <a:p>
            <a:r>
              <a:rPr lang="en-US" sz="800" dirty="0" err="1">
                <a:solidFill>
                  <a:srgbClr val="295E99"/>
                </a:solidFill>
                <a:latin typeface="Monaco" charset="0"/>
              </a:rPr>
              <a:t>def</a:t>
            </a:r>
            <a:r>
              <a:rPr lang="en-US" sz="800" dirty="0">
                <a:latin typeface="Monaco" charset="0"/>
              </a:rPr>
              <a:t> </a:t>
            </a:r>
            <a:r>
              <a:rPr lang="en-US" sz="800" dirty="0" err="1">
                <a:latin typeface="Monaco" charset="0"/>
              </a:rPr>
              <a:t>should_avoid_path</a:t>
            </a:r>
            <a:r>
              <a:rPr lang="en-US" sz="800" dirty="0">
                <a:latin typeface="Monaco" charset="0"/>
              </a:rPr>
              <a:t>(path):</a:t>
            </a:r>
          </a:p>
          <a:p>
            <a:r>
              <a:rPr lang="en-US" sz="800" dirty="0">
                <a:solidFill>
                  <a:srgbClr val="000000"/>
                </a:solidFill>
                <a:latin typeface="Monaco" charset="0"/>
              </a:rPr>
              <a:t>    </a:t>
            </a:r>
            <a:r>
              <a:rPr lang="en-US" sz="800" dirty="0">
                <a:solidFill>
                  <a:srgbClr val="A16C00"/>
                </a:solidFill>
                <a:latin typeface="Monaco" charset="0"/>
              </a:rPr>
              <a:t># Check if this path is unlikely to result in a successful state.</a:t>
            </a:r>
          </a:p>
          <a:p>
            <a:r>
              <a:rPr lang="en-US" sz="800" dirty="0">
                <a:solidFill>
                  <a:srgbClr val="000000"/>
                </a:solidFill>
                <a:latin typeface="Monaco" charset="0"/>
              </a:rPr>
              <a:t>    </a:t>
            </a:r>
            <a:r>
              <a:rPr lang="en-US" sz="800" dirty="0">
                <a:solidFill>
                  <a:srgbClr val="295E99"/>
                </a:solidFill>
                <a:latin typeface="Monaco" charset="0"/>
              </a:rPr>
              <a:t>return</a:t>
            </a:r>
            <a:r>
              <a:rPr lang="en-US" sz="800" dirty="0">
                <a:solidFill>
                  <a:srgbClr val="000000"/>
                </a:solidFill>
                <a:latin typeface="Monaco" charset="0"/>
              </a:rPr>
              <a:t> </a:t>
            </a:r>
            <a:r>
              <a:rPr lang="en-US" sz="800" dirty="0">
                <a:solidFill>
                  <a:srgbClr val="D97100"/>
                </a:solidFill>
                <a:latin typeface="Monaco" charset="0"/>
              </a:rPr>
              <a:t>...</a:t>
            </a:r>
            <a:endParaRPr lang="en-US" sz="800" dirty="0">
              <a:solidFill>
                <a:srgbClr val="295E99"/>
              </a:solidFill>
              <a:latin typeface="Monaco" charset="0"/>
            </a:endParaRPr>
          </a:p>
          <a:p>
            <a:r>
              <a:rPr lang="en-US" sz="800" dirty="0">
                <a:latin typeface="Monaco" charset="0"/>
              </a:rPr>
              <a:t>    </a:t>
            </a:r>
          </a:p>
          <a:p>
            <a:r>
              <a:rPr lang="en-US" sz="800" dirty="0">
                <a:solidFill>
                  <a:srgbClr val="A16C00"/>
                </a:solidFill>
                <a:latin typeface="Monaco" charset="0"/>
              </a:rPr>
              <a:t># Load the binary.</a:t>
            </a:r>
          </a:p>
          <a:p>
            <a:r>
              <a:rPr lang="en-US" sz="800" dirty="0">
                <a:latin typeface="Monaco" charset="0"/>
              </a:rPr>
              <a:t>project </a:t>
            </a:r>
            <a:r>
              <a:rPr lang="en-US" sz="800" dirty="0">
                <a:solidFill>
                  <a:srgbClr val="D97100"/>
                </a:solidFill>
                <a:latin typeface="Monaco" charset="0"/>
              </a:rPr>
              <a:t>=</a:t>
            </a:r>
            <a:r>
              <a:rPr lang="en-US" sz="800" dirty="0">
                <a:latin typeface="Monaco" charset="0"/>
              </a:rPr>
              <a:t> </a:t>
            </a:r>
            <a:r>
              <a:rPr lang="en-US" sz="800" dirty="0" err="1">
                <a:latin typeface="Monaco" charset="0"/>
              </a:rPr>
              <a:t>angr</a:t>
            </a:r>
            <a:r>
              <a:rPr lang="en-US" sz="800" dirty="0" err="1">
                <a:solidFill>
                  <a:srgbClr val="D97100"/>
                </a:solidFill>
                <a:latin typeface="Monaco" charset="0"/>
              </a:rPr>
              <a:t>.</a:t>
            </a:r>
            <a:r>
              <a:rPr lang="en-US" sz="800" dirty="0" err="1">
                <a:latin typeface="Monaco" charset="0"/>
              </a:rPr>
              <a:t>Project</a:t>
            </a:r>
            <a:r>
              <a:rPr lang="en-US" sz="800" dirty="0">
                <a:latin typeface="Monaco" charset="0"/>
              </a:rPr>
              <a:t>(</a:t>
            </a:r>
            <a:r>
              <a:rPr lang="en-US" sz="800" dirty="0">
                <a:solidFill>
                  <a:srgbClr val="5EA702"/>
                </a:solidFill>
                <a:latin typeface="Monaco" charset="0"/>
              </a:rPr>
              <a:t>'binary'</a:t>
            </a:r>
            <a:r>
              <a:rPr lang="en-US" sz="800" dirty="0">
                <a:latin typeface="Monaco" charset="0"/>
              </a:rPr>
              <a:t>)</a:t>
            </a:r>
          </a:p>
          <a:p>
            <a:endParaRPr lang="en-US" sz="800" dirty="0">
              <a:latin typeface="Monaco" charset="0"/>
            </a:endParaRPr>
          </a:p>
          <a:p>
            <a:r>
              <a:rPr lang="en-US" sz="800" dirty="0">
                <a:solidFill>
                  <a:srgbClr val="A16C00"/>
                </a:solidFill>
                <a:latin typeface="Monaco" charset="0"/>
              </a:rPr>
              <a:t># Specify the starting state.</a:t>
            </a:r>
          </a:p>
          <a:p>
            <a:r>
              <a:rPr lang="en-US" sz="800" dirty="0" err="1">
                <a:latin typeface="Monaco" charset="0"/>
              </a:rPr>
              <a:t>initial_state</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project</a:t>
            </a:r>
            <a:r>
              <a:rPr lang="en-US" sz="800" dirty="0" err="1">
                <a:solidFill>
                  <a:srgbClr val="D97100"/>
                </a:solidFill>
                <a:latin typeface="Monaco" charset="0"/>
              </a:rPr>
              <a:t>.</a:t>
            </a:r>
            <a:r>
              <a:rPr lang="en-US" sz="800" dirty="0" err="1">
                <a:latin typeface="Monaco" charset="0"/>
              </a:rPr>
              <a:t>factory</a:t>
            </a:r>
            <a:r>
              <a:rPr lang="en-US" sz="800" dirty="0" err="1">
                <a:solidFill>
                  <a:srgbClr val="D97100"/>
                </a:solidFill>
                <a:latin typeface="Monaco" charset="0"/>
              </a:rPr>
              <a:t>.</a:t>
            </a:r>
            <a:r>
              <a:rPr lang="en-US" sz="800" dirty="0" err="1">
                <a:latin typeface="Monaco" charset="0"/>
              </a:rPr>
              <a:t>entry_state</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A16C00"/>
                </a:solidFill>
                <a:latin typeface="Monaco" charset="0"/>
              </a:rPr>
              <a:t># Create the path group.</a:t>
            </a:r>
          </a:p>
          <a:p>
            <a:r>
              <a:rPr lang="en-US" sz="800" dirty="0" err="1">
                <a:latin typeface="Monaco" charset="0"/>
              </a:rPr>
              <a:t>path_group</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project</a:t>
            </a:r>
            <a:r>
              <a:rPr lang="en-US" sz="800" dirty="0" err="1">
                <a:solidFill>
                  <a:srgbClr val="D97100"/>
                </a:solidFill>
                <a:latin typeface="Monaco" charset="0"/>
              </a:rPr>
              <a:t>.</a:t>
            </a:r>
            <a:r>
              <a:rPr lang="en-US" sz="800" dirty="0" err="1">
                <a:latin typeface="Monaco" charset="0"/>
              </a:rPr>
              <a:t>factory</a:t>
            </a:r>
            <a:r>
              <a:rPr lang="en-US" sz="800" dirty="0" err="1">
                <a:solidFill>
                  <a:srgbClr val="D97100"/>
                </a:solidFill>
                <a:latin typeface="Monaco" charset="0"/>
              </a:rPr>
              <a:t>.</a:t>
            </a:r>
            <a:r>
              <a:rPr lang="en-US" sz="800" dirty="0" err="1">
                <a:latin typeface="Monaco" charset="0"/>
              </a:rPr>
              <a:t>path_group</a:t>
            </a:r>
            <a:r>
              <a:rPr lang="en-US" sz="800" dirty="0">
                <a:latin typeface="Monaco" charset="0"/>
              </a:rPr>
              <a:t>(</a:t>
            </a:r>
            <a:r>
              <a:rPr lang="en-US" sz="800" dirty="0" err="1">
                <a:latin typeface="Monaco" charset="0"/>
              </a:rPr>
              <a:t>initial_state</a:t>
            </a:r>
            <a:r>
              <a:rPr lang="en-US" sz="800" dirty="0">
                <a:latin typeface="Monaco" charset="0"/>
              </a:rPr>
              <a:t>)</a:t>
            </a:r>
          </a:p>
          <a:p>
            <a:r>
              <a:rPr lang="en-US" sz="800" dirty="0" err="1">
                <a:latin typeface="Monaco" charset="0"/>
              </a:rPr>
              <a:t>found_path</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a:solidFill>
                  <a:srgbClr val="427AB3"/>
                </a:solidFill>
                <a:latin typeface="Monaco" charset="0"/>
              </a:rPr>
              <a:t>None</a:t>
            </a:r>
            <a:endParaRPr lang="en-US" sz="800" dirty="0">
              <a:latin typeface="Monaco" charset="0"/>
            </a:endParaRPr>
          </a:p>
          <a:p>
            <a:endParaRPr lang="en-US" sz="800" dirty="0">
              <a:latin typeface="Monaco" charset="0"/>
            </a:endParaRPr>
          </a:p>
          <a:p>
            <a:r>
              <a:rPr lang="en-US" sz="800" dirty="0">
                <a:solidFill>
                  <a:srgbClr val="A16C00"/>
                </a:solidFill>
                <a:latin typeface="Monaco" charset="0"/>
              </a:rPr>
              <a:t># Continue to step until we find an accepted path or all paths terminate.</a:t>
            </a:r>
          </a:p>
          <a:p>
            <a:r>
              <a:rPr lang="en-US" sz="800" dirty="0">
                <a:solidFill>
                  <a:srgbClr val="295E99"/>
                </a:solidFill>
                <a:latin typeface="Monaco" charset="0"/>
              </a:rPr>
              <a:t>while</a:t>
            </a:r>
            <a:r>
              <a:rPr lang="en-US" sz="800" dirty="0">
                <a:latin typeface="Monaco" charset="0"/>
              </a:rPr>
              <a:t> </a:t>
            </a:r>
            <a:r>
              <a:rPr lang="en-US" sz="800" dirty="0" err="1">
                <a:solidFill>
                  <a:srgbClr val="295E99"/>
                </a:solidFill>
                <a:latin typeface="Monaco" charset="0"/>
              </a:rPr>
              <a:t>len</a:t>
            </a:r>
            <a:r>
              <a:rPr lang="en-US" sz="800" dirty="0">
                <a:latin typeface="Monaco" charset="0"/>
              </a:rPr>
              <a:t>(</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active</a:t>
            </a:r>
            <a:r>
              <a:rPr lang="en-US" sz="800" dirty="0">
                <a:latin typeface="Monaco" charset="0"/>
              </a:rPr>
              <a:t>) </a:t>
            </a:r>
            <a:r>
              <a:rPr lang="en-US" sz="800" dirty="0">
                <a:solidFill>
                  <a:srgbClr val="D97100"/>
                </a:solidFill>
                <a:latin typeface="Monaco" charset="0"/>
              </a:rPr>
              <a:t>&gt;</a:t>
            </a:r>
            <a:r>
              <a:rPr lang="en-US" sz="800" dirty="0">
                <a:latin typeface="Monaco" charset="0"/>
              </a:rPr>
              <a:t> </a:t>
            </a:r>
            <a:r>
              <a:rPr lang="en-US" sz="800" dirty="0">
                <a:solidFill>
                  <a:srgbClr val="0329D8"/>
                </a:solidFill>
                <a:latin typeface="Monaco" charset="0"/>
              </a:rPr>
              <a:t>0</a:t>
            </a:r>
            <a:r>
              <a:rPr lang="en-US" sz="800" dirty="0">
                <a:latin typeface="Monaco" charset="0"/>
              </a:rPr>
              <a:t> </a:t>
            </a:r>
            <a:r>
              <a:rPr lang="en-US" sz="800" dirty="0">
                <a:solidFill>
                  <a:srgbClr val="D97100"/>
                </a:solidFill>
                <a:latin typeface="Monaco" charset="0"/>
              </a:rPr>
              <a:t>&amp;&amp;</a:t>
            </a:r>
            <a:r>
              <a:rPr lang="en-US" sz="800" dirty="0">
                <a:latin typeface="Monaco" charset="0"/>
              </a:rPr>
              <a:t> </a:t>
            </a:r>
            <a:r>
              <a:rPr lang="en-US" sz="800" dirty="0" err="1">
                <a:latin typeface="Monaco" charset="0"/>
              </a:rPr>
              <a:t>found_path</a:t>
            </a:r>
            <a:r>
              <a:rPr lang="en-US" sz="800" dirty="0">
                <a:latin typeface="Monaco" charset="0"/>
              </a:rPr>
              <a:t> </a:t>
            </a:r>
            <a:r>
              <a:rPr lang="en-US" sz="800" dirty="0">
                <a:solidFill>
                  <a:srgbClr val="295E99"/>
                </a:solidFill>
                <a:latin typeface="Monaco" charset="0"/>
              </a:rPr>
              <a:t>is</a:t>
            </a:r>
            <a:r>
              <a:rPr lang="en-US" sz="800" dirty="0">
                <a:latin typeface="Monaco" charset="0"/>
              </a:rPr>
              <a:t> </a:t>
            </a:r>
            <a:r>
              <a:rPr lang="en-US" sz="800" dirty="0">
                <a:solidFill>
                  <a:srgbClr val="427AB3"/>
                </a:solidFill>
                <a:latin typeface="Monaco" charset="0"/>
              </a:rPr>
              <a:t>None</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Step all active paths.</a:t>
            </a:r>
          </a:p>
          <a:p>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step</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000000"/>
                </a:solidFill>
                <a:latin typeface="Monaco" charset="0"/>
              </a:rPr>
              <a:t>    </a:t>
            </a:r>
            <a:r>
              <a:rPr lang="en-US" sz="800" dirty="0">
                <a:solidFill>
                  <a:srgbClr val="A16C00"/>
                </a:solidFill>
                <a:latin typeface="Monaco" charset="0"/>
              </a:rPr>
              <a:t># Iterate through all active paths to figure out if we should drop any</a:t>
            </a:r>
          </a:p>
          <a:p>
            <a:r>
              <a:rPr lang="en-US" sz="800" dirty="0">
                <a:solidFill>
                  <a:srgbClr val="000000"/>
                </a:solidFill>
                <a:latin typeface="Monaco" charset="0"/>
              </a:rPr>
              <a:t>    </a:t>
            </a:r>
            <a:r>
              <a:rPr lang="en-US" sz="800" dirty="0">
                <a:solidFill>
                  <a:srgbClr val="A16C00"/>
                </a:solidFill>
                <a:latin typeface="Monaco" charset="0"/>
              </a:rPr>
              <a:t># or if any are successful.</a:t>
            </a:r>
          </a:p>
          <a:p>
            <a:r>
              <a:rPr lang="en-US" sz="800" dirty="0">
                <a:latin typeface="Monaco" charset="0"/>
              </a:rPr>
              <a:t>    </a:t>
            </a:r>
            <a:r>
              <a:rPr lang="en-US" sz="800" dirty="0" err="1">
                <a:latin typeface="Monaco" charset="0"/>
              </a:rPr>
              <a:t>paths_to_avoid</a:t>
            </a:r>
            <a:r>
              <a:rPr lang="en-US" sz="800" dirty="0">
                <a:latin typeface="Monaco" charset="0"/>
              </a:rPr>
              <a:t> </a:t>
            </a:r>
            <a:r>
              <a:rPr lang="en-US" sz="800" dirty="0">
                <a:solidFill>
                  <a:srgbClr val="D97100"/>
                </a:solidFill>
                <a:latin typeface="Monaco" charset="0"/>
              </a:rPr>
              <a:t>=</a:t>
            </a:r>
            <a:r>
              <a:rPr lang="en-US" sz="800" dirty="0">
                <a:latin typeface="Monaco" charset="0"/>
              </a:rPr>
              <a:t> []</a:t>
            </a:r>
          </a:p>
          <a:p>
            <a:r>
              <a:rPr lang="en-US" sz="800" dirty="0">
                <a:latin typeface="Monaco" charset="0"/>
              </a:rPr>
              <a:t>    </a:t>
            </a:r>
            <a:r>
              <a:rPr lang="en-US" sz="800" dirty="0">
                <a:solidFill>
                  <a:srgbClr val="295E99"/>
                </a:solidFill>
                <a:latin typeface="Monaco" charset="0"/>
              </a:rPr>
              <a:t>for</a:t>
            </a:r>
            <a:r>
              <a:rPr lang="en-US" sz="800" dirty="0">
                <a:latin typeface="Monaco" charset="0"/>
              </a:rPr>
              <a:t> </a:t>
            </a:r>
            <a:r>
              <a:rPr lang="en-US" sz="800" dirty="0" err="1">
                <a:latin typeface="Monaco" charset="0"/>
              </a:rPr>
              <a:t>active_path</a:t>
            </a:r>
            <a:r>
              <a:rPr lang="en-US" sz="800" dirty="0">
                <a:latin typeface="Monaco" charset="0"/>
              </a:rPr>
              <a:t> </a:t>
            </a:r>
            <a:r>
              <a:rPr lang="en-US" sz="800" dirty="0">
                <a:solidFill>
                  <a:srgbClr val="295E99"/>
                </a:solidFill>
                <a:latin typeface="Monaco" charset="0"/>
              </a:rPr>
              <a:t>in</a:t>
            </a:r>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active</a:t>
            </a:r>
            <a:r>
              <a:rPr lang="en-US" sz="800" dirty="0">
                <a:latin typeface="Monaco" charset="0"/>
              </a:rPr>
              <a:t>:</a:t>
            </a:r>
          </a:p>
          <a:p>
            <a:r>
              <a:rPr lang="en-US" sz="800" dirty="0">
                <a:latin typeface="Monaco" charset="0"/>
              </a:rPr>
              <a:t>        </a:t>
            </a:r>
            <a:r>
              <a:rPr lang="en-US" sz="800" dirty="0">
                <a:solidFill>
                  <a:srgbClr val="295E99"/>
                </a:solidFill>
                <a:latin typeface="Monaco" charset="0"/>
              </a:rPr>
              <a:t>if</a:t>
            </a:r>
            <a:r>
              <a:rPr lang="en-US" sz="800" dirty="0">
                <a:latin typeface="Monaco" charset="0"/>
              </a:rPr>
              <a:t> </a:t>
            </a:r>
            <a:r>
              <a:rPr lang="en-US" sz="800" dirty="0" err="1">
                <a:latin typeface="Monaco" charset="0"/>
              </a:rPr>
              <a:t>should_accept_path</a:t>
            </a:r>
            <a:r>
              <a:rPr lang="en-US" sz="800" dirty="0">
                <a:latin typeface="Monaco" charset="0"/>
              </a:rPr>
              <a:t>(</a:t>
            </a:r>
            <a:r>
              <a:rPr lang="en-US" sz="800" dirty="0" err="1">
                <a:latin typeface="Monaco" charset="0"/>
              </a:rPr>
              <a:t>active_path</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If we find an accepted path, exit the loop.</a:t>
            </a:r>
          </a:p>
          <a:p>
            <a:r>
              <a:rPr lang="en-US" sz="800" dirty="0">
                <a:latin typeface="Monaco" charset="0"/>
              </a:rPr>
              <a:t>            </a:t>
            </a:r>
            <a:r>
              <a:rPr lang="en-US" sz="800" dirty="0" err="1">
                <a:latin typeface="Monaco" charset="0"/>
              </a:rPr>
              <a:t>found_path</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active_path</a:t>
            </a:r>
            <a:endParaRPr lang="en-US" sz="800" dirty="0">
              <a:latin typeface="Monaco" charset="0"/>
            </a:endParaRPr>
          </a:p>
          <a:p>
            <a:r>
              <a:rPr lang="en-US" sz="800" dirty="0">
                <a:latin typeface="Monaco" charset="0"/>
              </a:rPr>
              <a:t>            </a:t>
            </a:r>
            <a:r>
              <a:rPr lang="en-US" sz="800" dirty="0">
                <a:solidFill>
                  <a:srgbClr val="295E99"/>
                </a:solidFill>
                <a:latin typeface="Monaco" charset="0"/>
              </a:rPr>
              <a:t>break</a:t>
            </a:r>
            <a:endParaRPr lang="en-US" sz="800" dirty="0">
              <a:latin typeface="Monaco" charset="0"/>
            </a:endParaRPr>
          </a:p>
          <a:p>
            <a:r>
              <a:rPr lang="en-US" sz="800" dirty="0">
                <a:latin typeface="Monaco" charset="0"/>
              </a:rPr>
              <a:t>        </a:t>
            </a:r>
            <a:r>
              <a:rPr lang="en-US" sz="800" dirty="0" err="1">
                <a:solidFill>
                  <a:srgbClr val="295E99"/>
                </a:solidFill>
                <a:latin typeface="Monaco" charset="0"/>
              </a:rPr>
              <a:t>elif</a:t>
            </a:r>
            <a:r>
              <a:rPr lang="en-US" sz="800" dirty="0">
                <a:latin typeface="Monaco" charset="0"/>
              </a:rPr>
              <a:t> </a:t>
            </a:r>
            <a:r>
              <a:rPr lang="en-US" sz="800" dirty="0" err="1">
                <a:latin typeface="Monaco" charset="0"/>
              </a:rPr>
              <a:t>should_avoid_path</a:t>
            </a:r>
            <a:r>
              <a:rPr lang="en-US" sz="800" dirty="0">
                <a:latin typeface="Monaco" charset="0"/>
              </a:rPr>
              <a:t>(</a:t>
            </a:r>
            <a:r>
              <a:rPr lang="en-US" sz="800" dirty="0" err="1">
                <a:latin typeface="Monaco" charset="0"/>
              </a:rPr>
              <a:t>active_path</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If we find a path that needs to be avoided, mark it as such.</a:t>
            </a:r>
          </a:p>
          <a:p>
            <a:r>
              <a:rPr lang="en-US" sz="800" dirty="0">
                <a:latin typeface="Monaco" charset="0"/>
              </a:rPr>
              <a:t>            </a:t>
            </a:r>
            <a:r>
              <a:rPr lang="en-US" sz="800" dirty="0" err="1">
                <a:latin typeface="Monaco" charset="0"/>
              </a:rPr>
              <a:t>paths_to_avoid</a:t>
            </a:r>
            <a:r>
              <a:rPr lang="en-US" sz="800" dirty="0" err="1">
                <a:solidFill>
                  <a:srgbClr val="D97100"/>
                </a:solidFill>
                <a:latin typeface="Monaco" charset="0"/>
              </a:rPr>
              <a:t>.</a:t>
            </a:r>
            <a:r>
              <a:rPr lang="en-US" sz="800" dirty="0" err="1">
                <a:latin typeface="Monaco" charset="0"/>
              </a:rPr>
              <a:t>append</a:t>
            </a:r>
            <a:r>
              <a:rPr lang="en-US" sz="800" dirty="0">
                <a:latin typeface="Monaco" charset="0"/>
              </a:rPr>
              <a:t>(</a:t>
            </a:r>
            <a:r>
              <a:rPr lang="en-US" sz="800" dirty="0" err="1">
                <a:latin typeface="Monaco" charset="0"/>
              </a:rPr>
              <a:t>active_path</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000000"/>
                </a:solidFill>
                <a:latin typeface="Monaco" charset="0"/>
              </a:rPr>
              <a:t>    </a:t>
            </a:r>
            <a:r>
              <a:rPr lang="en-US" sz="800" dirty="0">
                <a:solidFill>
                  <a:srgbClr val="A16C00"/>
                </a:solidFill>
                <a:latin typeface="Monaco" charset="0"/>
              </a:rPr>
              <a:t># Remove any paths we marked as needing to drop from the stash.</a:t>
            </a:r>
          </a:p>
          <a:p>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drop</a:t>
            </a:r>
            <a:r>
              <a:rPr lang="en-US" sz="800" dirty="0">
                <a:latin typeface="Monaco" charset="0"/>
              </a:rPr>
              <a:t>(stash</a:t>
            </a:r>
            <a:r>
              <a:rPr lang="en-US" sz="800" dirty="0">
                <a:solidFill>
                  <a:srgbClr val="D97100"/>
                </a:solidFill>
                <a:latin typeface="Monaco" charset="0"/>
              </a:rPr>
              <a:t>=</a:t>
            </a:r>
            <a:r>
              <a:rPr lang="en-US" sz="800" dirty="0">
                <a:solidFill>
                  <a:srgbClr val="5EA702"/>
                </a:solidFill>
                <a:latin typeface="Monaco" charset="0"/>
              </a:rPr>
              <a:t>'active'</a:t>
            </a:r>
            <a:r>
              <a:rPr lang="en-US" sz="800" dirty="0">
                <a:latin typeface="Monaco" charset="0"/>
              </a:rPr>
              <a:t>, </a:t>
            </a:r>
            <a:r>
              <a:rPr lang="en-US" sz="800" dirty="0" err="1">
                <a:latin typeface="Monaco" charset="0"/>
              </a:rPr>
              <a:t>filter_func</a:t>
            </a:r>
            <a:r>
              <a:rPr lang="en-US" sz="800" dirty="0">
                <a:solidFill>
                  <a:srgbClr val="D97100"/>
                </a:solidFill>
                <a:latin typeface="Monaco" charset="0"/>
              </a:rPr>
              <a:t>=</a:t>
            </a:r>
            <a:r>
              <a:rPr lang="en-US" sz="800" dirty="0">
                <a:solidFill>
                  <a:srgbClr val="295E99"/>
                </a:solidFill>
                <a:latin typeface="Monaco" charset="0"/>
              </a:rPr>
              <a:t>lambda</a:t>
            </a:r>
            <a:r>
              <a:rPr lang="en-US" sz="800" dirty="0">
                <a:latin typeface="Monaco" charset="0"/>
              </a:rPr>
              <a:t> path: path </a:t>
            </a:r>
            <a:r>
              <a:rPr lang="en-US" sz="800" dirty="0">
                <a:solidFill>
                  <a:srgbClr val="295E99"/>
                </a:solidFill>
                <a:latin typeface="Monaco" charset="0"/>
              </a:rPr>
              <a:t>in</a:t>
            </a:r>
            <a:r>
              <a:rPr lang="en-US" sz="800" dirty="0">
                <a:latin typeface="Monaco" charset="0"/>
              </a:rPr>
              <a:t> </a:t>
            </a:r>
            <a:r>
              <a:rPr lang="en-US" sz="800" dirty="0" err="1">
                <a:latin typeface="Monaco" charset="0"/>
              </a:rPr>
              <a:t>paths_to_avoid</a:t>
            </a:r>
            <a:r>
              <a:rPr lang="en-US" sz="800" dirty="0">
                <a:latin typeface="Monaco" charset="0"/>
              </a:rPr>
              <a:t>)</a:t>
            </a:r>
            <a:endParaRPr lang="en-US" sz="800" dirty="0">
              <a:effectLst/>
              <a:latin typeface="Monaco" charset="0"/>
            </a:endParaRPr>
          </a:p>
        </p:txBody>
      </p:sp>
    </p:spTree>
    <p:extLst>
      <p:ext uri="{BB962C8B-B14F-4D97-AF65-F5344CB8AC3E}">
        <p14:creationId xmlns:p14="http://schemas.microsoft.com/office/powerpoint/2010/main" val="1100712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The ‘Explore’ Method</a:t>
            </a:r>
            <a:endParaRPr lang="en-US" dirty="0"/>
          </a:p>
        </p:txBody>
      </p:sp>
      <p:sp>
        <p:nvSpPr>
          <p:cNvPr id="4" name="TextBox 3"/>
          <p:cNvSpPr txBox="1"/>
          <p:nvPr/>
        </p:nvSpPr>
        <p:spPr>
          <a:xfrm>
            <a:off x="838200" y="1493134"/>
            <a:ext cx="10515599" cy="5262979"/>
          </a:xfrm>
          <a:prstGeom prst="rect">
            <a:avLst/>
          </a:prstGeom>
          <a:noFill/>
        </p:spPr>
        <p:txBody>
          <a:bodyPr wrap="square" rtlCol="0">
            <a:spAutoFit/>
          </a:bodyPr>
          <a:lstStyle/>
          <a:p>
            <a:pPr algn="ctr"/>
            <a:r>
              <a:rPr lang="en-US" sz="2400" dirty="0" smtClean="0"/>
              <a:t>The previous algorithm is so common that </a:t>
            </a:r>
            <a:r>
              <a:rPr lang="en-US" sz="2400" dirty="0" err="1" smtClean="0"/>
              <a:t>Angr</a:t>
            </a:r>
            <a:r>
              <a:rPr lang="en-US" sz="2400" dirty="0" smtClean="0"/>
              <a:t> wrote a single function to do it for you, called the ‘</a:t>
            </a:r>
            <a:r>
              <a:rPr lang="en-US" sz="2400" dirty="0" smtClean="0">
                <a:solidFill>
                  <a:srgbClr val="FF0000"/>
                </a:solidFill>
              </a:rPr>
              <a:t>explore</a:t>
            </a:r>
            <a:r>
              <a:rPr lang="en-US" sz="2400" dirty="0" smtClean="0"/>
              <a:t>’ function:</a:t>
            </a:r>
          </a:p>
          <a:p>
            <a:pPr algn="ctr"/>
            <a:endParaRPr lang="en-US" sz="2400" dirty="0"/>
          </a:p>
          <a:p>
            <a:pPr algn="ctr"/>
            <a:r>
              <a:rPr lang="en-US" sz="2400" dirty="0" err="1" smtClean="0">
                <a:solidFill>
                  <a:srgbClr val="FF0000"/>
                </a:solidFill>
              </a:rPr>
              <a:t>path_group.explore</a:t>
            </a:r>
            <a:r>
              <a:rPr lang="en-US" sz="2400" dirty="0" smtClean="0">
                <a:solidFill>
                  <a:srgbClr val="FF0000"/>
                </a:solidFill>
              </a:rPr>
              <a:t>(find=</a:t>
            </a:r>
            <a:r>
              <a:rPr lang="en-US" sz="2400" dirty="0" err="1" smtClean="0">
                <a:solidFill>
                  <a:srgbClr val="FF0000"/>
                </a:solidFill>
              </a:rPr>
              <a:t>should_accept_path</a:t>
            </a:r>
            <a:r>
              <a:rPr lang="en-US" sz="2400" dirty="0" smtClean="0">
                <a:solidFill>
                  <a:srgbClr val="FF0000"/>
                </a:solidFill>
              </a:rPr>
              <a:t>, avoid=</a:t>
            </a:r>
            <a:r>
              <a:rPr lang="en-US" sz="2400" dirty="0" err="1" smtClean="0">
                <a:solidFill>
                  <a:srgbClr val="FF0000"/>
                </a:solidFill>
              </a:rPr>
              <a:t>should_avoid_path</a:t>
            </a:r>
            <a:r>
              <a:rPr lang="en-US" sz="2400" dirty="0" smtClean="0">
                <a:solidFill>
                  <a:srgbClr val="FF0000"/>
                </a:solidFill>
              </a:rPr>
              <a:t>)</a:t>
            </a:r>
          </a:p>
          <a:p>
            <a:pPr algn="ctr"/>
            <a:endParaRPr lang="en-US" sz="2400" dirty="0"/>
          </a:p>
          <a:p>
            <a:pPr algn="ctr"/>
            <a:r>
              <a:rPr lang="mr-IN" sz="2400" dirty="0" smtClean="0"/>
              <a:t>…</a:t>
            </a:r>
            <a:r>
              <a:rPr lang="en-US" sz="2400" dirty="0"/>
              <a:t> </a:t>
            </a:r>
            <a:r>
              <a:rPr lang="en-US" sz="2400" dirty="0" smtClean="0"/>
              <a:t>will add any path that is accepted to the list ‘</a:t>
            </a:r>
            <a:r>
              <a:rPr lang="en-US" sz="2400" dirty="0" err="1" smtClean="0">
                <a:solidFill>
                  <a:srgbClr val="FF0000"/>
                </a:solidFill>
              </a:rPr>
              <a:t>path_group.found</a:t>
            </a:r>
            <a:r>
              <a:rPr lang="en-US" sz="2400" dirty="0" smtClean="0"/>
              <a:t>’ </a:t>
            </a:r>
          </a:p>
          <a:p>
            <a:pPr algn="ctr"/>
            <a:endParaRPr lang="en-US" sz="2400" dirty="0"/>
          </a:p>
          <a:p>
            <a:pPr algn="ctr"/>
            <a:r>
              <a:rPr lang="en-US" sz="2400" dirty="0" smtClean="0"/>
              <a:t>Additionally, searching or avoiding a specific instruction address is common enough that the find and avoid parameters also </a:t>
            </a:r>
            <a:r>
              <a:rPr lang="en-US" sz="2400" dirty="0" smtClean="0">
                <a:solidFill>
                  <a:srgbClr val="FF0000"/>
                </a:solidFill>
              </a:rPr>
              <a:t>accept addresses</a:t>
            </a:r>
            <a:r>
              <a:rPr lang="en-US" sz="2400" dirty="0" smtClean="0"/>
              <a:t>:</a:t>
            </a:r>
          </a:p>
          <a:p>
            <a:pPr algn="ctr"/>
            <a:endParaRPr lang="en-US" sz="2400" dirty="0"/>
          </a:p>
          <a:p>
            <a:pPr algn="ctr"/>
            <a:r>
              <a:rPr lang="en-US" sz="2400" dirty="0" err="1" smtClean="0">
                <a:solidFill>
                  <a:srgbClr val="FF0000"/>
                </a:solidFill>
              </a:rPr>
              <a:t>path_group.explore</a:t>
            </a:r>
            <a:r>
              <a:rPr lang="en-US" sz="2400" dirty="0" smtClean="0">
                <a:solidFill>
                  <a:srgbClr val="FF0000"/>
                </a:solidFill>
              </a:rPr>
              <a:t>(find=0x80430a, avoid=0x9aa442)</a:t>
            </a:r>
            <a:endParaRPr lang="en-US" sz="2400" dirty="0">
              <a:solidFill>
                <a:srgbClr val="FF0000"/>
              </a:solidFill>
            </a:endParaRPr>
          </a:p>
          <a:p>
            <a:pPr algn="ctr"/>
            <a:endParaRPr lang="en-US" sz="2400" dirty="0" smtClean="0"/>
          </a:p>
          <a:p>
            <a:pPr algn="ctr"/>
            <a:r>
              <a:rPr lang="mr-IN" sz="2400" dirty="0" smtClean="0"/>
              <a:t>…</a:t>
            </a:r>
            <a:r>
              <a:rPr lang="en-US" sz="2400" dirty="0" smtClean="0"/>
              <a:t> would </a:t>
            </a:r>
            <a:r>
              <a:rPr lang="en-US" sz="2400" dirty="0" smtClean="0">
                <a:solidFill>
                  <a:srgbClr val="FF0000"/>
                </a:solidFill>
              </a:rPr>
              <a:t>search </a:t>
            </a:r>
            <a:r>
              <a:rPr lang="en-US" sz="2400" dirty="0" smtClean="0"/>
              <a:t>for address </a:t>
            </a:r>
            <a:r>
              <a:rPr lang="en-US" sz="2400" dirty="0" smtClean="0">
                <a:solidFill>
                  <a:srgbClr val="FF0000"/>
                </a:solidFill>
              </a:rPr>
              <a:t>0x80430a </a:t>
            </a:r>
            <a:r>
              <a:rPr lang="en-US" sz="2400" dirty="0" smtClean="0"/>
              <a:t>and </a:t>
            </a:r>
            <a:r>
              <a:rPr lang="en-US" sz="2400" dirty="0" smtClean="0">
                <a:solidFill>
                  <a:srgbClr val="FF0000"/>
                </a:solidFill>
              </a:rPr>
              <a:t>terminate </a:t>
            </a:r>
            <a:r>
              <a:rPr lang="en-US" sz="2400" dirty="0" smtClean="0"/>
              <a:t>anything that reaches </a:t>
            </a:r>
            <a:r>
              <a:rPr lang="en-US" sz="2400" dirty="0" smtClean="0">
                <a:solidFill>
                  <a:srgbClr val="FF0000"/>
                </a:solidFill>
              </a:rPr>
              <a:t>0x9aa442</a:t>
            </a:r>
            <a:r>
              <a:rPr lang="en-US" sz="2400" dirty="0" smtClean="0"/>
              <a:t>.</a:t>
            </a:r>
          </a:p>
        </p:txBody>
      </p:sp>
    </p:spTree>
    <p:extLst>
      <p:ext uri="{BB962C8B-B14F-4D97-AF65-F5344CB8AC3E}">
        <p14:creationId xmlns:p14="http://schemas.microsoft.com/office/powerpoint/2010/main" val="96082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2</a:t>
            </a:r>
            <a:endParaRPr lang="en-US" sz="5400" dirty="0"/>
          </a:p>
        </p:txBody>
      </p:sp>
      <p:sp>
        <p:nvSpPr>
          <p:cNvPr id="3" name="Subtitle 2"/>
          <p:cNvSpPr>
            <a:spLocks noGrp="1"/>
          </p:cNvSpPr>
          <p:nvPr>
            <p:ph type="subTitle" idx="1"/>
          </p:nvPr>
        </p:nvSpPr>
        <p:spPr/>
        <p:txBody>
          <a:bodyPr/>
          <a:lstStyle/>
          <a:p>
            <a:r>
              <a:rPr lang="en-US" dirty="0" smtClean="0"/>
              <a:t>Introducing Symbols and </a:t>
            </a:r>
            <a:r>
              <a:rPr lang="en-US" dirty="0" smtClean="0"/>
              <a:t>Constraints</a:t>
            </a:r>
            <a:endParaRPr lang="en-US" dirty="0"/>
          </a:p>
        </p:txBody>
      </p:sp>
    </p:spTree>
    <p:extLst>
      <p:ext uri="{BB962C8B-B14F-4D97-AF65-F5344CB8AC3E}">
        <p14:creationId xmlns:p14="http://schemas.microsoft.com/office/powerpoint/2010/main" val="777779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a:t>
            </a:r>
            <a:endParaRPr lang="en-US" dirty="0"/>
          </a:p>
        </p:txBody>
      </p:sp>
      <p:sp>
        <p:nvSpPr>
          <p:cNvPr id="4" name="TextBox 3"/>
          <p:cNvSpPr txBox="1"/>
          <p:nvPr/>
        </p:nvSpPr>
        <p:spPr>
          <a:xfrm>
            <a:off x="838200" y="2651387"/>
            <a:ext cx="10515599" cy="1938992"/>
          </a:xfrm>
          <a:prstGeom prst="rect">
            <a:avLst/>
          </a:prstGeom>
          <a:noFill/>
        </p:spPr>
        <p:txBody>
          <a:bodyPr wrap="square" rtlCol="0">
            <a:spAutoFit/>
          </a:bodyPr>
          <a:lstStyle/>
          <a:p>
            <a:pPr algn="ctr"/>
            <a:r>
              <a:rPr lang="en-US" sz="2400" dirty="0" smtClean="0"/>
              <a:t>In some cases, </a:t>
            </a:r>
            <a:r>
              <a:rPr lang="en-US" sz="2400" dirty="0" err="1" smtClean="0"/>
              <a:t>Angr</a:t>
            </a:r>
            <a:r>
              <a:rPr lang="en-US" sz="2400" dirty="0" smtClean="0"/>
              <a:t> </a:t>
            </a:r>
            <a:r>
              <a:rPr lang="en-US" sz="2400" dirty="0" smtClean="0">
                <a:solidFill>
                  <a:srgbClr val="FF0000"/>
                </a:solidFill>
              </a:rPr>
              <a:t>automatically injects a symbols </a:t>
            </a:r>
            <a:r>
              <a:rPr lang="en-US" sz="2400" dirty="0" smtClean="0"/>
              <a:t>when </a:t>
            </a:r>
            <a:r>
              <a:rPr lang="en-US" sz="2400" dirty="0" smtClean="0">
                <a:solidFill>
                  <a:srgbClr val="FF0000"/>
                </a:solidFill>
              </a:rPr>
              <a:t>user input </a:t>
            </a:r>
            <a:r>
              <a:rPr lang="en-US" sz="2400" dirty="0" smtClean="0"/>
              <a:t>is queried from the </a:t>
            </a:r>
            <a:r>
              <a:rPr lang="en-US" sz="2400" dirty="0" err="1" smtClean="0"/>
              <a:t>stdin</a:t>
            </a:r>
            <a:r>
              <a:rPr lang="en-US" sz="2400" dirty="0" smtClean="0"/>
              <a:t> file. *</a:t>
            </a:r>
          </a:p>
          <a:p>
            <a:pPr algn="ctr"/>
            <a:endParaRPr lang="en-US" sz="2400" dirty="0"/>
          </a:p>
          <a:p>
            <a:pPr algn="ctr"/>
            <a:r>
              <a:rPr lang="en-US" sz="2400" dirty="0" smtClean="0"/>
              <a:t>When </a:t>
            </a:r>
            <a:r>
              <a:rPr lang="en-US" sz="2400" dirty="0" err="1" smtClean="0"/>
              <a:t>Angr</a:t>
            </a:r>
            <a:r>
              <a:rPr lang="en-US" sz="2400" dirty="0" smtClean="0"/>
              <a:t> </a:t>
            </a:r>
            <a:r>
              <a:rPr lang="en-US" sz="2400" dirty="0" smtClean="0">
                <a:solidFill>
                  <a:srgbClr val="FF0000"/>
                </a:solidFill>
              </a:rPr>
              <a:t>does not </a:t>
            </a:r>
            <a:r>
              <a:rPr lang="en-US" sz="2400" dirty="0" smtClean="0"/>
              <a:t>automatically inject a symbol where we want one, </a:t>
            </a:r>
            <a:r>
              <a:rPr lang="en-US" sz="2400" dirty="0" smtClean="0">
                <a:solidFill>
                  <a:srgbClr val="FF0000"/>
                </a:solidFill>
              </a:rPr>
              <a:t>we can do so manually</a:t>
            </a:r>
            <a:r>
              <a:rPr lang="en-US" sz="2400" dirty="0" smtClean="0"/>
              <a:t>.</a:t>
            </a:r>
          </a:p>
        </p:txBody>
      </p:sp>
      <p:sp>
        <p:nvSpPr>
          <p:cNvPr id="5" name="TextBox 4"/>
          <p:cNvSpPr txBox="1"/>
          <p:nvPr/>
        </p:nvSpPr>
        <p:spPr>
          <a:xfrm>
            <a:off x="1145894" y="6423949"/>
            <a:ext cx="5046766" cy="276999"/>
          </a:xfrm>
          <a:prstGeom prst="rect">
            <a:avLst/>
          </a:prstGeom>
          <a:noFill/>
        </p:spPr>
        <p:txBody>
          <a:bodyPr wrap="none" rtlCol="0">
            <a:spAutoFit/>
          </a:bodyPr>
          <a:lstStyle/>
          <a:p>
            <a:r>
              <a:rPr lang="en-US" sz="1200" dirty="0" smtClean="0"/>
              <a:t>* It does this with what are called </a:t>
            </a:r>
            <a:r>
              <a:rPr lang="en-US" sz="1200" dirty="0" err="1" smtClean="0"/>
              <a:t>SimProcedures</a:t>
            </a:r>
            <a:r>
              <a:rPr lang="en-US" sz="1200" dirty="0" smtClean="0"/>
              <a:t>, which we will cover later.</a:t>
            </a:r>
            <a:endParaRPr lang="en-US" sz="1200" dirty="0"/>
          </a:p>
        </p:txBody>
      </p:sp>
    </p:spTree>
    <p:extLst>
      <p:ext uri="{BB962C8B-B14F-4D97-AF65-F5344CB8AC3E}">
        <p14:creationId xmlns:p14="http://schemas.microsoft.com/office/powerpoint/2010/main" val="1921603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Symbols: </a:t>
            </a:r>
            <a:r>
              <a:rPr lang="en-US" dirty="0" err="1" smtClean="0"/>
              <a:t>Bitvectors</a:t>
            </a:r>
            <a:endParaRPr lang="en-US" dirty="0"/>
          </a:p>
        </p:txBody>
      </p:sp>
      <p:sp>
        <p:nvSpPr>
          <p:cNvPr id="4" name="TextBox 3"/>
          <p:cNvSpPr txBox="1"/>
          <p:nvPr/>
        </p:nvSpPr>
        <p:spPr>
          <a:xfrm>
            <a:off x="838200" y="1922182"/>
            <a:ext cx="10515599" cy="3785652"/>
          </a:xfrm>
          <a:prstGeom prst="rect">
            <a:avLst/>
          </a:prstGeom>
          <a:noFill/>
        </p:spPr>
        <p:txBody>
          <a:bodyPr wrap="square" rtlCol="0">
            <a:spAutoFit/>
          </a:bodyPr>
          <a:lstStyle/>
          <a:p>
            <a:pPr algn="ctr"/>
            <a:r>
              <a:rPr lang="en-US" sz="2400" dirty="0" err="1" smtClean="0"/>
              <a:t>Angr’s</a:t>
            </a:r>
            <a:r>
              <a:rPr lang="en-US" sz="2400" dirty="0" smtClean="0"/>
              <a:t> symbols are represented by what it calls </a:t>
            </a:r>
            <a:r>
              <a:rPr lang="en-US" sz="2400" dirty="0" err="1" smtClean="0">
                <a:solidFill>
                  <a:srgbClr val="FF0000"/>
                </a:solidFill>
              </a:rPr>
              <a:t>bitvectors</a:t>
            </a:r>
            <a:r>
              <a:rPr lang="en-US" sz="2400" dirty="0" smtClean="0"/>
              <a:t>.</a:t>
            </a:r>
          </a:p>
          <a:p>
            <a:pPr algn="ctr"/>
            <a:endParaRPr lang="en-US" sz="2400" dirty="0"/>
          </a:p>
          <a:p>
            <a:pPr algn="ctr"/>
            <a:r>
              <a:rPr lang="en-US" sz="2400" dirty="0" err="1" smtClean="0"/>
              <a:t>Bitvectors</a:t>
            </a:r>
            <a:r>
              <a:rPr lang="en-US" sz="2400" dirty="0" smtClean="0"/>
              <a:t> have a </a:t>
            </a:r>
            <a:r>
              <a:rPr lang="en-US" sz="2400" dirty="0" smtClean="0">
                <a:solidFill>
                  <a:srgbClr val="FF0000"/>
                </a:solidFill>
              </a:rPr>
              <a:t>size</a:t>
            </a:r>
            <a:r>
              <a:rPr lang="en-US" sz="2400" dirty="0" smtClean="0"/>
              <a:t>, the number of bits they represent.</a:t>
            </a:r>
          </a:p>
          <a:p>
            <a:pPr algn="ctr"/>
            <a:endParaRPr lang="en-US" sz="2400" dirty="0"/>
          </a:p>
          <a:p>
            <a:pPr algn="ctr"/>
            <a:r>
              <a:rPr lang="en-US" sz="2400" dirty="0" smtClean="0"/>
              <a:t>As with all data in programming, </a:t>
            </a:r>
            <a:r>
              <a:rPr lang="en-US" sz="2400" dirty="0" err="1" smtClean="0"/>
              <a:t>bitvectors</a:t>
            </a:r>
            <a:r>
              <a:rPr lang="en-US" sz="2400" dirty="0" smtClean="0"/>
              <a:t> can represent </a:t>
            </a:r>
            <a:r>
              <a:rPr lang="en-US" sz="2400" dirty="0" smtClean="0">
                <a:solidFill>
                  <a:srgbClr val="FF0000"/>
                </a:solidFill>
              </a:rPr>
              <a:t>any type </a:t>
            </a:r>
            <a:r>
              <a:rPr lang="en-US" sz="2400" dirty="0" smtClean="0"/>
              <a:t>that can fit. Most commonly, they represent either </a:t>
            </a:r>
            <a:r>
              <a:rPr lang="en-US" sz="2400" dirty="0" smtClean="0">
                <a:solidFill>
                  <a:srgbClr val="FF0000"/>
                </a:solidFill>
              </a:rPr>
              <a:t>n-bit integers </a:t>
            </a:r>
            <a:r>
              <a:rPr lang="en-US" sz="2400" dirty="0" smtClean="0"/>
              <a:t>or </a:t>
            </a:r>
            <a:r>
              <a:rPr lang="en-US" sz="2400" dirty="0" smtClean="0">
                <a:solidFill>
                  <a:srgbClr val="FF0000"/>
                </a:solidFill>
              </a:rPr>
              <a:t>strings</a:t>
            </a:r>
            <a:r>
              <a:rPr lang="en-US" sz="2400" dirty="0" smtClean="0"/>
              <a:t>.</a:t>
            </a:r>
          </a:p>
          <a:p>
            <a:pPr algn="ctr"/>
            <a:endParaRPr lang="en-US" sz="2400" dirty="0"/>
          </a:p>
          <a:p>
            <a:pPr algn="ctr"/>
            <a:r>
              <a:rPr lang="en-US" sz="2400" dirty="0" smtClean="0"/>
              <a:t>The difference between a </a:t>
            </a:r>
            <a:r>
              <a:rPr lang="en-US" sz="2400" dirty="0" err="1" smtClean="0"/>
              <a:t>bitvector</a:t>
            </a:r>
            <a:r>
              <a:rPr lang="en-US" sz="2400" dirty="0" smtClean="0"/>
              <a:t> and a typical variable is that, while </a:t>
            </a:r>
            <a:r>
              <a:rPr lang="en-US" sz="2400" dirty="0" smtClean="0">
                <a:solidFill>
                  <a:srgbClr val="FF0000"/>
                </a:solidFill>
              </a:rPr>
              <a:t>typical variables store a single value</a:t>
            </a:r>
            <a:r>
              <a:rPr lang="en-US" sz="2400" dirty="0" smtClean="0"/>
              <a:t>, </a:t>
            </a:r>
            <a:r>
              <a:rPr lang="en-US" sz="2400" dirty="0" err="1" smtClean="0">
                <a:solidFill>
                  <a:srgbClr val="FF0000"/>
                </a:solidFill>
              </a:rPr>
              <a:t>bitvectors</a:t>
            </a:r>
            <a:r>
              <a:rPr lang="en-US" sz="2400" dirty="0" smtClean="0">
                <a:solidFill>
                  <a:srgbClr val="FF0000"/>
                </a:solidFill>
              </a:rPr>
              <a:t> store every value </a:t>
            </a:r>
            <a:r>
              <a:rPr lang="en-US" sz="2400" dirty="0" smtClean="0"/>
              <a:t>that meet certain </a:t>
            </a:r>
            <a:r>
              <a:rPr lang="en-US" sz="2400" dirty="0" smtClean="0">
                <a:solidFill>
                  <a:srgbClr val="FF0000"/>
                </a:solidFill>
              </a:rPr>
              <a:t>constraints</a:t>
            </a:r>
            <a:r>
              <a:rPr lang="en-US" sz="2400" dirty="0" smtClean="0"/>
              <a:t>.</a:t>
            </a:r>
          </a:p>
        </p:txBody>
      </p:sp>
    </p:spTree>
    <p:extLst>
      <p:ext uri="{BB962C8B-B14F-4D97-AF65-F5344CB8AC3E}">
        <p14:creationId xmlns:p14="http://schemas.microsoft.com/office/powerpoint/2010/main" val="962138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Bitvector</a:t>
            </a:r>
            <a:r>
              <a:rPr lang="en-US" dirty="0" smtClean="0"/>
              <a:t> Example</a:t>
            </a:r>
            <a:endParaRPr lang="en-US" dirty="0"/>
          </a:p>
        </p:txBody>
      </p:sp>
      <p:sp>
        <p:nvSpPr>
          <p:cNvPr id="4" name="TextBox 3"/>
          <p:cNvSpPr txBox="1"/>
          <p:nvPr/>
        </p:nvSpPr>
        <p:spPr>
          <a:xfrm>
            <a:off x="838201" y="2385169"/>
            <a:ext cx="10515599" cy="2677656"/>
          </a:xfrm>
          <a:prstGeom prst="rect">
            <a:avLst/>
          </a:prstGeom>
          <a:noFill/>
        </p:spPr>
        <p:txBody>
          <a:bodyPr wrap="square" rtlCol="0">
            <a:spAutoFit/>
          </a:bodyPr>
          <a:lstStyle/>
          <a:p>
            <a:pPr algn="ctr"/>
            <a:r>
              <a:rPr lang="en-US" sz="2400" dirty="0" smtClean="0"/>
              <a:t>Let the </a:t>
            </a:r>
            <a:r>
              <a:rPr lang="en-US" sz="2400" dirty="0" err="1" smtClean="0"/>
              <a:t>bitvector</a:t>
            </a:r>
            <a:r>
              <a:rPr lang="en-US" sz="2400" dirty="0" smtClean="0"/>
              <a:t> </a:t>
            </a:r>
            <a:r>
              <a:rPr lang="el-GR" sz="2400" dirty="0" smtClean="0"/>
              <a:t>λ</a:t>
            </a:r>
            <a:r>
              <a:rPr lang="en-US" sz="2400" dirty="0" smtClean="0"/>
              <a:t> be </a:t>
            </a:r>
            <a:r>
              <a:rPr lang="en-US" sz="2400" dirty="0" smtClean="0">
                <a:solidFill>
                  <a:srgbClr val="FF0000"/>
                </a:solidFill>
              </a:rPr>
              <a:t>8 bits </a:t>
            </a:r>
            <a:r>
              <a:rPr lang="en-US" sz="2400" dirty="0" smtClean="0"/>
              <a:t>and be </a:t>
            </a:r>
            <a:r>
              <a:rPr lang="en-US" sz="2400" dirty="0" smtClean="0">
                <a:solidFill>
                  <a:srgbClr val="FF0000"/>
                </a:solidFill>
              </a:rPr>
              <a:t>constrained</a:t>
            </a:r>
            <a:r>
              <a:rPr lang="en-US" sz="2400" dirty="0" smtClean="0"/>
              <a:t> by: </a:t>
            </a:r>
          </a:p>
          <a:p>
            <a:pPr algn="ctr"/>
            <a:r>
              <a:rPr lang="en-US" sz="2400" dirty="0" smtClean="0"/>
              <a:t>(  </a:t>
            </a:r>
            <a:r>
              <a:rPr lang="el-GR" sz="2400" dirty="0" smtClean="0">
                <a:solidFill>
                  <a:srgbClr val="FF0000"/>
                </a:solidFill>
              </a:rPr>
              <a:t>λ</a:t>
            </a:r>
            <a:r>
              <a:rPr lang="en-US" sz="2400" dirty="0" smtClean="0">
                <a:solidFill>
                  <a:srgbClr val="FF0000"/>
                </a:solidFill>
              </a:rPr>
              <a:t> &gt; 0</a:t>
            </a:r>
            <a:r>
              <a:rPr lang="en-US" sz="2400" dirty="0" smtClean="0"/>
              <a:t>,    </a:t>
            </a:r>
            <a:r>
              <a:rPr lang="el-GR" sz="2400" dirty="0" smtClean="0">
                <a:solidFill>
                  <a:srgbClr val="FF0000"/>
                </a:solidFill>
              </a:rPr>
              <a:t>λ</a:t>
            </a:r>
            <a:r>
              <a:rPr lang="en-US" sz="2400" dirty="0" smtClean="0">
                <a:solidFill>
                  <a:srgbClr val="FF0000"/>
                </a:solidFill>
              </a:rPr>
              <a:t> ≤ 4</a:t>
            </a:r>
            <a:r>
              <a:rPr lang="en-US" sz="2400" dirty="0" smtClean="0"/>
              <a:t>,   </a:t>
            </a:r>
            <a:r>
              <a:rPr lang="el-GR" sz="2400" dirty="0" smtClean="0">
                <a:solidFill>
                  <a:srgbClr val="FF0000"/>
                </a:solidFill>
              </a:rPr>
              <a:t>λ</a:t>
            </a:r>
            <a:r>
              <a:rPr lang="en-US" sz="2400" dirty="0" smtClean="0">
                <a:solidFill>
                  <a:srgbClr val="FF0000"/>
                </a:solidFill>
              </a:rPr>
              <a:t> mod 2 = 0</a:t>
            </a:r>
            <a:r>
              <a:rPr lang="en-US" sz="2400" dirty="0" smtClean="0"/>
              <a:t>  ) ∨ (  </a:t>
            </a:r>
            <a:r>
              <a:rPr lang="el-GR" sz="2400" dirty="0" smtClean="0">
                <a:solidFill>
                  <a:srgbClr val="FF0000"/>
                </a:solidFill>
              </a:rPr>
              <a:t>λ</a:t>
            </a:r>
            <a:r>
              <a:rPr lang="en-US" sz="2400" dirty="0" smtClean="0">
                <a:solidFill>
                  <a:srgbClr val="FF0000"/>
                </a:solidFill>
              </a:rPr>
              <a:t> = 1  </a:t>
            </a:r>
            <a:r>
              <a:rPr lang="en-US" sz="2400" dirty="0" smtClean="0"/>
              <a:t>)</a:t>
            </a:r>
          </a:p>
          <a:p>
            <a:pPr algn="ctr"/>
            <a:endParaRPr lang="en-US" sz="2400" dirty="0"/>
          </a:p>
          <a:p>
            <a:pPr algn="ctr"/>
            <a:r>
              <a:rPr lang="en-US" sz="2400" dirty="0" smtClean="0"/>
              <a:t>The above is how the </a:t>
            </a:r>
            <a:r>
              <a:rPr lang="en-US" sz="2400" dirty="0" err="1" smtClean="0"/>
              <a:t>bitvector</a:t>
            </a:r>
            <a:r>
              <a:rPr lang="en-US" sz="2400" dirty="0" smtClean="0"/>
              <a:t> would be stored.</a:t>
            </a:r>
          </a:p>
          <a:p>
            <a:pPr algn="ctr"/>
            <a:endParaRPr lang="en-US" sz="2400" dirty="0"/>
          </a:p>
          <a:p>
            <a:pPr algn="ctr"/>
            <a:r>
              <a:rPr lang="en-US" sz="2400" dirty="0" smtClean="0"/>
              <a:t>However, if we were to </a:t>
            </a:r>
            <a:r>
              <a:rPr lang="en-US" sz="2400" dirty="0" smtClean="0">
                <a:solidFill>
                  <a:srgbClr val="FF0000"/>
                </a:solidFill>
              </a:rPr>
              <a:t>concretize</a:t>
            </a:r>
            <a:r>
              <a:rPr lang="en-US" sz="2400" dirty="0" smtClean="0"/>
              <a:t> the </a:t>
            </a:r>
            <a:r>
              <a:rPr lang="en-US" sz="2400" dirty="0" err="1" smtClean="0"/>
              <a:t>bitvector</a:t>
            </a:r>
            <a:r>
              <a:rPr lang="en-US" sz="2400" dirty="0" smtClean="0"/>
              <a:t> (collapse it to a specific value), it could take on any of the following values: 2, 4, or 1.</a:t>
            </a:r>
          </a:p>
        </p:txBody>
      </p:sp>
    </p:spTree>
    <p:extLst>
      <p:ext uri="{BB962C8B-B14F-4D97-AF65-F5344CB8AC3E}">
        <p14:creationId xmlns:p14="http://schemas.microsoft.com/office/powerpoint/2010/main" val="156671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Symbolic and Concrete</a:t>
            </a:r>
            <a:endParaRPr lang="en-US" dirty="0"/>
          </a:p>
        </p:txBody>
      </p:sp>
      <p:sp>
        <p:nvSpPr>
          <p:cNvPr id="4" name="TextBox 3"/>
          <p:cNvSpPr txBox="1"/>
          <p:nvPr/>
        </p:nvSpPr>
        <p:spPr>
          <a:xfrm>
            <a:off x="838200" y="1690688"/>
            <a:ext cx="10515599" cy="4524315"/>
          </a:xfrm>
          <a:prstGeom prst="rect">
            <a:avLst/>
          </a:prstGeom>
          <a:noFill/>
        </p:spPr>
        <p:txBody>
          <a:bodyPr wrap="square" rtlCol="0">
            <a:spAutoFit/>
          </a:bodyPr>
          <a:lstStyle/>
          <a:p>
            <a:r>
              <a:rPr lang="en-US" sz="2400" dirty="0" smtClean="0"/>
              <a:t>Definitions:</a:t>
            </a:r>
          </a:p>
          <a:p>
            <a:r>
              <a:rPr lang="en-US" sz="2400" i="1" dirty="0"/>
              <a:t> </a:t>
            </a:r>
            <a:r>
              <a:rPr lang="en-US" sz="2400" i="1" dirty="0" smtClean="0"/>
              <a:t>   </a:t>
            </a:r>
            <a:r>
              <a:rPr lang="en-US" sz="2400" dirty="0" smtClean="0"/>
              <a:t>A</a:t>
            </a:r>
            <a:r>
              <a:rPr lang="en-US" sz="2400" i="1" dirty="0" smtClean="0"/>
              <a:t> </a:t>
            </a:r>
            <a:r>
              <a:rPr lang="en-US" sz="2400" i="1" dirty="0" smtClean="0">
                <a:solidFill>
                  <a:srgbClr val="FF0000"/>
                </a:solidFill>
              </a:rPr>
              <a:t>concrete</a:t>
            </a:r>
            <a:r>
              <a:rPr lang="en-US" sz="2400" i="1" dirty="0" smtClean="0"/>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exactly 1</a:t>
            </a:r>
            <a:r>
              <a:rPr lang="en-US" sz="2400" dirty="0" smtClean="0"/>
              <a:t> value. </a:t>
            </a:r>
          </a:p>
          <a:p>
            <a:r>
              <a:rPr lang="en-US" sz="2400" dirty="0"/>
              <a:t> </a:t>
            </a:r>
            <a:r>
              <a:rPr lang="en-US" sz="2400" dirty="0" smtClean="0"/>
              <a:t>       (Example: { </a:t>
            </a:r>
            <a:r>
              <a:rPr lang="el-GR" sz="2400" dirty="0" smtClean="0"/>
              <a:t>λ</a:t>
            </a:r>
            <a:r>
              <a:rPr lang="en-US" sz="2400" dirty="0" smtClean="0"/>
              <a:t>: </a:t>
            </a:r>
            <a:r>
              <a:rPr lang="el-GR" sz="2400" dirty="0" smtClean="0"/>
              <a:t>λ </a:t>
            </a:r>
            <a:r>
              <a:rPr lang="en-US" sz="2400" dirty="0" smtClean="0"/>
              <a:t>= 1 })</a:t>
            </a:r>
          </a:p>
          <a:p>
            <a:endParaRPr lang="en-US" sz="2400" dirty="0" smtClean="0"/>
          </a:p>
          <a:p>
            <a:r>
              <a:rPr lang="en-US" sz="2400" dirty="0"/>
              <a:t> </a:t>
            </a:r>
            <a:r>
              <a:rPr lang="en-US" sz="2400" dirty="0" smtClean="0"/>
              <a:t>   A </a:t>
            </a:r>
            <a:r>
              <a:rPr lang="en-US" sz="2400" i="1" dirty="0" smtClean="0">
                <a:solidFill>
                  <a:srgbClr val="FF0000"/>
                </a:solidFill>
              </a:rPr>
              <a:t>symbolic</a:t>
            </a:r>
            <a:r>
              <a:rPr lang="en-US" sz="2400" b="1" i="1"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more than 1 </a:t>
            </a:r>
            <a:r>
              <a:rPr lang="en-US" sz="2400" dirty="0" smtClean="0"/>
              <a:t>value.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smtClean="0"/>
              <a:t>&gt; 10 })</a:t>
            </a:r>
          </a:p>
          <a:p>
            <a:endParaRPr lang="en-US" sz="2400" dirty="0" smtClean="0"/>
          </a:p>
          <a:p>
            <a:r>
              <a:rPr lang="en-US" sz="2400" dirty="0"/>
              <a:t> </a:t>
            </a:r>
            <a:r>
              <a:rPr lang="en-US" sz="2400" dirty="0" smtClean="0"/>
              <a:t>   An </a:t>
            </a:r>
            <a:r>
              <a:rPr lang="en-US" sz="2400" i="1" dirty="0" err="1" smtClean="0">
                <a:solidFill>
                  <a:srgbClr val="FF0000"/>
                </a:solidFill>
              </a:rPr>
              <a:t>unsatisfiable</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a:t>
            </a:r>
            <a:r>
              <a:rPr lang="en-US" sz="2400" dirty="0" smtClean="0">
                <a:solidFill>
                  <a:srgbClr val="FF0000"/>
                </a:solidFill>
              </a:rPr>
              <a:t>cannot take on any </a:t>
            </a:r>
            <a:r>
              <a:rPr lang="en-US" sz="2400" dirty="0" smtClean="0"/>
              <a:t>values.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a:t>=</a:t>
            </a:r>
            <a:r>
              <a:rPr lang="en-US" sz="2400" dirty="0" smtClean="0"/>
              <a:t> 10, </a:t>
            </a:r>
            <a:r>
              <a:rPr lang="el-GR" sz="2400" dirty="0" smtClean="0"/>
              <a:t>λ </a:t>
            </a:r>
            <a:r>
              <a:rPr lang="en-US" sz="2400" dirty="0" smtClean="0"/>
              <a:t>≠ 10 })</a:t>
            </a:r>
          </a:p>
          <a:p>
            <a:endParaRPr lang="en-US" sz="2400" i="1" dirty="0"/>
          </a:p>
          <a:p>
            <a:r>
              <a:rPr lang="en-US" sz="2400" i="1" dirty="0" smtClean="0"/>
              <a:t>    </a:t>
            </a:r>
            <a:r>
              <a:rPr lang="en-US" sz="2400" dirty="0" smtClean="0"/>
              <a:t>An </a:t>
            </a:r>
            <a:r>
              <a:rPr lang="en-US" sz="2400" i="1" dirty="0" smtClean="0">
                <a:solidFill>
                  <a:srgbClr val="FF0000"/>
                </a:solidFill>
              </a:rPr>
              <a:t>unconstrained</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any</a:t>
            </a:r>
            <a:r>
              <a:rPr lang="en-US" sz="2400" dirty="0" smtClean="0"/>
              <a:t> value, within the </a:t>
            </a:r>
          </a:p>
          <a:p>
            <a:r>
              <a:rPr lang="en-US" sz="2400" dirty="0"/>
              <a:t> </a:t>
            </a:r>
            <a:r>
              <a:rPr lang="en-US" sz="2400" dirty="0" smtClean="0"/>
              <a:t>       bounds of its size.</a:t>
            </a:r>
            <a:endParaRPr lang="en-US" sz="2400" i="1" dirty="0" smtClean="0"/>
          </a:p>
        </p:txBody>
      </p:sp>
    </p:spTree>
    <p:extLst>
      <p:ext uri="{BB962C8B-B14F-4D97-AF65-F5344CB8AC3E}">
        <p14:creationId xmlns:p14="http://schemas.microsoft.com/office/powerpoint/2010/main" val="1202873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Constraints on Symbols</a:t>
            </a:r>
            <a:endParaRPr lang="en-US" dirty="0"/>
          </a:p>
        </p:txBody>
      </p:sp>
      <p:sp>
        <p:nvSpPr>
          <p:cNvPr id="4" name="TextBox 3"/>
          <p:cNvSpPr txBox="1"/>
          <p:nvPr/>
        </p:nvSpPr>
        <p:spPr>
          <a:xfrm>
            <a:off x="838200" y="2130526"/>
            <a:ext cx="10515599" cy="3046988"/>
          </a:xfrm>
          <a:prstGeom prst="rect">
            <a:avLst/>
          </a:prstGeom>
          <a:noFill/>
        </p:spPr>
        <p:txBody>
          <a:bodyPr wrap="square" rtlCol="0">
            <a:spAutoFit/>
          </a:bodyPr>
          <a:lstStyle/>
          <a:p>
            <a:pPr algn="ctr"/>
            <a:r>
              <a:rPr lang="en-US" sz="2400" dirty="0" err="1" smtClean="0"/>
              <a:t>Angr</a:t>
            </a:r>
            <a:r>
              <a:rPr lang="en-US" sz="2400" dirty="0" smtClean="0"/>
              <a:t> provides a nice frontend to z3, an open-source constraint solver. It has the following functionality (and more):</a:t>
            </a:r>
          </a:p>
          <a:p>
            <a:pPr algn="ctr"/>
            <a:endParaRPr lang="en-US" sz="2400" dirty="0" smtClean="0"/>
          </a:p>
          <a:p>
            <a:pPr marL="342900" indent="-342900" algn="ctr">
              <a:buFont typeface="Arial" charset="0"/>
              <a:buChar char="•"/>
            </a:pPr>
            <a:r>
              <a:rPr lang="en-US" sz="2400" dirty="0" smtClean="0"/>
              <a:t>Find </a:t>
            </a:r>
            <a:r>
              <a:rPr lang="en-US" sz="2400" dirty="0" smtClean="0">
                <a:solidFill>
                  <a:srgbClr val="FF0000"/>
                </a:solidFill>
              </a:rPr>
              <a:t>any (single) value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up to </a:t>
            </a:r>
            <a:r>
              <a:rPr lang="en-US" sz="2400" dirty="0" smtClean="0">
                <a:solidFill>
                  <a:srgbClr val="FF0000"/>
                </a:solidFill>
              </a:rPr>
              <a:t>n possible values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the </a:t>
            </a:r>
            <a:r>
              <a:rPr lang="en-US" sz="2400" dirty="0" smtClean="0">
                <a:solidFill>
                  <a:srgbClr val="FF0000"/>
                </a:solidFill>
              </a:rPr>
              <a:t>maximum or minimum </a:t>
            </a:r>
            <a:r>
              <a:rPr lang="en-US" sz="2400" dirty="0" smtClean="0"/>
              <a:t>possible values of a </a:t>
            </a:r>
            <a:r>
              <a:rPr lang="en-US" sz="2400" dirty="0" err="1" smtClean="0"/>
              <a:t>bitvector</a:t>
            </a:r>
            <a:endParaRPr lang="en-US" sz="2400" dirty="0" smtClean="0"/>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smtClean="0">
                <a:solidFill>
                  <a:srgbClr val="FF0000"/>
                </a:solidFill>
              </a:rPr>
              <a:t>‘true’ or ‘false’</a:t>
            </a:r>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err="1" smtClean="0">
                <a:solidFill>
                  <a:srgbClr val="FF0000"/>
                </a:solidFill>
              </a:rPr>
              <a:t>satisfiable</a:t>
            </a:r>
            <a:endParaRPr lang="en-US" sz="2400" dirty="0" smtClean="0">
              <a:solidFill>
                <a:srgbClr val="FF0000"/>
              </a:solidFill>
            </a:endParaRPr>
          </a:p>
        </p:txBody>
      </p:sp>
    </p:spTree>
    <p:extLst>
      <p:ext uri="{BB962C8B-B14F-4D97-AF65-F5344CB8AC3E}">
        <p14:creationId xmlns:p14="http://schemas.microsoft.com/office/powerpoint/2010/main" val="43574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solidFill>
                  <a:srgbClr val="FF0000"/>
                </a:solidFill>
              </a:rPr>
              <a:t>Inject a Symbol</a:t>
            </a:r>
            <a:endParaRPr lang="en-US" dirty="0"/>
          </a:p>
        </p:txBody>
      </p:sp>
      <p:sp>
        <p:nvSpPr>
          <p:cNvPr id="4" name="Rectangle 3"/>
          <p:cNvSpPr/>
          <p:nvPr/>
        </p:nvSpPr>
        <p:spPr>
          <a:xfrm>
            <a:off x="2944093" y="1652535"/>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2474669" y="17509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8158" y="1639088"/>
            <a:ext cx="1362232" cy="369332"/>
          </a:xfrm>
          <a:prstGeom prst="rect">
            <a:avLst/>
          </a:prstGeom>
          <a:noFill/>
        </p:spPr>
        <p:txBody>
          <a:bodyPr wrap="none" rtlCol="0">
            <a:spAutoFit/>
          </a:bodyPr>
          <a:lstStyle/>
          <a:p>
            <a:r>
              <a:rPr lang="en-US" smtClean="0"/>
              <a:t>You are here</a:t>
            </a:r>
            <a:endParaRPr lang="en-US" dirty="0"/>
          </a:p>
        </p:txBody>
      </p:sp>
      <p:sp>
        <p:nvSpPr>
          <p:cNvPr id="9" name="TextBox 8"/>
          <p:cNvSpPr txBox="1"/>
          <p:nvPr/>
        </p:nvSpPr>
        <p:spPr>
          <a:xfrm>
            <a:off x="4049061" y="4320391"/>
            <a:ext cx="4093878" cy="523220"/>
          </a:xfrm>
          <a:prstGeom prst="rect">
            <a:avLst/>
          </a:prstGeom>
          <a:noFill/>
        </p:spPr>
        <p:txBody>
          <a:bodyPr wrap="none" rtlCol="0">
            <a:spAutoFit/>
          </a:bodyPr>
          <a:lstStyle/>
          <a:p>
            <a:r>
              <a:rPr lang="en-US" sz="2800" dirty="0" smtClean="0"/>
              <a:t>But first, what is a </a:t>
            </a:r>
            <a:r>
              <a:rPr lang="en-US" sz="2800" dirty="0" smtClean="0">
                <a:solidFill>
                  <a:srgbClr val="FF0000"/>
                </a:solidFill>
              </a:rPr>
              <a:t>symbol</a:t>
            </a:r>
            <a:r>
              <a:rPr lang="en-US" sz="2800" dirty="0" smtClean="0"/>
              <a:t>?</a:t>
            </a:r>
            <a:endParaRPr lang="en-US" sz="2800" dirty="0"/>
          </a:p>
        </p:txBody>
      </p:sp>
    </p:spTree>
    <p:extLst>
      <p:ext uri="{BB962C8B-B14F-4D97-AF65-F5344CB8AC3E}">
        <p14:creationId xmlns:p14="http://schemas.microsoft.com/office/powerpoint/2010/main" val="284651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in the Context of a Program State</a:t>
            </a:r>
            <a:endParaRPr lang="en-US" dirty="0"/>
          </a:p>
        </p:txBody>
      </p:sp>
      <p:sp>
        <p:nvSpPr>
          <p:cNvPr id="4" name="Rectangle 3"/>
          <p:cNvSpPr/>
          <p:nvPr/>
        </p:nvSpPr>
        <p:spPr>
          <a:xfrm>
            <a:off x="3964231" y="1794861"/>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3496342"/>
            <a:ext cx="10515599" cy="3046988"/>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inject symbols into variables </a:t>
            </a:r>
            <a:r>
              <a:rPr lang="en-US" sz="2400" dirty="0" smtClean="0"/>
              <a:t>as long as the size of the </a:t>
            </a:r>
            <a:r>
              <a:rPr lang="en-US" sz="2400" dirty="0" err="1" smtClean="0"/>
              <a:t>bitvector</a:t>
            </a:r>
            <a:r>
              <a:rPr lang="en-US" sz="2400" dirty="0" smtClean="0"/>
              <a:t> is equal to the size of the variable.</a:t>
            </a:r>
          </a:p>
          <a:p>
            <a:pPr algn="ctr"/>
            <a:endParaRPr lang="en-US" sz="2400" dirty="0"/>
          </a:p>
          <a:p>
            <a:pPr algn="ctr"/>
            <a:r>
              <a:rPr lang="en-US" sz="2400" dirty="0" smtClean="0">
                <a:solidFill>
                  <a:srgbClr val="FF0000"/>
                </a:solidFill>
              </a:rPr>
              <a:t>Constraints</a:t>
            </a:r>
            <a:r>
              <a:rPr lang="en-US" sz="2400" dirty="0" smtClean="0"/>
              <a:t> </a:t>
            </a:r>
            <a:r>
              <a:rPr lang="en-US" sz="2400" dirty="0" smtClean="0">
                <a:solidFill>
                  <a:srgbClr val="FF0000"/>
                </a:solidFill>
              </a:rPr>
              <a:t>are automatically generated </a:t>
            </a:r>
            <a:r>
              <a:rPr lang="en-US" sz="2400" dirty="0" smtClean="0"/>
              <a:t>(ex: </a:t>
            </a:r>
            <a:r>
              <a:rPr lang="el-GR" sz="2400" dirty="0"/>
              <a:t>λ</a:t>
            </a:r>
            <a:r>
              <a:rPr lang="en-US" sz="2400" dirty="0"/>
              <a:t> = ‘hunter2’, or, for the other path, </a:t>
            </a:r>
            <a:r>
              <a:rPr lang="el-GR" sz="2400" dirty="0"/>
              <a:t>λ</a:t>
            </a:r>
            <a:r>
              <a:rPr lang="en-US" sz="2400" dirty="0"/>
              <a:t> ≠ ‘hunter2’) </a:t>
            </a:r>
            <a:r>
              <a:rPr lang="en-US" sz="2400" dirty="0" smtClean="0"/>
              <a:t>as the engine follows a given path.</a:t>
            </a:r>
          </a:p>
          <a:p>
            <a:pPr algn="ctr"/>
            <a:endParaRPr lang="en-US" sz="2400" dirty="0"/>
          </a:p>
          <a:p>
            <a:pPr algn="ctr"/>
            <a:r>
              <a:rPr lang="en-US" sz="2400" dirty="0" smtClean="0"/>
              <a:t>If we desire, we can </a:t>
            </a:r>
            <a:r>
              <a:rPr lang="en-US" sz="2400" dirty="0" smtClean="0">
                <a:solidFill>
                  <a:srgbClr val="FF0000"/>
                </a:solidFill>
              </a:rPr>
              <a:t>manually add constraints </a:t>
            </a:r>
            <a:r>
              <a:rPr lang="en-US" sz="2400" dirty="0" smtClean="0"/>
              <a:t>to any </a:t>
            </a:r>
            <a:r>
              <a:rPr lang="en-US" sz="2400" dirty="0" err="1" smtClean="0"/>
              <a:t>bitvector</a:t>
            </a:r>
            <a:r>
              <a:rPr lang="en-US" sz="2400" dirty="0"/>
              <a:t> </a:t>
            </a:r>
            <a:r>
              <a:rPr lang="en-US" sz="2400" dirty="0" smtClean="0"/>
              <a:t>at any time during the execution of the program.</a:t>
            </a:r>
            <a:endParaRPr lang="en-US" sz="2400" dirty="0"/>
          </a:p>
        </p:txBody>
      </p:sp>
    </p:spTree>
    <p:extLst>
      <p:ext uri="{BB962C8B-B14F-4D97-AF65-F5344CB8AC3E}">
        <p14:creationId xmlns:p14="http://schemas.microsoft.com/office/powerpoint/2010/main" val="2035835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Propagation</a:t>
            </a:r>
            <a:endParaRPr lang="en-US" dirty="0"/>
          </a:p>
        </p:txBody>
      </p:sp>
      <p:sp>
        <p:nvSpPr>
          <p:cNvPr id="4" name="Rectangle 3"/>
          <p:cNvSpPr/>
          <p:nvPr/>
        </p:nvSpPr>
        <p:spPr>
          <a:xfrm>
            <a:off x="1444120" y="1689357"/>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solidFill>
                  <a:srgbClr val="B51700"/>
                </a:solidFill>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5" name="Rectangle 4"/>
          <p:cNvSpPr/>
          <p:nvPr/>
        </p:nvSpPr>
        <p:spPr>
          <a:xfrm>
            <a:off x="8927869" y="354336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27869"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27869" y="39280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27869" y="412544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27869" y="43228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27869" y="450482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27869" y="470219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27869" y="488954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27869" y="508691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27869" y="528428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27869" y="548984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27869" y="568721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27869" y="587456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927869" y="6071932"/>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27869" y="626929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927869" y="64732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927869" y="66706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27869" y="685800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27869" y="257023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27869" y="27681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927869"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27869" y="315283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27869" y="335020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927869" y="1596217"/>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27869" y="179358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927869"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27869" y="21783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927869" y="237838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927869" y="62491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927869" y="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27869" y="100912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927869" y="120648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27869" y="140385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927869" y="-15954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27869" y="2781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927869" y="2251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27869" y="4225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2951" y="2881274"/>
            <a:ext cx="7102032" cy="3416320"/>
          </a:xfrm>
          <a:prstGeom prst="rect">
            <a:avLst/>
          </a:prstGeom>
          <a:noFill/>
        </p:spPr>
        <p:txBody>
          <a:bodyPr wrap="square" rtlCol="0">
            <a:spAutoFit/>
          </a:bodyPr>
          <a:lstStyle/>
          <a:p>
            <a:pPr algn="ctr"/>
            <a:r>
              <a:rPr lang="en-US" sz="2400" dirty="0" smtClean="0"/>
              <a:t>To the right you see the </a:t>
            </a:r>
            <a:r>
              <a:rPr lang="en-US" sz="2400" dirty="0" smtClean="0">
                <a:solidFill>
                  <a:srgbClr val="FF0000"/>
                </a:solidFill>
              </a:rPr>
              <a:t>memory</a:t>
            </a:r>
            <a:r>
              <a:rPr lang="en-US" sz="2400" dirty="0" smtClean="0"/>
              <a:t>, with the variables </a:t>
            </a:r>
            <a:r>
              <a:rPr lang="en-US" sz="2400" dirty="0" err="1" smtClean="0"/>
              <a:t>user_input</a:t>
            </a:r>
            <a:r>
              <a:rPr lang="en-US" sz="2400" dirty="0" smtClean="0"/>
              <a:t> and </a:t>
            </a:r>
            <a:r>
              <a:rPr lang="en-US" sz="2400" dirty="0" err="1" smtClean="0"/>
              <a:t>encrypted_inputX</a:t>
            </a:r>
            <a:r>
              <a:rPr lang="en-US" sz="2400" dirty="0" smtClean="0"/>
              <a:t> </a:t>
            </a:r>
            <a:r>
              <a:rPr lang="en-US" sz="2400" dirty="0" smtClean="0">
                <a:solidFill>
                  <a:srgbClr val="FF0000"/>
                </a:solidFill>
              </a:rPr>
              <a:t>marked</a:t>
            </a:r>
            <a:r>
              <a:rPr lang="en-US" sz="2400" dirty="0" smtClean="0"/>
              <a:t>.</a:t>
            </a:r>
          </a:p>
          <a:p>
            <a:pPr algn="ctr"/>
            <a:endParaRPr lang="en-US" sz="2400" dirty="0"/>
          </a:p>
          <a:p>
            <a:pPr algn="ctr"/>
            <a:r>
              <a:rPr lang="en-US" sz="2400" dirty="0" smtClean="0">
                <a:solidFill>
                  <a:srgbClr val="FF0000"/>
                </a:solidFill>
              </a:rPr>
              <a:t>All are symbolic</a:t>
            </a:r>
            <a:r>
              <a:rPr lang="en-US" sz="2400" dirty="0" smtClean="0"/>
              <a:t>, represented by the green.</a:t>
            </a:r>
          </a:p>
          <a:p>
            <a:pPr algn="ctr"/>
            <a:endParaRPr lang="en-US" sz="2400" dirty="0"/>
          </a:p>
          <a:p>
            <a:pPr algn="ctr"/>
            <a:r>
              <a:rPr lang="en-US" sz="2400" dirty="0" smtClean="0"/>
              <a:t>The variables </a:t>
            </a:r>
            <a:r>
              <a:rPr lang="en-US" sz="2400" dirty="0" err="1" smtClean="0"/>
              <a:t>encrypted_inputX</a:t>
            </a:r>
            <a:r>
              <a:rPr lang="en-US" sz="2400" dirty="0" smtClean="0"/>
              <a:t> </a:t>
            </a:r>
            <a:r>
              <a:rPr lang="en-US" sz="2400" dirty="0" smtClean="0">
                <a:solidFill>
                  <a:srgbClr val="FF0000"/>
                </a:solidFill>
              </a:rPr>
              <a:t>depend</a:t>
            </a:r>
            <a:r>
              <a:rPr lang="en-US" sz="2400" dirty="0" smtClean="0"/>
              <a:t> entirely on </a:t>
            </a:r>
            <a:r>
              <a:rPr lang="en-US" sz="2400" dirty="0" err="1" smtClean="0"/>
              <a:t>user_input</a:t>
            </a:r>
            <a:r>
              <a:rPr lang="en-US" sz="2400" dirty="0" smtClean="0"/>
              <a:t>, denoted by the arrow.</a:t>
            </a:r>
          </a:p>
          <a:p>
            <a:pPr algn="ctr"/>
            <a:endParaRPr lang="en-US" sz="2400" dirty="0"/>
          </a:p>
          <a:p>
            <a:pPr algn="ctr"/>
            <a:r>
              <a:rPr lang="en-US" sz="2400" dirty="0" smtClean="0"/>
              <a:t>Symbols can </a:t>
            </a:r>
            <a:r>
              <a:rPr lang="en-US" sz="2400" dirty="0" smtClean="0">
                <a:solidFill>
                  <a:srgbClr val="FF0000"/>
                </a:solidFill>
              </a:rPr>
              <a:t>propagate</a:t>
            </a:r>
            <a:r>
              <a:rPr lang="en-US" sz="2400" dirty="0" smtClean="0"/>
              <a:t> when values are </a:t>
            </a:r>
            <a:r>
              <a:rPr lang="en-US" sz="2400" dirty="0" smtClean="0">
                <a:solidFill>
                  <a:srgbClr val="FF0000"/>
                </a:solidFill>
              </a:rPr>
              <a:t>transferred</a:t>
            </a:r>
            <a:r>
              <a:rPr lang="en-US" sz="2400" dirty="0" smtClean="0"/>
              <a:t>.</a:t>
            </a:r>
          </a:p>
        </p:txBody>
      </p:sp>
      <p:sp>
        <p:nvSpPr>
          <p:cNvPr id="60" name="Rectangle 59"/>
          <p:cNvSpPr/>
          <p:nvPr/>
        </p:nvSpPr>
        <p:spPr>
          <a:xfrm>
            <a:off x="7836611" y="771147"/>
            <a:ext cx="1114408" cy="276999"/>
          </a:xfrm>
          <a:prstGeom prst="rect">
            <a:avLst/>
          </a:prstGeom>
        </p:spPr>
        <p:txBody>
          <a:bodyPr wrap="none">
            <a:spAutoFit/>
          </a:bodyPr>
          <a:lstStyle/>
          <a:p>
            <a:pPr algn="r"/>
            <a:r>
              <a:rPr lang="en-US" sz="1200" dirty="0" err="1">
                <a:latin typeface="Monaco" charset="0"/>
              </a:rPr>
              <a:t>user_input</a:t>
            </a:r>
            <a:endParaRPr lang="en-US" sz="1200" dirty="0"/>
          </a:p>
        </p:txBody>
      </p:sp>
      <p:sp>
        <p:nvSpPr>
          <p:cNvPr id="61" name="Rectangle 60"/>
          <p:cNvSpPr/>
          <p:nvPr/>
        </p:nvSpPr>
        <p:spPr>
          <a:xfrm>
            <a:off x="7280698" y="1942121"/>
            <a:ext cx="1672254" cy="276999"/>
          </a:xfrm>
          <a:prstGeom prst="rect">
            <a:avLst/>
          </a:prstGeom>
        </p:spPr>
        <p:txBody>
          <a:bodyPr wrap="none">
            <a:spAutoFit/>
          </a:bodyPr>
          <a:lstStyle/>
          <a:p>
            <a:pPr algn="r"/>
            <a:r>
              <a:rPr lang="en-US" sz="1200" dirty="0">
                <a:latin typeface="Monaco" charset="0"/>
              </a:rPr>
              <a:t>e</a:t>
            </a:r>
            <a:r>
              <a:rPr lang="en-US" sz="1200" dirty="0" smtClean="0">
                <a:latin typeface="Monaco" charset="0"/>
              </a:rPr>
              <a:t>ncrypted_input0</a:t>
            </a:r>
            <a:endParaRPr lang="en-US" sz="1200" dirty="0"/>
          </a:p>
        </p:txBody>
      </p:sp>
      <p:sp>
        <p:nvSpPr>
          <p:cNvPr id="62" name="Rectangle 61"/>
          <p:cNvSpPr/>
          <p:nvPr/>
        </p:nvSpPr>
        <p:spPr>
          <a:xfrm>
            <a:off x="7292271" y="2937543"/>
            <a:ext cx="1672254" cy="276999"/>
          </a:xfrm>
          <a:prstGeom prst="rect">
            <a:avLst/>
          </a:prstGeom>
        </p:spPr>
        <p:txBody>
          <a:bodyPr wrap="none">
            <a:spAutoFit/>
          </a:bodyPr>
          <a:lstStyle/>
          <a:p>
            <a:pPr algn="r"/>
            <a:r>
              <a:rPr lang="en-US" sz="1200" dirty="0" smtClean="0">
                <a:latin typeface="Monaco" charset="0"/>
              </a:rPr>
              <a:t>encrypted_input1</a:t>
            </a:r>
            <a:endParaRPr lang="en-US" sz="1200" dirty="0"/>
          </a:p>
        </p:txBody>
      </p:sp>
      <p:sp>
        <p:nvSpPr>
          <p:cNvPr id="63" name="Rectangle 62"/>
          <p:cNvSpPr/>
          <p:nvPr/>
        </p:nvSpPr>
        <p:spPr>
          <a:xfrm>
            <a:off x="7292269" y="3701473"/>
            <a:ext cx="1672254" cy="276999"/>
          </a:xfrm>
          <a:prstGeom prst="rect">
            <a:avLst/>
          </a:prstGeom>
        </p:spPr>
        <p:txBody>
          <a:bodyPr wrap="none">
            <a:spAutoFit/>
          </a:bodyPr>
          <a:lstStyle/>
          <a:p>
            <a:pPr algn="r"/>
            <a:r>
              <a:rPr lang="en-US" sz="1200" dirty="0" smtClean="0">
                <a:latin typeface="Monaco" charset="0"/>
              </a:rPr>
              <a:t>encrypted_input2</a:t>
            </a:r>
            <a:endParaRPr lang="en-US" sz="1200" dirty="0"/>
          </a:p>
        </p:txBody>
      </p:sp>
      <p:cxnSp>
        <p:nvCxnSpPr>
          <p:cNvPr id="66" name="Curved Connector 65"/>
          <p:cNvCxnSpPr>
            <a:stCxn id="6" idx="3"/>
            <a:endCxn id="26" idx="3"/>
          </p:cNvCxnSpPr>
          <p:nvPr/>
        </p:nvCxnSpPr>
        <p:spPr>
          <a:xfrm flipV="1">
            <a:off x="10457411" y="3251522"/>
            <a:ext cx="12700" cy="587889"/>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5" idx="3"/>
            <a:endCxn id="31" idx="3"/>
          </p:cNvCxnSpPr>
          <p:nvPr/>
        </p:nvCxnSpPr>
        <p:spPr>
          <a:xfrm flipV="1">
            <a:off x="10457411" y="2276990"/>
            <a:ext cx="12700" cy="777165"/>
          </a:xfrm>
          <a:prstGeom prst="curvedConnector3">
            <a:avLst>
              <a:gd name="adj1" fmla="val 599240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0" idx="3"/>
            <a:endCxn id="35" idx="3"/>
          </p:cNvCxnSpPr>
          <p:nvPr/>
        </p:nvCxnSpPr>
        <p:spPr>
          <a:xfrm flipV="1">
            <a:off x="10457411" y="1107806"/>
            <a:ext cx="12700" cy="971817"/>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52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Propagation</a:t>
            </a:r>
            <a:endParaRPr lang="en-US"/>
          </a:p>
        </p:txBody>
      </p:sp>
      <p:sp>
        <p:nvSpPr>
          <p:cNvPr id="4" name="Rectangle 3"/>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6" name="TextBox 5"/>
          <p:cNvSpPr txBox="1"/>
          <p:nvPr/>
        </p:nvSpPr>
        <p:spPr>
          <a:xfrm>
            <a:off x="2602858" y="3466551"/>
            <a:ext cx="7102032" cy="461665"/>
          </a:xfrm>
          <a:prstGeom prst="rect">
            <a:avLst/>
          </a:prstGeom>
          <a:noFill/>
        </p:spPr>
        <p:txBody>
          <a:bodyPr wrap="square" rtlCol="0">
            <a:spAutoFit/>
          </a:bodyPr>
          <a:lstStyle/>
          <a:p>
            <a:pPr algn="ctr"/>
            <a:r>
              <a:rPr lang="en-US" sz="2400" dirty="0" smtClean="0"/>
              <a:t>In this example, if we add the constraint: </a:t>
            </a:r>
            <a:r>
              <a:rPr lang="el-GR" sz="2400" dirty="0" smtClean="0"/>
              <a:t>λ</a:t>
            </a:r>
            <a:r>
              <a:rPr lang="en-US" sz="2400" dirty="0" smtClean="0"/>
              <a:t> = 10, then:</a:t>
            </a:r>
          </a:p>
        </p:txBody>
      </p:sp>
      <p:sp>
        <p:nvSpPr>
          <p:cNvPr id="7" name="Rectangle 6"/>
          <p:cNvSpPr/>
          <p:nvPr/>
        </p:nvSpPr>
        <p:spPr>
          <a:xfrm>
            <a:off x="3152351" y="4056539"/>
            <a:ext cx="6061098"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smtClean="0">
                <a:latin typeface="Monaco" charset="0"/>
              </a:rPr>
              <a:t>λ</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 </a:t>
            </a: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a:t>
            </a:r>
            <a:r>
              <a:rPr lang="en-US" sz="1400" dirty="0" smtClean="0">
                <a:latin typeface="Monaco" charset="0"/>
              </a:rPr>
              <a:t> </a:t>
            </a:r>
            <a:r>
              <a:rPr lang="mr-IN"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7</a:t>
            </a:r>
            <a:endParaRPr lang="en-US" sz="1400" dirty="0" smtClean="0">
              <a:solidFill>
                <a:srgbClr val="0329D8"/>
              </a:solidFill>
              <a:latin typeface="Monaco" charset="0"/>
            </a:endParaRP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7</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22</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22</a:t>
            </a:r>
            <a:r>
              <a:rPr lang="en-US" sz="1400" dirty="0" smtClean="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154</a:t>
            </a:r>
            <a:endParaRPr lang="en-US" sz="1400" dirty="0" smtClean="0">
              <a:latin typeface="Monaco" charset="0"/>
            </a:endParaRPr>
          </a:p>
          <a:p>
            <a:endParaRPr lang="en-US" sz="1400" dirty="0">
              <a:latin typeface="Monaco" charset="0"/>
            </a:endParaRPr>
          </a:p>
        </p:txBody>
      </p:sp>
      <p:sp>
        <p:nvSpPr>
          <p:cNvPr id="8" name="TextBox 7"/>
          <p:cNvSpPr txBox="1"/>
          <p:nvPr/>
        </p:nvSpPr>
        <p:spPr>
          <a:xfrm>
            <a:off x="2544984" y="5354413"/>
            <a:ext cx="7102032" cy="461665"/>
          </a:xfrm>
          <a:prstGeom prst="rect">
            <a:avLst/>
          </a:prstGeom>
          <a:noFill/>
        </p:spPr>
        <p:txBody>
          <a:bodyPr wrap="square" rtlCol="0">
            <a:spAutoFit/>
          </a:bodyPr>
          <a:lstStyle/>
          <a:p>
            <a:pPr algn="ctr"/>
            <a:r>
              <a:rPr lang="en-US" sz="2400" dirty="0" smtClean="0"/>
              <a:t>Constraints propagate through the program.</a:t>
            </a:r>
          </a:p>
        </p:txBody>
      </p:sp>
      <p:sp>
        <p:nvSpPr>
          <p:cNvPr id="9" name="Oval 8"/>
          <p:cNvSpPr/>
          <p:nvPr/>
        </p:nvSpPr>
        <p:spPr>
          <a:xfrm>
            <a:off x="8582146" y="4676172"/>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H="1">
            <a:off x="9097701" y="4479403"/>
            <a:ext cx="925975" cy="289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23676" y="4156237"/>
            <a:ext cx="2168324" cy="646331"/>
          </a:xfrm>
          <a:prstGeom prst="rect">
            <a:avLst/>
          </a:prstGeom>
          <a:noFill/>
        </p:spPr>
        <p:txBody>
          <a:bodyPr wrap="square" rtlCol="0">
            <a:spAutoFit/>
          </a:bodyPr>
          <a:lstStyle/>
          <a:p>
            <a:r>
              <a:rPr lang="en-US" dirty="0" smtClean="0"/>
              <a:t>We solved </a:t>
            </a:r>
            <a:r>
              <a:rPr lang="en-US" smtClean="0"/>
              <a:t>for encrypted_input2!</a:t>
            </a:r>
            <a:endParaRPr lang="en-US"/>
          </a:p>
        </p:txBody>
      </p:sp>
    </p:spTree>
    <p:extLst>
      <p:ext uri="{BB962C8B-B14F-4D97-AF65-F5344CB8AC3E}">
        <p14:creationId xmlns:p14="http://schemas.microsoft.com/office/powerpoint/2010/main" val="1446413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Reverse-Propagation</a:t>
            </a:r>
            <a:endParaRPr lang="en-US" dirty="0"/>
          </a:p>
        </p:txBody>
      </p:sp>
      <p:sp>
        <p:nvSpPr>
          <p:cNvPr id="6" name="Rectangle 5"/>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7" name="TextBox 6"/>
          <p:cNvSpPr txBox="1"/>
          <p:nvPr/>
        </p:nvSpPr>
        <p:spPr>
          <a:xfrm>
            <a:off x="1585490" y="3466551"/>
            <a:ext cx="9114581" cy="461665"/>
          </a:xfrm>
          <a:prstGeom prst="rect">
            <a:avLst/>
          </a:prstGeom>
          <a:noFill/>
        </p:spPr>
        <p:txBody>
          <a:bodyPr wrap="square" rtlCol="0">
            <a:spAutoFit/>
          </a:bodyPr>
          <a:lstStyle/>
          <a:p>
            <a:pPr algn="ctr"/>
            <a:r>
              <a:rPr lang="en-US" sz="2400" dirty="0" smtClean="0"/>
              <a:t>In this example, if we add the constraint: encrypted_input2 = 14, then:</a:t>
            </a:r>
          </a:p>
        </p:txBody>
      </p:sp>
      <p:sp>
        <p:nvSpPr>
          <p:cNvPr id="8" name="Rectangle 7"/>
          <p:cNvSpPr/>
          <p:nvPr/>
        </p:nvSpPr>
        <p:spPr>
          <a:xfrm>
            <a:off x="2955974" y="4239872"/>
            <a:ext cx="8201449" cy="954107"/>
          </a:xfrm>
          <a:prstGeom prst="rect">
            <a:avLst/>
          </a:prstGeom>
        </p:spPr>
        <p:txBody>
          <a:bodyPr wrap="square">
            <a:spAutoFit/>
          </a:bodyPr>
          <a:lstStyle/>
          <a:p>
            <a:r>
              <a:rPr lang="en-US" sz="1400" dirty="0" err="1" smtClean="0">
                <a:latin typeface="Monaco" charset="0"/>
              </a:rPr>
              <a:t>λ</a:t>
            </a:r>
            <a:r>
              <a:rPr lang="en-US" sz="1400" dirty="0" smtClean="0">
                <a:latin typeface="Monaco" charset="0"/>
              </a:rPr>
              <a:t> = </a:t>
            </a:r>
            <a:r>
              <a:rPr lang="en-US" sz="1400" dirty="0" err="1" smtClean="0">
                <a:latin typeface="Monaco" charset="0"/>
              </a:rPr>
              <a:t>user_input</a:t>
            </a:r>
            <a:r>
              <a:rPr lang="en-US" sz="1400" dirty="0" smtClean="0">
                <a:latin typeface="Monaco" charset="0"/>
              </a:rPr>
              <a:t>, </a:t>
            </a:r>
            <a:r>
              <a:rPr lang="en-US" sz="1400" dirty="0" err="1" smtClean="0">
                <a:latin typeface="Monaco" charset="0"/>
              </a:rPr>
              <a:t>λ</a:t>
            </a:r>
            <a:r>
              <a:rPr lang="en-US" sz="1400" dirty="0" smtClean="0">
                <a:solidFill>
                  <a:srgbClr val="B51700"/>
                </a:solidFill>
                <a:latin typeface="Monaco" charset="0"/>
              </a:rPr>
              <a:t> </a:t>
            </a:r>
            <a:r>
              <a:rPr lang="en-US" sz="1400" dirty="0">
                <a:solidFill>
                  <a:srgbClr val="D97100"/>
                </a:solidFill>
                <a:latin typeface="Monaco" charset="0"/>
              </a:rPr>
              <a:t>=</a:t>
            </a:r>
            <a:r>
              <a:rPr lang="en-US" sz="1400" dirty="0" smtClean="0">
                <a:solidFill>
                  <a:srgbClr val="B51700"/>
                </a:solidFill>
                <a:latin typeface="Monaco" charset="0"/>
              </a:rPr>
              <a:t> </a:t>
            </a:r>
            <a:r>
              <a:rPr lang="en-US" sz="1400" dirty="0" smtClean="0">
                <a:solidFill>
                  <a:srgbClr val="0328D8"/>
                </a:solidFill>
                <a:latin typeface="Monaco" charset="0"/>
              </a:rPr>
              <a:t>-10 </a:t>
            </a:r>
          </a:p>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3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r>
              <a:rPr lang="en-US" sz="1400" dirty="0" smtClean="0">
                <a:latin typeface="Monaco" charset="0"/>
              </a:rPr>
              <a:t>, </a:t>
            </a:r>
            <a:r>
              <a:rPr lang="en-US" sz="1400" dirty="0" err="1" smtClean="0">
                <a:latin typeface="Monaco" charset="0"/>
              </a:rPr>
              <a:t>user_input</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-10</a:t>
            </a:r>
          </a:p>
          <a:p>
            <a:r>
              <a:rPr lang="en-US" sz="1400" dirty="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a:t>
            </a:r>
            <a:r>
              <a:rPr lang="en-US" sz="1400" dirty="0" smtClean="0">
                <a:solidFill>
                  <a:srgbClr val="0328D8"/>
                </a:solidFill>
                <a:latin typeface="Monaco" charset="0"/>
              </a:rPr>
              <a:t>2</a:t>
            </a:r>
            <a:r>
              <a:rPr lang="en-US" sz="1400" dirty="0" smtClean="0">
                <a:latin typeface="Monaco" charset="0"/>
              </a:rPr>
              <a:t>, 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p>
          <a:p>
            <a:r>
              <a:rPr lang="en-US" sz="1400" dirty="0" smtClean="0">
                <a:latin typeface="Monaco" charset="0"/>
              </a:rPr>
              <a:t>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smtClean="0">
                <a:solidFill>
                  <a:srgbClr val="D97100"/>
                </a:solidFill>
                <a:latin typeface="Monaco" charset="0"/>
              </a:rPr>
              <a:t>=</a:t>
            </a:r>
            <a:r>
              <a:rPr lang="en-US" sz="1400" dirty="0">
                <a:latin typeface="Monaco" charset="0"/>
              </a:rPr>
              <a:t> </a:t>
            </a:r>
            <a:r>
              <a:rPr lang="en-US" sz="1400" dirty="0" smtClean="0">
                <a:latin typeface="Monaco" charset="0"/>
              </a:rPr>
              <a:t>encrypted_input2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14</a:t>
            </a:r>
            <a:r>
              <a:rPr lang="en-US" sz="1400" dirty="0" smtClean="0">
                <a:latin typeface="Monaco" charset="0"/>
              </a:rPr>
              <a:t>, encrypted_input1</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2</a:t>
            </a:r>
            <a:r>
              <a:rPr lang="en-US" sz="1400" dirty="0" smtClean="0">
                <a:latin typeface="Monaco" charset="0"/>
              </a:rPr>
              <a:t> </a:t>
            </a:r>
            <a:endParaRPr lang="en-US" sz="1400" dirty="0">
              <a:latin typeface="Monaco" charset="0"/>
            </a:endParaRPr>
          </a:p>
        </p:txBody>
      </p:sp>
      <p:sp>
        <p:nvSpPr>
          <p:cNvPr id="9" name="TextBox 8"/>
          <p:cNvSpPr txBox="1"/>
          <p:nvPr/>
        </p:nvSpPr>
        <p:spPr>
          <a:xfrm>
            <a:off x="838199" y="5447011"/>
            <a:ext cx="10389243" cy="830997"/>
          </a:xfrm>
          <a:prstGeom prst="rect">
            <a:avLst/>
          </a:prstGeom>
          <a:noFill/>
        </p:spPr>
        <p:txBody>
          <a:bodyPr wrap="square" rtlCol="0">
            <a:spAutoFit/>
          </a:bodyPr>
          <a:lstStyle/>
          <a:p>
            <a:pPr algn="ctr"/>
            <a:r>
              <a:rPr lang="en-US" sz="2400" dirty="0" smtClean="0"/>
              <a:t>Constraints propagate backwards through the program. We can solve for initial conditions given our desired results in this way.</a:t>
            </a:r>
          </a:p>
        </p:txBody>
      </p:sp>
      <p:sp>
        <p:nvSpPr>
          <p:cNvPr id="10" name="TextBox 9"/>
          <p:cNvSpPr txBox="1"/>
          <p:nvPr/>
        </p:nvSpPr>
        <p:spPr>
          <a:xfrm>
            <a:off x="838200" y="1651255"/>
            <a:ext cx="10609162" cy="461665"/>
          </a:xfrm>
          <a:prstGeom prst="rect">
            <a:avLst/>
          </a:prstGeom>
          <a:noFill/>
        </p:spPr>
        <p:txBody>
          <a:bodyPr wrap="square" rtlCol="0">
            <a:spAutoFit/>
          </a:bodyPr>
          <a:lstStyle/>
          <a:p>
            <a:pPr algn="ctr"/>
            <a:r>
              <a:rPr lang="en-US" sz="2400" dirty="0" smtClean="0"/>
              <a:t>We can add constraints to propagated symbolic values! </a:t>
            </a:r>
          </a:p>
        </p:txBody>
      </p:sp>
      <p:sp>
        <p:nvSpPr>
          <p:cNvPr id="11" name="Oval 10"/>
          <p:cNvSpPr/>
          <p:nvPr/>
        </p:nvSpPr>
        <p:spPr>
          <a:xfrm>
            <a:off x="5051868" y="4221440"/>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2" name="Straight Arrow Connector 11"/>
          <p:cNvCxnSpPr>
            <a:stCxn id="13" idx="1"/>
          </p:cNvCxnSpPr>
          <p:nvPr/>
        </p:nvCxnSpPr>
        <p:spPr>
          <a:xfrm flipH="1">
            <a:off x="5613721" y="4190358"/>
            <a:ext cx="694482" cy="158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8203" y="4005692"/>
            <a:ext cx="2168324" cy="369332"/>
          </a:xfrm>
          <a:prstGeom prst="rect">
            <a:avLst/>
          </a:prstGeom>
          <a:noFill/>
        </p:spPr>
        <p:txBody>
          <a:bodyPr wrap="square" rtlCol="0">
            <a:spAutoFit/>
          </a:bodyPr>
          <a:lstStyle/>
          <a:p>
            <a:r>
              <a:rPr lang="en-US" dirty="0" smtClean="0"/>
              <a:t>We solved for </a:t>
            </a:r>
            <a:r>
              <a:rPr lang="el-GR" dirty="0" smtClean="0"/>
              <a:t>λ</a:t>
            </a:r>
            <a:r>
              <a:rPr lang="en-US" dirty="0" smtClean="0"/>
              <a:t>!</a:t>
            </a:r>
            <a:endParaRPr lang="en-US" dirty="0"/>
          </a:p>
        </p:txBody>
      </p:sp>
      <p:cxnSp>
        <p:nvCxnSpPr>
          <p:cNvPr id="21" name="Straight Arrow Connector 20"/>
          <p:cNvCxnSpPr/>
          <p:nvPr/>
        </p:nvCxnSpPr>
        <p:spPr>
          <a:xfrm>
            <a:off x="2384384" y="4861367"/>
            <a:ext cx="601884" cy="173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4299" y="4444137"/>
            <a:ext cx="1793802" cy="646331"/>
          </a:xfrm>
          <a:prstGeom prst="rect">
            <a:avLst/>
          </a:prstGeom>
          <a:noFill/>
        </p:spPr>
        <p:txBody>
          <a:bodyPr wrap="square" rtlCol="0">
            <a:spAutoFit/>
          </a:bodyPr>
          <a:lstStyle/>
          <a:p>
            <a:r>
              <a:rPr lang="en-US" dirty="0" smtClean="0"/>
              <a:t>Start here, </a:t>
            </a:r>
            <a:r>
              <a:rPr lang="en-US" smtClean="0"/>
              <a:t>work backwards</a:t>
            </a:r>
            <a:endParaRPr lang="en-US"/>
          </a:p>
        </p:txBody>
      </p:sp>
    </p:spTree>
    <p:extLst>
      <p:ext uri="{BB962C8B-B14F-4D97-AF65-F5344CB8AC3E}">
        <p14:creationId xmlns:p14="http://schemas.microsoft.com/office/powerpoint/2010/main" val="1208340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NP-Completeness of Constraint Satisfaction and the Inevitable Heat Death of the Universe</a:t>
            </a:r>
            <a:endParaRPr lang="en-US" sz="3600" dirty="0"/>
          </a:p>
        </p:txBody>
      </p:sp>
      <p:sp>
        <p:nvSpPr>
          <p:cNvPr id="4" name="TextBox 3"/>
          <p:cNvSpPr txBox="1"/>
          <p:nvPr/>
        </p:nvSpPr>
        <p:spPr>
          <a:xfrm>
            <a:off x="838200" y="2686114"/>
            <a:ext cx="10515599" cy="2677656"/>
          </a:xfrm>
          <a:prstGeom prst="rect">
            <a:avLst/>
          </a:prstGeom>
          <a:noFill/>
        </p:spPr>
        <p:txBody>
          <a:bodyPr wrap="square" rtlCol="0">
            <a:spAutoFit/>
          </a:bodyPr>
          <a:lstStyle/>
          <a:p>
            <a:pPr algn="ctr"/>
            <a:r>
              <a:rPr lang="en-US" sz="2400" dirty="0" smtClean="0"/>
              <a:t>A second huge problem with symbolic execution:</a:t>
            </a:r>
          </a:p>
          <a:p>
            <a:pPr algn="ctr"/>
            <a:endParaRPr lang="en-US" sz="2400" dirty="0"/>
          </a:p>
          <a:p>
            <a:pPr algn="ctr"/>
            <a:r>
              <a:rPr lang="en-US" sz="2400" dirty="0" smtClean="0"/>
              <a:t>It relies on solving </a:t>
            </a:r>
            <a:r>
              <a:rPr lang="en-US" sz="2400" dirty="0" smtClean="0">
                <a:solidFill>
                  <a:srgbClr val="FF0000"/>
                </a:solidFill>
              </a:rPr>
              <a:t>complex systems of constraints</a:t>
            </a:r>
            <a:r>
              <a:rPr lang="en-US" sz="2400" dirty="0" smtClean="0"/>
              <a:t>.</a:t>
            </a:r>
          </a:p>
          <a:p>
            <a:pPr algn="ctr"/>
            <a:endParaRPr lang="en-US" sz="2400" dirty="0"/>
          </a:p>
          <a:p>
            <a:pPr algn="ctr"/>
            <a:r>
              <a:rPr lang="en-US" sz="2400" dirty="0" smtClean="0"/>
              <a:t>The constraint-satisfaction problem is </a:t>
            </a:r>
            <a:r>
              <a:rPr lang="en-US" sz="2400" dirty="0" smtClean="0">
                <a:solidFill>
                  <a:srgbClr val="FF0000"/>
                </a:solidFill>
              </a:rPr>
              <a:t>NP-complete</a:t>
            </a:r>
            <a:r>
              <a:rPr lang="en-US" sz="2400" dirty="0" smtClean="0"/>
              <a:t>.</a:t>
            </a:r>
          </a:p>
          <a:p>
            <a:pPr algn="ctr"/>
            <a:endParaRPr lang="en-US" sz="2400" dirty="0"/>
          </a:p>
          <a:p>
            <a:pPr algn="ctr"/>
            <a:r>
              <a:rPr lang="en-US" sz="2400" dirty="0" smtClean="0"/>
              <a:t>Need we say more?</a:t>
            </a:r>
            <a:endParaRPr lang="en-US" sz="2400" dirty="0"/>
          </a:p>
        </p:txBody>
      </p:sp>
    </p:spTree>
    <p:extLst>
      <p:ext uri="{BB962C8B-B14F-4D97-AF65-F5344CB8AC3E}">
        <p14:creationId xmlns:p14="http://schemas.microsoft.com/office/powerpoint/2010/main" val="1654424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 first three levels of the CTF solved without injecting symbols?</a:t>
            </a:r>
            <a:endParaRPr lang="en-US" dirty="0"/>
          </a:p>
        </p:txBody>
      </p:sp>
      <p:sp>
        <p:nvSpPr>
          <p:cNvPr id="4" name="TextBox 3"/>
          <p:cNvSpPr txBox="1"/>
          <p:nvPr/>
        </p:nvSpPr>
        <p:spPr>
          <a:xfrm>
            <a:off x="838201" y="1887462"/>
            <a:ext cx="10515599" cy="4278094"/>
          </a:xfrm>
          <a:prstGeom prst="rect">
            <a:avLst/>
          </a:prstGeom>
          <a:noFill/>
        </p:spPr>
        <p:txBody>
          <a:bodyPr wrap="square" rtlCol="0">
            <a:spAutoFit/>
          </a:bodyPr>
          <a:lstStyle/>
          <a:p>
            <a:pPr algn="ctr"/>
            <a:r>
              <a:rPr lang="en-US" sz="2400" dirty="0" err="1" smtClean="0"/>
              <a:t>Angr</a:t>
            </a:r>
            <a:r>
              <a:rPr lang="en-US" sz="2400" dirty="0"/>
              <a:t> </a:t>
            </a:r>
            <a:r>
              <a:rPr lang="en-US" sz="2400" dirty="0" smtClean="0"/>
              <a:t>injects them for you!</a:t>
            </a:r>
          </a:p>
          <a:p>
            <a:pPr algn="ctr"/>
            <a:endParaRPr lang="en-US" sz="2400" dirty="0"/>
          </a:p>
          <a:p>
            <a:pPr algn="ctr"/>
            <a:r>
              <a:rPr lang="en-US" sz="2400" dirty="0" err="1" smtClean="0"/>
              <a:t>Angr</a:t>
            </a:r>
            <a:r>
              <a:rPr lang="en-US" sz="2400" dirty="0" smtClean="0"/>
              <a:t> handles </a:t>
            </a:r>
            <a:r>
              <a:rPr lang="en-US" sz="2400" dirty="0" smtClean="0">
                <a:solidFill>
                  <a:srgbClr val="FF0000"/>
                </a:solidFill>
              </a:rPr>
              <a:t>simple</a:t>
            </a:r>
            <a:r>
              <a:rPr lang="en-US" sz="2400" dirty="0" smtClean="0"/>
              <a:t> calls of ‘</a:t>
            </a:r>
            <a:r>
              <a:rPr lang="en-US" sz="2400" dirty="0" err="1" smtClean="0">
                <a:solidFill>
                  <a:srgbClr val="FF0000"/>
                </a:solidFill>
              </a:rPr>
              <a:t>scanf</a:t>
            </a:r>
            <a:r>
              <a:rPr lang="en-US" sz="2400" dirty="0" smtClean="0"/>
              <a:t>’ (without complex format strings.)</a:t>
            </a:r>
          </a:p>
          <a:p>
            <a:pPr algn="ctr"/>
            <a:endParaRPr lang="en-US" sz="2400" dirty="0"/>
          </a:p>
          <a:p>
            <a:pPr algn="ctr"/>
            <a:r>
              <a:rPr lang="en-US" sz="2400" dirty="0" smtClean="0"/>
              <a:t>You will need to </a:t>
            </a:r>
            <a:r>
              <a:rPr lang="en-US" sz="2400" dirty="0" smtClean="0">
                <a:solidFill>
                  <a:srgbClr val="FF0000"/>
                </a:solidFill>
              </a:rPr>
              <a:t>inject symbols manually </a:t>
            </a:r>
            <a:r>
              <a:rPr lang="en-US" sz="2400" dirty="0" smtClean="0"/>
              <a:t>if the input is more </a:t>
            </a:r>
            <a:r>
              <a:rPr lang="en-US" sz="2400" dirty="0" smtClean="0">
                <a:solidFill>
                  <a:srgbClr val="FF0000"/>
                </a:solidFill>
              </a:rPr>
              <a:t>complex</a:t>
            </a:r>
            <a:r>
              <a:rPr lang="en-US" sz="2400" dirty="0" smtClean="0"/>
              <a:t>, for example:</a:t>
            </a:r>
          </a:p>
          <a:p>
            <a:pPr marL="342900" indent="-342900" algn="ctr">
              <a:buFont typeface="Arial" charset="0"/>
              <a:buChar char="•"/>
            </a:pPr>
            <a:r>
              <a:rPr lang="en-US" sz="2400" dirty="0" smtClean="0"/>
              <a:t>Complex format string for </a:t>
            </a:r>
            <a:r>
              <a:rPr lang="en-US" sz="2400" dirty="0" err="1" smtClean="0"/>
              <a:t>scanf</a:t>
            </a:r>
            <a:r>
              <a:rPr lang="en-US" sz="2400" dirty="0"/>
              <a:t> </a:t>
            </a:r>
          </a:p>
          <a:p>
            <a:pPr marL="342900" indent="-342900" algn="ctr">
              <a:buFont typeface="Arial" charset="0"/>
              <a:buChar char="•"/>
            </a:pPr>
            <a:r>
              <a:rPr lang="en-US" sz="2400" dirty="0" smtClean="0"/>
              <a:t>From a file</a:t>
            </a:r>
          </a:p>
          <a:p>
            <a:pPr marL="342900" indent="-342900" algn="ctr">
              <a:buFont typeface="Arial" charset="0"/>
              <a:buChar char="•"/>
            </a:pPr>
            <a:r>
              <a:rPr lang="en-US" sz="2400" dirty="0" smtClean="0"/>
              <a:t>From the network</a:t>
            </a:r>
          </a:p>
          <a:p>
            <a:pPr marL="342900" indent="-342900" algn="ctr">
              <a:buFont typeface="Arial" charset="0"/>
              <a:buChar char="•"/>
            </a:pPr>
            <a:r>
              <a:rPr lang="en-US" sz="2400" dirty="0" smtClean="0"/>
              <a:t>From interactions with a UI</a:t>
            </a:r>
          </a:p>
          <a:p>
            <a:pPr marL="342900" indent="-342900" algn="ctr">
              <a:buFont typeface="Arial" charset="0"/>
              <a:buChar char="•"/>
            </a:pPr>
            <a:endParaRPr lang="en-US" sz="2400" dirty="0"/>
          </a:p>
          <a:p>
            <a:pPr algn="ctr"/>
            <a:r>
              <a:rPr lang="en-US" sz="3200" dirty="0" smtClean="0"/>
              <a:t>The following slides have a few examples of common patterns.</a:t>
            </a:r>
            <a:endParaRPr lang="en-US" sz="3600" dirty="0"/>
          </a:p>
        </p:txBody>
      </p:sp>
    </p:spTree>
    <p:extLst>
      <p:ext uri="{BB962C8B-B14F-4D97-AF65-F5344CB8AC3E}">
        <p14:creationId xmlns:p14="http://schemas.microsoft.com/office/powerpoint/2010/main" val="1699219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1261642"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4085865" y="2246548"/>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4085864" y="2692296"/>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4085865" y="3139100"/>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426109" y="2431214"/>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426109" y="2876962"/>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426109" y="2877490"/>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32294" y="2184464"/>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879942" y="2430158"/>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796760" y="2876961"/>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879942" y="3322710"/>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49113"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879941" y="2876962"/>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5587" y="3584848"/>
            <a:ext cx="3321935" cy="1200329"/>
          </a:xfrm>
          <a:prstGeom prst="rect">
            <a:avLst/>
          </a:prstGeom>
          <a:noFill/>
        </p:spPr>
        <p:txBody>
          <a:bodyPr wrap="square" rtlCol="0">
            <a:spAutoFit/>
          </a:bodyPr>
          <a:lstStyle/>
          <a:p>
            <a:r>
              <a:rPr lang="en-US" dirty="0" smtClean="0"/>
              <a:t>For simple cases, </a:t>
            </a:r>
            <a:r>
              <a:rPr lang="en-US" dirty="0" err="1" smtClean="0"/>
              <a:t>Angr</a:t>
            </a:r>
            <a:r>
              <a:rPr lang="en-US" dirty="0"/>
              <a:t> </a:t>
            </a:r>
            <a:r>
              <a:rPr lang="en-US" dirty="0" smtClean="0"/>
              <a:t>replaces this for us, so that the user input function injects symbolic values into the registers.</a:t>
            </a:r>
            <a:endParaRPr lang="en-US" dirty="0"/>
          </a:p>
        </p:txBody>
      </p:sp>
      <p:cxnSp>
        <p:nvCxnSpPr>
          <p:cNvPr id="30" name="Straight Arrow Connector 29"/>
          <p:cNvCxnSpPr>
            <a:stCxn id="28" idx="0"/>
            <a:endCxn id="4" idx="2"/>
          </p:cNvCxnSpPr>
          <p:nvPr/>
        </p:nvCxnSpPr>
        <p:spPr>
          <a:xfrm flipV="1">
            <a:off x="2216555" y="3139100"/>
            <a:ext cx="127321" cy="445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82275" y="4514128"/>
            <a:ext cx="3738623" cy="1477328"/>
          </a:xfrm>
          <a:prstGeom prst="rect">
            <a:avLst/>
          </a:prstGeom>
          <a:noFill/>
        </p:spPr>
        <p:txBody>
          <a:bodyPr wrap="square" rtlCol="0">
            <a:spAutoFit/>
          </a:bodyPr>
          <a:lstStyle/>
          <a:p>
            <a:r>
              <a:rPr lang="en-US" dirty="0" smtClean="0"/>
              <a:t>For more complex cases, we need to inject the symbols ourselves. We start the program </a:t>
            </a:r>
            <a:r>
              <a:rPr lang="en-US" i="1" dirty="0" smtClean="0"/>
              <a:t>after</a:t>
            </a:r>
            <a:r>
              <a:rPr lang="en-US" dirty="0" smtClean="0"/>
              <a:t> the user input and initialize the registers with a symbolic value.</a:t>
            </a:r>
            <a:endParaRPr lang="en-US" dirty="0"/>
          </a:p>
        </p:txBody>
      </p:sp>
      <p:cxnSp>
        <p:nvCxnSpPr>
          <p:cNvPr id="33" name="Straight Arrow Connector 32"/>
          <p:cNvCxnSpPr>
            <a:stCxn id="32" idx="0"/>
          </p:cNvCxnSpPr>
          <p:nvPr/>
        </p:nvCxnSpPr>
        <p:spPr>
          <a:xfrm flipH="1" flipV="1">
            <a:off x="6204030" y="3508432"/>
            <a:ext cx="447557" cy="1005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70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983849" y="3611303"/>
            <a:ext cx="2164467" cy="523220"/>
          </a:xfrm>
          <a:prstGeom prst="rect">
            <a:avLst/>
          </a:prstGeom>
          <a:solidFill>
            <a:schemeClr val="bg1">
              <a:lumMod val="75000"/>
            </a:schemeClr>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3808072" y="3241971"/>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3808071" y="3687719"/>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3808072" y="4134523"/>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148316" y="3426637"/>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148316" y="3872385"/>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148316" y="3872913"/>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4501" y="3179887"/>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602149" y="3425581"/>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18967" y="3872384"/>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602149" y="4318133"/>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320" y="3611303"/>
            <a:ext cx="2164467" cy="523220"/>
          </a:xfrm>
          <a:prstGeom prst="rect">
            <a:avLst/>
          </a:prstGeom>
          <a:solidFill>
            <a:srgbClr val="92D050"/>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602148" y="3872385"/>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307939" y="289367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354239" y="289367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32025" y="2387553"/>
            <a:ext cx="0" cy="80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87073" y="1788956"/>
            <a:ext cx="1689904" cy="646331"/>
          </a:xfrm>
          <a:prstGeom prst="rect">
            <a:avLst/>
          </a:prstGeom>
          <a:noFill/>
        </p:spPr>
        <p:txBody>
          <a:bodyPr wrap="square" rtlCol="0">
            <a:spAutoFit/>
          </a:bodyPr>
          <a:lstStyle/>
          <a:p>
            <a:pPr algn="ctr"/>
            <a:r>
              <a:rPr lang="en-US" smtClean="0"/>
              <a:t>Start program here</a:t>
            </a:r>
            <a:endParaRPr lang="en-US"/>
          </a:p>
        </p:txBody>
      </p:sp>
      <p:cxnSp>
        <p:nvCxnSpPr>
          <p:cNvPr id="20" name="Straight Arrow Connector 19"/>
          <p:cNvCxnSpPr/>
          <p:nvPr/>
        </p:nvCxnSpPr>
        <p:spPr>
          <a:xfrm flipV="1">
            <a:off x="4705109" y="4564883"/>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12918" y="5443256"/>
            <a:ext cx="2419107" cy="923330"/>
          </a:xfrm>
          <a:prstGeom prst="rect">
            <a:avLst/>
          </a:prstGeom>
          <a:noFill/>
        </p:spPr>
        <p:txBody>
          <a:bodyPr wrap="square" rtlCol="0">
            <a:spAutoFit/>
          </a:bodyPr>
          <a:lstStyle/>
          <a:p>
            <a:pPr algn="ctr"/>
            <a:r>
              <a:rPr lang="en-US" dirty="0" smtClean="0"/>
              <a:t>Initialize registers </a:t>
            </a:r>
            <a:r>
              <a:rPr lang="en-US" smtClean="0"/>
              <a:t>with symbolic values</a:t>
            </a:r>
            <a:endParaRPr lang="en-US" dirty="0" smtClean="0"/>
          </a:p>
          <a:p>
            <a:r>
              <a:rPr lang="en-US" dirty="0" smtClean="0"/>
              <a:t> </a:t>
            </a:r>
            <a:endParaRPr lang="en-US" dirty="0"/>
          </a:p>
        </p:txBody>
      </p:sp>
      <p:cxnSp>
        <p:nvCxnSpPr>
          <p:cNvPr id="34" name="Straight Arrow Connector 33"/>
          <p:cNvCxnSpPr/>
          <p:nvPr/>
        </p:nvCxnSpPr>
        <p:spPr>
          <a:xfrm flipV="1">
            <a:off x="10297611" y="4252378"/>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58175" y="5141291"/>
            <a:ext cx="3190755" cy="1477328"/>
          </a:xfrm>
          <a:prstGeom prst="rect">
            <a:avLst/>
          </a:prstGeom>
          <a:noFill/>
        </p:spPr>
        <p:txBody>
          <a:bodyPr wrap="square" rtlCol="0">
            <a:spAutoFit/>
          </a:bodyPr>
          <a:lstStyle/>
          <a:p>
            <a:pPr algn="ctr"/>
            <a:r>
              <a:rPr lang="en-US" dirty="0" smtClean="0"/>
              <a:t>Because the input is symbolic, the output will be symbolic; we can solve for the input given the output we want (just like always)</a:t>
            </a:r>
            <a:endParaRPr lang="en-US" dirty="0"/>
          </a:p>
        </p:txBody>
      </p:sp>
    </p:spTree>
    <p:extLst>
      <p:ext uri="{BB962C8B-B14F-4D97-AF65-F5344CB8AC3E}">
        <p14:creationId xmlns:p14="http://schemas.microsoft.com/office/powerpoint/2010/main" val="1608422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Registers</a:t>
            </a:r>
            <a:endParaRPr lang="en-US" dirty="0"/>
          </a:p>
        </p:txBody>
      </p:sp>
      <p:sp>
        <p:nvSpPr>
          <p:cNvPr id="4" name="TextBox 3"/>
          <p:cNvSpPr txBox="1"/>
          <p:nvPr/>
        </p:nvSpPr>
        <p:spPr>
          <a:xfrm>
            <a:off x="838200" y="1690688"/>
            <a:ext cx="10515599" cy="830997"/>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registers</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registers</a:t>
            </a:r>
            <a:r>
              <a:rPr lang="en-US" sz="2400" dirty="0" smtClean="0"/>
              <a:t>.</a:t>
            </a:r>
          </a:p>
        </p:txBody>
      </p:sp>
      <p:sp>
        <p:nvSpPr>
          <p:cNvPr id="6" name="Rectangle 5"/>
          <p:cNvSpPr/>
          <p:nvPr/>
        </p:nvSpPr>
        <p:spPr>
          <a:xfrm>
            <a:off x="4020269" y="3375067"/>
            <a:ext cx="4290350" cy="1200329"/>
          </a:xfrm>
          <a:prstGeom prst="rect">
            <a:avLst/>
          </a:prstGeom>
        </p:spPr>
        <p:txBody>
          <a:bodyPr wrap="square">
            <a:spAutoFit/>
          </a:bodyPr>
          <a:lstStyle/>
          <a:p>
            <a:r>
              <a:rPr lang="en-US" dirty="0">
                <a:latin typeface="Consolas" charset="0"/>
                <a:ea typeface="Consolas" charset="0"/>
                <a:cs typeface="Consolas" charset="0"/>
              </a:rPr>
              <a:t>call   80487a5 &lt;</a:t>
            </a:r>
            <a:r>
              <a:rPr lang="en-US" dirty="0" err="1">
                <a:latin typeface="Consolas" charset="0"/>
                <a:ea typeface="Consolas" charset="0"/>
                <a:cs typeface="Consolas" charset="0"/>
              </a:rPr>
              <a:t>get_user_input</a:t>
            </a:r>
            <a:r>
              <a:rPr lang="en-US" dirty="0" smtClean="0">
                <a:latin typeface="Consolas" charset="0"/>
                <a:ea typeface="Consolas" charset="0"/>
                <a:cs typeface="Consolas" charset="0"/>
              </a:rPr>
              <a:t>&gt;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%eax,-0xc(%</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%ebx,-0x8(%</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%ecx,-0x4(%</a:t>
            </a:r>
            <a:r>
              <a:rPr lang="en-US" dirty="0" err="1">
                <a:latin typeface="Consolas" charset="0"/>
                <a:ea typeface="Consolas" charset="0"/>
                <a:cs typeface="Consolas" charset="0"/>
              </a:rPr>
              <a:t>ebp</a:t>
            </a:r>
            <a:r>
              <a:rPr lang="en-US" dirty="0">
                <a:latin typeface="Consolas" charset="0"/>
                <a:ea typeface="Consolas" charset="0"/>
                <a:cs typeface="Consolas" charset="0"/>
              </a:rPr>
              <a:t>)</a:t>
            </a:r>
          </a:p>
        </p:txBody>
      </p:sp>
      <p:sp>
        <p:nvSpPr>
          <p:cNvPr id="8" name="TextBox 7"/>
          <p:cNvSpPr txBox="1"/>
          <p:nvPr/>
        </p:nvSpPr>
        <p:spPr>
          <a:xfrm>
            <a:off x="2053538" y="2774902"/>
            <a:ext cx="1659037" cy="1200329"/>
          </a:xfrm>
          <a:prstGeom prst="rect">
            <a:avLst/>
          </a:prstGeom>
          <a:noFill/>
        </p:spPr>
        <p:txBody>
          <a:bodyPr wrap="square" rtlCol="0">
            <a:spAutoFit/>
          </a:bodyPr>
          <a:lstStyle/>
          <a:p>
            <a:r>
              <a:rPr lang="en-US" smtClean="0"/>
              <a:t>Start immediately </a:t>
            </a:r>
            <a:r>
              <a:rPr lang="en-US" dirty="0" smtClean="0"/>
              <a:t>after the call, here.</a:t>
            </a:r>
            <a:endParaRPr lang="en-US" dirty="0"/>
          </a:p>
        </p:txBody>
      </p:sp>
      <p:cxnSp>
        <p:nvCxnSpPr>
          <p:cNvPr id="10" name="Straight Arrow Connector 9"/>
          <p:cNvCxnSpPr/>
          <p:nvPr/>
        </p:nvCxnSpPr>
        <p:spPr>
          <a:xfrm>
            <a:off x="2801070" y="3784922"/>
            <a:ext cx="1219199" cy="46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979530" y="3784922"/>
            <a:ext cx="331807" cy="671331"/>
          </a:xfrm>
          <a:prstGeom prst="rightBrace">
            <a:avLst>
              <a:gd name="adj1" fmla="val 5058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76927" y="3975231"/>
            <a:ext cx="2893671" cy="1200329"/>
          </a:xfrm>
          <a:prstGeom prst="rect">
            <a:avLst/>
          </a:prstGeom>
          <a:noFill/>
        </p:spPr>
        <p:txBody>
          <a:bodyPr wrap="square" rtlCol="0">
            <a:spAutoFit/>
          </a:bodyPr>
          <a:lstStyle/>
          <a:p>
            <a:r>
              <a:rPr lang="en-US" dirty="0" smtClean="0"/>
              <a:t>Evidence that the </a:t>
            </a:r>
            <a:r>
              <a:rPr lang="en-US" dirty="0" err="1" smtClean="0"/>
              <a:t>get_user_input</a:t>
            </a:r>
            <a:r>
              <a:rPr lang="en-US" dirty="0" smtClean="0"/>
              <a:t> function returned the user input on the registers.</a:t>
            </a:r>
            <a:endParaRPr lang="en-US" dirty="0"/>
          </a:p>
        </p:txBody>
      </p:sp>
      <p:sp>
        <p:nvSpPr>
          <p:cNvPr id="14" name="TextBox 13"/>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 register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state.regs.eax</a:t>
            </a:r>
            <a:r>
              <a:rPr lang="en-US" sz="2400" dirty="0" smtClean="0">
                <a:latin typeface="Consolas" charset="0"/>
                <a:ea typeface="Consolas" charset="0"/>
                <a:cs typeface="Consolas" charset="0"/>
              </a:rPr>
              <a:t> = </a:t>
            </a:r>
            <a:r>
              <a:rPr lang="en-US" sz="2400" dirty="0" err="1" smtClean="0">
                <a:latin typeface="Consolas" charset="0"/>
                <a:ea typeface="Consolas" charset="0"/>
                <a:cs typeface="Consolas" charset="0"/>
              </a:rPr>
              <a:t>my_bitvector</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err="1" smtClean="0">
                <a:latin typeface="Consolas" charset="0"/>
                <a:ea typeface="Consolas" charset="0"/>
                <a:cs typeface="Consolas" charset="0"/>
              </a:rPr>
              <a:t>eax</a:t>
            </a:r>
            <a:r>
              <a:rPr lang="en-US" sz="2400" dirty="0" smtClean="0">
                <a:ea typeface="Consolas" charset="0"/>
                <a:cs typeface="Consolas" charset="0"/>
              </a:rPr>
              <a:t>.</a:t>
            </a:r>
          </a:p>
        </p:txBody>
      </p:sp>
    </p:spTree>
    <p:extLst>
      <p:ext uri="{BB962C8B-B14F-4D97-AF65-F5344CB8AC3E}">
        <p14:creationId xmlns:p14="http://schemas.microsoft.com/office/powerpoint/2010/main" val="15142973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sp>
        <p:nvSpPr>
          <p:cNvPr id="69" name="TextBox 68"/>
          <p:cNvSpPr txBox="1"/>
          <p:nvPr/>
        </p:nvSpPr>
        <p:spPr>
          <a:xfrm>
            <a:off x="1632760" y="2184452"/>
            <a:ext cx="1851949" cy="923330"/>
          </a:xfrm>
          <a:prstGeom prst="rect">
            <a:avLst/>
          </a:prstGeom>
          <a:noFill/>
        </p:spPr>
        <p:txBody>
          <a:bodyPr wrap="square" rtlCol="0">
            <a:spAutoFit/>
          </a:bodyPr>
          <a:lstStyle/>
          <a:p>
            <a:r>
              <a:rPr lang="en-US" dirty="0" smtClean="0"/>
              <a:t>User input writes to fixed points </a:t>
            </a:r>
            <a:r>
              <a:rPr lang="en-US" smtClean="0"/>
              <a:t>in memory</a:t>
            </a:r>
            <a:endParaRPr lang="en-US"/>
          </a:p>
        </p:txBody>
      </p:sp>
    </p:spTree>
    <p:extLst>
      <p:ext uri="{BB962C8B-B14F-4D97-AF65-F5344CB8AC3E}">
        <p14:creationId xmlns:p14="http://schemas.microsoft.com/office/powerpoint/2010/main" val="1022158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solidFill>
                  <a:srgbClr val="FF0000"/>
                </a:solidFill>
              </a:rPr>
              <a:t>Symbol</a:t>
            </a:r>
            <a:r>
              <a:rPr lang="en-US" dirty="0" smtClean="0"/>
              <a:t>?</a:t>
            </a:r>
            <a:endParaRPr lang="en-US" dirty="0"/>
          </a:p>
        </p:txBody>
      </p:sp>
      <p:sp>
        <p:nvSpPr>
          <p:cNvPr id="4" name="TextBox 3"/>
          <p:cNvSpPr txBox="1"/>
          <p:nvPr/>
        </p:nvSpPr>
        <p:spPr>
          <a:xfrm>
            <a:off x="838200" y="1748118"/>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baseline="30000" dirty="0" smtClean="0"/>
              <a:t>2</a:t>
            </a:r>
            <a:r>
              <a:rPr lang="en-US" sz="2800" dirty="0" smtClean="0"/>
              <a:t> + 2</a:t>
            </a:r>
            <a:r>
              <a:rPr lang="en-US" sz="2800" dirty="0" smtClean="0">
                <a:solidFill>
                  <a:srgbClr val="FF0000"/>
                </a:solidFill>
              </a:rPr>
              <a:t>x</a:t>
            </a:r>
            <a:r>
              <a:rPr lang="en-US" sz="2800" dirty="0" smtClean="0"/>
              <a:t> + 3 = 4</a:t>
            </a:r>
            <a:endParaRPr lang="en-US" sz="2800" dirty="0"/>
          </a:p>
        </p:txBody>
      </p:sp>
      <p:sp>
        <p:nvSpPr>
          <p:cNvPr id="5" name="TextBox 4"/>
          <p:cNvSpPr txBox="1"/>
          <p:nvPr/>
        </p:nvSpPr>
        <p:spPr>
          <a:xfrm>
            <a:off x="3668957" y="2328768"/>
            <a:ext cx="4854086" cy="523220"/>
          </a:xfrm>
          <a:prstGeom prst="rect">
            <a:avLst/>
          </a:prstGeom>
          <a:noFill/>
        </p:spPr>
        <p:txBody>
          <a:bodyPr wrap="none" rtlCol="0">
            <a:spAutoFit/>
          </a:bodyPr>
          <a:lstStyle/>
          <a:p>
            <a:r>
              <a:rPr lang="en-US" sz="2800" dirty="0" smtClean="0"/>
              <a:t>Remember high </a:t>
            </a:r>
            <a:r>
              <a:rPr lang="en-US" sz="2800" smtClean="0"/>
              <a:t>school algebra?</a:t>
            </a:r>
            <a:endParaRPr lang="en-US" sz="2800" dirty="0"/>
          </a:p>
        </p:txBody>
      </p:sp>
      <p:sp>
        <p:nvSpPr>
          <p:cNvPr id="6" name="TextBox 5"/>
          <p:cNvSpPr txBox="1"/>
          <p:nvPr/>
        </p:nvSpPr>
        <p:spPr>
          <a:xfrm>
            <a:off x="838200" y="3084229"/>
            <a:ext cx="10515600" cy="523220"/>
          </a:xfrm>
          <a:prstGeom prst="rect">
            <a:avLst/>
          </a:prstGeom>
          <a:noFill/>
        </p:spPr>
        <p:txBody>
          <a:bodyPr wrap="square" rtlCol="0">
            <a:spAutoFit/>
          </a:bodyPr>
          <a:lstStyle/>
          <a:p>
            <a:pPr algn="ctr"/>
            <a:r>
              <a:rPr lang="en-US" sz="2800" dirty="0" smtClean="0"/>
              <a:t>Think of a symbol as </a:t>
            </a:r>
            <a:r>
              <a:rPr lang="en-US" sz="2800" dirty="0" smtClean="0">
                <a:solidFill>
                  <a:srgbClr val="FF0000"/>
                </a:solidFill>
              </a:rPr>
              <a:t>x</a:t>
            </a:r>
            <a:r>
              <a:rPr lang="en-US" sz="2800" dirty="0" smtClean="0"/>
              <a:t>, except that it’s a </a:t>
            </a:r>
            <a:r>
              <a:rPr lang="en-US" sz="2800" dirty="0" smtClean="0">
                <a:solidFill>
                  <a:srgbClr val="FF0000"/>
                </a:solidFill>
              </a:rPr>
              <a:t>variable in the program</a:t>
            </a:r>
            <a:r>
              <a:rPr lang="en-US" sz="2800" dirty="0" smtClean="0"/>
              <a:t>.</a:t>
            </a:r>
            <a:endParaRPr lang="en-US" sz="2800" dirty="0"/>
          </a:p>
        </p:txBody>
      </p:sp>
      <p:sp>
        <p:nvSpPr>
          <p:cNvPr id="7" name="TextBox 6"/>
          <p:cNvSpPr txBox="1"/>
          <p:nvPr/>
        </p:nvSpPr>
        <p:spPr>
          <a:xfrm>
            <a:off x="838200" y="3796549"/>
            <a:ext cx="10515600" cy="523220"/>
          </a:xfrm>
          <a:prstGeom prst="rect">
            <a:avLst/>
          </a:prstGeom>
          <a:noFill/>
        </p:spPr>
        <p:txBody>
          <a:bodyPr wrap="square" rtlCol="0">
            <a:spAutoFit/>
          </a:bodyPr>
          <a:lstStyle/>
          <a:p>
            <a:pPr algn="ctr"/>
            <a:r>
              <a:rPr lang="en-US" sz="2800" dirty="0" smtClean="0"/>
              <a:t>We </a:t>
            </a:r>
            <a:r>
              <a:rPr lang="en-US" sz="2800" dirty="0" smtClean="0">
                <a:solidFill>
                  <a:srgbClr val="FF0000"/>
                </a:solidFill>
              </a:rPr>
              <a:t>don’t know </a:t>
            </a:r>
            <a:r>
              <a:rPr lang="en-US" sz="2800" dirty="0" smtClean="0"/>
              <a:t>what x is. We want to </a:t>
            </a:r>
            <a:r>
              <a:rPr lang="en-US" sz="2800" dirty="0" smtClean="0">
                <a:solidFill>
                  <a:srgbClr val="FF0000"/>
                </a:solidFill>
              </a:rPr>
              <a:t>find out</a:t>
            </a:r>
            <a:r>
              <a:rPr lang="en-US" sz="2800" dirty="0" smtClean="0"/>
              <a:t>. Same with a symbol.</a:t>
            </a:r>
            <a:endParaRPr lang="en-US" sz="2800" dirty="0"/>
          </a:p>
        </p:txBody>
      </p:sp>
      <p:sp>
        <p:nvSpPr>
          <p:cNvPr id="9" name="TextBox 8"/>
          <p:cNvSpPr txBox="1"/>
          <p:nvPr/>
        </p:nvSpPr>
        <p:spPr>
          <a:xfrm>
            <a:off x="838200" y="4508869"/>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dirty="0" smtClean="0"/>
              <a:t> depends on the </a:t>
            </a:r>
            <a:r>
              <a:rPr lang="en-US" sz="2800" dirty="0" smtClean="0">
                <a:solidFill>
                  <a:srgbClr val="FF0000"/>
                </a:solidFill>
              </a:rPr>
              <a:t>equation(s)</a:t>
            </a:r>
            <a:r>
              <a:rPr lang="en-US" sz="2800" dirty="0" smtClean="0"/>
              <a:t> that constrain it.</a:t>
            </a:r>
            <a:endParaRPr lang="en-US" sz="2800" dirty="0"/>
          </a:p>
        </p:txBody>
      </p:sp>
      <p:sp>
        <p:nvSpPr>
          <p:cNvPr id="10" name="TextBox 9"/>
          <p:cNvSpPr txBox="1"/>
          <p:nvPr/>
        </p:nvSpPr>
        <p:spPr>
          <a:xfrm>
            <a:off x="838200" y="5221189"/>
            <a:ext cx="10515600" cy="523220"/>
          </a:xfrm>
          <a:prstGeom prst="rect">
            <a:avLst/>
          </a:prstGeom>
          <a:noFill/>
        </p:spPr>
        <p:txBody>
          <a:bodyPr wrap="square" rtlCol="0">
            <a:spAutoFit/>
          </a:bodyPr>
          <a:lstStyle/>
          <a:p>
            <a:pPr algn="ctr"/>
            <a:r>
              <a:rPr lang="en-US" sz="2800" dirty="0" smtClean="0"/>
              <a:t>A</a:t>
            </a:r>
            <a:r>
              <a:rPr lang="en-US" sz="2800" dirty="0" smtClean="0">
                <a:solidFill>
                  <a:srgbClr val="FF0000"/>
                </a:solidFill>
              </a:rPr>
              <a:t> symbol</a:t>
            </a:r>
            <a:r>
              <a:rPr lang="en-US" sz="2800" dirty="0" smtClean="0"/>
              <a:t> depends on the </a:t>
            </a:r>
            <a:r>
              <a:rPr lang="en-US" sz="2800" dirty="0" smtClean="0">
                <a:solidFill>
                  <a:srgbClr val="FF0000"/>
                </a:solidFill>
              </a:rPr>
              <a:t>execution path(s)</a:t>
            </a:r>
            <a:r>
              <a:rPr lang="en-US" sz="2800" dirty="0" smtClean="0"/>
              <a:t> that constrain it.</a:t>
            </a:r>
            <a:endParaRPr lang="en-US" sz="2800" dirty="0"/>
          </a:p>
        </p:txBody>
      </p:sp>
      <p:sp>
        <p:nvSpPr>
          <p:cNvPr id="11" name="TextBox 10"/>
          <p:cNvSpPr txBox="1"/>
          <p:nvPr/>
        </p:nvSpPr>
        <p:spPr>
          <a:xfrm>
            <a:off x="4226001" y="5950311"/>
            <a:ext cx="3739998" cy="369332"/>
          </a:xfrm>
          <a:prstGeom prst="rect">
            <a:avLst/>
          </a:prstGeom>
          <a:noFill/>
        </p:spPr>
        <p:txBody>
          <a:bodyPr wrap="none" rtlCol="0">
            <a:spAutoFit/>
          </a:bodyPr>
          <a:lstStyle/>
          <a:p>
            <a:r>
              <a:rPr lang="mr-IN" dirty="0" smtClean="0"/>
              <a:t>…</a:t>
            </a:r>
            <a:r>
              <a:rPr lang="en-US" dirty="0" smtClean="0"/>
              <a:t>but wait, what is an </a:t>
            </a:r>
            <a:r>
              <a:rPr lang="en-US" dirty="0" smtClean="0">
                <a:solidFill>
                  <a:srgbClr val="FF0000"/>
                </a:solidFill>
              </a:rPr>
              <a:t>execution path</a:t>
            </a:r>
            <a:r>
              <a:rPr lang="en-US" dirty="0" smtClean="0"/>
              <a:t>?</a:t>
            </a:r>
            <a:endParaRPr lang="en-US" dirty="0"/>
          </a:p>
        </p:txBody>
      </p:sp>
    </p:spTree>
    <p:extLst>
      <p:ext uri="{BB962C8B-B14F-4D97-AF65-F5344CB8AC3E}">
        <p14:creationId xmlns:p14="http://schemas.microsoft.com/office/powerpoint/2010/main" val="1626828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1200329"/>
          </a:xfrm>
          <a:prstGeom prst="rect">
            <a:avLst/>
          </a:prstGeom>
          <a:noFill/>
        </p:spPr>
        <p:txBody>
          <a:bodyPr wrap="square" rtlCol="0">
            <a:spAutoFit/>
          </a:bodyPr>
          <a:lstStyle/>
          <a:p>
            <a:r>
              <a:rPr lang="en-US" dirty="0" smtClean="0"/>
              <a:t>The same principle can be applied to </a:t>
            </a:r>
            <a:r>
              <a:rPr lang="en-US" smtClean="0"/>
              <a:t>global memory!</a:t>
            </a:r>
            <a:endParaRPr lang="en-US"/>
          </a:p>
        </p:txBody>
      </p:sp>
    </p:spTree>
    <p:extLst>
      <p:ext uri="{BB962C8B-B14F-4D97-AF65-F5344CB8AC3E}">
        <p14:creationId xmlns:p14="http://schemas.microsoft.com/office/powerpoint/2010/main" val="461165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Global Memory</a:t>
            </a:r>
            <a:endParaRPr lang="en-US" dirty="0"/>
          </a:p>
        </p:txBody>
      </p:sp>
      <p:sp>
        <p:nvSpPr>
          <p:cNvPr id="4" name="TextBox 3"/>
          <p:cNvSpPr txBox="1"/>
          <p:nvPr/>
        </p:nvSpPr>
        <p:spPr>
          <a:xfrm>
            <a:off x="838200" y="1690688"/>
            <a:ext cx="10515599" cy="1200329"/>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addresses determined at compile time</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addresses</a:t>
            </a:r>
            <a:r>
              <a:rPr lang="en-US" sz="2400" dirty="0" smtClean="0"/>
              <a:t>.</a:t>
            </a:r>
          </a:p>
        </p:txBody>
      </p:sp>
      <p:sp>
        <p:nvSpPr>
          <p:cNvPr id="5" name="Rectangle 4"/>
          <p:cNvSpPr/>
          <p:nvPr/>
        </p:nvSpPr>
        <p:spPr>
          <a:xfrm>
            <a:off x="4124445" y="3904491"/>
            <a:ext cx="3561144" cy="1223097"/>
          </a:xfrm>
          <a:prstGeom prst="rect">
            <a:avLst/>
          </a:prstGeom>
        </p:spPr>
        <p:txBody>
          <a:bodyPr wrap="square">
            <a:spAutoFit/>
          </a:bodyPr>
          <a:lstStyle/>
          <a:p>
            <a:r>
              <a:rPr lang="en-US" dirty="0">
                <a:latin typeface="Consolas" charset="0"/>
                <a:ea typeface="Consolas" charset="0"/>
                <a:cs typeface="Consolas" charset="0"/>
              </a:rPr>
              <a:t>push   $</a:t>
            </a:r>
            <a:r>
              <a:rPr lang="en-US" dirty="0" smtClean="0">
                <a:latin typeface="Consolas" charset="0"/>
                <a:ea typeface="Consolas" charset="0"/>
                <a:cs typeface="Consolas" charset="0"/>
              </a:rPr>
              <a:t>0xaf84128</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0xaf84120</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0x8048733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8048400 &lt;</a:t>
            </a:r>
            <a:r>
              <a:rPr lang="en-US" dirty="0" err="1" smtClean="0">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7" name="TextBox 6"/>
          <p:cNvSpPr txBox="1"/>
          <p:nvPr/>
        </p:nvSpPr>
        <p:spPr>
          <a:xfrm>
            <a:off x="1969773" y="4597062"/>
            <a:ext cx="1593151" cy="645022"/>
          </a:xfrm>
          <a:prstGeom prst="rect">
            <a:avLst/>
          </a:prstGeom>
          <a:noFill/>
        </p:spPr>
        <p:txBody>
          <a:bodyPr wrap="square" rtlCol="0">
            <a:spAutoFit/>
          </a:bodyPr>
          <a:lstStyle/>
          <a:p>
            <a:r>
              <a:rPr lang="en-US"/>
              <a:t>F</a:t>
            </a:r>
            <a:r>
              <a:rPr lang="en-US" smtClean="0"/>
              <a:t>ormat string </a:t>
            </a:r>
            <a:r>
              <a:rPr lang="en-US">
                <a:latin typeface="Consolas" charset="0"/>
                <a:ea typeface="Consolas" charset="0"/>
                <a:cs typeface="Consolas" charset="0"/>
              </a:rPr>
              <a:t>“%u %u”</a:t>
            </a:r>
            <a:endParaRPr lang="en-US" dirty="0"/>
          </a:p>
        </p:txBody>
      </p:sp>
      <p:sp>
        <p:nvSpPr>
          <p:cNvPr id="8" name="TextBox 7"/>
          <p:cNvSpPr txBox="1"/>
          <p:nvPr/>
        </p:nvSpPr>
        <p:spPr>
          <a:xfrm>
            <a:off x="7465670" y="3592709"/>
            <a:ext cx="2314937" cy="923330"/>
          </a:xfrm>
          <a:prstGeom prst="rect">
            <a:avLst/>
          </a:prstGeom>
          <a:noFill/>
        </p:spPr>
        <p:txBody>
          <a:bodyPr wrap="square" rtlCol="0">
            <a:spAutoFit/>
          </a:bodyPr>
          <a:lstStyle/>
          <a:p>
            <a:r>
              <a:rPr lang="en-US" dirty="0" smtClean="0"/>
              <a:t>Parameters (</a:t>
            </a:r>
            <a:r>
              <a:rPr lang="en-US" dirty="0" err="1" smtClean="0"/>
              <a:t>scanf</a:t>
            </a:r>
            <a:r>
              <a:rPr lang="en-US" dirty="0" smtClean="0"/>
              <a:t> will </a:t>
            </a:r>
            <a:r>
              <a:rPr lang="en-US" dirty="0" smtClean="0">
                <a:solidFill>
                  <a:srgbClr val="FF0000"/>
                </a:solidFill>
              </a:rPr>
              <a:t>write</a:t>
            </a:r>
            <a:r>
              <a:rPr lang="en-US" dirty="0" smtClean="0"/>
              <a:t> </a:t>
            </a:r>
            <a:r>
              <a:rPr lang="en-US" dirty="0" smtClean="0">
                <a:solidFill>
                  <a:srgbClr val="FF0000"/>
                </a:solidFill>
              </a:rPr>
              <a:t>user input to these addresses</a:t>
            </a:r>
            <a:r>
              <a:rPr lang="en-US" dirty="0" smtClean="0"/>
              <a:t>)</a:t>
            </a:r>
            <a:endParaRPr lang="en-US" dirty="0"/>
          </a:p>
        </p:txBody>
      </p:sp>
      <p:cxnSp>
        <p:nvCxnSpPr>
          <p:cNvPr id="10" name="Straight Arrow Connector 9"/>
          <p:cNvCxnSpPr/>
          <p:nvPr/>
        </p:nvCxnSpPr>
        <p:spPr>
          <a:xfrm flipV="1">
            <a:off x="3368233" y="4641448"/>
            <a:ext cx="763929" cy="127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447097" y="4020238"/>
            <a:ext cx="231493" cy="412869"/>
          </a:xfrm>
          <a:prstGeom prst="rightBrace">
            <a:avLst>
              <a:gd name="adj1" fmla="val 3055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6678590" y="3784924"/>
            <a:ext cx="798655" cy="44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an address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(0xaf84120,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smtClean="0">
                <a:latin typeface="Consolas" charset="0"/>
                <a:ea typeface="Consolas" charset="0"/>
                <a:cs typeface="Consolas" charset="0"/>
              </a:rPr>
              <a:t>0xaf84120</a:t>
            </a:r>
            <a:r>
              <a:rPr lang="en-US" sz="2400" dirty="0" smtClean="0">
                <a:ea typeface="Consolas" charset="0"/>
                <a:cs typeface="Consolas" charset="0"/>
              </a:rPr>
              <a:t>.</a:t>
            </a:r>
          </a:p>
        </p:txBody>
      </p:sp>
      <p:sp>
        <p:nvSpPr>
          <p:cNvPr id="18" name="TextBox 17"/>
          <p:cNvSpPr txBox="1"/>
          <p:nvPr/>
        </p:nvSpPr>
        <p:spPr>
          <a:xfrm>
            <a:off x="4132161" y="3096215"/>
            <a:ext cx="2970685" cy="369332"/>
          </a:xfrm>
          <a:prstGeom prst="rect">
            <a:avLst/>
          </a:prstGeom>
          <a:noFill/>
        </p:spPr>
        <p:txBody>
          <a:bodyPr wrap="none" rtlCol="0">
            <a:spAutoFit/>
          </a:bodyPr>
          <a:lstStyle/>
          <a:p>
            <a:r>
              <a:rPr lang="en-US" dirty="0" err="1" smtClean="0">
                <a:latin typeface="Consolas" charset="0"/>
                <a:ea typeface="Consolas" charset="0"/>
                <a:cs typeface="Consolas" charset="0"/>
              </a:rPr>
              <a:t>scanf</a:t>
            </a:r>
            <a:r>
              <a:rPr lang="en-US" dirty="0" smtClean="0">
                <a:latin typeface="Consolas" charset="0"/>
                <a:ea typeface="Consolas" charset="0"/>
                <a:cs typeface="Consolas" charset="0"/>
              </a:rPr>
              <a:t>(“%u %u”, &amp;a, &amp;b)</a:t>
            </a:r>
            <a:endParaRPr lang="en-US" dirty="0">
              <a:latin typeface="Consolas" charset="0"/>
              <a:ea typeface="Consolas" charset="0"/>
              <a:cs typeface="Consolas" charset="0"/>
            </a:endParaRPr>
          </a:p>
        </p:txBody>
      </p:sp>
      <p:sp>
        <p:nvSpPr>
          <p:cNvPr id="21" name="Down Arrow 20"/>
          <p:cNvSpPr/>
          <p:nvPr/>
        </p:nvSpPr>
        <p:spPr>
          <a:xfrm>
            <a:off x="5416952" y="3465547"/>
            <a:ext cx="243068" cy="43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7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4" name="Straight Arrow Connector 13"/>
          <p:cNvCxnSpPr>
            <a:endCxn id="55" idx="1"/>
          </p:cNvCxnSpPr>
          <p:nvPr/>
        </p:nvCxnSpPr>
        <p:spPr>
          <a:xfrm flipV="1">
            <a:off x="3136861" y="3866033"/>
            <a:ext cx="756014" cy="585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0" idx="1"/>
          </p:cNvCxnSpPr>
          <p:nvPr/>
        </p:nvCxnSpPr>
        <p:spPr>
          <a:xfrm>
            <a:off x="3125167" y="4451645"/>
            <a:ext cx="767708" cy="579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55" idx="3"/>
            <a:endCxn id="17" idx="1"/>
          </p:cNvCxnSpPr>
          <p:nvPr/>
        </p:nvCxnSpPr>
        <p:spPr>
          <a:xfrm>
            <a:off x="5422417" y="3866033"/>
            <a:ext cx="908935" cy="585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17" idx="1"/>
          </p:cNvCxnSpPr>
          <p:nvPr/>
        </p:nvCxnSpPr>
        <p:spPr>
          <a:xfrm flipV="1">
            <a:off x="5422417" y="4451117"/>
            <a:ext cx="908935" cy="579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3892875" y="493232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51296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53170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55144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57117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395919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41570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434443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454179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473916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31825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336990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35672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376734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The Stack</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646331"/>
          </a:xfrm>
          <a:prstGeom prst="rect">
            <a:avLst/>
          </a:prstGeom>
          <a:noFill/>
        </p:spPr>
        <p:txBody>
          <a:bodyPr wrap="square" rtlCol="0">
            <a:spAutoFit/>
          </a:bodyPr>
          <a:lstStyle/>
          <a:p>
            <a:r>
              <a:rPr lang="mr-IN" dirty="0" smtClean="0"/>
              <a:t>…</a:t>
            </a:r>
            <a:r>
              <a:rPr lang="en-US" dirty="0" smtClean="0"/>
              <a:t> and, of course, the stack!</a:t>
            </a:r>
            <a:endParaRPr lang="en-US" dirty="0"/>
          </a:p>
        </p:txBody>
      </p:sp>
      <p:sp>
        <p:nvSpPr>
          <p:cNvPr id="7" name="TextBox 6"/>
          <p:cNvSpPr txBox="1"/>
          <p:nvPr/>
        </p:nvSpPr>
        <p:spPr>
          <a:xfrm>
            <a:off x="5876884" y="3092782"/>
            <a:ext cx="564578" cy="369332"/>
          </a:xfrm>
          <a:prstGeom prst="rect">
            <a:avLst/>
          </a:prstGeom>
          <a:noFill/>
        </p:spPr>
        <p:txBody>
          <a:bodyPr wrap="none" rtlCol="0">
            <a:spAutoFit/>
          </a:bodyPr>
          <a:lstStyle/>
          <a:p>
            <a:r>
              <a:rPr lang="en-US" dirty="0" err="1" smtClean="0">
                <a:latin typeface="Consolas" charset="0"/>
                <a:ea typeface="Consolas" charset="0"/>
                <a:cs typeface="Consolas" charset="0"/>
              </a:rPr>
              <a:t>ebp</a:t>
            </a:r>
            <a:endParaRPr lang="en-US" dirty="0">
              <a:latin typeface="Consolas" charset="0"/>
              <a:ea typeface="Consolas" charset="0"/>
              <a:cs typeface="Consolas" charset="0"/>
            </a:endParaRPr>
          </a:p>
        </p:txBody>
      </p:sp>
      <p:sp>
        <p:nvSpPr>
          <p:cNvPr id="67" name="TextBox 66"/>
          <p:cNvSpPr txBox="1"/>
          <p:nvPr/>
        </p:nvSpPr>
        <p:spPr>
          <a:xfrm>
            <a:off x="5876884" y="5625794"/>
            <a:ext cx="564578" cy="369332"/>
          </a:xfrm>
          <a:prstGeom prst="rect">
            <a:avLst/>
          </a:prstGeom>
          <a:noFill/>
        </p:spPr>
        <p:txBody>
          <a:bodyPr wrap="none" rtlCol="0">
            <a:spAutoFit/>
          </a:bodyPr>
          <a:lstStyle/>
          <a:p>
            <a:r>
              <a:rPr lang="en-US" smtClean="0">
                <a:latin typeface="Consolas" charset="0"/>
                <a:ea typeface="Consolas" charset="0"/>
                <a:cs typeface="Consolas" charset="0"/>
              </a:rPr>
              <a:t>esp</a:t>
            </a:r>
            <a:endParaRPr lang="en-US" dirty="0">
              <a:latin typeface="Consolas" charset="0"/>
              <a:ea typeface="Consolas" charset="0"/>
              <a:cs typeface="Consolas" charset="0"/>
            </a:endParaRPr>
          </a:p>
        </p:txBody>
      </p:sp>
      <p:cxnSp>
        <p:nvCxnSpPr>
          <p:cNvPr id="9" name="Straight Arrow Connector 8"/>
          <p:cNvCxnSpPr>
            <a:stCxn id="67" idx="1"/>
            <a:endCxn id="29" idx="3"/>
          </p:cNvCxnSpPr>
          <p:nvPr/>
        </p:nvCxnSpPr>
        <p:spPr>
          <a:xfrm flipH="1">
            <a:off x="5422417" y="5810460"/>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422417" y="3288211"/>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2759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Stack</a:t>
            </a:r>
            <a:endParaRPr lang="en-US" dirty="0"/>
          </a:p>
        </p:txBody>
      </p:sp>
      <p:sp>
        <p:nvSpPr>
          <p:cNvPr id="4" name="Rectangle 3"/>
          <p:cNvSpPr/>
          <p:nvPr/>
        </p:nvSpPr>
        <p:spPr>
          <a:xfrm>
            <a:off x="4298064" y="2226156"/>
            <a:ext cx="3931534" cy="1477328"/>
          </a:xfrm>
          <a:prstGeom prst="rect">
            <a:avLst/>
          </a:prstGeom>
        </p:spPr>
        <p:txBody>
          <a:bodyPr wrap="square">
            <a:spAutoFit/>
          </a:bodyPr>
          <a:lstStyle/>
          <a:p>
            <a:r>
              <a:rPr lang="en-US" dirty="0">
                <a:latin typeface="Consolas" charset="0"/>
                <a:ea typeface="Consolas" charset="0"/>
                <a:cs typeface="Consolas" charset="0"/>
              </a:rPr>
              <a:t>sub    $0x20,%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lea    </a:t>
            </a:r>
            <a:r>
              <a:rPr lang="en-US" dirty="0">
                <a:latin typeface="Consolas" charset="0"/>
                <a:ea typeface="Consolas" charset="0"/>
                <a:cs typeface="Consolas" charset="0"/>
              </a:rPr>
              <a:t>-</a:t>
            </a:r>
            <a:r>
              <a:rPr lang="en-US" dirty="0" smtClean="0">
                <a:latin typeface="Consolas" charset="0"/>
                <a:ea typeface="Consolas" charset="0"/>
                <a:cs typeface="Consolas" charset="0"/>
              </a:rPr>
              <a:t>0x8(%</a:t>
            </a:r>
            <a:r>
              <a:rPr lang="en-US" dirty="0" err="1">
                <a:latin typeface="Consolas" charset="0"/>
                <a:ea typeface="Consolas" charset="0"/>
                <a:cs typeface="Consolas" charset="0"/>
              </a:rPr>
              <a:t>ebp</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0x80489c3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8048370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TextBox 4"/>
          <p:cNvSpPr txBox="1"/>
          <p:nvPr/>
        </p:nvSpPr>
        <p:spPr>
          <a:xfrm>
            <a:off x="1925557" y="1782499"/>
            <a:ext cx="2002419" cy="646331"/>
          </a:xfrm>
          <a:prstGeom prst="rect">
            <a:avLst/>
          </a:prstGeom>
          <a:noFill/>
        </p:spPr>
        <p:txBody>
          <a:bodyPr wrap="square" rtlCol="0">
            <a:spAutoFit/>
          </a:bodyPr>
          <a:lstStyle/>
          <a:p>
            <a:r>
              <a:rPr lang="en-US" dirty="0" smtClean="0"/>
              <a:t>Allocate memory for </a:t>
            </a:r>
            <a:r>
              <a:rPr lang="en-US" smtClean="0"/>
              <a:t>local variables</a:t>
            </a:r>
            <a:endParaRPr lang="en-US"/>
          </a:p>
        </p:txBody>
      </p:sp>
      <p:sp>
        <p:nvSpPr>
          <p:cNvPr id="6" name="TextBox 5"/>
          <p:cNvSpPr txBox="1"/>
          <p:nvPr/>
        </p:nvSpPr>
        <p:spPr>
          <a:xfrm>
            <a:off x="7836059" y="2310131"/>
            <a:ext cx="2221374" cy="923330"/>
          </a:xfrm>
          <a:prstGeom prst="rect">
            <a:avLst/>
          </a:prstGeom>
          <a:noFill/>
        </p:spPr>
        <p:txBody>
          <a:bodyPr wrap="square" rtlCol="0">
            <a:spAutoFit/>
          </a:bodyPr>
          <a:lstStyle/>
          <a:p>
            <a:r>
              <a:rPr lang="en-US" dirty="0" smtClean="0"/>
              <a:t>Specify a specific local variable as a parameter to </a:t>
            </a:r>
            <a:r>
              <a:rPr lang="en-US" dirty="0" err="1" smtClean="0"/>
              <a:t>scanf</a:t>
            </a:r>
            <a:endParaRPr lang="en-US" dirty="0"/>
          </a:p>
        </p:txBody>
      </p:sp>
      <p:sp>
        <p:nvSpPr>
          <p:cNvPr id="7" name="TextBox 6"/>
          <p:cNvSpPr txBox="1"/>
          <p:nvPr/>
        </p:nvSpPr>
        <p:spPr>
          <a:xfrm>
            <a:off x="2286845" y="3288392"/>
            <a:ext cx="1440202" cy="369332"/>
          </a:xfrm>
          <a:prstGeom prst="rect">
            <a:avLst/>
          </a:prstGeom>
          <a:noFill/>
        </p:spPr>
        <p:txBody>
          <a:bodyPr wrap="none" rtlCol="0">
            <a:spAutoFit/>
          </a:bodyPr>
          <a:lstStyle/>
          <a:p>
            <a:r>
              <a:rPr lang="en-US" dirty="0" smtClean="0"/>
              <a:t>Format string</a:t>
            </a:r>
            <a:endParaRPr lang="en-US" dirty="0"/>
          </a:p>
        </p:txBody>
      </p:sp>
      <p:cxnSp>
        <p:nvCxnSpPr>
          <p:cNvPr id="9" name="Straight Arrow Connector 8"/>
          <p:cNvCxnSpPr/>
          <p:nvPr/>
        </p:nvCxnSpPr>
        <p:spPr>
          <a:xfrm>
            <a:off x="3727047" y="2235880"/>
            <a:ext cx="613458" cy="148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3727047" y="3275633"/>
            <a:ext cx="578734" cy="1974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321137" y="2604481"/>
            <a:ext cx="219919" cy="428264"/>
          </a:xfrm>
          <a:prstGeom prst="rightBrace">
            <a:avLst>
              <a:gd name="adj1" fmla="val 308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38199" y="1443816"/>
            <a:ext cx="10515599" cy="461665"/>
          </a:xfrm>
          <a:prstGeom prst="rect">
            <a:avLst/>
          </a:prstGeom>
          <a:noFill/>
        </p:spPr>
        <p:txBody>
          <a:bodyPr wrap="square" rtlCol="0">
            <a:spAutoFit/>
          </a:bodyPr>
          <a:lstStyle/>
          <a:p>
            <a:pPr algn="ctr"/>
            <a:r>
              <a:rPr lang="en-US" sz="2400" smtClean="0"/>
              <a:t>What about the stack?</a:t>
            </a:r>
            <a:endParaRPr lang="en-US" sz="2400" dirty="0" smtClean="0"/>
          </a:p>
        </p:txBody>
      </p:sp>
      <p:sp>
        <p:nvSpPr>
          <p:cNvPr id="15" name="TextBox 14"/>
          <p:cNvSpPr txBox="1"/>
          <p:nvPr/>
        </p:nvSpPr>
        <p:spPr>
          <a:xfrm>
            <a:off x="838199" y="3742837"/>
            <a:ext cx="10515599" cy="3046988"/>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push to the stack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state.stack_push</a:t>
            </a:r>
            <a:r>
              <a:rPr lang="en-US" sz="2400" dirty="0" smtClean="0">
                <a:latin typeface="Consolas" charset="0"/>
                <a:ea typeface="Consolas" charset="0"/>
                <a:cs typeface="Consolas" charset="0"/>
              </a:rPr>
              <a:t>(</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r>
              <a:rPr lang="en-US" sz="2400" dirty="0" smtClean="0">
                <a:ea typeface="Consolas" charset="0"/>
                <a:cs typeface="Consolas" charset="0"/>
              </a:rPr>
              <a:t>will push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the top of the stack.</a:t>
            </a:r>
          </a:p>
          <a:p>
            <a:pPr algn="ctr"/>
            <a:endParaRPr lang="en-US" sz="2400" dirty="0" smtClean="0">
              <a:ea typeface="Consolas" charset="0"/>
              <a:cs typeface="Consolas" charset="0"/>
            </a:endParaRPr>
          </a:p>
          <a:p>
            <a:pPr algn="ctr"/>
            <a:r>
              <a:rPr lang="en-US" sz="2400" dirty="0" smtClean="0">
                <a:ea typeface="Consolas" charset="0"/>
                <a:cs typeface="Consolas" charset="0"/>
              </a:rPr>
              <a:t>You may need to account for anything you don’t care about at the beginning of the stack by adding padding:</a:t>
            </a:r>
          </a:p>
          <a:p>
            <a:pPr algn="ctr"/>
            <a:r>
              <a:rPr lang="en-US" sz="2400" dirty="0" err="1" smtClean="0">
                <a:latin typeface="Consolas" charset="0"/>
                <a:ea typeface="Consolas" charset="0"/>
                <a:cs typeface="Consolas" charset="0"/>
              </a:rPr>
              <a:t>state.regs.esp</a:t>
            </a:r>
            <a:r>
              <a:rPr lang="en-US" sz="2400" dirty="0" smtClean="0">
                <a:latin typeface="Consolas" charset="0"/>
                <a:ea typeface="Consolas" charset="0"/>
                <a:cs typeface="Consolas" charset="0"/>
              </a:rPr>
              <a:t> -= 4</a:t>
            </a:r>
          </a:p>
          <a:p>
            <a:pPr algn="ctr"/>
            <a:r>
              <a:rPr lang="en-US" sz="2400" dirty="0" smtClean="0">
                <a:ea typeface="Consolas" charset="0"/>
                <a:cs typeface="Consolas" charset="0"/>
              </a:rPr>
              <a:t>adds 4 bytes of padding.</a:t>
            </a:r>
            <a:endParaRPr lang="en-US" sz="2400" dirty="0">
              <a:ea typeface="Consolas" charset="0"/>
              <a:cs typeface="Consolas" charset="0"/>
            </a:endParaRPr>
          </a:p>
        </p:txBody>
      </p:sp>
    </p:spTree>
    <p:extLst>
      <p:ext uri="{BB962C8B-B14F-4D97-AF65-F5344CB8AC3E}">
        <p14:creationId xmlns:p14="http://schemas.microsoft.com/office/powerpoint/2010/main" val="881269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accent1"/>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chemeClr val="accent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Rectangle 40"/>
          <p:cNvSpPr/>
          <p:nvPr/>
        </p:nvSpPr>
        <p:spPr>
          <a:xfrm>
            <a:off x="4286416" y="6025632"/>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p:cNvSpPr/>
          <p:nvPr/>
        </p:nvSpPr>
        <p:spPr>
          <a:xfrm>
            <a:off x="4286416" y="622299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Rectangle 42"/>
          <p:cNvSpPr/>
          <p:nvPr/>
        </p:nvSpPr>
        <p:spPr>
          <a:xfrm>
            <a:off x="4286416" y="642697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46" idx="3"/>
          </p:cNvCxnSpPr>
          <p:nvPr/>
        </p:nvCxnSpPr>
        <p:spPr>
          <a:xfrm flipV="1">
            <a:off x="5815958" y="2622615"/>
            <a:ext cx="12700" cy="3903047"/>
          </a:xfrm>
          <a:prstGeom prst="curvedConnector3">
            <a:avLst>
              <a:gd name="adj1" fmla="val 435190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646331"/>
          </a:xfrm>
          <a:prstGeom prst="rect">
            <a:avLst/>
          </a:prstGeom>
          <a:noFill/>
        </p:spPr>
        <p:txBody>
          <a:bodyPr wrap="square" rtlCol="0">
            <a:spAutoFit/>
          </a:bodyPr>
          <a:lstStyle/>
          <a:p>
            <a:r>
              <a:rPr lang="en-US" dirty="0" smtClean="0"/>
              <a:t>A pointer pointing to somewhere unknown.</a:t>
            </a:r>
            <a:endParaRPr lang="en-US" dirty="0"/>
          </a:p>
        </p:txBody>
      </p:sp>
      <p:sp>
        <p:nvSpPr>
          <p:cNvPr id="71" name="TextBox 70"/>
          <p:cNvSpPr txBox="1"/>
          <p:nvPr/>
        </p:nvSpPr>
        <p:spPr>
          <a:xfrm>
            <a:off x="6162577" y="1565157"/>
            <a:ext cx="2819378" cy="1200329"/>
          </a:xfrm>
          <a:prstGeom prst="rect">
            <a:avLst/>
          </a:prstGeom>
          <a:noFill/>
        </p:spPr>
        <p:txBody>
          <a:bodyPr wrap="square" rtlCol="0">
            <a:spAutoFit/>
          </a:bodyPr>
          <a:lstStyle/>
          <a:p>
            <a:r>
              <a:rPr lang="en-US" dirty="0" smtClean="0"/>
              <a:t>Memory allocated on the heap (potentially different </a:t>
            </a:r>
            <a:r>
              <a:rPr lang="en-US" smtClean="0"/>
              <a:t>every execution</a:t>
            </a:r>
            <a:r>
              <a:rPr lang="en-US"/>
              <a:t>;</a:t>
            </a:r>
            <a:r>
              <a:rPr lang="en-US" smtClean="0"/>
              <a:t> unknown at the start)</a:t>
            </a:r>
            <a:endParaRPr lang="en-US" dirty="0"/>
          </a:p>
        </p:txBody>
      </p:sp>
      <p:cxnSp>
        <p:nvCxnSpPr>
          <p:cNvPr id="75" name="Straight Arrow Connector 74"/>
          <p:cNvCxnSpPr>
            <a:stCxn id="55" idx="3"/>
            <a:endCxn id="17" idx="1"/>
          </p:cNvCxnSpPr>
          <p:nvPr/>
        </p:nvCxnSpPr>
        <p:spPr>
          <a:xfrm>
            <a:off x="5815958" y="2430772"/>
            <a:ext cx="1978490" cy="203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03362" y="388975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5" name="TextBox 4"/>
          <p:cNvSpPr txBox="1"/>
          <p:nvPr/>
        </p:nvSpPr>
        <p:spPr>
          <a:xfrm>
            <a:off x="6151565" y="4091052"/>
            <a:ext cx="495649" cy="769441"/>
          </a:xfrm>
          <a:prstGeom prst="rect">
            <a:avLst/>
          </a:prstGeom>
          <a:solidFill>
            <a:schemeClr val="bg1"/>
          </a:solidFill>
        </p:spPr>
        <p:txBody>
          <a:bodyPr wrap="none" rtlCol="0">
            <a:spAutoFit/>
          </a:bodyPr>
          <a:lstStyle/>
          <a:p>
            <a:r>
              <a:rPr lang="en-US"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Tree>
    <p:extLst>
      <p:ext uri="{BB962C8B-B14F-4D97-AF65-F5344CB8AC3E}">
        <p14:creationId xmlns:p14="http://schemas.microsoft.com/office/powerpoint/2010/main" val="12930615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86416" y="4079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86416" y="42765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86416" y="44585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6416" y="6025632"/>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286416" y="6222999"/>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86416" y="642697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65" name="Straight Connector 64"/>
          <p:cNvCxnSpPr/>
          <p:nvPr/>
        </p:nvCxnSpPr>
        <p:spPr>
          <a:xfrm flipH="1" flipV="1">
            <a:off x="1817550" y="484888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63850" y="484888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26" idx="3"/>
          </p:cNvCxnSpPr>
          <p:nvPr/>
        </p:nvCxnSpPr>
        <p:spPr>
          <a:xfrm flipV="1">
            <a:off x="5815958" y="3980466"/>
            <a:ext cx="12700" cy="2545196"/>
          </a:xfrm>
          <a:prstGeom prst="curvedConnector3">
            <a:avLst>
              <a:gd name="adj1" fmla="val 353164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923330"/>
          </a:xfrm>
          <a:prstGeom prst="rect">
            <a:avLst/>
          </a:prstGeom>
          <a:noFill/>
        </p:spPr>
        <p:txBody>
          <a:bodyPr wrap="square" rtlCol="0">
            <a:spAutoFit/>
          </a:bodyPr>
          <a:lstStyle/>
          <a:p>
            <a:r>
              <a:rPr lang="en-US" dirty="0" smtClean="0"/>
              <a:t>We can overwrite this pointer to point to </a:t>
            </a:r>
            <a:r>
              <a:rPr lang="en-US" i="1" dirty="0" smtClean="0"/>
              <a:t>any</a:t>
            </a:r>
            <a:r>
              <a:rPr lang="en-US" dirty="0" smtClean="0"/>
              <a:t> address we want.</a:t>
            </a:r>
            <a:endParaRPr lang="en-US" dirty="0"/>
          </a:p>
        </p:txBody>
      </p:sp>
      <p:sp>
        <p:nvSpPr>
          <p:cNvPr id="71" name="TextBox 70"/>
          <p:cNvSpPr txBox="1"/>
          <p:nvPr/>
        </p:nvSpPr>
        <p:spPr>
          <a:xfrm>
            <a:off x="5828658" y="2790753"/>
            <a:ext cx="2037145" cy="923330"/>
          </a:xfrm>
          <a:prstGeom prst="rect">
            <a:avLst/>
          </a:prstGeom>
          <a:noFill/>
        </p:spPr>
        <p:txBody>
          <a:bodyPr wrap="square" rtlCol="0">
            <a:spAutoFit/>
          </a:bodyPr>
          <a:lstStyle/>
          <a:p>
            <a:r>
              <a:rPr lang="en-US" dirty="0" smtClean="0"/>
              <a:t>Memory we decided to use as symbolic memory</a:t>
            </a:r>
            <a:endParaRPr lang="en-US" dirty="0"/>
          </a:p>
        </p:txBody>
      </p:sp>
      <p:sp>
        <p:nvSpPr>
          <p:cNvPr id="72" name="TextBox 71"/>
          <p:cNvSpPr txBox="1"/>
          <p:nvPr/>
        </p:nvSpPr>
        <p:spPr>
          <a:xfrm>
            <a:off x="3337117" y="3831201"/>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0x4444444</a:t>
            </a:r>
            <a:endParaRPr lang="en-US" dirty="0">
              <a:latin typeface="Consolas" charset="0"/>
              <a:ea typeface="Consolas" charset="0"/>
              <a:cs typeface="Consolas" charset="0"/>
            </a:endParaRPr>
          </a:p>
        </p:txBody>
      </p:sp>
      <p:sp>
        <p:nvSpPr>
          <p:cNvPr id="73" name="TextBox 72"/>
          <p:cNvSpPr txBox="1"/>
          <p:nvPr/>
        </p:nvSpPr>
        <p:spPr>
          <a:xfrm>
            <a:off x="1577098" y="3508035"/>
            <a:ext cx="1944547" cy="923330"/>
          </a:xfrm>
          <a:prstGeom prst="rect">
            <a:avLst/>
          </a:prstGeom>
          <a:noFill/>
        </p:spPr>
        <p:txBody>
          <a:bodyPr wrap="square" rtlCol="0">
            <a:spAutoFit/>
          </a:bodyPr>
          <a:lstStyle/>
          <a:p>
            <a:r>
              <a:rPr lang="en-US" smtClean="0"/>
              <a:t>A dummy address we chose that nothing else uses.</a:t>
            </a:r>
            <a:endParaRPr lang="en-US"/>
          </a:p>
        </p:txBody>
      </p:sp>
      <p:cxnSp>
        <p:nvCxnSpPr>
          <p:cNvPr id="75" name="Straight Arrow Connector 74"/>
          <p:cNvCxnSpPr>
            <a:stCxn id="22" idx="3"/>
            <a:endCxn id="17" idx="1"/>
          </p:cNvCxnSpPr>
          <p:nvPr/>
        </p:nvCxnSpPr>
        <p:spPr>
          <a:xfrm>
            <a:off x="5815958" y="3793111"/>
            <a:ext cx="1978490" cy="671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00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Dynamic Memory</a:t>
            </a:r>
            <a:endParaRPr lang="en-US" dirty="0"/>
          </a:p>
        </p:txBody>
      </p:sp>
      <p:sp>
        <p:nvSpPr>
          <p:cNvPr id="4" name="Rectangle 3"/>
          <p:cNvSpPr/>
          <p:nvPr/>
        </p:nvSpPr>
        <p:spPr>
          <a:xfrm>
            <a:off x="4703180" y="2133560"/>
            <a:ext cx="3781063" cy="1200329"/>
          </a:xfrm>
          <a:prstGeom prst="rect">
            <a:avLst/>
          </a:prstGeom>
        </p:spPr>
        <p:txBody>
          <a:bodyPr wrap="square">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0xaf84dd8,%</a:t>
            </a:r>
            <a:r>
              <a:rPr lang="en-US" dirty="0" smtClean="0">
                <a:latin typeface="Consolas" charset="0"/>
                <a:ea typeface="Consolas" charset="0"/>
                <a:cs typeface="Consolas" charset="0"/>
              </a:rPr>
              <a:t>edx</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edx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0x8048843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8048460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Left Brace 4"/>
          <p:cNvSpPr/>
          <p:nvPr/>
        </p:nvSpPr>
        <p:spPr>
          <a:xfrm>
            <a:off x="4560425" y="2268637"/>
            <a:ext cx="150471" cy="370390"/>
          </a:xfrm>
          <a:prstGeom prst="leftBrace">
            <a:avLst>
              <a:gd name="adj1" fmla="val 5779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245489" y="1853667"/>
            <a:ext cx="2314936" cy="1200329"/>
          </a:xfrm>
          <a:prstGeom prst="rect">
            <a:avLst/>
          </a:prstGeom>
          <a:noFill/>
        </p:spPr>
        <p:txBody>
          <a:bodyPr wrap="square" rtlCol="0">
            <a:spAutoFit/>
          </a:bodyPr>
          <a:lstStyle/>
          <a:p>
            <a:r>
              <a:rPr lang="en-US" dirty="0" err="1" smtClean="0"/>
              <a:t>Scanf</a:t>
            </a:r>
            <a:r>
              <a:rPr lang="en-US" dirty="0" smtClean="0"/>
              <a:t> will write to the address stored in the pointer located at </a:t>
            </a:r>
            <a:r>
              <a:rPr lang="en-US" dirty="0">
                <a:latin typeface="Consolas" charset="0"/>
                <a:ea typeface="Consolas" charset="0"/>
                <a:cs typeface="Consolas" charset="0"/>
              </a:rPr>
              <a:t>0xaf84dd8</a:t>
            </a:r>
            <a:endParaRPr lang="en-US" dirty="0"/>
          </a:p>
        </p:txBody>
      </p:sp>
      <p:sp>
        <p:nvSpPr>
          <p:cNvPr id="8" name="TextBox 7"/>
          <p:cNvSpPr txBox="1"/>
          <p:nvPr/>
        </p:nvSpPr>
        <p:spPr>
          <a:xfrm>
            <a:off x="838200" y="3257014"/>
            <a:ext cx="10515600" cy="3600986"/>
          </a:xfrm>
          <a:prstGeom prst="rect">
            <a:avLst/>
          </a:prstGeom>
          <a:noFill/>
        </p:spPr>
        <p:txBody>
          <a:bodyPr wrap="square" rtlCol="0">
            <a:spAutoFit/>
          </a:bodyPr>
          <a:lstStyle/>
          <a:p>
            <a:r>
              <a:rPr lang="en-US" sz="2800" dirty="0" smtClean="0"/>
              <a:t>If you cannot determine the address to which </a:t>
            </a:r>
            <a:r>
              <a:rPr lang="en-US" sz="2800" dirty="0" err="1" smtClean="0"/>
              <a:t>scanf</a:t>
            </a:r>
            <a:r>
              <a:rPr lang="en-US" sz="2800" dirty="0" smtClean="0"/>
              <a:t> writes because it is stored in a pointer, you can overwrite the value of the pointer to point to an unused location of your choice (in this example, 0x4444444):</a:t>
            </a:r>
          </a:p>
          <a:p>
            <a:endParaRPr lang="en-US" sz="2400" dirty="0" smtClean="0"/>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(0xaf84dd8, 0x4444444)</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(0x4444444,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endParaRPr lang="en-US" sz="2400" dirty="0" smtClean="0">
              <a:latin typeface="Consolas" charset="0"/>
              <a:ea typeface="Consolas" charset="0"/>
              <a:cs typeface="Consolas" charset="0"/>
            </a:endParaRPr>
          </a:p>
          <a:p>
            <a:pPr algn="ctr"/>
            <a:r>
              <a:rPr lang="en-US" sz="2400" dirty="0" smtClean="0">
                <a:ea typeface="Consolas" charset="0"/>
                <a:cs typeface="Consolas" charset="0"/>
              </a:rPr>
              <a:t>At this point, the pointer at 0xaf84dd8 will point to 0x4444444, which will store your </a:t>
            </a:r>
            <a:r>
              <a:rPr lang="en-US" sz="2400" dirty="0" err="1" smtClean="0">
                <a:ea typeface="Consolas" charset="0"/>
                <a:cs typeface="Consolas" charset="0"/>
              </a:rPr>
              <a:t>bitvector</a:t>
            </a:r>
            <a:r>
              <a:rPr lang="en-US" sz="2400" dirty="0" smtClean="0">
                <a:ea typeface="Consolas" charset="0"/>
                <a:cs typeface="Consolas" charset="0"/>
              </a:rPr>
              <a:t>.</a:t>
            </a:r>
            <a:endParaRPr lang="en-US" sz="2400" dirty="0">
              <a:ea typeface="Consolas" charset="0"/>
              <a:cs typeface="Consolas" charset="0"/>
            </a:endParaRPr>
          </a:p>
        </p:txBody>
      </p:sp>
      <p:sp>
        <p:nvSpPr>
          <p:cNvPr id="9" name="TextBox 8"/>
          <p:cNvSpPr txBox="1"/>
          <p:nvPr/>
        </p:nvSpPr>
        <p:spPr>
          <a:xfrm>
            <a:off x="642551" y="1520607"/>
            <a:ext cx="10906897" cy="523220"/>
          </a:xfrm>
          <a:prstGeom prst="rect">
            <a:avLst/>
          </a:prstGeom>
          <a:noFill/>
        </p:spPr>
        <p:txBody>
          <a:bodyPr wrap="none" rtlCol="0">
            <a:spAutoFit/>
          </a:bodyPr>
          <a:lstStyle/>
          <a:p>
            <a:r>
              <a:rPr lang="en-US" sz="2800" dirty="0" smtClean="0"/>
              <a:t>What if you don’t know the memory location </a:t>
            </a:r>
            <a:r>
              <a:rPr lang="en-US" sz="2800" dirty="0" err="1" smtClean="0"/>
              <a:t>scanf</a:t>
            </a:r>
            <a:r>
              <a:rPr lang="en-US" sz="2800" dirty="0"/>
              <a:t> </a:t>
            </a:r>
            <a:r>
              <a:rPr lang="en-US" sz="2800" dirty="0" smtClean="0"/>
              <a:t>to which </a:t>
            </a:r>
            <a:r>
              <a:rPr lang="en-US" sz="2800" dirty="0" err="1" smtClean="0"/>
              <a:t>scanf</a:t>
            </a:r>
            <a:r>
              <a:rPr lang="en-US" sz="2800" dirty="0" smtClean="0"/>
              <a:t> writes?</a:t>
            </a:r>
            <a:endParaRPr lang="en-US" sz="2800" dirty="0"/>
          </a:p>
        </p:txBody>
      </p:sp>
    </p:spTree>
    <p:extLst>
      <p:ext uri="{BB962C8B-B14F-4D97-AF65-F5344CB8AC3E}">
        <p14:creationId xmlns:p14="http://schemas.microsoft.com/office/powerpoint/2010/main" val="1856655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0527" y="3786653"/>
            <a:ext cx="6065507" cy="707886"/>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wrap="none" rtlCol="0">
            <a:spAutoFit/>
          </a:bodyPr>
          <a:lstStyle/>
          <a:p>
            <a:r>
              <a:rPr lang="en-US" sz="4000" dirty="0" smtClean="0"/>
              <a:t>The filesystem (or other file)</a:t>
            </a:r>
            <a:endParaRPr lang="en-US" sz="4000" dirty="0"/>
          </a:p>
        </p:txBody>
      </p:sp>
      <p:sp>
        <p:nvSpPr>
          <p:cNvPr id="7" name="TextBox 6"/>
          <p:cNvSpPr txBox="1"/>
          <p:nvPr/>
        </p:nvSpPr>
        <p:spPr>
          <a:xfrm>
            <a:off x="838201" y="1875099"/>
            <a:ext cx="10515600" cy="1569660"/>
          </a:xfrm>
          <a:prstGeom prst="rect">
            <a:avLst/>
          </a:prstGeom>
          <a:noFill/>
        </p:spPr>
        <p:txBody>
          <a:bodyPr wrap="square" rtlCol="0">
            <a:spAutoFit/>
          </a:bodyPr>
          <a:lstStyle/>
          <a:p>
            <a:pPr algn="ctr"/>
            <a:r>
              <a:rPr lang="en-US" sz="3200" dirty="0" smtClean="0"/>
              <a:t>What if our user input function queries from the </a:t>
            </a:r>
            <a:r>
              <a:rPr lang="en-US" sz="3200" dirty="0" smtClean="0">
                <a:solidFill>
                  <a:srgbClr val="FF0000"/>
                </a:solidFill>
              </a:rPr>
              <a:t>filesystem</a:t>
            </a:r>
            <a:r>
              <a:rPr lang="en-US" sz="3200" dirty="0" smtClean="0"/>
              <a:t> (or any other </a:t>
            </a:r>
            <a:r>
              <a:rPr lang="en-US" sz="3200" dirty="0" smtClean="0">
                <a:solidFill>
                  <a:srgbClr val="FF0000"/>
                </a:solidFill>
              </a:rPr>
              <a:t>Linux file</a:t>
            </a:r>
            <a:r>
              <a:rPr lang="en-US" sz="3200" dirty="0" smtClean="0"/>
              <a:t>, including </a:t>
            </a:r>
            <a:r>
              <a:rPr lang="en-US" sz="3200" dirty="0" smtClean="0">
                <a:solidFill>
                  <a:srgbClr val="FF0000"/>
                </a:solidFill>
              </a:rPr>
              <a:t>the network</a:t>
            </a:r>
            <a:r>
              <a:rPr lang="en-US" sz="3200" dirty="0" smtClean="0"/>
              <a:t>, the </a:t>
            </a:r>
            <a:r>
              <a:rPr lang="en-US" sz="3200" dirty="0" smtClean="0">
                <a:solidFill>
                  <a:srgbClr val="FF0000"/>
                </a:solidFill>
              </a:rPr>
              <a:t>output of another program</a:t>
            </a:r>
            <a:r>
              <a:rPr lang="en-US" sz="3200" dirty="0" smtClean="0"/>
              <a:t>, </a:t>
            </a:r>
            <a:r>
              <a:rPr lang="en-US" sz="3200" dirty="0" smtClean="0">
                <a:solidFill>
                  <a:srgbClr val="FF0000"/>
                </a:solidFill>
              </a:rPr>
              <a:t>/dev/</a:t>
            </a:r>
            <a:r>
              <a:rPr lang="en-US" sz="3200" dirty="0" err="1" smtClean="0">
                <a:solidFill>
                  <a:srgbClr val="FF0000"/>
                </a:solidFill>
              </a:rPr>
              <a:t>urandom</a:t>
            </a:r>
            <a:r>
              <a:rPr lang="en-US" sz="3200" dirty="0" smtClean="0"/>
              <a:t>, </a:t>
            </a:r>
            <a:r>
              <a:rPr lang="en-US" sz="3200" dirty="0" err="1" smtClean="0"/>
              <a:t>etc</a:t>
            </a:r>
            <a:r>
              <a:rPr lang="en-US" sz="3200" dirty="0" smtClean="0"/>
              <a:t>)?</a:t>
            </a:r>
            <a:endParaRPr lang="en-US" sz="3200" dirty="0"/>
          </a:p>
        </p:txBody>
      </p:sp>
    </p:spTree>
    <p:extLst>
      <p:ext uri="{BB962C8B-B14F-4D97-AF65-F5344CB8AC3E}">
        <p14:creationId xmlns:p14="http://schemas.microsoft.com/office/powerpoint/2010/main" val="1276013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 File as Memory</a:t>
            </a:r>
            <a:endParaRPr lang="en-US" dirty="0"/>
          </a:p>
        </p:txBody>
      </p:sp>
      <p:sp>
        <p:nvSpPr>
          <p:cNvPr id="4" name="Rectangle 3"/>
          <p:cNvSpPr/>
          <p:nvPr/>
        </p:nvSpPr>
        <p:spPr>
          <a:xfrm>
            <a:off x="1763133" y="4538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63133" y="4736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63133" y="4923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63133" y="51208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3133" y="53182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63133" y="5500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63133" y="5697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133" y="588496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3133" y="35656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63133" y="3763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3133" y="39508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63133" y="41482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63133" y="43456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63133" y="2789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63133" y="29763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763133" y="31737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63133" y="33738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49255" y="2834226"/>
            <a:ext cx="2882098" cy="3139321"/>
          </a:xfrm>
          <a:prstGeom prst="rect">
            <a:avLst/>
          </a:prstGeom>
          <a:noFill/>
        </p:spPr>
        <p:txBody>
          <a:bodyPr wrap="square" rtlCol="0">
            <a:spAutoFit/>
          </a:bodyPr>
          <a:lstStyle/>
          <a:p>
            <a:r>
              <a:rPr lang="en-US" dirty="0" smtClean="0"/>
              <a:t>A program has access to an address space, which it uses to store </a:t>
            </a:r>
            <a:r>
              <a:rPr lang="en-US" dirty="0" smtClean="0">
                <a:solidFill>
                  <a:srgbClr val="FF0000"/>
                </a:solidFill>
              </a:rPr>
              <a:t>instructions</a:t>
            </a:r>
            <a:r>
              <a:rPr lang="en-US" dirty="0" smtClean="0"/>
              <a:t>, the </a:t>
            </a:r>
            <a:r>
              <a:rPr lang="en-US" dirty="0" smtClean="0">
                <a:solidFill>
                  <a:srgbClr val="FF0000"/>
                </a:solidFill>
              </a:rPr>
              <a:t>stack</a:t>
            </a:r>
            <a:r>
              <a:rPr lang="en-US" dirty="0" smtClean="0"/>
              <a:t>, the </a:t>
            </a:r>
            <a:r>
              <a:rPr lang="en-US" dirty="0" smtClean="0">
                <a:solidFill>
                  <a:srgbClr val="FF0000"/>
                </a:solidFill>
              </a:rPr>
              <a:t>heap</a:t>
            </a:r>
            <a:r>
              <a:rPr lang="en-US" dirty="0" smtClean="0"/>
              <a:t>, and </a:t>
            </a:r>
            <a:r>
              <a:rPr lang="en-US" dirty="0" smtClean="0">
                <a:solidFill>
                  <a:srgbClr val="FF0000"/>
                </a:solidFill>
              </a:rPr>
              <a:t>static data</a:t>
            </a:r>
            <a:r>
              <a:rPr lang="en-US" dirty="0" smtClean="0"/>
              <a:t>.</a:t>
            </a:r>
          </a:p>
          <a:p>
            <a:endParaRPr lang="en-US" dirty="0"/>
          </a:p>
          <a:p>
            <a:r>
              <a:rPr lang="en-US" dirty="0" smtClean="0"/>
              <a:t>We have used it in </a:t>
            </a:r>
            <a:r>
              <a:rPr lang="en-US" dirty="0" err="1" smtClean="0"/>
              <a:t>Angr</a:t>
            </a:r>
            <a:r>
              <a:rPr lang="en-US" dirty="0" smtClean="0"/>
              <a:t> using the following functions:</a:t>
            </a:r>
          </a:p>
          <a:p>
            <a:r>
              <a:rPr lang="en-US" dirty="0" err="1" smtClean="0">
                <a:latin typeface="Consolas" charset="0"/>
                <a:ea typeface="Consolas" charset="0"/>
                <a:cs typeface="Consolas" charset="0"/>
              </a:rPr>
              <a:t>state.memory.store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r>
              <a:rPr lang="en-US" dirty="0" err="1">
                <a:latin typeface="Consolas" charset="0"/>
                <a:ea typeface="Consolas" charset="0"/>
                <a:cs typeface="Consolas" charset="0"/>
              </a:rPr>
              <a:t>s</a:t>
            </a:r>
            <a:r>
              <a:rPr lang="en-US" dirty="0" err="1" smtClean="0">
                <a:latin typeface="Consolas" charset="0"/>
                <a:ea typeface="Consolas" charset="0"/>
                <a:cs typeface="Consolas" charset="0"/>
              </a:rPr>
              <a:t>tate.memory.load</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5" name="TextBox 44"/>
          <p:cNvSpPr txBox="1"/>
          <p:nvPr/>
        </p:nvSpPr>
        <p:spPr>
          <a:xfrm>
            <a:off x="2291654" y="202946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6" name="TextBox 45"/>
          <p:cNvSpPr txBox="1"/>
          <p:nvPr/>
        </p:nvSpPr>
        <p:spPr>
          <a:xfrm>
            <a:off x="2280079" y="5879621"/>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7" name="TextBox 46"/>
          <p:cNvSpPr txBox="1"/>
          <p:nvPr/>
        </p:nvSpPr>
        <p:spPr>
          <a:xfrm>
            <a:off x="813834" y="3136194"/>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0x7ffffff</a:t>
            </a:r>
            <a:endParaRPr lang="en-US" sz="1200" dirty="0">
              <a:latin typeface="Consolas" charset="0"/>
              <a:ea typeface="Consolas" charset="0"/>
              <a:cs typeface="Consolas" charset="0"/>
            </a:endParaRPr>
          </a:p>
        </p:txBody>
      </p:sp>
      <p:sp>
        <p:nvSpPr>
          <p:cNvPr id="48" name="TextBox 47"/>
          <p:cNvSpPr txBox="1"/>
          <p:nvPr/>
        </p:nvSpPr>
        <p:spPr>
          <a:xfrm>
            <a:off x="210303" y="2028022"/>
            <a:ext cx="1458276" cy="646331"/>
          </a:xfrm>
          <a:prstGeom prst="rect">
            <a:avLst/>
          </a:prstGeom>
          <a:noFill/>
        </p:spPr>
        <p:txBody>
          <a:bodyPr wrap="square" rtlCol="0">
            <a:spAutoFit/>
          </a:bodyPr>
          <a:lstStyle/>
          <a:p>
            <a:r>
              <a:rPr lang="en-US" dirty="0" smtClean="0"/>
              <a:t>Beginning of </a:t>
            </a:r>
            <a:r>
              <a:rPr lang="en-US" smtClean="0"/>
              <a:t>the stack</a:t>
            </a:r>
            <a:endParaRPr lang="en-US"/>
          </a:p>
        </p:txBody>
      </p:sp>
      <p:cxnSp>
        <p:nvCxnSpPr>
          <p:cNvPr id="50" name="Straight Arrow Connector 49"/>
          <p:cNvCxnSpPr>
            <a:stCxn id="48" idx="2"/>
            <a:endCxn id="47" idx="0"/>
          </p:cNvCxnSpPr>
          <p:nvPr/>
        </p:nvCxnSpPr>
        <p:spPr>
          <a:xfrm>
            <a:off x="939441" y="2674353"/>
            <a:ext cx="349043" cy="461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60535" y="1935865"/>
            <a:ext cx="3993265" cy="1200329"/>
          </a:xfrm>
          <a:prstGeom prst="rect">
            <a:avLst/>
          </a:prstGeom>
          <a:noFill/>
        </p:spPr>
        <p:txBody>
          <a:bodyPr wrap="square" rtlCol="0">
            <a:spAutoFit/>
          </a:bodyPr>
          <a:lstStyle/>
          <a:p>
            <a:r>
              <a:rPr lang="en-US" dirty="0" smtClean="0"/>
              <a:t>We can use the same Python type as</a:t>
            </a:r>
          </a:p>
          <a:p>
            <a:r>
              <a:rPr lang="en-US" dirty="0" err="1" smtClean="0">
                <a:latin typeface="Consolas" charset="0"/>
                <a:ea typeface="Consolas" charset="0"/>
                <a:cs typeface="Consolas" charset="0"/>
              </a:rPr>
              <a:t>state.memory</a:t>
            </a:r>
            <a:r>
              <a:rPr lang="en-US" dirty="0" smtClean="0"/>
              <a:t> (which is </a:t>
            </a:r>
            <a:r>
              <a:rPr lang="en-US" dirty="0" err="1" smtClean="0">
                <a:latin typeface="Consolas" charset="0"/>
                <a:ea typeface="Consolas" charset="0"/>
                <a:cs typeface="Consolas" charset="0"/>
              </a:rPr>
              <a:t>SimMemory</a:t>
            </a:r>
            <a:r>
              <a:rPr lang="en-US" dirty="0" smtClean="0"/>
              <a:t>) to store other types of data, such as the contents of files!</a:t>
            </a:r>
            <a:endParaRPr lang="en-US" dirty="0"/>
          </a:p>
        </p:txBody>
      </p:sp>
      <p:sp>
        <p:nvSpPr>
          <p:cNvPr id="52" name="Rectangle 51"/>
          <p:cNvSpPr/>
          <p:nvPr/>
        </p:nvSpPr>
        <p:spPr>
          <a:xfrm>
            <a:off x="8802476" y="433236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802476" y="45297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802476" y="4717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802476" y="491445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802476" y="5111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802476" y="529383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02476" y="549119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802476" y="567855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802476" y="37444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802476" y="39418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802476" y="41392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362932" y="3712146"/>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71" name="TextBox 70"/>
          <p:cNvSpPr txBox="1"/>
          <p:nvPr/>
        </p:nvSpPr>
        <p:spPr>
          <a:xfrm>
            <a:off x="7600786" y="4569779"/>
            <a:ext cx="1331089" cy="646331"/>
          </a:xfrm>
          <a:prstGeom prst="rect">
            <a:avLst/>
          </a:prstGeom>
          <a:noFill/>
        </p:spPr>
        <p:txBody>
          <a:bodyPr wrap="square" rtlCol="0">
            <a:spAutoFit/>
          </a:bodyPr>
          <a:lstStyle/>
          <a:p>
            <a:r>
              <a:rPr lang="en-US" smtClean="0"/>
              <a:t>Beginning of a file</a:t>
            </a:r>
            <a:endParaRPr lang="en-US"/>
          </a:p>
        </p:txBody>
      </p:sp>
      <p:cxnSp>
        <p:nvCxnSpPr>
          <p:cNvPr id="72" name="Straight Arrow Connector 71"/>
          <p:cNvCxnSpPr>
            <a:stCxn id="71" idx="0"/>
            <a:endCxn id="70" idx="2"/>
          </p:cNvCxnSpPr>
          <p:nvPr/>
        </p:nvCxnSpPr>
        <p:spPr>
          <a:xfrm flipV="1">
            <a:off x="8266331" y="3989145"/>
            <a:ext cx="316373" cy="580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9319422" y="5673205"/>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80" name="TextBox 79"/>
          <p:cNvSpPr txBox="1"/>
          <p:nvPr/>
        </p:nvSpPr>
        <p:spPr>
          <a:xfrm>
            <a:off x="1668579" y="1938809"/>
            <a:ext cx="1825115" cy="369332"/>
          </a:xfrm>
          <a:prstGeom prst="rect">
            <a:avLst/>
          </a:prstGeom>
          <a:noFill/>
        </p:spPr>
        <p:txBody>
          <a:bodyPr wrap="none" rtlCol="0">
            <a:spAutoFit/>
          </a:bodyPr>
          <a:lstStyle/>
          <a:p>
            <a:r>
              <a:rPr lang="en-US" smtClean="0"/>
              <a:t>Program memory</a:t>
            </a:r>
            <a:endParaRPr lang="en-US" dirty="0"/>
          </a:p>
        </p:txBody>
      </p:sp>
      <p:sp>
        <p:nvSpPr>
          <p:cNvPr id="81" name="TextBox 80"/>
          <p:cNvSpPr txBox="1"/>
          <p:nvPr/>
        </p:nvSpPr>
        <p:spPr>
          <a:xfrm>
            <a:off x="8882344" y="3278965"/>
            <a:ext cx="1355756" cy="369332"/>
          </a:xfrm>
          <a:prstGeom prst="rect">
            <a:avLst/>
          </a:prstGeom>
          <a:noFill/>
        </p:spPr>
        <p:txBody>
          <a:bodyPr wrap="none" rtlCol="0">
            <a:spAutoFit/>
          </a:bodyPr>
          <a:lstStyle/>
          <a:p>
            <a:r>
              <a:rPr lang="en-US" smtClean="0"/>
              <a:t>File memory</a:t>
            </a:r>
            <a:endParaRPr lang="en-US" dirty="0"/>
          </a:p>
        </p:txBody>
      </p:sp>
    </p:spTree>
    <p:extLst>
      <p:ext uri="{BB962C8B-B14F-4D97-AF65-F5344CB8AC3E}">
        <p14:creationId xmlns:p14="http://schemas.microsoft.com/office/powerpoint/2010/main" val="1821911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8594" y="247558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2478594" y="26729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Rectangle 12"/>
          <p:cNvSpPr/>
          <p:nvPr/>
        </p:nvSpPr>
        <p:spPr>
          <a:xfrm>
            <a:off x="2478594" y="28603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4" name="Rectangle 13"/>
          <p:cNvSpPr/>
          <p:nvPr/>
        </p:nvSpPr>
        <p:spPr>
          <a:xfrm>
            <a:off x="2478594" y="30576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5" name="Rectangle 14"/>
          <p:cNvSpPr/>
          <p:nvPr/>
        </p:nvSpPr>
        <p:spPr>
          <a:xfrm>
            <a:off x="2478594" y="32550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6" name="Rectangle 15"/>
          <p:cNvSpPr/>
          <p:nvPr/>
        </p:nvSpPr>
        <p:spPr>
          <a:xfrm>
            <a:off x="2478594" y="34370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8" name="Rectangle 17"/>
          <p:cNvSpPr/>
          <p:nvPr/>
        </p:nvSpPr>
        <p:spPr>
          <a:xfrm>
            <a:off x="2478594" y="363441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9" name="Rectangle 18"/>
          <p:cNvSpPr/>
          <p:nvPr/>
        </p:nvSpPr>
        <p:spPr>
          <a:xfrm>
            <a:off x="2478594" y="3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0" name="Rectangle 19"/>
          <p:cNvSpPr/>
          <p:nvPr/>
        </p:nvSpPr>
        <p:spPr>
          <a:xfrm>
            <a:off x="2478594" y="188769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2" name="Rectangle 21"/>
          <p:cNvSpPr/>
          <p:nvPr/>
        </p:nvSpPr>
        <p:spPr>
          <a:xfrm>
            <a:off x="2478594" y="208505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3" name="Rectangle 22"/>
          <p:cNvSpPr/>
          <p:nvPr/>
        </p:nvSpPr>
        <p:spPr>
          <a:xfrm>
            <a:off x="2478594" y="228242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5" name="TextBox 24"/>
          <p:cNvSpPr txBox="1"/>
          <p:nvPr/>
        </p:nvSpPr>
        <p:spPr>
          <a:xfrm>
            <a:off x="2039050" y="1855361"/>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28" name="TextBox 27"/>
          <p:cNvSpPr txBox="1"/>
          <p:nvPr/>
        </p:nvSpPr>
        <p:spPr>
          <a:xfrm>
            <a:off x="2995540" y="3816420"/>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29" name="TextBox 28"/>
          <p:cNvSpPr txBox="1"/>
          <p:nvPr/>
        </p:nvSpPr>
        <p:spPr>
          <a:xfrm>
            <a:off x="1801462" y="1353687"/>
            <a:ext cx="2883803" cy="369332"/>
          </a:xfrm>
          <a:prstGeom prst="rect">
            <a:avLst/>
          </a:prstGeom>
          <a:noFill/>
        </p:spPr>
        <p:txBody>
          <a:bodyPr wrap="none" rtlCol="0">
            <a:spAutoFit/>
          </a:bodyPr>
          <a:lstStyle/>
          <a:p>
            <a:r>
              <a:rPr lang="en-US" dirty="0" smtClean="0"/>
              <a:t>File memory (/</a:t>
            </a:r>
            <a:r>
              <a:rPr lang="en-US" dirty="0" err="1" smtClean="0"/>
              <a:t>tmp</a:t>
            </a:r>
            <a:r>
              <a:rPr lang="en-US" dirty="0" smtClean="0"/>
              <a:t>/</a:t>
            </a:r>
            <a:r>
              <a:rPr lang="en-US" dirty="0" err="1" smtClean="0"/>
              <a:t>hello.txt</a:t>
            </a:r>
            <a:r>
              <a:rPr lang="en-US" dirty="0" smtClean="0"/>
              <a:t>)</a:t>
            </a:r>
            <a:endParaRPr lang="en-US" dirty="0"/>
          </a:p>
        </p:txBody>
      </p:sp>
      <p:sp>
        <p:nvSpPr>
          <p:cNvPr id="8" name="TextBox 7"/>
          <p:cNvSpPr txBox="1"/>
          <p:nvPr/>
        </p:nvSpPr>
        <p:spPr>
          <a:xfrm>
            <a:off x="462384" y="2499885"/>
            <a:ext cx="1992457" cy="923330"/>
          </a:xfrm>
          <a:prstGeom prst="rect">
            <a:avLst/>
          </a:prstGeom>
          <a:noFill/>
        </p:spPr>
        <p:txBody>
          <a:bodyPr wrap="square" rtlCol="0">
            <a:spAutoFit/>
          </a:bodyPr>
          <a:lstStyle/>
          <a:p>
            <a:pPr algn="ctr"/>
            <a:r>
              <a:rPr lang="en-US" dirty="0" smtClean="0"/>
              <a:t>We can make the file memory entirely symbolic.</a:t>
            </a:r>
            <a:endParaRPr lang="en-US" dirty="0"/>
          </a:p>
        </p:txBody>
      </p:sp>
      <p:sp>
        <p:nvSpPr>
          <p:cNvPr id="9" name="TextBox 8"/>
          <p:cNvSpPr txBox="1"/>
          <p:nvPr/>
        </p:nvSpPr>
        <p:spPr>
          <a:xfrm>
            <a:off x="4173157" y="2373552"/>
            <a:ext cx="1585732" cy="914400"/>
          </a:xfrm>
          <a:prstGeom prst="rect">
            <a:avLst/>
          </a:prstGeom>
          <a:noFill/>
        </p:spPr>
        <p:txBody>
          <a:bodyPr wrap="square" rtlCol="0">
            <a:spAutoFit/>
          </a:bodyPr>
          <a:lstStyle/>
          <a:p>
            <a:r>
              <a:rPr lang="en-US" dirty="0" smtClean="0"/>
              <a:t>We also have to give it a filename.</a:t>
            </a:r>
            <a:endParaRPr lang="en-US" dirty="0"/>
          </a:p>
        </p:txBody>
      </p:sp>
      <p:cxnSp>
        <p:nvCxnSpPr>
          <p:cNvPr id="30" name="Straight Arrow Connector 29"/>
          <p:cNvCxnSpPr/>
          <p:nvPr/>
        </p:nvCxnSpPr>
        <p:spPr>
          <a:xfrm flipH="1" flipV="1">
            <a:off x="4008137" y="1671864"/>
            <a:ext cx="309220" cy="68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45751" y="2186962"/>
            <a:ext cx="3669175" cy="1200329"/>
          </a:xfrm>
          <a:prstGeom prst="rect">
            <a:avLst/>
          </a:prstGeom>
          <a:noFill/>
        </p:spPr>
        <p:txBody>
          <a:bodyPr wrap="square" rtlCol="0">
            <a:spAutoFit/>
          </a:bodyPr>
          <a:lstStyle/>
          <a:p>
            <a:r>
              <a:rPr lang="en-US" dirty="0" smtClean="0"/>
              <a:t>Note: our file memory is </a:t>
            </a:r>
            <a:r>
              <a:rPr lang="en-US" dirty="0" smtClean="0">
                <a:solidFill>
                  <a:srgbClr val="FF0000"/>
                </a:solidFill>
              </a:rPr>
              <a:t>separate</a:t>
            </a:r>
            <a:r>
              <a:rPr lang="en-US" dirty="0" smtClean="0"/>
              <a:t> from our program memory. Address </a:t>
            </a:r>
            <a:r>
              <a:rPr lang="en-US" dirty="0" smtClean="0">
                <a:latin typeface="Consolas" charset="0"/>
                <a:ea typeface="Consolas" charset="0"/>
                <a:cs typeface="Consolas" charset="0"/>
              </a:rPr>
              <a:t>0x0</a:t>
            </a:r>
            <a:r>
              <a:rPr lang="en-US" dirty="0" smtClean="0">
                <a:ea typeface="Consolas" charset="0"/>
                <a:cs typeface="Consolas" charset="0"/>
              </a:rPr>
              <a:t> in our file </a:t>
            </a:r>
            <a:r>
              <a:rPr lang="en-US" dirty="0" smtClean="0">
                <a:solidFill>
                  <a:srgbClr val="FF0000"/>
                </a:solidFill>
                <a:ea typeface="Consolas" charset="0"/>
                <a:cs typeface="Consolas" charset="0"/>
              </a:rPr>
              <a:t>does</a:t>
            </a:r>
            <a:r>
              <a:rPr lang="en-US" dirty="0" smtClean="0">
                <a:ea typeface="Consolas" charset="0"/>
                <a:cs typeface="Consolas" charset="0"/>
              </a:rPr>
              <a:t> </a:t>
            </a:r>
            <a:r>
              <a:rPr lang="en-US" i="1" dirty="0" smtClean="0">
                <a:solidFill>
                  <a:srgbClr val="FF0000"/>
                </a:solidFill>
                <a:ea typeface="Consolas" charset="0"/>
                <a:cs typeface="Consolas" charset="0"/>
              </a:rPr>
              <a:t>not</a:t>
            </a:r>
            <a:r>
              <a:rPr lang="en-US" dirty="0" smtClean="0">
                <a:solidFill>
                  <a:srgbClr val="FF0000"/>
                </a:solidFill>
                <a:ea typeface="Consolas" charset="0"/>
                <a:cs typeface="Consolas" charset="0"/>
              </a:rPr>
              <a:t> correspond </a:t>
            </a:r>
            <a:r>
              <a:rPr lang="en-US" dirty="0" smtClean="0">
                <a:ea typeface="Consolas" charset="0"/>
                <a:cs typeface="Consolas" charset="0"/>
              </a:rPr>
              <a:t>to address </a:t>
            </a:r>
            <a:r>
              <a:rPr lang="en-US" dirty="0" smtClean="0">
                <a:latin typeface="Consolas" charset="0"/>
                <a:ea typeface="Consolas" charset="0"/>
                <a:cs typeface="Consolas" charset="0"/>
              </a:rPr>
              <a:t>0x0</a:t>
            </a:r>
            <a:r>
              <a:rPr lang="en-US" dirty="0" smtClean="0">
                <a:ea typeface="Consolas" charset="0"/>
                <a:cs typeface="Consolas" charset="0"/>
              </a:rPr>
              <a:t> in our program.</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881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solidFill>
                  <a:srgbClr val="FF0000"/>
                </a:solidFill>
              </a:rPr>
              <a:t>E</a:t>
            </a:r>
            <a:r>
              <a:rPr lang="en-US" dirty="0" smtClean="0">
                <a:solidFill>
                  <a:srgbClr val="FF0000"/>
                </a:solidFill>
              </a:rPr>
              <a:t>xecution </a:t>
            </a:r>
            <a:r>
              <a:rPr lang="en-US" dirty="0">
                <a:solidFill>
                  <a:srgbClr val="FF0000"/>
                </a:solidFill>
              </a:rPr>
              <a:t>P</a:t>
            </a:r>
            <a:r>
              <a:rPr lang="en-US" dirty="0" smtClean="0">
                <a:solidFill>
                  <a:srgbClr val="FF0000"/>
                </a:solidFill>
              </a:rPr>
              <a:t>ath</a:t>
            </a:r>
            <a:r>
              <a:rPr lang="en-US" dirty="0" smtClean="0"/>
              <a:t>?</a:t>
            </a:r>
            <a:endParaRPr lang="en-US" dirty="0"/>
          </a:p>
        </p:txBody>
      </p:sp>
      <p:sp>
        <p:nvSpPr>
          <p:cNvPr id="4" name="Rectangle 3"/>
          <p:cNvSpPr/>
          <p:nvPr/>
        </p:nvSpPr>
        <p:spPr>
          <a:xfrm>
            <a:off x="2725882" y="345184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2036504"/>
            <a:ext cx="10515600" cy="523220"/>
          </a:xfrm>
          <a:prstGeom prst="rect">
            <a:avLst/>
          </a:prstGeom>
          <a:noFill/>
        </p:spPr>
        <p:txBody>
          <a:bodyPr wrap="square" rtlCol="0">
            <a:spAutoFit/>
          </a:bodyPr>
          <a:lstStyle/>
          <a:p>
            <a:pPr algn="ctr"/>
            <a:r>
              <a:rPr lang="en-US" sz="2800" dirty="0" smtClean="0"/>
              <a:t>It’s a </a:t>
            </a:r>
            <a:r>
              <a:rPr lang="en-US" sz="2800" dirty="0" smtClean="0">
                <a:solidFill>
                  <a:srgbClr val="FF0000"/>
                </a:solidFill>
              </a:rPr>
              <a:t>possible way</a:t>
            </a:r>
            <a:r>
              <a:rPr lang="en-US" sz="2800" dirty="0" smtClean="0"/>
              <a:t> to </a:t>
            </a:r>
            <a:r>
              <a:rPr lang="en-US" sz="2800" dirty="0" smtClean="0">
                <a:solidFill>
                  <a:srgbClr val="FF0000"/>
                </a:solidFill>
              </a:rPr>
              <a:t>travel through the program</a:t>
            </a:r>
            <a:r>
              <a:rPr lang="en-US" sz="2800" dirty="0" smtClean="0"/>
              <a:t>.</a:t>
            </a:r>
            <a:endParaRPr lang="en-US" sz="2800" dirty="0"/>
          </a:p>
        </p:txBody>
      </p:sp>
      <p:sp>
        <p:nvSpPr>
          <p:cNvPr id="6" name="TextBox 5"/>
          <p:cNvSpPr txBox="1"/>
          <p:nvPr/>
        </p:nvSpPr>
        <p:spPr>
          <a:xfrm>
            <a:off x="4986818" y="2744176"/>
            <a:ext cx="2218364" cy="523220"/>
          </a:xfrm>
          <a:prstGeom prst="rect">
            <a:avLst/>
          </a:prstGeom>
          <a:noFill/>
        </p:spPr>
        <p:txBody>
          <a:bodyPr wrap="none" rtlCol="0">
            <a:spAutoFit/>
          </a:bodyPr>
          <a:lstStyle/>
          <a:p>
            <a:r>
              <a:rPr lang="en-US" sz="2800" dirty="0" smtClean="0"/>
              <a:t>For example</a:t>
            </a:r>
            <a:r>
              <a:rPr lang="mr-IN" sz="2800" dirty="0" smtClean="0"/>
              <a:t>…</a:t>
            </a:r>
            <a:endParaRPr lang="en-US" sz="2800" dirty="0"/>
          </a:p>
        </p:txBody>
      </p:sp>
      <p:sp>
        <p:nvSpPr>
          <p:cNvPr id="8" name="TextBox 7"/>
          <p:cNvSpPr txBox="1"/>
          <p:nvPr/>
        </p:nvSpPr>
        <p:spPr>
          <a:xfrm>
            <a:off x="838200" y="5113628"/>
            <a:ext cx="10515600" cy="523220"/>
          </a:xfrm>
          <a:prstGeom prst="rect">
            <a:avLst/>
          </a:prstGeom>
          <a:noFill/>
        </p:spPr>
        <p:txBody>
          <a:bodyPr wrap="square" rtlCol="0">
            <a:spAutoFit/>
          </a:bodyPr>
          <a:lstStyle/>
          <a:p>
            <a:pPr algn="ctr"/>
            <a:r>
              <a:rPr lang="mr-IN" sz="2800" dirty="0" smtClean="0"/>
              <a:t>…</a:t>
            </a:r>
            <a:r>
              <a:rPr lang="en-US" sz="2800" dirty="0" smtClean="0"/>
              <a:t>has </a:t>
            </a:r>
            <a:r>
              <a:rPr lang="en-US" sz="2800" dirty="0" smtClean="0">
                <a:solidFill>
                  <a:srgbClr val="FF0000"/>
                </a:solidFill>
              </a:rPr>
              <a:t>two</a:t>
            </a:r>
            <a:r>
              <a:rPr lang="en-US" sz="2800" dirty="0" smtClean="0"/>
              <a:t> possible execution paths. Can you see them?</a:t>
            </a:r>
            <a:endParaRPr lang="en-US" sz="2800" dirty="0"/>
          </a:p>
        </p:txBody>
      </p:sp>
    </p:spTree>
    <p:extLst>
      <p:ext uri="{BB962C8B-B14F-4D97-AF65-F5344CB8AC3E}">
        <p14:creationId xmlns:p14="http://schemas.microsoft.com/office/powerpoint/2010/main" val="2493618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Filesystem</a:t>
            </a:r>
            <a:endParaRPr lang="en-US" dirty="0"/>
          </a:p>
        </p:txBody>
      </p:sp>
      <p:sp>
        <p:nvSpPr>
          <p:cNvPr id="5" name="TextBox 4"/>
          <p:cNvSpPr txBox="1"/>
          <p:nvPr/>
        </p:nvSpPr>
        <p:spPr>
          <a:xfrm>
            <a:off x="838201" y="3287998"/>
            <a:ext cx="10515599" cy="954107"/>
          </a:xfrm>
          <a:prstGeom prst="rect">
            <a:avLst/>
          </a:prstGeom>
          <a:noFill/>
        </p:spPr>
        <p:txBody>
          <a:bodyPr wrap="square" rtlCol="0">
            <a:spAutoFit/>
          </a:bodyPr>
          <a:lstStyle/>
          <a:p>
            <a:pPr algn="ctr"/>
            <a:r>
              <a:rPr lang="en-US" sz="2800" dirty="0" smtClean="0"/>
              <a:t>In short: </a:t>
            </a:r>
            <a:r>
              <a:rPr lang="en-US" sz="2800" dirty="0" err="1" smtClean="0"/>
              <a:t>Angr</a:t>
            </a:r>
            <a:r>
              <a:rPr lang="en-US" sz="2800" dirty="0" smtClean="0"/>
              <a:t> allows you to specify an alternate, </a:t>
            </a:r>
            <a:r>
              <a:rPr lang="en-US" sz="2800" dirty="0" smtClean="0">
                <a:solidFill>
                  <a:srgbClr val="FF0000"/>
                </a:solidFill>
              </a:rPr>
              <a:t>symbolic filesystem</a:t>
            </a:r>
            <a:r>
              <a:rPr lang="en-US" sz="2800" dirty="0" smtClean="0"/>
              <a:t> of your own specification. More information on this is included in the CTF.</a:t>
            </a:r>
            <a:endParaRPr lang="en-US" sz="2800" dirty="0"/>
          </a:p>
        </p:txBody>
      </p:sp>
    </p:spTree>
    <p:extLst>
      <p:ext uri="{BB962C8B-B14F-4D97-AF65-F5344CB8AC3E}">
        <p14:creationId xmlns:p14="http://schemas.microsoft.com/office/powerpoint/2010/main" val="1582646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Angr</a:t>
            </a:r>
            <a:r>
              <a:rPr lang="en-US" dirty="0" smtClean="0"/>
              <a:t> Implementation of Previous Examples</a:t>
            </a:r>
            <a:endParaRPr lang="en-US" dirty="0"/>
          </a:p>
        </p:txBody>
      </p:sp>
      <p:sp>
        <p:nvSpPr>
          <p:cNvPr id="4" name="TextBox 3"/>
          <p:cNvSpPr txBox="1"/>
          <p:nvPr/>
        </p:nvSpPr>
        <p:spPr>
          <a:xfrm>
            <a:off x="838201" y="3287998"/>
            <a:ext cx="10515599" cy="1384995"/>
          </a:xfrm>
          <a:prstGeom prst="rect">
            <a:avLst/>
          </a:prstGeom>
          <a:noFill/>
        </p:spPr>
        <p:txBody>
          <a:bodyPr wrap="square" rtlCol="0">
            <a:spAutoFit/>
          </a:bodyPr>
          <a:lstStyle/>
          <a:p>
            <a:pPr algn="ctr"/>
            <a:r>
              <a:rPr lang="en-US" sz="2800" dirty="0" smtClean="0"/>
              <a:t>The </a:t>
            </a:r>
            <a:r>
              <a:rPr lang="en-US" sz="2800" dirty="0" smtClean="0">
                <a:solidFill>
                  <a:srgbClr val="FF0000"/>
                </a:solidFill>
              </a:rPr>
              <a:t>implementation details</a:t>
            </a:r>
            <a:r>
              <a:rPr lang="en-US" sz="2800" dirty="0" smtClean="0"/>
              <a:t> are included with the CTF, in </a:t>
            </a:r>
            <a:r>
              <a:rPr lang="en-US" sz="2800" dirty="0" err="1" smtClean="0">
                <a:solidFill>
                  <a:srgbClr val="FF0000"/>
                </a:solidFill>
              </a:rPr>
              <a:t>scaffoldXX.py</a:t>
            </a:r>
            <a:r>
              <a:rPr lang="en-US" sz="2800" dirty="0" smtClean="0"/>
              <a:t>, for the challenges that involve injecting symbolic memory and constraining it.</a:t>
            </a:r>
            <a:endParaRPr lang="en-US" sz="2800" dirty="0"/>
          </a:p>
        </p:txBody>
      </p:sp>
    </p:spTree>
    <p:extLst>
      <p:ext uri="{BB962C8B-B14F-4D97-AF65-F5344CB8AC3E}">
        <p14:creationId xmlns:p14="http://schemas.microsoft.com/office/powerpoint/2010/main" val="1741004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3</a:t>
            </a:r>
            <a:endParaRPr lang="en-US" sz="5400" dirty="0"/>
          </a:p>
        </p:txBody>
      </p:sp>
      <p:sp>
        <p:nvSpPr>
          <p:cNvPr id="3" name="Subtitle 2"/>
          <p:cNvSpPr>
            <a:spLocks noGrp="1"/>
          </p:cNvSpPr>
          <p:nvPr>
            <p:ph type="subTitle" idx="1"/>
          </p:nvPr>
        </p:nvSpPr>
        <p:spPr/>
        <p:txBody>
          <a:bodyPr/>
          <a:lstStyle/>
          <a:p>
            <a:r>
              <a:rPr lang="en-US" dirty="0" smtClean="0"/>
              <a:t>Handling Non-trivial </a:t>
            </a:r>
            <a:r>
              <a:rPr lang="en-US" dirty="0"/>
              <a:t>B</a:t>
            </a:r>
            <a:r>
              <a:rPr lang="en-US" dirty="0" smtClean="0"/>
              <a:t>ehavior</a:t>
            </a:r>
            <a:endParaRPr lang="en-US" dirty="0"/>
          </a:p>
        </p:txBody>
      </p:sp>
    </p:spTree>
    <p:extLst>
      <p:ext uri="{BB962C8B-B14F-4D97-AF65-F5344CB8AC3E}">
        <p14:creationId xmlns:p14="http://schemas.microsoft.com/office/powerpoint/2010/main" val="18347359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 Simple Example</a:t>
            </a:r>
            <a:endParaRPr lang="en-US" dirty="0"/>
          </a:p>
        </p:txBody>
      </p:sp>
      <p:sp>
        <p:nvSpPr>
          <p:cNvPr id="6" name="Rectangle 5"/>
          <p:cNvSpPr/>
          <p:nvPr/>
        </p:nvSpPr>
        <p:spPr>
          <a:xfrm>
            <a:off x="6937094" y="2882880"/>
            <a:ext cx="4267200" cy="2308324"/>
          </a:xfrm>
          <a:prstGeom prst="rect">
            <a:avLst/>
          </a:prstGeom>
        </p:spPr>
        <p:txBody>
          <a:bodyPr wrap="square">
            <a:spAutoFit/>
          </a:bodyPr>
          <a:lstStyle/>
          <a:p>
            <a:r>
              <a:rPr lang="is-IS" dirty="0">
                <a:solidFill>
                  <a:srgbClr val="295E99"/>
                </a:solidFill>
                <a:latin typeface="Monaco" charset="0"/>
              </a:rPr>
              <a:t>def</a:t>
            </a:r>
            <a:r>
              <a:rPr lang="is-IS" dirty="0">
                <a:latin typeface="Monaco" charset="0"/>
              </a:rPr>
              <a:t> check_all_Z(user_input):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0</a:t>
            </a:r>
            <a:endParaRPr lang="is-IS" dirty="0">
              <a:latin typeface="Monaco" charset="0"/>
            </a:endParaRPr>
          </a:p>
          <a:p>
            <a:r>
              <a:rPr lang="is-IS" dirty="0">
                <a:latin typeface="Monaco" charset="0"/>
              </a:rPr>
              <a:t>  </a:t>
            </a:r>
            <a:r>
              <a:rPr lang="is-IS" dirty="0">
                <a:solidFill>
                  <a:srgbClr val="295E99"/>
                </a:solidFill>
                <a:latin typeface="Monaco" charset="0"/>
              </a:rPr>
              <a:t>for</a:t>
            </a:r>
            <a:r>
              <a:rPr lang="is-IS" dirty="0">
                <a:latin typeface="Monaco" charset="0"/>
              </a:rPr>
              <a:t> i </a:t>
            </a:r>
            <a:r>
              <a:rPr lang="is-IS" dirty="0">
                <a:solidFill>
                  <a:srgbClr val="295E99"/>
                </a:solidFill>
                <a:latin typeface="Monaco" charset="0"/>
              </a:rPr>
              <a:t>in</a:t>
            </a:r>
            <a:r>
              <a:rPr lang="is-IS" dirty="0">
                <a:latin typeface="Monaco" charset="0"/>
              </a:rPr>
              <a:t> </a:t>
            </a:r>
            <a:r>
              <a:rPr lang="is-IS" dirty="0">
                <a:solidFill>
                  <a:srgbClr val="295E99"/>
                </a:solidFill>
                <a:latin typeface="Monaco" charset="0"/>
              </a:rPr>
              <a:t>range</a:t>
            </a:r>
            <a:r>
              <a:rPr lang="is-IS" dirty="0">
                <a:latin typeface="Monaco" charset="0"/>
              </a:rPr>
              <a:t>(</a:t>
            </a:r>
            <a:r>
              <a:rPr lang="is-IS" dirty="0">
                <a:solidFill>
                  <a:srgbClr val="0329D8"/>
                </a:solidFill>
                <a:latin typeface="Monaco" charset="0"/>
              </a:rPr>
              <a:t>0</a:t>
            </a:r>
            <a:r>
              <a:rPr lang="is-IS" dirty="0">
                <a:latin typeface="Monaco" charset="0"/>
              </a:rPr>
              <a:t>, </a:t>
            </a:r>
            <a:r>
              <a:rPr lang="is-IS" dirty="0">
                <a:solidFill>
                  <a:srgbClr val="0329D8"/>
                </a:solidFill>
                <a:latin typeface="Monaco" charset="0"/>
              </a:rPr>
              <a:t>16</a:t>
            </a:r>
            <a:r>
              <a:rPr lang="is-IS" dirty="0">
                <a:latin typeface="Monaco" charset="0"/>
              </a:rPr>
              <a:t>):</a:t>
            </a:r>
          </a:p>
          <a:p>
            <a:r>
              <a:rPr lang="is-IS" dirty="0">
                <a:latin typeface="Monaco" charset="0"/>
              </a:rPr>
              <a:t>    </a:t>
            </a:r>
            <a:r>
              <a:rPr lang="is-IS" dirty="0">
                <a:solidFill>
                  <a:srgbClr val="295E99"/>
                </a:solidFill>
                <a:latin typeface="Monaco" charset="0"/>
              </a:rPr>
              <a:t>if</a:t>
            </a:r>
            <a:r>
              <a:rPr lang="is-IS" dirty="0">
                <a:latin typeface="Monaco" charset="0"/>
              </a:rPr>
              <a:t> user_input[i] </a:t>
            </a:r>
            <a:r>
              <a:rPr lang="is-IS" dirty="0">
                <a:solidFill>
                  <a:srgbClr val="D97100"/>
                </a:solidFill>
                <a:latin typeface="Monaco" charset="0"/>
              </a:rPr>
              <a:t>==</a:t>
            </a:r>
            <a:r>
              <a:rPr lang="is-IS" dirty="0">
                <a:latin typeface="Monaco" charset="0"/>
              </a:rPr>
              <a:t> </a:t>
            </a:r>
            <a:r>
              <a:rPr lang="is-IS" dirty="0">
                <a:solidFill>
                  <a:srgbClr val="5EA702"/>
                </a:solidFill>
                <a:latin typeface="Monaco" charset="0"/>
              </a:rPr>
              <a:t>'Z'</a:t>
            </a:r>
            <a:r>
              <a:rPr lang="is-IS" dirty="0">
                <a:latin typeface="Monaco" charset="0"/>
              </a:rPr>
              <a: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a:t>
            </a:r>
            <a:endParaRPr lang="is-IS" dirty="0">
              <a:latin typeface="Monaco" charset="0"/>
            </a:endParaRPr>
          </a:p>
          <a:p>
            <a:r>
              <a:rPr lang="is-IS" dirty="0">
                <a:latin typeface="Monaco" charset="0"/>
              </a:rPr>
              <a:t>    </a:t>
            </a:r>
            <a:r>
              <a:rPr lang="is-IS" dirty="0">
                <a:solidFill>
                  <a:srgbClr val="295E99"/>
                </a:solidFill>
                <a:latin typeface="Monaco" charset="0"/>
              </a:rPr>
              <a:t>else</a:t>
            </a:r>
            <a:r>
              <a:rPr lang="is-IS" dirty="0">
                <a:latin typeface="Monaco" charset="0"/>
              </a:rPr>
              <a:t>:</a:t>
            </a:r>
          </a:p>
          <a:p>
            <a:r>
              <a:rPr lang="is-IS" dirty="0">
                <a:latin typeface="Monaco" charset="0"/>
              </a:rPr>
              <a:t>      </a:t>
            </a:r>
            <a:r>
              <a:rPr lang="is-IS" dirty="0">
                <a:solidFill>
                  <a:srgbClr val="295E99"/>
                </a:solidFill>
                <a:latin typeface="Monaco" charset="0"/>
              </a:rPr>
              <a:t>pass</a:t>
            </a:r>
            <a:endParaRPr lang="is-IS" dirty="0">
              <a:latin typeface="Monaco" charset="0"/>
            </a:endParaRPr>
          </a:p>
          <a:p>
            <a:r>
              <a:rPr lang="is-IS" dirty="0">
                <a:latin typeface="Monaco" charset="0"/>
              </a:rPr>
              <a:t>  </a:t>
            </a:r>
            <a:r>
              <a:rPr lang="is-IS" dirty="0">
                <a:solidFill>
                  <a:srgbClr val="295E99"/>
                </a:solidFill>
                <a:latin typeface="Monaco" charset="0"/>
              </a:rPr>
              <a:t>return</a:t>
            </a:r>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16</a:t>
            </a:r>
            <a:endParaRPr lang="is-IS" dirty="0">
              <a:effectLst/>
              <a:latin typeface="Monaco" charset="0"/>
            </a:endParaRPr>
          </a:p>
        </p:txBody>
      </p:sp>
      <p:sp>
        <p:nvSpPr>
          <p:cNvPr id="7" name="TextBox 6"/>
          <p:cNvSpPr txBox="1"/>
          <p:nvPr/>
        </p:nvSpPr>
        <p:spPr>
          <a:xfrm>
            <a:off x="838200" y="2051883"/>
            <a:ext cx="6349677" cy="3970318"/>
          </a:xfrm>
          <a:prstGeom prst="rect">
            <a:avLst/>
          </a:prstGeom>
          <a:noFill/>
        </p:spPr>
        <p:txBody>
          <a:bodyPr wrap="square" rtlCol="0">
            <a:spAutoFit/>
          </a:bodyPr>
          <a:lstStyle/>
          <a:p>
            <a:r>
              <a:rPr lang="en-US" sz="2800" dirty="0" smtClean="0"/>
              <a:t>The program iterates through 16 elements, each time it branches.</a:t>
            </a:r>
          </a:p>
          <a:p>
            <a:endParaRPr lang="en-US" sz="2800" dirty="0" smtClean="0"/>
          </a:p>
          <a:p>
            <a:r>
              <a:rPr lang="en-US" sz="2800" dirty="0" smtClean="0"/>
              <a:t>By the end of the loop, there will be a total of 2</a:t>
            </a:r>
            <a:r>
              <a:rPr lang="en-US" sz="2800" baseline="30000" dirty="0" smtClean="0"/>
              <a:t>16</a:t>
            </a:r>
            <a:r>
              <a:rPr lang="en-US" sz="2800" dirty="0" smtClean="0"/>
              <a:t> or </a:t>
            </a:r>
            <a:r>
              <a:rPr lang="en-US" sz="2800" dirty="0" smtClean="0">
                <a:solidFill>
                  <a:srgbClr val="FF0000"/>
                </a:solidFill>
              </a:rPr>
              <a:t>65,536 branches</a:t>
            </a:r>
            <a:r>
              <a:rPr lang="en-US" sz="2800" dirty="0" smtClean="0"/>
              <a:t>.</a:t>
            </a:r>
          </a:p>
          <a:p>
            <a:endParaRPr lang="en-US" sz="2800" dirty="0"/>
          </a:p>
          <a:p>
            <a:r>
              <a:rPr lang="en-US" sz="2800" dirty="0" smtClean="0"/>
              <a:t>Could be reduced to:</a:t>
            </a:r>
          </a:p>
          <a:p>
            <a:r>
              <a:rPr lang="is-IS" sz="2400" dirty="0" smtClean="0">
                <a:latin typeface="Monaco" charset="0"/>
              </a:rPr>
              <a:t>user_input </a:t>
            </a:r>
            <a:r>
              <a:rPr lang="is-IS" sz="2400" dirty="0">
                <a:solidFill>
                  <a:srgbClr val="D97100"/>
                </a:solidFill>
                <a:latin typeface="Monaco" charset="0"/>
              </a:rPr>
              <a:t>==</a:t>
            </a:r>
            <a:r>
              <a:rPr lang="is-IS" sz="2400" dirty="0">
                <a:latin typeface="Monaco" charset="0"/>
              </a:rPr>
              <a:t> </a:t>
            </a:r>
            <a:r>
              <a:rPr lang="is-IS" sz="2400" dirty="0" smtClean="0">
                <a:solidFill>
                  <a:srgbClr val="5EA702"/>
                </a:solidFill>
                <a:latin typeface="Monaco" charset="0"/>
              </a:rPr>
              <a:t>'ZZZZZZZZZZZZ</a:t>
            </a:r>
            <a:r>
              <a:rPr lang="is-IS" sz="2400" dirty="0">
                <a:solidFill>
                  <a:srgbClr val="5EA702"/>
                </a:solidFill>
                <a:latin typeface="Monaco" charset="0"/>
              </a:rPr>
              <a:t>ZZZZ</a:t>
            </a:r>
            <a:r>
              <a:rPr lang="is-IS" sz="2400" dirty="0" smtClean="0">
                <a:solidFill>
                  <a:srgbClr val="5EA702"/>
                </a:solidFill>
                <a:latin typeface="Monaco" charset="0"/>
              </a:rPr>
              <a:t>’</a:t>
            </a:r>
            <a:r>
              <a:rPr lang="is-IS" sz="2800" dirty="0" smtClean="0"/>
              <a:t>. One branch.</a:t>
            </a:r>
            <a:endParaRPr lang="en-US" sz="2800" dirty="0"/>
          </a:p>
        </p:txBody>
      </p:sp>
    </p:spTree>
    <p:extLst>
      <p:ext uri="{BB962C8B-B14F-4D97-AF65-F5344CB8AC3E}">
        <p14:creationId xmlns:p14="http://schemas.microsoft.com/office/powerpoint/2010/main" val="21270149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Of course, there are powerful algorithms to deduce the insight on the previous slide.</a:t>
            </a:r>
          </a:p>
          <a:p>
            <a:pPr algn="ctr"/>
            <a:endParaRPr lang="en-US" sz="2800" dirty="0"/>
          </a:p>
          <a:p>
            <a:pPr algn="ctr"/>
            <a:r>
              <a:rPr lang="en-US" sz="2800" dirty="0" smtClean="0"/>
              <a:t>None work as well as </a:t>
            </a:r>
            <a:r>
              <a:rPr lang="en-US" sz="2800" dirty="0" smtClean="0">
                <a:solidFill>
                  <a:srgbClr val="FF0000"/>
                </a:solidFill>
              </a:rPr>
              <a:t>human intuition </a:t>
            </a:r>
            <a:r>
              <a:rPr lang="en-US" sz="2800" dirty="0" smtClean="0"/>
              <a:t>for many cases (yet!).</a:t>
            </a:r>
          </a:p>
          <a:p>
            <a:pPr algn="ctr"/>
            <a:endParaRPr lang="en-US" sz="2800" dirty="0"/>
          </a:p>
          <a:p>
            <a:pPr algn="ctr"/>
            <a:r>
              <a:rPr lang="en-US" sz="2800" dirty="0" smtClean="0"/>
              <a:t>For complex functions that can be easily simplified by a human, we can use </a:t>
            </a:r>
            <a:r>
              <a:rPr lang="en-US" sz="2800" dirty="0" err="1" smtClean="0"/>
              <a:t>Angr</a:t>
            </a:r>
            <a:r>
              <a:rPr lang="en-US" sz="2800" dirty="0" smtClean="0"/>
              <a:t> to </a:t>
            </a:r>
            <a:r>
              <a:rPr lang="en-US" sz="2800" dirty="0" smtClean="0">
                <a:solidFill>
                  <a:srgbClr val="FF0000"/>
                </a:solidFill>
              </a:rPr>
              <a:t>replace the code </a:t>
            </a:r>
            <a:r>
              <a:rPr lang="en-US" sz="2800" dirty="0" smtClean="0"/>
              <a:t>with its </a:t>
            </a:r>
            <a:r>
              <a:rPr lang="en-US" sz="2800" i="1" dirty="0" smtClean="0">
                <a:solidFill>
                  <a:srgbClr val="FF0000"/>
                </a:solidFill>
              </a:rPr>
              <a:t>summary</a:t>
            </a:r>
            <a:r>
              <a:rPr lang="en-US" sz="2800" dirty="0" smtClean="0"/>
              <a:t>, written in Python. </a:t>
            </a:r>
            <a:endParaRPr lang="en-US" sz="2800" dirty="0"/>
          </a:p>
        </p:txBody>
      </p:sp>
    </p:spTree>
    <p:extLst>
      <p:ext uri="{BB962C8B-B14F-4D97-AF65-F5344CB8AC3E}">
        <p14:creationId xmlns:p14="http://schemas.microsoft.com/office/powerpoint/2010/main" val="887975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5" name="Rectangle 4"/>
          <p:cNvSpPr/>
          <p:nvPr/>
        </p:nvSpPr>
        <p:spPr>
          <a:xfrm>
            <a:off x="4622159" y="1139328"/>
            <a:ext cx="6096000" cy="2585323"/>
          </a:xfrm>
          <a:prstGeom prst="rect">
            <a:avLst/>
          </a:prstGeom>
        </p:spPr>
        <p:txBody>
          <a:bodyPr>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a:latin typeface="Consolas" charset="0"/>
                <a:ea typeface="Consolas" charset="0"/>
                <a:cs typeface="Consolas" charset="0"/>
              </a:rPr>
              <a:t>%edx,%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8048776:  sub    </a:t>
            </a:r>
            <a:r>
              <a:rPr lang="en-US" dirty="0">
                <a:latin typeface="Consolas" charset="0"/>
                <a:ea typeface="Consolas" charset="0"/>
                <a:cs typeface="Consolas" charset="0"/>
              </a:rPr>
              <a:t>$0x4,%</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804877c:  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0x804a420</a:t>
            </a:r>
          </a:p>
          <a:p>
            <a:r>
              <a:rPr lang="en-US" dirty="0" smtClean="0">
                <a:latin typeface="Consolas" charset="0"/>
                <a:ea typeface="Consolas" charset="0"/>
                <a:cs typeface="Consolas" charset="0"/>
              </a:rPr>
              <a:t>8048781:  call   </a:t>
            </a:r>
            <a:r>
              <a:rPr lang="en-US" dirty="0">
                <a:latin typeface="Consolas" charset="0"/>
                <a:ea typeface="Consolas" charset="0"/>
                <a:cs typeface="Consolas" charset="0"/>
              </a:rPr>
              <a:t>8048460 </a:t>
            </a:r>
            <a:r>
              <a:rPr lang="en-US" dirty="0" smtClean="0">
                <a:latin typeface="Consolas" charset="0"/>
                <a:ea typeface="Consolas" charset="0"/>
                <a:cs typeface="Consolas" charset="0"/>
              </a:rPr>
              <a:t>&lt;</a:t>
            </a:r>
            <a:r>
              <a:rPr lang="en-US" dirty="0" err="1" smtClean="0">
                <a:latin typeface="Consolas" charset="0"/>
                <a:ea typeface="Consolas" charset="0"/>
                <a:cs typeface="Consolas" charset="0"/>
              </a:rPr>
              <a:t>check_all_Z</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8048786:  add    </a:t>
            </a:r>
            <a:r>
              <a:rPr lang="en-US" dirty="0">
                <a:latin typeface="Consolas" charset="0"/>
                <a:ea typeface="Consolas" charset="0"/>
                <a:cs typeface="Consolas" charset="0"/>
              </a:rPr>
              <a:t>$0x10,%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 name="TextBox 5"/>
          <p:cNvSpPr txBox="1"/>
          <p:nvPr/>
        </p:nvSpPr>
        <p:spPr>
          <a:xfrm>
            <a:off x="983848" y="1680975"/>
            <a:ext cx="2824226" cy="923330"/>
          </a:xfrm>
          <a:prstGeom prst="rect">
            <a:avLst/>
          </a:prstGeom>
          <a:noFill/>
        </p:spPr>
        <p:txBody>
          <a:bodyPr wrap="square" rtlCol="0">
            <a:spAutoFit/>
          </a:bodyPr>
          <a:lstStyle/>
          <a:p>
            <a:r>
              <a:rPr lang="en-US" dirty="0" smtClean="0"/>
              <a:t>We want to </a:t>
            </a:r>
            <a:r>
              <a:rPr lang="en-US" smtClean="0"/>
              <a:t>skip these instructions </a:t>
            </a:r>
            <a:r>
              <a:rPr lang="en-US" dirty="0" smtClean="0"/>
              <a:t>and instead run our own code.</a:t>
            </a:r>
            <a:endParaRPr lang="en-US" dirty="0"/>
          </a:p>
        </p:txBody>
      </p:sp>
      <p:cxnSp>
        <p:nvCxnSpPr>
          <p:cNvPr id="8" name="Straight Arrow Connector 7"/>
          <p:cNvCxnSpPr>
            <a:stCxn id="6" idx="3"/>
          </p:cNvCxnSpPr>
          <p:nvPr/>
        </p:nvCxnSpPr>
        <p:spPr>
          <a:xfrm>
            <a:off x="3808074" y="2142640"/>
            <a:ext cx="474559" cy="11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352081" y="1690688"/>
            <a:ext cx="5474825" cy="1156684"/>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p:cNvSpPr txBox="1"/>
          <p:nvPr/>
        </p:nvSpPr>
        <p:spPr>
          <a:xfrm>
            <a:off x="838201" y="4176603"/>
            <a:ext cx="10515599" cy="2246769"/>
          </a:xfrm>
          <a:prstGeom prst="rect">
            <a:avLst/>
          </a:prstGeom>
          <a:noFill/>
        </p:spPr>
        <p:txBody>
          <a:bodyPr wrap="square" rtlCol="0">
            <a:spAutoFit/>
          </a:bodyPr>
          <a:lstStyle/>
          <a:p>
            <a:pPr algn="ctr"/>
            <a:r>
              <a:rPr lang="en-US" sz="2800" dirty="0" smtClean="0"/>
              <a:t>You can do this using a </a:t>
            </a:r>
            <a:r>
              <a:rPr lang="en-US" sz="2800" dirty="0" smtClean="0">
                <a:solidFill>
                  <a:srgbClr val="FF0000"/>
                </a:solidFill>
              </a:rPr>
              <a:t>hook</a:t>
            </a:r>
            <a:r>
              <a:rPr lang="en-US" sz="2800" dirty="0" smtClean="0"/>
              <a:t>. You specify an </a:t>
            </a:r>
            <a:r>
              <a:rPr lang="en-US" sz="2800" dirty="0" smtClean="0">
                <a:solidFill>
                  <a:srgbClr val="FF0000"/>
                </a:solidFill>
              </a:rPr>
              <a:t>address</a:t>
            </a:r>
            <a:r>
              <a:rPr lang="en-US" sz="2800" dirty="0" smtClean="0"/>
              <a:t> to ‘hook’, the number of bytes of </a:t>
            </a:r>
            <a:r>
              <a:rPr lang="en-US" sz="2800" dirty="0" smtClean="0">
                <a:solidFill>
                  <a:srgbClr val="FF0000"/>
                </a:solidFill>
              </a:rPr>
              <a:t>instructions you want to skip</a:t>
            </a:r>
            <a:r>
              <a:rPr lang="en-US" sz="2800" dirty="0" smtClean="0"/>
              <a:t>, and a </a:t>
            </a:r>
            <a:r>
              <a:rPr lang="en-US" sz="2800" dirty="0" smtClean="0">
                <a:solidFill>
                  <a:srgbClr val="FF0000"/>
                </a:solidFill>
              </a:rPr>
              <a:t>Python function</a:t>
            </a:r>
            <a:r>
              <a:rPr lang="en-US" sz="2800" dirty="0" smtClean="0"/>
              <a:t> that will be run to </a:t>
            </a:r>
            <a:r>
              <a:rPr lang="en-US" sz="2800" dirty="0" smtClean="0">
                <a:solidFill>
                  <a:srgbClr val="FF0000"/>
                </a:solidFill>
              </a:rPr>
              <a:t>replace the skipped instructions</a:t>
            </a:r>
            <a:r>
              <a:rPr lang="en-US" sz="2800" dirty="0" smtClean="0"/>
              <a:t>.</a:t>
            </a:r>
          </a:p>
          <a:p>
            <a:pPr algn="ctr"/>
            <a:endParaRPr lang="en-US" sz="2800" dirty="0"/>
          </a:p>
          <a:p>
            <a:pPr algn="ctr"/>
            <a:r>
              <a:rPr lang="en-US" sz="2800" dirty="0" smtClean="0"/>
              <a:t>Note: the number of instructions you skip can be </a:t>
            </a:r>
            <a:r>
              <a:rPr lang="en-US" sz="2800" dirty="0" smtClean="0">
                <a:solidFill>
                  <a:srgbClr val="FF0000"/>
                </a:solidFill>
              </a:rPr>
              <a:t>zero</a:t>
            </a:r>
            <a:r>
              <a:rPr lang="en-US" sz="2800" dirty="0" smtClean="0"/>
              <a:t>.</a:t>
            </a:r>
            <a:endParaRPr lang="en-US" sz="2800" dirty="0"/>
          </a:p>
        </p:txBody>
      </p:sp>
    </p:spTree>
    <p:extLst>
      <p:ext uri="{BB962C8B-B14F-4D97-AF65-F5344CB8AC3E}">
        <p14:creationId xmlns:p14="http://schemas.microsoft.com/office/powerpoint/2010/main" val="14597638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Rectangle 3"/>
          <p:cNvSpPr/>
          <p:nvPr/>
        </p:nvSpPr>
        <p:spPr>
          <a:xfrm>
            <a:off x="4327002" y="1876230"/>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6" name="TextBox 5"/>
          <p:cNvSpPr txBox="1"/>
          <p:nvPr/>
        </p:nvSpPr>
        <p:spPr>
          <a:xfrm>
            <a:off x="2777924" y="3808070"/>
            <a:ext cx="6863786" cy="954107"/>
          </a:xfrm>
          <a:prstGeom prst="rect">
            <a:avLst/>
          </a:prstGeom>
          <a:noFill/>
        </p:spPr>
        <p:txBody>
          <a:bodyPr wrap="square" rtlCol="0">
            <a:spAutoFit/>
          </a:bodyPr>
          <a:lstStyle/>
          <a:p>
            <a:pPr algn="ctr"/>
            <a:r>
              <a:rPr lang="en-US" sz="2800" dirty="0" smtClean="0"/>
              <a:t>Let’s imagine we want to replace the call to </a:t>
            </a:r>
            <a:r>
              <a:rPr lang="en-US" sz="2800" dirty="0" err="1" smtClean="0"/>
              <a:t>check_all_Z</a:t>
            </a:r>
            <a:r>
              <a:rPr lang="en-US" sz="2800" dirty="0" smtClean="0"/>
              <a:t>, with our own check function:</a:t>
            </a:r>
          </a:p>
        </p:txBody>
      </p:sp>
      <p:sp>
        <p:nvSpPr>
          <p:cNvPr id="7" name="Rectangle 6"/>
          <p:cNvSpPr/>
          <p:nvPr/>
        </p:nvSpPr>
        <p:spPr>
          <a:xfrm>
            <a:off x="3498447" y="5424772"/>
            <a:ext cx="5946495"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endParaRPr lang="en-US" dirty="0">
              <a:latin typeface="Monaco" charset="0"/>
            </a:endParaRP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8" name="TextBox 7"/>
          <p:cNvSpPr txBox="1"/>
          <p:nvPr/>
        </p:nvSpPr>
        <p:spPr>
          <a:xfrm>
            <a:off x="1107890" y="6256510"/>
            <a:ext cx="3076355" cy="369332"/>
          </a:xfrm>
          <a:prstGeom prst="rect">
            <a:avLst/>
          </a:prstGeom>
          <a:noFill/>
        </p:spPr>
        <p:txBody>
          <a:bodyPr wrap="none" rtlCol="0">
            <a:spAutoFit/>
          </a:bodyPr>
          <a:lstStyle/>
          <a:p>
            <a:r>
              <a:rPr lang="en-US" dirty="0" smtClean="0"/>
              <a:t>Return values are stored in </a:t>
            </a:r>
            <a:r>
              <a:rPr lang="en-US" dirty="0" err="1" smtClean="0"/>
              <a:t>eax</a:t>
            </a:r>
            <a:endParaRPr lang="en-US" dirty="0"/>
          </a:p>
        </p:txBody>
      </p:sp>
      <p:cxnSp>
        <p:nvCxnSpPr>
          <p:cNvPr id="9" name="Straight Arrow Connector 8"/>
          <p:cNvCxnSpPr/>
          <p:nvPr/>
        </p:nvCxnSpPr>
        <p:spPr>
          <a:xfrm flipV="1">
            <a:off x="3287210" y="6018835"/>
            <a:ext cx="486137" cy="237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2" idx="1"/>
          </p:cNvCxnSpPr>
          <p:nvPr/>
        </p:nvCxnSpPr>
        <p:spPr>
          <a:xfrm flipH="1">
            <a:off x="6759615" y="1828447"/>
            <a:ext cx="1215342" cy="717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74957" y="1505281"/>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sp>
        <p:nvSpPr>
          <p:cNvPr id="18" name="TextBox 17"/>
          <p:cNvSpPr txBox="1"/>
          <p:nvPr/>
        </p:nvSpPr>
        <p:spPr>
          <a:xfrm>
            <a:off x="6209817" y="6083462"/>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cxnSp>
        <p:nvCxnSpPr>
          <p:cNvPr id="20" name="Straight Arrow Connector 19"/>
          <p:cNvCxnSpPr>
            <a:stCxn id="18" idx="1"/>
          </p:cNvCxnSpPr>
          <p:nvPr/>
        </p:nvCxnSpPr>
        <p:spPr>
          <a:xfrm flipH="1" flipV="1">
            <a:off x="5613722" y="6065134"/>
            <a:ext cx="596095" cy="34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4170743" y="2313737"/>
            <a:ext cx="135038" cy="638591"/>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236808" y="2151612"/>
            <a:ext cx="2330368" cy="923330"/>
          </a:xfrm>
          <a:prstGeom prst="rect">
            <a:avLst/>
          </a:prstGeom>
          <a:noFill/>
        </p:spPr>
        <p:txBody>
          <a:bodyPr wrap="square" rtlCol="0">
            <a:spAutoFit/>
          </a:bodyPr>
          <a:lstStyle/>
          <a:p>
            <a:r>
              <a:rPr lang="en-US" dirty="0" smtClean="0"/>
              <a:t>The instructions involved in </a:t>
            </a:r>
            <a:r>
              <a:rPr lang="en-US" smtClean="0"/>
              <a:t>calling </a:t>
            </a:r>
            <a:r>
              <a:rPr lang="en-US" dirty="0" err="1" smtClean="0"/>
              <a:t>check_all_Z</a:t>
            </a:r>
            <a:endParaRPr lang="en-US" dirty="0"/>
          </a:p>
        </p:txBody>
      </p:sp>
    </p:spTree>
    <p:extLst>
      <p:ext uri="{BB962C8B-B14F-4D97-AF65-F5344CB8AC3E}">
        <p14:creationId xmlns:p14="http://schemas.microsoft.com/office/powerpoint/2010/main" val="89425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3519485"/>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TextBox 4"/>
          <p:cNvSpPr txBox="1"/>
          <p:nvPr/>
        </p:nvSpPr>
        <p:spPr>
          <a:xfrm>
            <a:off x="740779" y="5040892"/>
            <a:ext cx="2559996" cy="369332"/>
          </a:xfrm>
          <a:prstGeom prst="rect">
            <a:avLst/>
          </a:prstGeom>
          <a:noFill/>
        </p:spPr>
        <p:txBody>
          <a:bodyPr wrap="none" rtlCol="0">
            <a:spAutoFit/>
          </a:bodyPr>
          <a:lstStyle/>
          <a:p>
            <a:r>
              <a:rPr lang="en-US" dirty="0" smtClean="0"/>
              <a:t>Address we want to hook</a:t>
            </a:r>
            <a:endParaRPr lang="en-US" dirty="0"/>
          </a:p>
        </p:txBody>
      </p:sp>
      <p:sp>
        <p:nvSpPr>
          <p:cNvPr id="6" name="TextBox 5"/>
          <p:cNvSpPr txBox="1"/>
          <p:nvPr/>
        </p:nvSpPr>
        <p:spPr>
          <a:xfrm>
            <a:off x="4305783" y="4511021"/>
            <a:ext cx="3020992" cy="2031325"/>
          </a:xfrm>
          <a:prstGeom prst="rect">
            <a:avLst/>
          </a:prstGeom>
          <a:noFill/>
        </p:spPr>
        <p:txBody>
          <a:bodyPr wrap="square" rtlCol="0">
            <a:spAutoFit/>
          </a:bodyPr>
          <a:lstStyle/>
          <a:p>
            <a:r>
              <a:rPr lang="en-US" dirty="0" smtClean="0"/>
              <a:t>The instructions are represented with 16 bytes in memory. If we didn’t want to skip any instructions (and run our Python code in addition to the instructions), we could let length=0.</a:t>
            </a:r>
            <a:endParaRPr lang="en-US" dirty="0"/>
          </a:p>
        </p:txBody>
      </p:sp>
      <p:sp>
        <p:nvSpPr>
          <p:cNvPr id="7" name="TextBox 6"/>
          <p:cNvSpPr txBox="1"/>
          <p:nvPr/>
        </p:nvSpPr>
        <p:spPr>
          <a:xfrm>
            <a:off x="7967241" y="4902392"/>
            <a:ext cx="3553428" cy="646331"/>
          </a:xfrm>
          <a:prstGeom prst="rect">
            <a:avLst/>
          </a:prstGeom>
          <a:noFill/>
        </p:spPr>
        <p:txBody>
          <a:bodyPr wrap="square" rtlCol="0">
            <a:spAutoFit/>
          </a:bodyPr>
          <a:lstStyle/>
          <a:p>
            <a:r>
              <a:rPr lang="en-US" dirty="0" smtClean="0"/>
              <a:t>Function to </a:t>
            </a:r>
            <a:r>
              <a:rPr lang="en-US" smtClean="0"/>
              <a:t>replace run when we reach our hook</a:t>
            </a:r>
            <a:endParaRPr lang="en-US"/>
          </a:p>
        </p:txBody>
      </p:sp>
      <p:cxnSp>
        <p:nvCxnSpPr>
          <p:cNvPr id="9" name="Straight Arrow Connector 8"/>
          <p:cNvCxnSpPr>
            <a:stCxn id="5" idx="0"/>
          </p:cNvCxnSpPr>
          <p:nvPr/>
        </p:nvCxnSpPr>
        <p:spPr>
          <a:xfrm flipV="1">
            <a:off x="2020777" y="3981150"/>
            <a:ext cx="2285006" cy="1059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5816279" y="3981150"/>
            <a:ext cx="279721" cy="529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9155575" y="3981150"/>
            <a:ext cx="588380" cy="921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17432" y="1516965"/>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15" name="Rectangle 14"/>
          <p:cNvSpPr/>
          <p:nvPr/>
        </p:nvSpPr>
        <p:spPr>
          <a:xfrm>
            <a:off x="5533911" y="2064768"/>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25" name="TextBox 24"/>
          <p:cNvSpPr txBox="1"/>
          <p:nvPr/>
        </p:nvSpPr>
        <p:spPr>
          <a:xfrm>
            <a:off x="7847635" y="611088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44130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1754366"/>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Rectangle 4"/>
          <p:cNvSpPr/>
          <p:nvPr/>
        </p:nvSpPr>
        <p:spPr>
          <a:xfrm>
            <a:off x="1387765" y="3151736"/>
            <a:ext cx="4902344" cy="3046988"/>
          </a:xfrm>
          <a:prstGeom prst="rect">
            <a:avLst/>
          </a:prstGeom>
        </p:spPr>
        <p:txBody>
          <a:bodyPr wrap="square">
            <a:spAutoFit/>
          </a:bodyPr>
          <a:lstStyle/>
          <a:p>
            <a:r>
              <a:rPr lang="en-US" sz="1600" dirty="0" smtClean="0">
                <a:latin typeface="Consolas" charset="0"/>
                <a:ea typeface="Consolas" charset="0"/>
                <a:cs typeface="Consolas" charset="0"/>
              </a:rPr>
              <a:t>8048774:  add    %</a:t>
            </a:r>
            <a:r>
              <a:rPr lang="en-US" sz="1600" dirty="0" err="1" smtClean="0">
                <a:latin typeface="Consolas" charset="0"/>
                <a:ea typeface="Consolas" charset="0"/>
                <a:cs typeface="Consolas" charset="0"/>
              </a:rPr>
              <a:t>edx</a:t>
            </a:r>
            <a:r>
              <a:rPr lang="en-US" sz="1600" dirty="0" smtClean="0">
                <a:latin typeface="Consolas" charset="0"/>
                <a:ea typeface="Consolas" charset="0"/>
                <a:cs typeface="Consolas" charset="0"/>
              </a:rPr>
              <a:t>,%</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smtClean="0">
              <a:latin typeface="Consolas" charset="0"/>
              <a:ea typeface="Consolas" charset="0"/>
              <a:cs typeface="Consolas" charset="0"/>
            </a:endParaRPr>
          </a:p>
          <a:p>
            <a:r>
              <a:rPr lang="en-US" sz="1600" dirty="0" smtClean="0">
                <a:solidFill>
                  <a:schemeClr val="bg1">
                    <a:lumMod val="75000"/>
                  </a:schemeClr>
                </a:solidFill>
                <a:latin typeface="Consolas" charset="0"/>
                <a:ea typeface="Consolas" charset="0"/>
                <a:cs typeface="Consolas" charset="0"/>
              </a:rPr>
              <a:t>8048776:  sub    </a:t>
            </a:r>
            <a:r>
              <a:rPr lang="en-US" sz="1600" dirty="0">
                <a:solidFill>
                  <a:schemeClr val="bg1">
                    <a:lumMod val="75000"/>
                  </a:schemeClr>
                </a:solidFill>
                <a:latin typeface="Consolas" charset="0"/>
                <a:ea typeface="Consolas" charset="0"/>
                <a:cs typeface="Consolas" charset="0"/>
              </a:rPr>
              <a:t>$0x4,%</a:t>
            </a:r>
            <a:r>
              <a:rPr lang="en-US" sz="1600" dirty="0" smtClean="0">
                <a:solidFill>
                  <a:schemeClr val="bg1">
                    <a:lumMod val="75000"/>
                  </a:schemeClr>
                </a:solidFill>
                <a:latin typeface="Consolas" charset="0"/>
                <a:ea typeface="Consolas" charset="0"/>
                <a:cs typeface="Consolas" charset="0"/>
              </a:rPr>
              <a:t>esp</a:t>
            </a:r>
          </a:p>
          <a:p>
            <a:r>
              <a:rPr lang="en-US" sz="1600" dirty="0" smtClean="0">
                <a:solidFill>
                  <a:schemeClr val="bg1">
                    <a:lumMod val="75000"/>
                  </a:schemeClr>
                </a:solidFill>
                <a:latin typeface="Consolas" charset="0"/>
                <a:ea typeface="Consolas" charset="0"/>
                <a:cs typeface="Consolas" charset="0"/>
              </a:rPr>
              <a:t>804877c:  push   </a:t>
            </a:r>
            <a:r>
              <a:rPr lang="en-US" sz="1600" dirty="0">
                <a:solidFill>
                  <a:schemeClr val="bg1">
                    <a:lumMod val="75000"/>
                  </a:schemeClr>
                </a:solidFill>
                <a:latin typeface="Consolas" charset="0"/>
                <a:ea typeface="Consolas" charset="0"/>
                <a:cs typeface="Consolas" charset="0"/>
              </a:rPr>
              <a:t>$</a:t>
            </a:r>
            <a:r>
              <a:rPr lang="en-US" sz="1600" dirty="0" smtClean="0">
                <a:solidFill>
                  <a:schemeClr val="bg1">
                    <a:lumMod val="75000"/>
                  </a:schemeClr>
                </a:solidFill>
                <a:latin typeface="Consolas" charset="0"/>
                <a:ea typeface="Consolas" charset="0"/>
                <a:cs typeface="Consolas" charset="0"/>
              </a:rPr>
              <a:t>0x804a420</a:t>
            </a:r>
          </a:p>
          <a:p>
            <a:r>
              <a:rPr lang="en-US" sz="1600" dirty="0" smtClean="0">
                <a:solidFill>
                  <a:schemeClr val="bg1">
                    <a:lumMod val="75000"/>
                  </a:schemeClr>
                </a:solidFill>
                <a:latin typeface="Consolas" charset="0"/>
                <a:ea typeface="Consolas" charset="0"/>
                <a:cs typeface="Consolas" charset="0"/>
              </a:rPr>
              <a:t>8048781:  call   </a:t>
            </a:r>
            <a:r>
              <a:rPr lang="en-US" sz="1600" dirty="0">
                <a:solidFill>
                  <a:schemeClr val="bg1">
                    <a:lumMod val="75000"/>
                  </a:schemeClr>
                </a:solidFill>
                <a:latin typeface="Consolas" charset="0"/>
                <a:ea typeface="Consolas" charset="0"/>
                <a:cs typeface="Consolas" charset="0"/>
              </a:rPr>
              <a:t>8048460 </a:t>
            </a:r>
            <a:r>
              <a:rPr lang="en-US" sz="1600" dirty="0" smtClean="0">
                <a:solidFill>
                  <a:schemeClr val="bg1">
                    <a:lumMod val="75000"/>
                  </a:schemeClr>
                </a:solidFill>
                <a:latin typeface="Consolas" charset="0"/>
                <a:ea typeface="Consolas" charset="0"/>
                <a:cs typeface="Consolas" charset="0"/>
              </a:rPr>
              <a:t>&lt;</a:t>
            </a:r>
            <a:r>
              <a:rPr lang="en-US" sz="1600" dirty="0" err="1" smtClean="0">
                <a:solidFill>
                  <a:schemeClr val="bg1">
                    <a:lumMod val="75000"/>
                  </a:schemeClr>
                </a:solidFill>
                <a:latin typeface="Consolas" charset="0"/>
                <a:ea typeface="Consolas" charset="0"/>
                <a:cs typeface="Consolas" charset="0"/>
              </a:rPr>
              <a:t>check_all_Z</a:t>
            </a:r>
            <a:r>
              <a:rPr lang="en-US" sz="1600" dirty="0" smtClean="0">
                <a:solidFill>
                  <a:schemeClr val="bg1">
                    <a:lumMod val="75000"/>
                  </a:schemeClr>
                </a:solidFill>
                <a:latin typeface="Consolas" charset="0"/>
                <a:ea typeface="Consolas" charset="0"/>
                <a:cs typeface="Consolas" charset="0"/>
              </a:rPr>
              <a:t>&gt;</a:t>
            </a:r>
          </a:p>
          <a:p>
            <a:r>
              <a:rPr lang="en-US" sz="1600" dirty="0" smtClean="0">
                <a:solidFill>
                  <a:schemeClr val="bg1">
                    <a:lumMod val="75000"/>
                  </a:schemeClr>
                </a:solidFill>
                <a:latin typeface="Consolas" charset="0"/>
                <a:ea typeface="Consolas" charset="0"/>
                <a:cs typeface="Consolas" charset="0"/>
              </a:rPr>
              <a:t>8048786:  add    </a:t>
            </a:r>
            <a:r>
              <a:rPr lang="en-US" sz="1600" dirty="0">
                <a:solidFill>
                  <a:schemeClr val="bg1">
                    <a:lumMod val="75000"/>
                  </a:schemeClr>
                </a:solidFill>
                <a:latin typeface="Consolas" charset="0"/>
                <a:ea typeface="Consolas" charset="0"/>
                <a:cs typeface="Consolas" charset="0"/>
              </a:rPr>
              <a:t>$0x10,%</a:t>
            </a:r>
            <a:r>
              <a:rPr lang="en-US" sz="1600" dirty="0" smtClean="0">
                <a:solidFill>
                  <a:schemeClr val="bg1">
                    <a:lumMod val="75000"/>
                  </a:schemeClr>
                </a:solidFill>
                <a:latin typeface="Consolas" charset="0"/>
                <a:ea typeface="Consolas" charset="0"/>
                <a:cs typeface="Consolas" charset="0"/>
              </a:rPr>
              <a:t>esp</a:t>
            </a:r>
          </a:p>
          <a:p>
            <a:endParaRPr lang="en-US" sz="1600" dirty="0">
              <a:solidFill>
                <a:schemeClr val="bg1">
                  <a:lumMod val="75000"/>
                </a:schemeClr>
              </a:solidFill>
              <a:latin typeface="Consolas" charset="0"/>
              <a:ea typeface="Consolas" charset="0"/>
              <a:cs typeface="Consolas" charset="0"/>
            </a:endParaRPr>
          </a:p>
          <a:p>
            <a:endParaRPr lang="en-US" sz="1600" dirty="0" smtClean="0">
              <a:solidFill>
                <a:schemeClr val="bg1">
                  <a:lumMod val="75000"/>
                </a:schemeClr>
              </a:solidFill>
              <a:latin typeface="Consolas" charset="0"/>
              <a:ea typeface="Consolas" charset="0"/>
              <a:cs typeface="Consolas" charset="0"/>
            </a:endParaRPr>
          </a:p>
          <a:p>
            <a:r>
              <a:rPr lang="en-US" sz="1600" dirty="0" smtClean="0">
                <a:latin typeface="Consolas" charset="0"/>
                <a:ea typeface="Consolas" charset="0"/>
                <a:cs typeface="Consolas" charset="0"/>
              </a:rPr>
              <a:t>8048789:  test   </a:t>
            </a:r>
            <a:r>
              <a:rPr lang="en-US" sz="1600" dirty="0">
                <a:latin typeface="Consolas" charset="0"/>
                <a:ea typeface="Consolas" charset="0"/>
                <a:cs typeface="Consolas" charset="0"/>
              </a:rPr>
              <a:t>%eax,%</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804878b:  </a:t>
            </a:r>
            <a:r>
              <a:rPr lang="en-US" sz="1600" dirty="0" err="1" smtClean="0">
                <a:latin typeface="Consolas" charset="0"/>
                <a:ea typeface="Consolas" charset="0"/>
                <a:cs typeface="Consolas" charset="0"/>
              </a:rPr>
              <a:t>jne</a:t>
            </a:r>
            <a:r>
              <a:rPr lang="en-US" sz="1600" dirty="0" smtClean="0">
                <a:latin typeface="Consolas" charset="0"/>
                <a:ea typeface="Consolas" charset="0"/>
                <a:cs typeface="Consolas" charset="0"/>
              </a:rPr>
              <a:t>    8048794 </a:t>
            </a:r>
            <a:r>
              <a:rPr lang="en-US" sz="1600" dirty="0">
                <a:latin typeface="Consolas" charset="0"/>
                <a:ea typeface="Consolas" charset="0"/>
                <a:cs typeface="Consolas" charset="0"/>
              </a:rPr>
              <a:t>&lt;main+0x19f</a:t>
            </a:r>
            <a:r>
              <a:rPr lang="en-US" sz="1600" dirty="0" smtClean="0">
                <a:latin typeface="Consolas" charset="0"/>
                <a:ea typeface="Consolas" charset="0"/>
                <a:cs typeface="Consolas" charset="0"/>
              </a:rPr>
              <a:t>&gt;</a:t>
            </a:r>
          </a:p>
          <a:p>
            <a:endParaRPr lang="en-US" sz="1600" dirty="0">
              <a:latin typeface="Consolas" charset="0"/>
              <a:ea typeface="Consolas" charset="0"/>
              <a:cs typeface="Consolas" charset="0"/>
            </a:endParaRPr>
          </a:p>
        </p:txBody>
      </p:sp>
      <p:sp>
        <p:nvSpPr>
          <p:cNvPr id="6" name="Rectangle 5"/>
          <p:cNvSpPr/>
          <p:nvPr/>
        </p:nvSpPr>
        <p:spPr>
          <a:xfrm>
            <a:off x="6096000" y="4305898"/>
            <a:ext cx="5868406" cy="369332"/>
          </a:xfrm>
          <a:prstGeom prst="rect">
            <a:avLst/>
          </a:prstGeom>
        </p:spPr>
        <p:txBody>
          <a:bodyPr wrap="square">
            <a:spAutoFit/>
          </a:bodyPr>
          <a:lstStyle/>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smtClean="0">
                <a:solidFill>
                  <a:srgbClr val="5EA702"/>
                </a:solidFill>
                <a:latin typeface="Monaco" charset="0"/>
              </a:rPr>
              <a:t>'ZZZZZZZZZZZZZZZZ</a:t>
            </a:r>
            <a:r>
              <a:rPr lang="en-US" dirty="0">
                <a:solidFill>
                  <a:srgbClr val="5EA702"/>
                </a:solidFill>
                <a:latin typeface="Monaco" charset="0"/>
              </a:rPr>
              <a:t>’</a:t>
            </a:r>
            <a:r>
              <a:rPr lang="en-US" dirty="0">
                <a:latin typeface="Monaco" charset="0"/>
              </a:rPr>
              <a:t>)</a:t>
            </a:r>
            <a:endParaRPr lang="en-US" dirty="0">
              <a:latin typeface="Monaco" charset="0"/>
            </a:endParaRPr>
          </a:p>
        </p:txBody>
      </p:sp>
      <p:sp>
        <p:nvSpPr>
          <p:cNvPr id="8" name="Left Brace 7"/>
          <p:cNvSpPr/>
          <p:nvPr/>
        </p:nvSpPr>
        <p:spPr>
          <a:xfrm>
            <a:off x="1120916" y="3975960"/>
            <a:ext cx="253448" cy="833376"/>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19011" y="4236445"/>
            <a:ext cx="977447" cy="369332"/>
          </a:xfrm>
          <a:prstGeom prst="rect">
            <a:avLst/>
          </a:prstGeom>
          <a:noFill/>
        </p:spPr>
        <p:txBody>
          <a:bodyPr wrap="none" rtlCol="0">
            <a:spAutoFit/>
          </a:bodyPr>
          <a:lstStyle/>
          <a:p>
            <a:r>
              <a:rPr lang="en-US" dirty="0" smtClean="0"/>
              <a:t>16 bytes</a:t>
            </a:r>
            <a:endParaRPr lang="en-US" dirty="0"/>
          </a:p>
        </p:txBody>
      </p:sp>
      <p:cxnSp>
        <p:nvCxnSpPr>
          <p:cNvPr id="11" name="Straight Arrow Connector 10"/>
          <p:cNvCxnSpPr/>
          <p:nvPr/>
        </p:nvCxnSpPr>
        <p:spPr>
          <a:xfrm>
            <a:off x="2801074" y="2870521"/>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56997" y="2489615"/>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30" name="Bent-Up Arrow 29"/>
          <p:cNvSpPr/>
          <p:nvPr/>
        </p:nvSpPr>
        <p:spPr>
          <a:xfrm rot="10800000" flipH="1">
            <a:off x="2795891" y="3692322"/>
            <a:ext cx="6093463" cy="544123"/>
          </a:xfrm>
          <a:prstGeom prst="bentUpArrow">
            <a:avLst>
              <a:gd name="adj1" fmla="val 2053"/>
              <a:gd name="adj2" fmla="val 5331"/>
              <a:gd name="adj3" fmla="val 1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p:cNvCxnSpPr>
          <p:nvPr/>
        </p:nvCxnSpPr>
        <p:spPr>
          <a:xfrm flipV="1">
            <a:off x="2795891" y="3565003"/>
            <a:ext cx="0" cy="1329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Bent-Up Arrow 32"/>
          <p:cNvSpPr/>
          <p:nvPr/>
        </p:nvSpPr>
        <p:spPr>
          <a:xfrm flipH="1" flipV="1">
            <a:off x="2795889" y="5069710"/>
            <a:ext cx="6093461" cy="243067"/>
          </a:xfrm>
          <a:prstGeom prst="bentUpArrow">
            <a:avLst>
              <a:gd name="adj1" fmla="val 4319"/>
              <a:gd name="adj2" fmla="val 11944"/>
              <a:gd name="adj3" fmla="val 2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2"/>
          </p:cNvCxnSpPr>
          <p:nvPr/>
        </p:nvCxnSpPr>
        <p:spPr>
          <a:xfrm flipH="1" flipV="1">
            <a:off x="8879716" y="4782279"/>
            <a:ext cx="9634" cy="292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14577" y="5997614"/>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70501" y="6114421"/>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5" name="TextBox 64"/>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0982721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Patterns</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Hooks are useful for:</a:t>
            </a:r>
          </a:p>
          <a:p>
            <a:pPr algn="ctr"/>
            <a:endParaRPr lang="en-US" sz="2800" dirty="0"/>
          </a:p>
          <a:p>
            <a:pPr marL="457200" indent="-457200" algn="ctr">
              <a:buFont typeface="Arial" charset="0"/>
              <a:buChar char="•"/>
            </a:pPr>
            <a:r>
              <a:rPr lang="en-US" sz="2800" dirty="0"/>
              <a:t>I</a:t>
            </a:r>
            <a:r>
              <a:rPr lang="en-US" sz="2800" dirty="0" smtClean="0"/>
              <a:t>njecting symbolic values </a:t>
            </a:r>
            <a:r>
              <a:rPr lang="en-US" sz="2800" dirty="0" smtClean="0">
                <a:solidFill>
                  <a:srgbClr val="FF0000"/>
                </a:solidFill>
              </a:rPr>
              <a:t>partway through </a:t>
            </a:r>
            <a:r>
              <a:rPr lang="en-US" sz="2800" dirty="0" smtClean="0"/>
              <a:t>the execution.</a:t>
            </a:r>
          </a:p>
          <a:p>
            <a:pPr algn="ctr"/>
            <a:endParaRPr lang="en-US" sz="2800" dirty="0" smtClean="0"/>
          </a:p>
          <a:p>
            <a:pPr marL="457200" indent="-457200" algn="ctr">
              <a:buFont typeface="Arial" charset="0"/>
              <a:buChar char="•"/>
            </a:pPr>
            <a:r>
              <a:rPr lang="en-US" sz="2800" dirty="0" smtClean="0"/>
              <a:t>Replacing</a:t>
            </a:r>
            <a:r>
              <a:rPr lang="en-US" sz="2800" dirty="0" smtClean="0">
                <a:solidFill>
                  <a:srgbClr val="FF0000"/>
                </a:solidFill>
              </a:rPr>
              <a:t> complex functions</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Replacing</a:t>
            </a:r>
            <a:r>
              <a:rPr lang="en-US" sz="2800" dirty="0" smtClean="0">
                <a:solidFill>
                  <a:srgbClr val="FF0000"/>
                </a:solidFill>
              </a:rPr>
              <a:t> unsupported </a:t>
            </a:r>
            <a:r>
              <a:rPr lang="en-US" sz="2800" dirty="0" smtClean="0"/>
              <a:t>instructions</a:t>
            </a:r>
            <a:r>
              <a:rPr lang="en-US" sz="2800" dirty="0" smtClean="0">
                <a:solidFill>
                  <a:srgbClr val="FF0000"/>
                </a:solidFill>
              </a:rPr>
              <a:t> </a:t>
            </a:r>
            <a:r>
              <a:rPr lang="en-US" sz="2800" dirty="0" smtClean="0"/>
              <a:t>(for example, most </a:t>
            </a:r>
            <a:r>
              <a:rPr lang="en-US" sz="2800" dirty="0" err="1" smtClean="0"/>
              <a:t>syscalls</a:t>
            </a:r>
            <a:r>
              <a:rPr lang="en-US" sz="2800" dirty="0" smtClean="0"/>
              <a:t>).</a:t>
            </a:r>
            <a:endParaRPr lang="en-US" sz="2800" dirty="0"/>
          </a:p>
        </p:txBody>
      </p:sp>
    </p:spTree>
    <p:extLst>
      <p:ext uri="{BB962C8B-B14F-4D97-AF65-F5344CB8AC3E}">
        <p14:creationId xmlns:p14="http://schemas.microsoft.com/office/powerpoint/2010/main" val="23872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Path Example</a:t>
            </a:r>
            <a:endParaRPr lang="en-US" dirty="0"/>
          </a:p>
        </p:txBody>
      </p:sp>
      <p:sp>
        <p:nvSpPr>
          <p:cNvPr id="4" name="Rectangle 3"/>
          <p:cNvSpPr/>
          <p:nvPr/>
        </p:nvSpPr>
        <p:spPr>
          <a:xfrm>
            <a:off x="2725882" y="169068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496236"/>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496236"/>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04037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040379"/>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2440" y="6172153"/>
            <a:ext cx="9147119" cy="369332"/>
          </a:xfrm>
          <a:prstGeom prst="rect">
            <a:avLst/>
          </a:prstGeom>
          <a:noFill/>
        </p:spPr>
        <p:txBody>
          <a:bodyPr wrap="none" rtlCol="0">
            <a:spAutoFit/>
          </a:bodyPr>
          <a:lstStyle/>
          <a:p>
            <a:r>
              <a:rPr lang="mr-IN" dirty="0" smtClean="0"/>
              <a:t>…</a:t>
            </a:r>
            <a:r>
              <a:rPr lang="en-US" dirty="0" smtClean="0"/>
              <a:t>okay that makes sense. But how do </a:t>
            </a:r>
            <a:r>
              <a:rPr lang="en-US" dirty="0" smtClean="0">
                <a:solidFill>
                  <a:srgbClr val="FF0000"/>
                </a:solidFill>
              </a:rPr>
              <a:t>execution paths </a:t>
            </a:r>
            <a:r>
              <a:rPr lang="en-US" dirty="0" smtClean="0"/>
              <a:t>act like equations that </a:t>
            </a:r>
            <a:r>
              <a:rPr lang="en-US" dirty="0">
                <a:solidFill>
                  <a:srgbClr val="FF0000"/>
                </a:solidFill>
              </a:rPr>
              <a:t>constrain symbols</a:t>
            </a:r>
            <a:r>
              <a:rPr lang="en-US" dirty="0" smtClean="0"/>
              <a:t>?</a:t>
            </a:r>
            <a:endParaRPr lang="en-US" dirty="0"/>
          </a:p>
        </p:txBody>
      </p:sp>
    </p:spTree>
    <p:extLst>
      <p:ext uri="{BB962C8B-B14F-4D97-AF65-F5344CB8AC3E}">
        <p14:creationId xmlns:p14="http://schemas.microsoft.com/office/powerpoint/2010/main" val="1098098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Functions</a:t>
            </a:r>
            <a:endParaRPr lang="en-US" dirty="0"/>
          </a:p>
        </p:txBody>
      </p:sp>
      <p:sp>
        <p:nvSpPr>
          <p:cNvPr id="4" name="TextBox 3"/>
          <p:cNvSpPr txBox="1"/>
          <p:nvPr/>
        </p:nvSpPr>
        <p:spPr>
          <a:xfrm>
            <a:off x="838200" y="2709254"/>
            <a:ext cx="10515599" cy="2246769"/>
          </a:xfrm>
          <a:prstGeom prst="rect">
            <a:avLst/>
          </a:prstGeom>
          <a:noFill/>
        </p:spPr>
        <p:txBody>
          <a:bodyPr wrap="square" rtlCol="0">
            <a:spAutoFit/>
          </a:bodyPr>
          <a:lstStyle/>
          <a:p>
            <a:pPr algn="ctr"/>
            <a:r>
              <a:rPr lang="en-US" sz="2800" dirty="0" smtClean="0">
                <a:solidFill>
                  <a:srgbClr val="FF0000"/>
                </a:solidFill>
              </a:rPr>
              <a:t>Replacing complex functions </a:t>
            </a:r>
            <a:r>
              <a:rPr lang="en-US" sz="2800" dirty="0" smtClean="0"/>
              <a:t>with hooks is </a:t>
            </a:r>
            <a:r>
              <a:rPr lang="en-US" sz="2800" dirty="0" smtClean="0">
                <a:solidFill>
                  <a:srgbClr val="FF0000"/>
                </a:solidFill>
              </a:rPr>
              <a:t>so common </a:t>
            </a:r>
            <a:r>
              <a:rPr lang="en-US" sz="2800" dirty="0" smtClean="0"/>
              <a:t>that </a:t>
            </a:r>
            <a:r>
              <a:rPr lang="en-US" sz="2800" dirty="0" err="1" smtClean="0"/>
              <a:t>Angr</a:t>
            </a:r>
            <a:r>
              <a:rPr lang="en-US" sz="2800" dirty="0" smtClean="0"/>
              <a:t> </a:t>
            </a:r>
            <a:r>
              <a:rPr lang="en-US" sz="2800" dirty="0" smtClean="0">
                <a:solidFill>
                  <a:srgbClr val="FF0000"/>
                </a:solidFill>
              </a:rPr>
              <a:t>included sugar</a:t>
            </a:r>
            <a:r>
              <a:rPr lang="en-US" sz="2800" dirty="0" smtClean="0"/>
              <a:t> to make it easier.</a:t>
            </a:r>
          </a:p>
          <a:p>
            <a:pPr algn="ctr"/>
            <a:endParaRPr lang="en-US" sz="2800" dirty="0" smtClean="0"/>
          </a:p>
          <a:p>
            <a:pPr algn="ctr"/>
            <a:r>
              <a:rPr lang="en-US" sz="2800" dirty="0" smtClean="0"/>
              <a:t>A </a:t>
            </a:r>
            <a:r>
              <a:rPr lang="en-US" sz="2800" dirty="0" err="1" smtClean="0">
                <a:solidFill>
                  <a:srgbClr val="FF0000"/>
                </a:solidFill>
              </a:rPr>
              <a:t>SimProcedure</a:t>
            </a:r>
            <a:r>
              <a:rPr lang="en-US" sz="2800" dirty="0" smtClean="0">
                <a:solidFill>
                  <a:srgbClr val="FF0000"/>
                </a:solidFill>
              </a:rPr>
              <a:t> </a:t>
            </a:r>
            <a:r>
              <a:rPr lang="en-US" sz="2800" dirty="0" smtClean="0"/>
              <a:t>provides a simple way to replace a function with a summary in a </a:t>
            </a:r>
            <a:r>
              <a:rPr lang="en-US" sz="2800" dirty="0" err="1" smtClean="0">
                <a:solidFill>
                  <a:srgbClr val="FF0000"/>
                </a:solidFill>
              </a:rPr>
              <a:t>Pythonic</a:t>
            </a:r>
            <a:r>
              <a:rPr lang="en-US" sz="2800" dirty="0" smtClean="0">
                <a:solidFill>
                  <a:srgbClr val="FF0000"/>
                </a:solidFill>
              </a:rPr>
              <a:t> way</a:t>
            </a:r>
            <a:r>
              <a:rPr lang="en-US" sz="2800" dirty="0" smtClean="0"/>
              <a:t>.</a:t>
            </a:r>
            <a:endParaRPr lang="en-US" sz="2800" dirty="0"/>
          </a:p>
        </p:txBody>
      </p:sp>
    </p:spTree>
    <p:extLst>
      <p:ext uri="{BB962C8B-B14F-4D97-AF65-F5344CB8AC3E}">
        <p14:creationId xmlns:p14="http://schemas.microsoft.com/office/powerpoint/2010/main" val="8013931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Functions</a:t>
            </a:r>
            <a:endParaRPr lang="en-US" dirty="0"/>
          </a:p>
        </p:txBody>
      </p:sp>
      <p:sp>
        <p:nvSpPr>
          <p:cNvPr id="5" name="TextBox 4"/>
          <p:cNvSpPr txBox="1"/>
          <p:nvPr/>
        </p:nvSpPr>
        <p:spPr>
          <a:xfrm>
            <a:off x="838201" y="2095802"/>
            <a:ext cx="10515599" cy="3539430"/>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r>
              <a:rPr lang="en-US" sz="2800" dirty="0" smtClean="0"/>
              <a:t>4. Handle parameters*</a:t>
            </a:r>
          </a:p>
          <a:p>
            <a:r>
              <a:rPr lang="en-US" sz="2800" dirty="0" smtClean="0"/>
              <a:t>5. Execute function</a:t>
            </a:r>
          </a:p>
          <a:p>
            <a:r>
              <a:rPr lang="en-US" sz="2800" dirty="0" smtClean="0"/>
              <a:t>6. Write return value to appropriate location</a:t>
            </a:r>
          </a:p>
          <a:p>
            <a:r>
              <a:rPr lang="en-US" sz="2800" dirty="0" smtClean="0"/>
              <a:t>7. Pop return address and jump to it</a:t>
            </a:r>
          </a:p>
          <a:p>
            <a:r>
              <a:rPr lang="en-US" sz="2800" dirty="0" smtClean="0"/>
              <a:t>8. Pop parameters</a:t>
            </a:r>
          </a:p>
        </p:txBody>
      </p:sp>
      <p:sp>
        <p:nvSpPr>
          <p:cNvPr id="3" name="TextBox 2"/>
          <p:cNvSpPr txBox="1"/>
          <p:nvPr/>
        </p:nvSpPr>
        <p:spPr>
          <a:xfrm>
            <a:off x="838201" y="6040346"/>
            <a:ext cx="10515600" cy="430887"/>
          </a:xfrm>
          <a:prstGeom prst="rect">
            <a:avLst/>
          </a:prstGeom>
          <a:noFill/>
        </p:spPr>
        <p:txBody>
          <a:bodyPr wrap="square" rtlCol="0">
            <a:spAutoFit/>
          </a:bodyPr>
          <a:lstStyle/>
          <a:p>
            <a:r>
              <a:rPr lang="en-US" sz="1100" dirty="0" smtClean="0"/>
              <a:t>* The standard calling convention for programs compiled with </a:t>
            </a:r>
            <a:r>
              <a:rPr lang="en-US" sz="1100" dirty="0" err="1" smtClean="0"/>
              <a:t>gcc</a:t>
            </a:r>
            <a:r>
              <a:rPr lang="en-US" sz="1100" dirty="0" smtClean="0"/>
              <a:t> targeting IA-32 does not need to do anything with parameters once the function is called, since they are already on the stack, but you could imagine that a different calling convention might require the function to copy the parameter from, say, a register, onto the stack. </a:t>
            </a:r>
            <a:endParaRPr lang="en-US" sz="1100" dirty="0"/>
          </a:p>
        </p:txBody>
      </p:sp>
    </p:spTree>
    <p:extLst>
      <p:ext uri="{BB962C8B-B14F-4D97-AF65-F5344CB8AC3E}">
        <p14:creationId xmlns:p14="http://schemas.microsoft.com/office/powerpoint/2010/main" val="709800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571" y="365125"/>
            <a:ext cx="10515600" cy="1325563"/>
          </a:xfrm>
        </p:spPr>
        <p:txBody>
          <a:bodyPr/>
          <a:lstStyle/>
          <a:p>
            <a:r>
              <a:rPr lang="en-US" dirty="0" err="1" smtClean="0"/>
              <a:t>SimProcedure</a:t>
            </a:r>
            <a:r>
              <a:rPr lang="en-US" dirty="0"/>
              <a:t> </a:t>
            </a:r>
            <a:r>
              <a:rPr lang="en-US" dirty="0" smtClean="0"/>
              <a:t>Algorithm</a:t>
            </a:r>
            <a:endParaRPr lang="en-US" dirty="0"/>
          </a:p>
        </p:txBody>
      </p:sp>
      <p:sp>
        <p:nvSpPr>
          <p:cNvPr id="5" name="TextBox 4"/>
          <p:cNvSpPr txBox="1"/>
          <p:nvPr/>
        </p:nvSpPr>
        <p:spPr>
          <a:xfrm>
            <a:off x="1891501" y="1551792"/>
            <a:ext cx="6870538" cy="4401205"/>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endParaRPr lang="en-US" sz="2800" dirty="0" smtClean="0"/>
          </a:p>
          <a:p>
            <a:r>
              <a:rPr lang="en-US" sz="2800" dirty="0" smtClean="0">
                <a:solidFill>
                  <a:schemeClr val="bg1">
                    <a:lumMod val="75000"/>
                  </a:schemeClr>
                </a:solidFill>
              </a:rPr>
              <a:t>4. Handle parameters</a:t>
            </a:r>
          </a:p>
          <a:p>
            <a:r>
              <a:rPr lang="en-US" sz="2800" dirty="0" smtClean="0">
                <a:solidFill>
                  <a:schemeClr val="bg1">
                    <a:lumMod val="75000"/>
                  </a:schemeClr>
                </a:solidFill>
              </a:rPr>
              <a:t>5. Execute function</a:t>
            </a:r>
          </a:p>
          <a:p>
            <a:r>
              <a:rPr lang="en-US" sz="2800" dirty="0" smtClean="0">
                <a:solidFill>
                  <a:schemeClr val="bg1">
                    <a:lumMod val="75000"/>
                  </a:schemeClr>
                </a:solidFill>
              </a:rPr>
              <a:t>6. Write return value to appropriate location</a:t>
            </a:r>
          </a:p>
          <a:p>
            <a:endParaRPr lang="en-US" sz="2800" dirty="0" smtClean="0">
              <a:solidFill>
                <a:schemeClr val="bg1">
                  <a:lumMod val="75000"/>
                </a:schemeClr>
              </a:solidFill>
            </a:endParaRPr>
          </a:p>
          <a:p>
            <a:r>
              <a:rPr lang="en-US" sz="2800" dirty="0" smtClean="0"/>
              <a:t>7. Pop return address and jump to it</a:t>
            </a:r>
          </a:p>
          <a:p>
            <a:r>
              <a:rPr lang="en-US" sz="2800" dirty="0" smtClean="0"/>
              <a:t>8. Pop parameters</a:t>
            </a:r>
          </a:p>
        </p:txBody>
      </p:sp>
      <p:sp>
        <p:nvSpPr>
          <p:cNvPr id="3" name="TextBox 2"/>
          <p:cNvSpPr txBox="1"/>
          <p:nvPr/>
        </p:nvSpPr>
        <p:spPr>
          <a:xfrm>
            <a:off x="7385608" y="2628849"/>
            <a:ext cx="2499167" cy="932444"/>
          </a:xfrm>
          <a:prstGeom prst="rect">
            <a:avLst/>
          </a:prstGeom>
          <a:noFill/>
        </p:spPr>
        <p:txBody>
          <a:bodyPr wrap="square" rtlCol="0">
            <a:spAutoFit/>
          </a:bodyPr>
          <a:lstStyle/>
          <a:p>
            <a:r>
              <a:rPr lang="en-US" dirty="0" smtClean="0"/>
              <a:t>Hooks here, at the beginning of </a:t>
            </a:r>
            <a:r>
              <a:rPr lang="en-US" smtClean="0"/>
              <a:t>the function address</a:t>
            </a:r>
            <a:endParaRPr lang="en-US"/>
          </a:p>
        </p:txBody>
      </p:sp>
      <p:sp>
        <p:nvSpPr>
          <p:cNvPr id="9" name="TextBox 8"/>
          <p:cNvSpPr txBox="1"/>
          <p:nvPr/>
        </p:nvSpPr>
        <p:spPr>
          <a:xfrm>
            <a:off x="8998357" y="4263317"/>
            <a:ext cx="2568615" cy="1200329"/>
          </a:xfrm>
          <a:prstGeom prst="rect">
            <a:avLst/>
          </a:prstGeom>
          <a:noFill/>
        </p:spPr>
        <p:txBody>
          <a:bodyPr wrap="square" rtlCol="0">
            <a:spAutoFit/>
          </a:bodyPr>
          <a:lstStyle/>
          <a:p>
            <a:r>
              <a:rPr lang="en-US" dirty="0" smtClean="0"/>
              <a:t>Skips all instructions until the function is about to return, and resumes execution here</a:t>
            </a:r>
            <a:endParaRPr lang="en-US" dirty="0"/>
          </a:p>
        </p:txBody>
      </p:sp>
      <p:sp>
        <p:nvSpPr>
          <p:cNvPr id="15" name="TextBox 14"/>
          <p:cNvSpPr txBox="1"/>
          <p:nvPr/>
        </p:nvSpPr>
        <p:spPr>
          <a:xfrm>
            <a:off x="133717" y="3516471"/>
            <a:ext cx="1628171" cy="923330"/>
          </a:xfrm>
          <a:prstGeom prst="rect">
            <a:avLst/>
          </a:prstGeom>
          <a:noFill/>
        </p:spPr>
        <p:txBody>
          <a:bodyPr wrap="square" rtlCol="0">
            <a:spAutoFit/>
          </a:bodyPr>
          <a:lstStyle/>
          <a:p>
            <a:r>
              <a:rPr lang="en-US" dirty="0" smtClean="0"/>
              <a:t>Allows user to replace this in a </a:t>
            </a:r>
            <a:r>
              <a:rPr lang="en-US" dirty="0" err="1" smtClean="0"/>
              <a:t>Pythonic</a:t>
            </a:r>
            <a:r>
              <a:rPr lang="en-US" dirty="0" smtClean="0"/>
              <a:t> way</a:t>
            </a:r>
            <a:endParaRPr lang="en-US" dirty="0"/>
          </a:p>
        </p:txBody>
      </p:sp>
      <p:sp>
        <p:nvSpPr>
          <p:cNvPr id="22" name="Right Brace 21"/>
          <p:cNvSpPr/>
          <p:nvPr/>
        </p:nvSpPr>
        <p:spPr>
          <a:xfrm flipH="1">
            <a:off x="1655184" y="3408744"/>
            <a:ext cx="185438" cy="1138784"/>
          </a:xfrm>
          <a:prstGeom prst="rightBrace">
            <a:avLst>
              <a:gd name="adj1" fmla="val 65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2037144" y="3296169"/>
            <a:ext cx="31714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8207" y="4154626"/>
            <a:ext cx="63818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08635" y="3760792"/>
            <a:ext cx="2007729" cy="369332"/>
          </a:xfrm>
          <a:prstGeom prst="rect">
            <a:avLst/>
          </a:prstGeom>
          <a:noFill/>
        </p:spPr>
        <p:txBody>
          <a:bodyPr wrap="none" rtlCol="0">
            <a:spAutoFit/>
          </a:bodyPr>
          <a:lstStyle/>
          <a:p>
            <a:r>
              <a:rPr lang="en-US" smtClean="0"/>
              <a:t>Done automatically</a:t>
            </a:r>
            <a:endParaRPr lang="en-US"/>
          </a:p>
        </p:txBody>
      </p:sp>
      <p:cxnSp>
        <p:nvCxnSpPr>
          <p:cNvPr id="28" name="Straight Connector 27"/>
          <p:cNvCxnSpPr/>
          <p:nvPr/>
        </p:nvCxnSpPr>
        <p:spPr>
          <a:xfrm flipH="1">
            <a:off x="5208608" y="3956732"/>
            <a:ext cx="810227" cy="1867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6"/>
          </p:cNvCxnSpPr>
          <p:nvPr/>
        </p:nvCxnSpPr>
        <p:spPr>
          <a:xfrm flipH="1" flipV="1">
            <a:off x="5208608" y="3529280"/>
            <a:ext cx="810227" cy="4105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Bent-Up Arrow 33"/>
          <p:cNvSpPr/>
          <p:nvPr/>
        </p:nvSpPr>
        <p:spPr>
          <a:xfrm rot="5400000">
            <a:off x="5405855" y="1145415"/>
            <a:ext cx="266221" cy="3693285"/>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3692322" y="4835599"/>
            <a:ext cx="5120595" cy="245050"/>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9097701" y="3561293"/>
            <a:ext cx="277793" cy="702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03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Example</a:t>
            </a:r>
            <a:endParaRPr lang="en-US" dirty="0"/>
          </a:p>
        </p:txBody>
      </p:sp>
      <p:sp>
        <p:nvSpPr>
          <p:cNvPr id="4" name="Rectangle 3"/>
          <p:cNvSpPr/>
          <p:nvPr/>
        </p:nvSpPr>
        <p:spPr>
          <a:xfrm>
            <a:off x="6934199" y="2860202"/>
            <a:ext cx="6260939" cy="2585323"/>
          </a:xfrm>
          <a:prstGeom prst="rect">
            <a:avLst/>
          </a:prstGeom>
        </p:spPr>
        <p:txBody>
          <a:bodyPr wrap="square">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err="1" smtClean="0">
                <a:latin typeface="Consolas" charset="0"/>
                <a:ea typeface="Consolas" charset="0"/>
                <a:cs typeface="Consolas" charset="0"/>
              </a:rPr>
              <a:t>edx</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solidFill>
                  <a:schemeClr val="bg1">
                    <a:lumMod val="75000"/>
                  </a:schemeClr>
                </a:solidFill>
                <a:latin typeface="Consolas" charset="0"/>
                <a:ea typeface="Consolas" charset="0"/>
                <a:cs typeface="Consolas" charset="0"/>
              </a:rPr>
              <a:t>8048776:  sub    </a:t>
            </a:r>
            <a:r>
              <a:rPr lang="en-US" dirty="0">
                <a:solidFill>
                  <a:schemeClr val="bg1">
                    <a:lumMod val="75000"/>
                  </a:schemeClr>
                </a:solidFill>
                <a:latin typeface="Consolas" charset="0"/>
                <a:ea typeface="Consolas" charset="0"/>
                <a:cs typeface="Consolas" charset="0"/>
              </a:rPr>
              <a:t>$0x4,%</a:t>
            </a:r>
            <a:r>
              <a:rPr lang="en-US" dirty="0" smtClean="0">
                <a:solidFill>
                  <a:schemeClr val="bg1">
                    <a:lumMod val="75000"/>
                  </a:schemeClr>
                </a:solidFill>
                <a:latin typeface="Consolas" charset="0"/>
                <a:ea typeface="Consolas" charset="0"/>
                <a:cs typeface="Consolas" charset="0"/>
              </a:rPr>
              <a:t>esp</a:t>
            </a:r>
          </a:p>
          <a:p>
            <a:r>
              <a:rPr lang="en-US" dirty="0" smtClean="0">
                <a:solidFill>
                  <a:schemeClr val="bg1">
                    <a:lumMod val="75000"/>
                  </a:schemeClr>
                </a:solidFill>
                <a:latin typeface="Consolas" charset="0"/>
                <a:ea typeface="Consolas" charset="0"/>
                <a:cs typeface="Consolas" charset="0"/>
              </a:rPr>
              <a:t>804877c:  push   </a:t>
            </a:r>
            <a:r>
              <a:rPr lang="en-US" dirty="0">
                <a:solidFill>
                  <a:schemeClr val="bg1">
                    <a:lumMod val="75000"/>
                  </a:schemeClr>
                </a:solidFill>
                <a:latin typeface="Consolas" charset="0"/>
                <a:ea typeface="Consolas" charset="0"/>
                <a:cs typeface="Consolas" charset="0"/>
              </a:rPr>
              <a:t>$</a:t>
            </a:r>
            <a:r>
              <a:rPr lang="en-US" dirty="0" smtClean="0">
                <a:solidFill>
                  <a:schemeClr val="bg1">
                    <a:lumMod val="75000"/>
                  </a:schemeClr>
                </a:solidFill>
                <a:latin typeface="Consolas" charset="0"/>
                <a:ea typeface="Consolas" charset="0"/>
                <a:cs typeface="Consolas" charset="0"/>
              </a:rPr>
              <a:t>0x804a420</a:t>
            </a:r>
          </a:p>
          <a:p>
            <a:r>
              <a:rPr lang="en-US" dirty="0" smtClean="0">
                <a:solidFill>
                  <a:schemeClr val="bg1">
                    <a:lumMod val="75000"/>
                  </a:schemeClr>
                </a:solidFill>
                <a:latin typeface="Consolas" charset="0"/>
                <a:ea typeface="Consolas" charset="0"/>
                <a:cs typeface="Consolas" charset="0"/>
              </a:rPr>
              <a:t>8048781:  call   </a:t>
            </a:r>
            <a:r>
              <a:rPr lang="en-US" dirty="0">
                <a:solidFill>
                  <a:schemeClr val="bg1">
                    <a:lumMod val="75000"/>
                  </a:schemeClr>
                </a:solidFill>
                <a:latin typeface="Consolas" charset="0"/>
                <a:ea typeface="Consolas" charset="0"/>
                <a:cs typeface="Consolas" charset="0"/>
              </a:rPr>
              <a:t>8048460 </a:t>
            </a:r>
            <a:r>
              <a:rPr lang="en-US" dirty="0" smtClean="0">
                <a:solidFill>
                  <a:schemeClr val="bg1">
                    <a:lumMod val="75000"/>
                  </a:schemeClr>
                </a:solidFill>
                <a:latin typeface="Consolas" charset="0"/>
                <a:ea typeface="Consolas" charset="0"/>
                <a:cs typeface="Consolas" charset="0"/>
              </a:rPr>
              <a:t>&lt;</a:t>
            </a:r>
            <a:r>
              <a:rPr lang="en-US" dirty="0" err="1" smtClean="0">
                <a:solidFill>
                  <a:schemeClr val="bg1">
                    <a:lumMod val="75000"/>
                  </a:schemeClr>
                </a:solidFill>
                <a:latin typeface="Consolas" charset="0"/>
                <a:ea typeface="Consolas" charset="0"/>
                <a:cs typeface="Consolas" charset="0"/>
              </a:rPr>
              <a:t>check_all_Z</a:t>
            </a:r>
            <a:r>
              <a:rPr lang="en-US" dirty="0" smtClean="0">
                <a:solidFill>
                  <a:schemeClr val="bg1">
                    <a:lumMod val="75000"/>
                  </a:schemeClr>
                </a:solidFill>
                <a:latin typeface="Consolas" charset="0"/>
                <a:ea typeface="Consolas" charset="0"/>
                <a:cs typeface="Consolas" charset="0"/>
              </a:rPr>
              <a:t>&gt;</a:t>
            </a:r>
          </a:p>
          <a:p>
            <a:r>
              <a:rPr lang="en-US" dirty="0" smtClean="0">
                <a:solidFill>
                  <a:schemeClr val="bg1">
                    <a:lumMod val="75000"/>
                  </a:schemeClr>
                </a:solidFill>
                <a:latin typeface="Consolas" charset="0"/>
                <a:ea typeface="Consolas" charset="0"/>
                <a:cs typeface="Consolas" charset="0"/>
              </a:rPr>
              <a:t>8048786:  add    </a:t>
            </a:r>
            <a:r>
              <a:rPr lang="en-US" dirty="0">
                <a:solidFill>
                  <a:schemeClr val="bg1">
                    <a:lumMod val="75000"/>
                  </a:schemeClr>
                </a:solidFill>
                <a:latin typeface="Consolas" charset="0"/>
                <a:ea typeface="Consolas" charset="0"/>
                <a:cs typeface="Consolas" charset="0"/>
              </a:rPr>
              <a:t>$0x10,%</a:t>
            </a:r>
            <a:r>
              <a:rPr lang="en-US" dirty="0" smtClean="0">
                <a:solidFill>
                  <a:schemeClr val="bg1">
                    <a:lumMod val="75000"/>
                  </a:schemeClr>
                </a:solidFill>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5" name="Rectangle 4"/>
          <p:cNvSpPr/>
          <p:nvPr/>
        </p:nvSpPr>
        <p:spPr>
          <a:xfrm>
            <a:off x="838200" y="2409143"/>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6" name="TextBox 5"/>
          <p:cNvSpPr txBox="1"/>
          <p:nvPr/>
        </p:nvSpPr>
        <p:spPr>
          <a:xfrm>
            <a:off x="838200" y="1724182"/>
            <a:ext cx="2092239" cy="523220"/>
          </a:xfrm>
          <a:prstGeom prst="rect">
            <a:avLst/>
          </a:prstGeom>
          <a:noFill/>
        </p:spPr>
        <p:txBody>
          <a:bodyPr wrap="none" rtlCol="0">
            <a:spAutoFit/>
          </a:bodyPr>
          <a:lstStyle/>
          <a:p>
            <a:r>
              <a:rPr lang="en-US" sz="2800" dirty="0" smtClean="0"/>
              <a:t>Ugly (hooks):</a:t>
            </a:r>
            <a:endParaRPr lang="en-US" sz="2800" dirty="0"/>
          </a:p>
        </p:txBody>
      </p:sp>
      <p:sp>
        <p:nvSpPr>
          <p:cNvPr id="7" name="TextBox 6"/>
          <p:cNvSpPr txBox="1"/>
          <p:nvPr/>
        </p:nvSpPr>
        <p:spPr>
          <a:xfrm>
            <a:off x="838199" y="4087127"/>
            <a:ext cx="4133632" cy="523220"/>
          </a:xfrm>
          <a:prstGeom prst="rect">
            <a:avLst/>
          </a:prstGeom>
          <a:noFill/>
        </p:spPr>
        <p:txBody>
          <a:bodyPr wrap="none" rtlCol="0">
            <a:spAutoFit/>
          </a:bodyPr>
          <a:lstStyle/>
          <a:p>
            <a:r>
              <a:rPr lang="en-US" sz="2800" dirty="0" smtClean="0"/>
              <a:t>Beautiful (sim procedures):</a:t>
            </a:r>
            <a:endParaRPr lang="en-US" sz="2800" dirty="0"/>
          </a:p>
        </p:txBody>
      </p:sp>
      <p:sp>
        <p:nvSpPr>
          <p:cNvPr id="8" name="Rectangle 7"/>
          <p:cNvSpPr/>
          <p:nvPr/>
        </p:nvSpPr>
        <p:spPr>
          <a:xfrm>
            <a:off x="838199" y="5250252"/>
            <a:ext cx="6096000" cy="646331"/>
          </a:xfrm>
          <a:prstGeom prst="rect">
            <a:avLst/>
          </a:prstGeom>
        </p:spPr>
        <p:txBody>
          <a:bodyPr>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r>
              <a:rPr lang="en-US" dirty="0" smtClean="0">
                <a:solidFill>
                  <a:srgbClr val="295E99"/>
                </a:solidFill>
                <a:latin typeface="Monaco" charset="0"/>
              </a:rPr>
              <a:t>input</a:t>
            </a:r>
            <a:r>
              <a:rPr lang="en-US" dirty="0">
                <a:latin typeface="Monaco" charset="0"/>
              </a:rPr>
              <a:t>):</a:t>
            </a:r>
          </a:p>
          <a:p>
            <a:r>
              <a:rPr lang="en-US" dirty="0">
                <a:solidFill>
                  <a:srgbClr val="000000"/>
                </a:solidFill>
                <a:latin typeface="Monaco" charset="0"/>
              </a:rPr>
              <a:t>  </a:t>
            </a:r>
            <a:r>
              <a:rPr lang="en-US" dirty="0">
                <a:solidFill>
                  <a:srgbClr val="295E99"/>
                </a:solidFill>
                <a:latin typeface="Monaco" charset="0"/>
              </a:rPr>
              <a:t>return</a:t>
            </a:r>
            <a:r>
              <a:rPr lang="en-US" dirty="0">
                <a:solidFill>
                  <a:srgbClr val="000000"/>
                </a:solidFill>
                <a:latin typeface="Monaco" charset="0"/>
              </a:rPr>
              <a:t> </a:t>
            </a:r>
            <a:r>
              <a:rPr lang="en-US" dirty="0">
                <a:solidFill>
                  <a:srgbClr val="295E99"/>
                </a:solidFill>
                <a:latin typeface="Monaco" charset="0"/>
              </a:rPr>
              <a:t>input</a:t>
            </a:r>
            <a:r>
              <a:rPr lang="en-US" dirty="0">
                <a:solidFill>
                  <a:srgbClr val="000000"/>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endParaRPr lang="en-US" dirty="0">
              <a:solidFill>
                <a:srgbClr val="5EA702"/>
              </a:solidFill>
              <a:effectLst/>
              <a:latin typeface="Monaco" charset="0"/>
            </a:endParaRPr>
          </a:p>
        </p:txBody>
      </p:sp>
      <p:sp>
        <p:nvSpPr>
          <p:cNvPr id="9" name="TextBox 8"/>
          <p:cNvSpPr txBox="1"/>
          <p:nvPr/>
        </p:nvSpPr>
        <p:spPr>
          <a:xfrm>
            <a:off x="149988" y="3404148"/>
            <a:ext cx="1782502" cy="646331"/>
          </a:xfrm>
          <a:prstGeom prst="rect">
            <a:avLst/>
          </a:prstGeom>
          <a:noFill/>
        </p:spPr>
        <p:txBody>
          <a:bodyPr wrap="square" rtlCol="0">
            <a:spAutoFit/>
          </a:bodyPr>
          <a:lstStyle/>
          <a:p>
            <a:r>
              <a:rPr lang="en-US" dirty="0" smtClean="0"/>
              <a:t>Manually set return value</a:t>
            </a:r>
            <a:endParaRPr lang="en-US" dirty="0"/>
          </a:p>
        </p:txBody>
      </p:sp>
      <p:sp>
        <p:nvSpPr>
          <p:cNvPr id="10" name="TextBox 9"/>
          <p:cNvSpPr txBox="1"/>
          <p:nvPr/>
        </p:nvSpPr>
        <p:spPr>
          <a:xfrm>
            <a:off x="2818794" y="3329005"/>
            <a:ext cx="2025569" cy="646331"/>
          </a:xfrm>
          <a:prstGeom prst="rect">
            <a:avLst/>
          </a:prstGeom>
          <a:noFill/>
        </p:spPr>
        <p:txBody>
          <a:bodyPr wrap="square" rtlCol="0">
            <a:spAutoFit/>
          </a:bodyPr>
          <a:lstStyle/>
          <a:p>
            <a:r>
              <a:rPr lang="en-US" dirty="0" smtClean="0"/>
              <a:t>Handle </a:t>
            </a:r>
            <a:r>
              <a:rPr lang="en-US" smtClean="0"/>
              <a:t>parameters ourselves</a:t>
            </a:r>
            <a:endParaRPr lang="en-US"/>
          </a:p>
        </p:txBody>
      </p:sp>
      <p:cxnSp>
        <p:nvCxnSpPr>
          <p:cNvPr id="12" name="Straight Arrow Connector 11"/>
          <p:cNvCxnSpPr>
            <a:stCxn id="9" idx="0"/>
          </p:cNvCxnSpPr>
          <p:nvPr/>
        </p:nvCxnSpPr>
        <p:spPr>
          <a:xfrm flipV="1">
            <a:off x="1041239" y="3067291"/>
            <a:ext cx="266700" cy="3368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102015" y="3023811"/>
            <a:ext cx="243069" cy="33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88962" y="6139651"/>
            <a:ext cx="2041572" cy="646331"/>
          </a:xfrm>
          <a:prstGeom prst="rect">
            <a:avLst/>
          </a:prstGeom>
          <a:noFill/>
        </p:spPr>
        <p:txBody>
          <a:bodyPr wrap="square" rtlCol="0">
            <a:spAutoFit/>
          </a:bodyPr>
          <a:lstStyle/>
          <a:p>
            <a:r>
              <a:rPr lang="en-US" dirty="0" smtClean="0"/>
              <a:t>Uses Python’s return functionality</a:t>
            </a:r>
            <a:endParaRPr lang="en-US" dirty="0"/>
          </a:p>
        </p:txBody>
      </p:sp>
      <p:sp>
        <p:nvSpPr>
          <p:cNvPr id="19" name="TextBox 18"/>
          <p:cNvSpPr txBox="1"/>
          <p:nvPr/>
        </p:nvSpPr>
        <p:spPr>
          <a:xfrm>
            <a:off x="2354286" y="4530249"/>
            <a:ext cx="2287682" cy="646331"/>
          </a:xfrm>
          <a:prstGeom prst="rect">
            <a:avLst/>
          </a:prstGeom>
          <a:noFill/>
        </p:spPr>
        <p:txBody>
          <a:bodyPr wrap="square" rtlCol="0">
            <a:spAutoFit/>
          </a:bodyPr>
          <a:lstStyle/>
          <a:p>
            <a:r>
              <a:rPr lang="en-US" dirty="0" smtClean="0"/>
              <a:t>Uses </a:t>
            </a:r>
            <a:r>
              <a:rPr lang="en-US" dirty="0" err="1" smtClean="0"/>
              <a:t>Pythonic</a:t>
            </a:r>
            <a:r>
              <a:rPr lang="en-US" dirty="0" smtClean="0"/>
              <a:t> function arguments </a:t>
            </a:r>
            <a:endParaRPr lang="en-US" dirty="0"/>
          </a:p>
        </p:txBody>
      </p:sp>
      <p:cxnSp>
        <p:nvCxnSpPr>
          <p:cNvPr id="21" name="Straight Arrow Connector 20"/>
          <p:cNvCxnSpPr/>
          <p:nvPr/>
        </p:nvCxnSpPr>
        <p:spPr>
          <a:xfrm>
            <a:off x="4363656" y="5006989"/>
            <a:ext cx="532435" cy="317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713053" y="5806966"/>
            <a:ext cx="149508" cy="332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776220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in Practice</a:t>
            </a:r>
            <a:endParaRPr lang="en-US" dirty="0"/>
          </a:p>
        </p:txBody>
      </p:sp>
      <p:sp>
        <p:nvSpPr>
          <p:cNvPr id="4" name="TextBox 3"/>
          <p:cNvSpPr txBox="1"/>
          <p:nvPr/>
        </p:nvSpPr>
        <p:spPr>
          <a:xfrm>
            <a:off x="838201" y="1945324"/>
            <a:ext cx="10515599" cy="3970318"/>
          </a:xfrm>
          <a:prstGeom prst="rect">
            <a:avLst/>
          </a:prstGeom>
          <a:noFill/>
        </p:spPr>
        <p:txBody>
          <a:bodyPr wrap="square" rtlCol="0">
            <a:spAutoFit/>
          </a:bodyPr>
          <a:lstStyle/>
          <a:p>
            <a:pPr algn="ctr"/>
            <a:r>
              <a:rPr lang="en-US" sz="2800" dirty="0" err="1" smtClean="0"/>
              <a:t>SimProcedures</a:t>
            </a:r>
            <a:r>
              <a:rPr lang="en-US" sz="2800" dirty="0" smtClean="0"/>
              <a:t> are used to </a:t>
            </a:r>
            <a:r>
              <a:rPr lang="en-US" sz="2800" dirty="0" smtClean="0">
                <a:solidFill>
                  <a:srgbClr val="FF0000"/>
                </a:solidFill>
              </a:rPr>
              <a:t>replace</a:t>
            </a:r>
            <a:r>
              <a:rPr lang="en-US" sz="2800" dirty="0" smtClean="0"/>
              <a:t> anything you </a:t>
            </a:r>
            <a:r>
              <a:rPr lang="en-US" sz="2800" dirty="0" smtClean="0">
                <a:solidFill>
                  <a:srgbClr val="FF0000"/>
                </a:solidFill>
              </a:rPr>
              <a:t>fully understand</a:t>
            </a:r>
            <a:r>
              <a:rPr lang="en-US" sz="2800" dirty="0"/>
              <a:t> </a:t>
            </a:r>
            <a:r>
              <a:rPr lang="en-US" sz="2800" dirty="0" smtClean="0"/>
              <a:t>and</a:t>
            </a:r>
            <a:r>
              <a:rPr lang="en-US" sz="2800" dirty="0" smtClean="0">
                <a:solidFill>
                  <a:srgbClr val="FF0000"/>
                </a:solidFill>
              </a:rPr>
              <a:t> don’t want to test for bugs</a:t>
            </a:r>
            <a:r>
              <a:rPr lang="en-US" sz="2800" dirty="0" smtClean="0"/>
              <a:t>, or that is </a:t>
            </a:r>
            <a:r>
              <a:rPr lang="en-US" sz="2800" dirty="0" smtClean="0">
                <a:solidFill>
                  <a:srgbClr val="FF0000"/>
                </a:solidFill>
              </a:rPr>
              <a:t>unsupported by </a:t>
            </a:r>
            <a:r>
              <a:rPr lang="en-US" sz="2800" dirty="0" err="1" smtClean="0">
                <a:solidFill>
                  <a:srgbClr val="FF0000"/>
                </a:solidFill>
              </a:rPr>
              <a:t>Angr</a:t>
            </a:r>
            <a:r>
              <a:rPr lang="en-US" sz="2800" dirty="0" smtClean="0"/>
              <a:t>.</a:t>
            </a:r>
          </a:p>
          <a:p>
            <a:pPr algn="ctr"/>
            <a:endParaRPr lang="en-US" sz="2800" dirty="0"/>
          </a:p>
          <a:p>
            <a:pPr algn="ctr"/>
            <a:r>
              <a:rPr lang="en-US" sz="2800" dirty="0" smtClean="0"/>
              <a:t>Because the problem complexity scales exponentially with the length of the program, </a:t>
            </a:r>
            <a:r>
              <a:rPr lang="en-US" sz="2800" dirty="0" smtClean="0">
                <a:solidFill>
                  <a:srgbClr val="FF0000"/>
                </a:solidFill>
              </a:rPr>
              <a:t>any and every function that meets the above criteria should be replaced </a:t>
            </a:r>
            <a:r>
              <a:rPr lang="en-US" sz="2800" dirty="0" smtClean="0"/>
              <a:t>with a </a:t>
            </a:r>
            <a:r>
              <a:rPr lang="en-US" sz="2800" dirty="0" err="1" smtClean="0"/>
              <a:t>SimProcedure</a:t>
            </a:r>
            <a:r>
              <a:rPr lang="en-US" sz="2800" dirty="0" smtClean="0"/>
              <a:t>, to save time.</a:t>
            </a:r>
          </a:p>
          <a:p>
            <a:pPr algn="ctr"/>
            <a:endParaRPr lang="en-US" sz="2800" dirty="0"/>
          </a:p>
          <a:p>
            <a:pPr algn="ctr"/>
            <a:r>
              <a:rPr lang="en-US" sz="2800" dirty="0" smtClean="0"/>
              <a:t>Currently, the reimplementation of a (quickly expanding) subset of </a:t>
            </a:r>
            <a:r>
              <a:rPr lang="en-US" sz="2800" dirty="0" err="1" smtClean="0"/>
              <a:t>libc</a:t>
            </a:r>
            <a:r>
              <a:rPr lang="en-US" sz="2800" dirty="0" smtClean="0"/>
              <a:t> is included with </a:t>
            </a:r>
            <a:r>
              <a:rPr lang="en-US" sz="2800" dirty="0" err="1" smtClean="0"/>
              <a:t>Angr</a:t>
            </a:r>
            <a:r>
              <a:rPr lang="en-US" sz="2800" dirty="0" smtClean="0"/>
              <a:t>.</a:t>
            </a:r>
            <a:endParaRPr lang="en-US" sz="2800" dirty="0"/>
          </a:p>
        </p:txBody>
      </p:sp>
    </p:spTree>
    <p:extLst>
      <p:ext uri="{BB962C8B-B14F-4D97-AF65-F5344CB8AC3E}">
        <p14:creationId xmlns:p14="http://schemas.microsoft.com/office/powerpoint/2010/main" val="1974718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err="1" smtClean="0"/>
              <a:t>SimProcedures</a:t>
            </a:r>
            <a:r>
              <a:rPr lang="en-US" dirty="0" smtClean="0"/>
              <a:t> are impractical</a:t>
            </a:r>
            <a:r>
              <a:rPr lang="mr-IN" dirty="0" smtClean="0"/>
              <a:t>…</a:t>
            </a:r>
            <a:endParaRPr lang="en-US" dirty="0"/>
          </a:p>
        </p:txBody>
      </p:sp>
      <p:sp>
        <p:nvSpPr>
          <p:cNvPr id="4" name="TextBox 3"/>
          <p:cNvSpPr txBox="1"/>
          <p:nvPr/>
        </p:nvSpPr>
        <p:spPr>
          <a:xfrm>
            <a:off x="838201" y="2246269"/>
            <a:ext cx="10515599" cy="3108543"/>
          </a:xfrm>
          <a:prstGeom prst="rect">
            <a:avLst/>
          </a:prstGeom>
          <a:noFill/>
        </p:spPr>
        <p:txBody>
          <a:bodyPr wrap="square" rtlCol="0">
            <a:spAutoFit/>
          </a:bodyPr>
          <a:lstStyle/>
          <a:p>
            <a:pPr algn="ctr"/>
            <a:r>
              <a:rPr lang="mr-IN" sz="2800" dirty="0" smtClean="0"/>
              <a:t>…</a:t>
            </a:r>
            <a:r>
              <a:rPr lang="en-US" sz="2800" dirty="0" smtClean="0"/>
              <a:t> for example, if you </a:t>
            </a:r>
            <a:r>
              <a:rPr lang="en-US" sz="2800" dirty="0" smtClean="0">
                <a:solidFill>
                  <a:srgbClr val="FF0000"/>
                </a:solidFill>
              </a:rPr>
              <a:t>do not understand</a:t>
            </a:r>
            <a:r>
              <a:rPr lang="en-US" sz="2800" dirty="0" smtClean="0"/>
              <a:t> a function, need to </a:t>
            </a:r>
            <a:r>
              <a:rPr lang="en-US" sz="2800" dirty="0" smtClean="0">
                <a:solidFill>
                  <a:srgbClr val="FF0000"/>
                </a:solidFill>
              </a:rPr>
              <a:t>test it for bugs</a:t>
            </a:r>
            <a:r>
              <a:rPr lang="en-US" sz="2800" dirty="0" smtClean="0"/>
              <a:t>, or </a:t>
            </a:r>
            <a:r>
              <a:rPr lang="en-US" sz="2800" dirty="0" smtClean="0">
                <a:solidFill>
                  <a:srgbClr val="FF0000"/>
                </a:solidFill>
              </a:rPr>
              <a:t>do not want to invest time </a:t>
            </a:r>
            <a:r>
              <a:rPr lang="en-US" sz="2800" dirty="0" smtClean="0"/>
              <a:t>to </a:t>
            </a:r>
            <a:r>
              <a:rPr lang="en-US" sz="2800" dirty="0" err="1" smtClean="0"/>
              <a:t>reimplement</a:t>
            </a:r>
            <a:r>
              <a:rPr lang="en-US" sz="2800" dirty="0" smtClean="0"/>
              <a:t> it </a:t>
            </a:r>
            <a:r>
              <a:rPr lang="mr-IN" sz="2800" dirty="0" smtClean="0"/>
              <a:t>…</a:t>
            </a:r>
            <a:endParaRPr lang="en-US" sz="2800" dirty="0" smtClean="0"/>
          </a:p>
          <a:p>
            <a:pPr algn="ctr"/>
            <a:endParaRPr lang="en-US" sz="2800" dirty="0"/>
          </a:p>
          <a:p>
            <a:pPr marL="457200" indent="-457200" algn="ctr">
              <a:buFont typeface="Arial" charset="0"/>
              <a:buChar char="•"/>
            </a:pPr>
            <a:r>
              <a:rPr lang="en-US" sz="2800" dirty="0" smtClean="0"/>
              <a:t>Find a simpler version of the function(s)—</a:t>
            </a:r>
            <a:r>
              <a:rPr lang="en-US" sz="2800" dirty="0" err="1" smtClean="0">
                <a:solidFill>
                  <a:srgbClr val="FF0000"/>
                </a:solidFill>
              </a:rPr>
              <a:t>glibc</a:t>
            </a:r>
            <a:r>
              <a:rPr lang="en-US" sz="2800" dirty="0" smtClean="0">
                <a:solidFill>
                  <a:srgbClr val="FF0000"/>
                </a:solidFill>
              </a:rPr>
              <a:t> is complex</a:t>
            </a:r>
            <a:r>
              <a:rPr lang="en-US" sz="2800" dirty="0" smtClean="0"/>
              <a:t>, but an </a:t>
            </a:r>
            <a:r>
              <a:rPr lang="en-US" sz="2800" dirty="0" smtClean="0">
                <a:solidFill>
                  <a:srgbClr val="FF0000"/>
                </a:solidFill>
              </a:rPr>
              <a:t>embedded version of </a:t>
            </a:r>
            <a:r>
              <a:rPr lang="en-US" sz="2800" dirty="0" err="1" smtClean="0">
                <a:solidFill>
                  <a:srgbClr val="FF0000"/>
                </a:solidFill>
              </a:rPr>
              <a:t>libc</a:t>
            </a:r>
            <a:r>
              <a:rPr lang="en-US" sz="2800" dirty="0" smtClean="0">
                <a:solidFill>
                  <a:srgbClr val="FF0000"/>
                </a:solidFill>
              </a:rPr>
              <a:t> might be simpler</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Use an algorithm to automatically attempt to simplify the function</a:t>
            </a:r>
            <a:endParaRPr lang="en-US" sz="2800" dirty="0"/>
          </a:p>
        </p:txBody>
      </p:sp>
    </p:spTree>
    <p:extLst>
      <p:ext uri="{BB962C8B-B14F-4D97-AF65-F5344CB8AC3E}">
        <p14:creationId xmlns:p14="http://schemas.microsoft.com/office/powerpoint/2010/main" val="14449119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Veritesting</a:t>
            </a:r>
            <a:r>
              <a:rPr lang="en-US" sz="4000" dirty="0" smtClean="0"/>
              <a:t> and Why Human Intuition Always Wins</a:t>
            </a:r>
            <a:endParaRPr lang="en-US" sz="4000" dirty="0"/>
          </a:p>
        </p:txBody>
      </p:sp>
      <p:sp>
        <p:nvSpPr>
          <p:cNvPr id="4" name="TextBox 3"/>
          <p:cNvSpPr txBox="1"/>
          <p:nvPr/>
        </p:nvSpPr>
        <p:spPr>
          <a:xfrm>
            <a:off x="838200" y="1841155"/>
            <a:ext cx="10515599" cy="4832092"/>
          </a:xfrm>
          <a:prstGeom prst="rect">
            <a:avLst/>
          </a:prstGeom>
          <a:noFill/>
        </p:spPr>
        <p:txBody>
          <a:bodyPr wrap="square" rtlCol="0">
            <a:spAutoFit/>
          </a:bodyPr>
          <a:lstStyle/>
          <a:p>
            <a:pPr algn="ctr"/>
            <a:r>
              <a:rPr lang="en-US" sz="2800" dirty="0" smtClean="0"/>
              <a:t>The </a:t>
            </a:r>
            <a:r>
              <a:rPr lang="en-US" sz="2800" dirty="0" err="1" smtClean="0">
                <a:solidFill>
                  <a:srgbClr val="FF0000"/>
                </a:solidFill>
              </a:rPr>
              <a:t>Veritesting</a:t>
            </a:r>
            <a:r>
              <a:rPr lang="en-US" sz="2800" dirty="0" smtClean="0">
                <a:solidFill>
                  <a:srgbClr val="FF0000"/>
                </a:solidFill>
              </a:rPr>
              <a:t> </a:t>
            </a:r>
            <a:r>
              <a:rPr lang="en-US" sz="2800" dirty="0" smtClean="0"/>
              <a:t>algorithm, developed at CMU, attempts to reduce state explosion by </a:t>
            </a:r>
            <a:r>
              <a:rPr lang="en-US" sz="2800" dirty="0" smtClean="0">
                <a:solidFill>
                  <a:srgbClr val="FF0000"/>
                </a:solidFill>
              </a:rPr>
              <a:t>combining branches</a:t>
            </a:r>
            <a:r>
              <a:rPr lang="en-US" sz="2800" dirty="0" smtClean="0"/>
              <a:t>. It can </a:t>
            </a:r>
            <a:r>
              <a:rPr lang="en-US" sz="2800" dirty="0" smtClean="0">
                <a:solidFill>
                  <a:srgbClr val="FF0000"/>
                </a:solidFill>
              </a:rPr>
              <a:t>automatically reduce</a:t>
            </a:r>
            <a:r>
              <a:rPr lang="en-US" sz="2800" dirty="0" smtClean="0"/>
              <a:t>:</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r>
              <a:rPr lang="en-US" sz="2800" dirty="0" smtClean="0"/>
              <a:t>Due to the difficult nature of reducing the algorithm, </a:t>
            </a:r>
            <a:r>
              <a:rPr lang="en-US" sz="2800" dirty="0" err="1" smtClean="0"/>
              <a:t>Veritesting</a:t>
            </a:r>
            <a:r>
              <a:rPr lang="en-US" sz="2800" dirty="0" smtClean="0"/>
              <a:t> relies on a </a:t>
            </a:r>
            <a:r>
              <a:rPr lang="en-US" sz="2800" dirty="0" smtClean="0">
                <a:solidFill>
                  <a:srgbClr val="FF0000"/>
                </a:solidFill>
              </a:rPr>
              <a:t>heuristic</a:t>
            </a:r>
            <a:r>
              <a:rPr lang="en-US" sz="2800" dirty="0" smtClean="0"/>
              <a:t> to best determine how to merge paths.</a:t>
            </a:r>
          </a:p>
          <a:p>
            <a:pPr algn="ctr"/>
            <a:endParaRPr lang="en-US" sz="2800" dirty="0" smtClean="0"/>
          </a:p>
          <a:p>
            <a:pPr algn="ctr"/>
            <a:r>
              <a:rPr lang="en-US" sz="2800" dirty="0" smtClean="0"/>
              <a:t>Of course, with current technology, </a:t>
            </a:r>
            <a:r>
              <a:rPr lang="en-US" sz="2800" dirty="0" smtClean="0">
                <a:solidFill>
                  <a:srgbClr val="FF0000"/>
                </a:solidFill>
              </a:rPr>
              <a:t>humans still do this better</a:t>
            </a:r>
            <a:r>
              <a:rPr lang="en-US" sz="2800" dirty="0" smtClean="0"/>
              <a:t>.</a:t>
            </a:r>
            <a:endParaRPr lang="en-US" sz="2800" dirty="0"/>
          </a:p>
        </p:txBody>
      </p:sp>
      <p:sp>
        <p:nvSpPr>
          <p:cNvPr id="5" name="Rectangle 4"/>
          <p:cNvSpPr/>
          <p:nvPr/>
        </p:nvSpPr>
        <p:spPr>
          <a:xfrm>
            <a:off x="1554865" y="3015179"/>
            <a:ext cx="4267200" cy="1569660"/>
          </a:xfrm>
          <a:prstGeom prst="rect">
            <a:avLst/>
          </a:prstGeom>
          <a:ln w="12700">
            <a:solidFill>
              <a:schemeClr val="tx1"/>
            </a:solidFill>
          </a:ln>
        </p:spPr>
        <p:txBody>
          <a:bodyPr wrap="square">
            <a:spAutoFit/>
          </a:bodyPr>
          <a:lstStyle/>
          <a:p>
            <a:r>
              <a:rPr lang="is-IS" sz="1200" dirty="0">
                <a:solidFill>
                  <a:srgbClr val="295E99"/>
                </a:solidFill>
                <a:latin typeface="Monaco" charset="0"/>
              </a:rPr>
              <a:t>def</a:t>
            </a:r>
            <a:r>
              <a:rPr lang="is-IS" sz="1200" dirty="0">
                <a:latin typeface="Monaco" charset="0"/>
              </a:rPr>
              <a:t> check_all_Z(user_input):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0</a:t>
            </a:r>
            <a:endParaRPr lang="is-IS" sz="1200" dirty="0">
              <a:latin typeface="Monaco" charset="0"/>
            </a:endParaRPr>
          </a:p>
          <a:p>
            <a:r>
              <a:rPr lang="is-IS" sz="1200" dirty="0">
                <a:latin typeface="Monaco" charset="0"/>
              </a:rPr>
              <a:t>  </a:t>
            </a:r>
            <a:r>
              <a:rPr lang="is-IS" sz="1200" dirty="0">
                <a:solidFill>
                  <a:srgbClr val="295E99"/>
                </a:solidFill>
                <a:latin typeface="Monaco" charset="0"/>
              </a:rPr>
              <a:t>for</a:t>
            </a:r>
            <a:r>
              <a:rPr lang="is-IS" sz="1200" dirty="0">
                <a:latin typeface="Monaco" charset="0"/>
              </a:rPr>
              <a:t> i </a:t>
            </a:r>
            <a:r>
              <a:rPr lang="is-IS" sz="1200" dirty="0">
                <a:solidFill>
                  <a:srgbClr val="295E99"/>
                </a:solidFill>
                <a:latin typeface="Monaco" charset="0"/>
              </a:rPr>
              <a:t>in</a:t>
            </a:r>
            <a:r>
              <a:rPr lang="is-IS" sz="1200" dirty="0">
                <a:latin typeface="Monaco" charset="0"/>
              </a:rPr>
              <a:t> </a:t>
            </a:r>
            <a:r>
              <a:rPr lang="is-IS" sz="1200" dirty="0">
                <a:solidFill>
                  <a:srgbClr val="295E99"/>
                </a:solidFill>
                <a:latin typeface="Monaco" charset="0"/>
              </a:rPr>
              <a:t>range</a:t>
            </a:r>
            <a:r>
              <a:rPr lang="is-IS" sz="1200" dirty="0">
                <a:latin typeface="Monaco" charset="0"/>
              </a:rPr>
              <a:t>(</a:t>
            </a:r>
            <a:r>
              <a:rPr lang="is-IS" sz="1200" dirty="0">
                <a:solidFill>
                  <a:srgbClr val="0329D8"/>
                </a:solidFill>
                <a:latin typeface="Monaco" charset="0"/>
              </a:rPr>
              <a:t>0</a:t>
            </a:r>
            <a:r>
              <a:rPr lang="is-IS" sz="1200" dirty="0">
                <a:latin typeface="Monaco" charset="0"/>
              </a:rPr>
              <a:t>, </a:t>
            </a:r>
            <a:r>
              <a:rPr lang="is-IS" sz="1200" dirty="0">
                <a:solidFill>
                  <a:srgbClr val="0329D8"/>
                </a:solidFill>
                <a:latin typeface="Monaco" charset="0"/>
              </a:rPr>
              <a:t>16</a:t>
            </a:r>
            <a:r>
              <a:rPr lang="is-IS" sz="1200" dirty="0">
                <a:latin typeface="Monaco" charset="0"/>
              </a:rPr>
              <a:t>):</a:t>
            </a:r>
          </a:p>
          <a:p>
            <a:r>
              <a:rPr lang="is-IS" sz="1200" dirty="0">
                <a:latin typeface="Monaco" charset="0"/>
              </a:rPr>
              <a:t>    </a:t>
            </a:r>
            <a:r>
              <a:rPr lang="is-IS" sz="1200" dirty="0">
                <a:solidFill>
                  <a:srgbClr val="295E99"/>
                </a:solidFill>
                <a:latin typeface="Monaco" charset="0"/>
              </a:rPr>
              <a:t>if</a:t>
            </a:r>
            <a:r>
              <a:rPr lang="is-IS" sz="1200" dirty="0">
                <a:latin typeface="Monaco" charset="0"/>
              </a:rPr>
              <a:t> user_input[i]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a:t>
            </a:r>
            <a:r>
              <a:rPr lang="is-IS" sz="1200" dirty="0">
                <a:latin typeface="Monaco" charset="0"/>
              </a:rPr>
              <a: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a:t>
            </a:r>
            <a:endParaRPr lang="is-IS" sz="1200" dirty="0">
              <a:latin typeface="Monaco" charset="0"/>
            </a:endParaRPr>
          </a:p>
          <a:p>
            <a:r>
              <a:rPr lang="is-IS" sz="1200" dirty="0">
                <a:latin typeface="Monaco" charset="0"/>
              </a:rPr>
              <a:t>    </a:t>
            </a:r>
            <a:r>
              <a:rPr lang="is-IS" sz="1200" dirty="0">
                <a:solidFill>
                  <a:srgbClr val="295E99"/>
                </a:solidFill>
                <a:latin typeface="Monaco" charset="0"/>
              </a:rPr>
              <a:t>else</a:t>
            </a:r>
            <a:r>
              <a:rPr lang="is-IS" sz="1200" dirty="0">
                <a:latin typeface="Monaco" charset="0"/>
              </a:rPr>
              <a:t>:</a:t>
            </a:r>
          </a:p>
          <a:p>
            <a:r>
              <a:rPr lang="is-IS" sz="1200" dirty="0">
                <a:latin typeface="Monaco" charset="0"/>
              </a:rPr>
              <a:t>      </a:t>
            </a:r>
            <a:r>
              <a:rPr lang="is-IS" sz="1200" dirty="0">
                <a:solidFill>
                  <a:srgbClr val="295E99"/>
                </a:solidFill>
                <a:latin typeface="Monaco" charset="0"/>
              </a:rPr>
              <a:t>pass</a:t>
            </a:r>
            <a:endParaRPr lang="is-IS" sz="1200" dirty="0">
              <a:latin typeface="Monaco" charset="0"/>
            </a:endParaRPr>
          </a:p>
          <a:p>
            <a:r>
              <a:rPr lang="is-IS" sz="1200" dirty="0">
                <a:latin typeface="Monaco" charset="0"/>
              </a:rPr>
              <a:t>  </a:t>
            </a:r>
            <a:r>
              <a:rPr lang="is-IS" sz="1200" dirty="0">
                <a:solidFill>
                  <a:srgbClr val="295E99"/>
                </a:solidFill>
                <a:latin typeface="Monaco" charset="0"/>
              </a:rPr>
              <a:t>return</a:t>
            </a:r>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16</a:t>
            </a:r>
            <a:endParaRPr lang="is-IS" sz="1200" dirty="0">
              <a:effectLst/>
              <a:latin typeface="Monaco" charset="0"/>
            </a:endParaRPr>
          </a:p>
        </p:txBody>
      </p:sp>
      <p:sp>
        <p:nvSpPr>
          <p:cNvPr id="6" name="Rectangle 5"/>
          <p:cNvSpPr/>
          <p:nvPr/>
        </p:nvSpPr>
        <p:spPr>
          <a:xfrm>
            <a:off x="7322915" y="3661509"/>
            <a:ext cx="3159839" cy="276999"/>
          </a:xfrm>
          <a:prstGeom prst="rect">
            <a:avLst/>
          </a:prstGeom>
          <a:ln w="12700">
            <a:solidFill>
              <a:schemeClr val="tx1"/>
            </a:solidFill>
          </a:ln>
        </p:spPr>
        <p:txBody>
          <a:bodyPr wrap="none">
            <a:spAutoFit/>
          </a:bodyPr>
          <a:lstStyle/>
          <a:p>
            <a:r>
              <a:rPr lang="is-IS" sz="1200" dirty="0">
                <a:latin typeface="Monaco" charset="0"/>
              </a:rPr>
              <a:t>user_input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'ZZZZZZZZZZZZZZZZ</a:t>
            </a:r>
            <a:r>
              <a:rPr lang="is-IS" sz="1200" dirty="0" smtClean="0">
                <a:solidFill>
                  <a:srgbClr val="5EA702"/>
                </a:solidFill>
                <a:latin typeface="Monaco" charset="0"/>
              </a:rPr>
              <a:t>’</a:t>
            </a:r>
            <a:endParaRPr lang="en-US" sz="1200" dirty="0"/>
          </a:p>
        </p:txBody>
      </p:sp>
      <p:cxnSp>
        <p:nvCxnSpPr>
          <p:cNvPr id="9" name="Straight Arrow Connector 8"/>
          <p:cNvCxnSpPr>
            <a:stCxn id="5" idx="3"/>
            <a:endCxn id="6" idx="1"/>
          </p:cNvCxnSpPr>
          <p:nvPr/>
        </p:nvCxnSpPr>
        <p:spPr>
          <a:xfrm>
            <a:off x="5822065" y="3800009"/>
            <a:ext cx="1500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36823" y="4088975"/>
            <a:ext cx="3315197" cy="646331"/>
          </a:xfrm>
          <a:prstGeom prst="rect">
            <a:avLst/>
          </a:prstGeom>
          <a:noFill/>
        </p:spPr>
        <p:txBody>
          <a:bodyPr wrap="square" rtlCol="0">
            <a:spAutoFit/>
          </a:bodyPr>
          <a:lstStyle/>
          <a:p>
            <a:r>
              <a:rPr lang="en-US" dirty="0" smtClean="0"/>
              <a:t>The specifics of the algorithm are out of the scope of these notes.</a:t>
            </a:r>
            <a:endParaRPr lang="en-US" dirty="0"/>
          </a:p>
        </p:txBody>
      </p:sp>
    </p:spTree>
    <p:extLst>
      <p:ext uri="{BB962C8B-B14F-4D97-AF65-F5344CB8AC3E}">
        <p14:creationId xmlns:p14="http://schemas.microsoft.com/office/powerpoint/2010/main" val="1018230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 on </a:t>
            </a:r>
            <a:r>
              <a:rPr lang="en-US" dirty="0" err="1" smtClean="0"/>
              <a:t>Veritesting</a:t>
            </a:r>
            <a:r>
              <a:rPr lang="mr-IN" dirty="0" smtClean="0"/>
              <a:t>…</a:t>
            </a:r>
            <a:endParaRPr lang="en-US" dirty="0"/>
          </a:p>
        </p:txBody>
      </p:sp>
      <p:sp>
        <p:nvSpPr>
          <p:cNvPr id="4" name="Rectangle 3"/>
          <p:cNvSpPr/>
          <p:nvPr/>
        </p:nvSpPr>
        <p:spPr>
          <a:xfrm>
            <a:off x="838200" y="3154017"/>
            <a:ext cx="10515600" cy="1200329"/>
          </a:xfrm>
          <a:prstGeom prst="rect">
            <a:avLst/>
          </a:prstGeom>
        </p:spPr>
        <p:txBody>
          <a:bodyPr wrap="square">
            <a:spAutoFit/>
          </a:bodyPr>
          <a:lstStyle/>
          <a:p>
            <a:r>
              <a:rPr lang="en-US" dirty="0">
                <a:latin typeface="NimbusRomNo9L" charset="0"/>
              </a:rPr>
              <a:t>T. Avgerinos, A. Rebert, S. K. Cha, and D. </a:t>
            </a:r>
            <a:r>
              <a:rPr lang="en-US" dirty="0" err="1">
                <a:latin typeface="NimbusRomNo9L" charset="0"/>
              </a:rPr>
              <a:t>Brumley</a:t>
            </a:r>
            <a:r>
              <a:rPr lang="en-US" dirty="0">
                <a:latin typeface="NimbusRomNo9L" charset="0"/>
              </a:rPr>
              <a:t>. </a:t>
            </a:r>
            <a:r>
              <a:rPr lang="en-US" dirty="0" smtClean="0">
                <a:latin typeface="NimbusRomNo9L" charset="0"/>
              </a:rPr>
              <a:t>Enhancing </a:t>
            </a:r>
            <a:r>
              <a:rPr lang="en-US" dirty="0">
                <a:latin typeface="NimbusRomNo9L" charset="0"/>
              </a:rPr>
              <a:t>symbolic execution with </a:t>
            </a:r>
            <a:r>
              <a:rPr lang="en-US" dirty="0" err="1">
                <a:latin typeface="NimbusRomNo9L" charset="0"/>
              </a:rPr>
              <a:t>veritesting</a:t>
            </a:r>
            <a:r>
              <a:rPr lang="en-US" dirty="0">
                <a:latin typeface="NimbusRomNo9L" charset="0"/>
              </a:rPr>
              <a:t>. In </a:t>
            </a:r>
            <a:r>
              <a:rPr lang="en-US" i="1" dirty="0">
                <a:latin typeface="NimbusRomNo9L" charset="0"/>
              </a:rPr>
              <a:t>Proceedings of the International Conference on Software Engineering (ICSE)</a:t>
            </a:r>
            <a:r>
              <a:rPr lang="en-US" dirty="0">
                <a:latin typeface="NimbusRomNo9L" charset="0"/>
              </a:rPr>
              <a:t>, pages 1083–1094. ACM, 2014. </a:t>
            </a:r>
            <a:endParaRPr lang="en-US" dirty="0" smtClean="0">
              <a:latin typeface="NimbusRomNo9L" charset="0"/>
            </a:endParaRPr>
          </a:p>
          <a:p>
            <a:endParaRPr lang="en-US" dirty="0">
              <a:effectLst/>
              <a:latin typeface="NimbusRomNo9L" charset="0"/>
            </a:endParaRPr>
          </a:p>
          <a:p>
            <a:r>
              <a:rPr lang="en-US" dirty="0">
                <a:hlinkClick r:id="rId2"/>
              </a:rPr>
              <a:t>https://users.ece.cmu.edu/~</a:t>
            </a:r>
            <a:r>
              <a:rPr lang="en-US" dirty="0" smtClean="0">
                <a:hlinkClick r:id="rId2"/>
              </a:rPr>
              <a:t>aavgerin/papers/veritesting-icse-2014.pdf</a:t>
            </a:r>
            <a:endParaRPr lang="en-US" dirty="0" smtClean="0"/>
          </a:p>
        </p:txBody>
      </p:sp>
    </p:spTree>
    <p:extLst>
      <p:ext uri="{BB962C8B-B14F-4D97-AF65-F5344CB8AC3E}">
        <p14:creationId xmlns:p14="http://schemas.microsoft.com/office/powerpoint/2010/main" val="16734153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7640" y="2359394"/>
            <a:ext cx="2222339" cy="3139321"/>
          </a:xfrm>
          <a:prstGeom prst="rect">
            <a:avLst/>
          </a:prstGeom>
          <a:solidFill>
            <a:schemeClr val="tx1"/>
          </a:solidFill>
        </p:spPr>
        <p:txBody>
          <a:bodyPr wrap="square" rtlCol="0">
            <a:spAutoFit/>
          </a:bodyPr>
          <a:lstStyle/>
          <a:p>
            <a:pPr algn="ctr"/>
            <a:r>
              <a:rPr lang="en-US" smtClean="0">
                <a:solidFill>
                  <a:schemeClr val="bg1"/>
                </a:solidFill>
              </a:rPr>
              <a:t>Binary</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Statically-Linked Binaries</a:t>
            </a:r>
            <a:endParaRPr lang="en-US" dirty="0"/>
          </a:p>
        </p:txBody>
      </p:sp>
      <p:sp>
        <p:nvSpPr>
          <p:cNvPr id="4" name="TextBox 3"/>
          <p:cNvSpPr txBox="1"/>
          <p:nvPr/>
        </p:nvSpPr>
        <p:spPr>
          <a:xfrm>
            <a:off x="838200" y="1840375"/>
            <a:ext cx="4104190" cy="369332"/>
          </a:xfrm>
          <a:prstGeom prst="rect">
            <a:avLst/>
          </a:prstGeom>
          <a:noFill/>
        </p:spPr>
        <p:txBody>
          <a:bodyPr wrap="square" rtlCol="0">
            <a:spAutoFit/>
          </a:bodyPr>
          <a:lstStyle/>
          <a:p>
            <a:r>
              <a:rPr lang="en-US" dirty="0" smtClean="0"/>
              <a:t>Instead of...</a:t>
            </a:r>
          </a:p>
        </p:txBody>
      </p:sp>
      <p:sp>
        <p:nvSpPr>
          <p:cNvPr id="5" name="TextBox 4"/>
          <p:cNvSpPr txBox="1"/>
          <p:nvPr/>
        </p:nvSpPr>
        <p:spPr>
          <a:xfrm>
            <a:off x="3183037" y="3110153"/>
            <a:ext cx="1650901" cy="369332"/>
          </a:xfrm>
          <a:prstGeom prst="rect">
            <a:avLst/>
          </a:prstGeom>
          <a:solidFill>
            <a:srgbClr val="0070C0"/>
          </a:solidFill>
        </p:spPr>
        <p:txBody>
          <a:bodyPr wrap="none" rtlCol="0">
            <a:spAutoFit/>
          </a:bodyPr>
          <a:lstStyle/>
          <a:p>
            <a:r>
              <a:rPr lang="en-US" dirty="0" smtClean="0">
                <a:solidFill>
                  <a:schemeClr val="bg1"/>
                </a:solidFill>
              </a:rPr>
              <a:t>Dynamic library</a:t>
            </a:r>
            <a:endParaRPr lang="en-US" dirty="0">
              <a:solidFill>
                <a:schemeClr val="bg1"/>
              </a:solidFill>
            </a:endParaRPr>
          </a:p>
        </p:txBody>
      </p:sp>
      <p:sp>
        <p:nvSpPr>
          <p:cNvPr id="6" name="Rectangle 5"/>
          <p:cNvSpPr/>
          <p:nvPr/>
        </p:nvSpPr>
        <p:spPr>
          <a:xfrm>
            <a:off x="780325" y="2787659"/>
            <a:ext cx="1616597" cy="2585323"/>
          </a:xfrm>
          <a:prstGeom prst="rect">
            <a:avLst/>
          </a:prstGeom>
          <a:solidFill>
            <a:srgbClr val="0070C0"/>
          </a:solidFill>
        </p:spPr>
        <p:txBody>
          <a:bodyPr wrap="square">
            <a:spAutoFit/>
          </a:bodyPr>
          <a:lstStyle/>
          <a:p>
            <a:pPr algn="r"/>
            <a:r>
              <a:rPr lang="en-US" dirty="0" err="1">
                <a:solidFill>
                  <a:schemeClr val="bg1"/>
                </a:solidFill>
                <a:latin typeface="Consolas" charset="0"/>
                <a:ea typeface="Consolas" charset="0"/>
                <a:cs typeface="Consolas" charset="0"/>
              </a:rPr>
              <a:t>scanf@plt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rand@plt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cxnSp>
        <p:nvCxnSpPr>
          <p:cNvPr id="8" name="Straight Arrow Connector 7"/>
          <p:cNvCxnSpPr>
            <a:endCxn id="5" idx="1"/>
          </p:cNvCxnSpPr>
          <p:nvPr/>
        </p:nvCxnSpPr>
        <p:spPr>
          <a:xfrm>
            <a:off x="2396922" y="2974695"/>
            <a:ext cx="786115" cy="320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396922" y="3294819"/>
            <a:ext cx="786115" cy="184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67829" y="1840375"/>
            <a:ext cx="4353655" cy="369332"/>
          </a:xfrm>
          <a:prstGeom prst="rect">
            <a:avLst/>
          </a:prstGeom>
          <a:noFill/>
        </p:spPr>
        <p:txBody>
          <a:bodyPr wrap="square" rtlCol="0">
            <a:spAutoFit/>
          </a:bodyPr>
          <a:lstStyle/>
          <a:p>
            <a:r>
              <a:rPr lang="mr-IN" dirty="0" smtClean="0"/>
              <a:t>…</a:t>
            </a:r>
            <a:r>
              <a:rPr lang="en-US" dirty="0" smtClean="0"/>
              <a:t> Statically-linked binaries will look like this:</a:t>
            </a:r>
            <a:endParaRPr lang="en-US" dirty="0"/>
          </a:p>
        </p:txBody>
      </p:sp>
      <p:sp>
        <p:nvSpPr>
          <p:cNvPr id="13" name="TextBox 12"/>
          <p:cNvSpPr txBox="1"/>
          <p:nvPr/>
        </p:nvSpPr>
        <p:spPr>
          <a:xfrm>
            <a:off x="5403928" y="2428312"/>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5616613" y="2856577"/>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18" name="TextBox 17"/>
          <p:cNvSpPr txBox="1"/>
          <p:nvPr/>
        </p:nvSpPr>
        <p:spPr>
          <a:xfrm>
            <a:off x="8093594" y="2847372"/>
            <a:ext cx="3434791" cy="2308324"/>
          </a:xfrm>
          <a:prstGeom prst="rect">
            <a:avLst/>
          </a:prstGeom>
          <a:noFill/>
        </p:spPr>
        <p:txBody>
          <a:bodyPr wrap="square" rtlCol="0">
            <a:spAutoFit/>
          </a:bodyPr>
          <a:lstStyle/>
          <a:p>
            <a:pPr algn="ctr"/>
            <a:r>
              <a:rPr lang="en-US" dirty="0" smtClean="0"/>
              <a:t>In order to replace </a:t>
            </a:r>
            <a:r>
              <a:rPr lang="en-US" dirty="0" err="1" smtClean="0"/>
              <a:t>libc</a:t>
            </a:r>
            <a:r>
              <a:rPr lang="en-US" dirty="0" smtClean="0"/>
              <a:t> functions with their </a:t>
            </a:r>
            <a:r>
              <a:rPr lang="en-US" dirty="0" smtClean="0">
                <a:solidFill>
                  <a:srgbClr val="FF0000"/>
                </a:solidFill>
              </a:rPr>
              <a:t>corresponding already-implemented </a:t>
            </a:r>
            <a:r>
              <a:rPr lang="en-US" dirty="0" err="1" smtClean="0">
                <a:solidFill>
                  <a:srgbClr val="FF0000"/>
                </a:solidFill>
              </a:rPr>
              <a:t>SimProcedures</a:t>
            </a:r>
            <a:r>
              <a:rPr lang="en-US" dirty="0" smtClean="0"/>
              <a:t>, </a:t>
            </a:r>
            <a:r>
              <a:rPr lang="en-US" dirty="0" err="1" smtClean="0"/>
              <a:t>Angr</a:t>
            </a:r>
            <a:r>
              <a:rPr lang="en-US" dirty="0" smtClean="0"/>
              <a:t> looks for the </a:t>
            </a:r>
            <a:r>
              <a:rPr lang="en-US" dirty="0" smtClean="0">
                <a:solidFill>
                  <a:srgbClr val="FF0000"/>
                </a:solidFill>
              </a:rPr>
              <a:t>symbols</a:t>
            </a:r>
            <a:r>
              <a:rPr lang="en-US" dirty="0" smtClean="0"/>
              <a:t> ‘</a:t>
            </a:r>
            <a:r>
              <a:rPr lang="en-US" dirty="0" err="1" smtClean="0">
                <a:solidFill>
                  <a:srgbClr val="FF0000"/>
                </a:solidFill>
              </a:rPr>
              <a:t>scanf@plt</a:t>
            </a:r>
            <a:r>
              <a:rPr lang="en-US" dirty="0" smtClean="0"/>
              <a:t>’ and ‘</a:t>
            </a:r>
            <a:r>
              <a:rPr lang="en-US" dirty="0" err="1" smtClean="0">
                <a:solidFill>
                  <a:srgbClr val="FF0000"/>
                </a:solidFill>
              </a:rPr>
              <a:t>rand@plt</a:t>
            </a:r>
            <a:r>
              <a:rPr lang="en-US" dirty="0" smtClean="0"/>
              <a:t>’. If the program is statically-linked, it </a:t>
            </a:r>
            <a:r>
              <a:rPr lang="en-US" dirty="0" smtClean="0">
                <a:solidFill>
                  <a:srgbClr val="FF0000"/>
                </a:solidFill>
              </a:rPr>
              <a:t>does not know </a:t>
            </a:r>
            <a:r>
              <a:rPr lang="en-US" dirty="0" smtClean="0"/>
              <a:t>what to replace with a </a:t>
            </a:r>
            <a:r>
              <a:rPr lang="en-US" dirty="0" err="1" smtClean="0"/>
              <a:t>SimProcedure</a:t>
            </a:r>
            <a:r>
              <a:rPr lang="en-US" dirty="0" smtClean="0"/>
              <a:t>.</a:t>
            </a:r>
            <a:endParaRPr lang="en-US" dirty="0"/>
          </a:p>
        </p:txBody>
      </p:sp>
    </p:spTree>
    <p:extLst>
      <p:ext uri="{BB962C8B-B14F-4D97-AF65-F5344CB8AC3E}">
        <p14:creationId xmlns:p14="http://schemas.microsoft.com/office/powerpoint/2010/main" val="1397654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to Statically-Linked Binaries</a:t>
            </a:r>
            <a:endParaRPr lang="en-US" dirty="0"/>
          </a:p>
        </p:txBody>
      </p:sp>
      <p:sp>
        <p:nvSpPr>
          <p:cNvPr id="13" name="TextBox 12"/>
          <p:cNvSpPr txBox="1"/>
          <p:nvPr/>
        </p:nvSpPr>
        <p:spPr>
          <a:xfrm>
            <a:off x="1329639" y="2000049"/>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1542324" y="2428314"/>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3" name="TextBox 2"/>
          <p:cNvSpPr txBox="1"/>
          <p:nvPr/>
        </p:nvSpPr>
        <p:spPr>
          <a:xfrm>
            <a:off x="6290544" y="3724433"/>
            <a:ext cx="5191542" cy="1754326"/>
          </a:xfrm>
          <a:prstGeom prst="rect">
            <a:avLst/>
          </a:prstGeom>
          <a:noFill/>
        </p:spPr>
        <p:txBody>
          <a:bodyPr wrap="square" rtlCol="0">
            <a:spAutoFit/>
          </a:bodyPr>
          <a:lstStyle/>
          <a:p>
            <a:pPr algn="ctr"/>
            <a:r>
              <a:rPr lang="en-US" sz="3600" dirty="0" smtClean="0"/>
              <a:t>Solution:</a:t>
            </a:r>
          </a:p>
          <a:p>
            <a:pPr algn="ctr"/>
            <a:r>
              <a:rPr lang="en-US" sz="3600" dirty="0" smtClean="0">
                <a:solidFill>
                  <a:srgbClr val="FF0000"/>
                </a:solidFill>
              </a:rPr>
              <a:t>Manually</a:t>
            </a:r>
            <a:r>
              <a:rPr lang="en-US" sz="3600" dirty="0" smtClean="0"/>
              <a:t> hook them, as you have done already!</a:t>
            </a:r>
            <a:endParaRPr lang="en-US" sz="3600" dirty="0"/>
          </a:p>
        </p:txBody>
      </p:sp>
      <p:sp>
        <p:nvSpPr>
          <p:cNvPr id="7" name="TextBox 6"/>
          <p:cNvSpPr txBox="1"/>
          <p:nvPr/>
        </p:nvSpPr>
        <p:spPr>
          <a:xfrm>
            <a:off x="3985297" y="2428314"/>
            <a:ext cx="3292055"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a:t>
            </a:r>
            <a:r>
              <a:rPr lang="en-US" dirty="0" err="1" smtClean="0"/>
              <a:t>scanf</a:t>
            </a:r>
            <a:endParaRPr lang="en-US" dirty="0"/>
          </a:p>
        </p:txBody>
      </p:sp>
      <p:sp>
        <p:nvSpPr>
          <p:cNvPr id="16" name="TextBox 15"/>
          <p:cNvSpPr txBox="1"/>
          <p:nvPr/>
        </p:nvSpPr>
        <p:spPr>
          <a:xfrm>
            <a:off x="3996872" y="3267356"/>
            <a:ext cx="3234347"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rand</a:t>
            </a:r>
            <a:endParaRPr lang="en-US" dirty="0"/>
          </a:p>
        </p:txBody>
      </p:sp>
      <p:cxnSp>
        <p:nvCxnSpPr>
          <p:cNvPr id="14" name="Straight Arrow Connector 13"/>
          <p:cNvCxnSpPr>
            <a:endCxn id="7" idx="1"/>
          </p:cNvCxnSpPr>
          <p:nvPr/>
        </p:nvCxnSpPr>
        <p:spPr>
          <a:xfrm>
            <a:off x="3158921" y="2612980"/>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8790" y="3452022"/>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81682" y="5693368"/>
            <a:ext cx="4809265" cy="369332"/>
          </a:xfrm>
          <a:prstGeom prst="rect">
            <a:avLst/>
          </a:prstGeom>
          <a:noFill/>
        </p:spPr>
        <p:txBody>
          <a:bodyPr wrap="none" rtlCol="0">
            <a:spAutoFit/>
          </a:bodyPr>
          <a:lstStyle/>
          <a:p>
            <a:r>
              <a:rPr lang="en-US" smtClean="0"/>
              <a:t>Implementation details are included with the CTF.</a:t>
            </a:r>
            <a:endParaRPr lang="en-US"/>
          </a:p>
        </p:txBody>
      </p:sp>
    </p:spTree>
    <p:extLst>
      <p:ext uri="{BB962C8B-B14F-4D97-AF65-F5344CB8AC3E}">
        <p14:creationId xmlns:p14="http://schemas.microsoft.com/office/powerpoint/2010/main" val="18166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smtClean="0">
                <a:solidFill>
                  <a:srgbClr val="FF0000"/>
                </a:solidFill>
              </a:rPr>
              <a:t>e</a:t>
            </a:r>
            <a:r>
              <a:rPr lang="en-US" dirty="0" smtClean="0">
                <a:solidFill>
                  <a:srgbClr val="FF0000"/>
                </a:solidFill>
              </a:rPr>
              <a:t>xecution </a:t>
            </a:r>
            <a:r>
              <a:rPr lang="en-US" dirty="0" smtClean="0">
                <a:solidFill>
                  <a:srgbClr val="FF0000"/>
                </a:solidFill>
              </a:rPr>
              <a:t>paths </a:t>
            </a:r>
            <a:r>
              <a:rPr lang="en-US" dirty="0" smtClean="0"/>
              <a:t>constrain </a:t>
            </a:r>
            <a:r>
              <a:rPr lang="en-US" dirty="0" smtClean="0">
                <a:solidFill>
                  <a:srgbClr val="FF0000"/>
                </a:solidFill>
              </a:rPr>
              <a:t>symbols</a:t>
            </a:r>
            <a:r>
              <a:rPr lang="en-US" dirty="0" smtClean="0"/>
              <a:t>?</a:t>
            </a:r>
            <a:endParaRPr lang="en-US" dirty="0"/>
          </a:p>
        </p:txBody>
      </p:sp>
      <p:sp>
        <p:nvSpPr>
          <p:cNvPr id="4" name="Rectangle 3"/>
          <p:cNvSpPr/>
          <p:nvPr/>
        </p:nvSpPr>
        <p:spPr>
          <a:xfrm>
            <a:off x="3430424" y="1690688"/>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l-GR" sz="1200" dirty="0" smtClean="0">
                <a:solidFill>
                  <a:srgbClr val="000000"/>
                </a:solidFill>
                <a:effectLst/>
                <a:latin typeface="Monaco" charset="0"/>
              </a:rPr>
              <a:t>λ</a:t>
            </a:r>
            <a:endParaRPr lang="en-US" sz="1200" dirty="0" smtClean="0">
              <a:solidFill>
                <a:srgbClr val="5EA702"/>
              </a:solidFill>
              <a:effectLst/>
              <a:latin typeface="Monaco" charset="0"/>
            </a:endParaRP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5" name="Down Arrow 4"/>
          <p:cNvSpPr/>
          <p:nvPr/>
        </p:nvSpPr>
        <p:spPr>
          <a:xfrm>
            <a:off x="5665691" y="2017065"/>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679138" y="2568392"/>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1126" y="3384963"/>
            <a:ext cx="8509747" cy="954107"/>
          </a:xfrm>
          <a:prstGeom prst="rect">
            <a:avLst/>
          </a:prstGeom>
          <a:noFill/>
        </p:spPr>
        <p:txBody>
          <a:bodyPr wrap="square" rtlCol="0">
            <a:spAutoFit/>
          </a:bodyPr>
          <a:lstStyle/>
          <a:p>
            <a:pPr algn="ctr"/>
            <a:r>
              <a:rPr lang="en-US" sz="2800" dirty="0" smtClean="0"/>
              <a:t>Look familiar? It’s the </a:t>
            </a:r>
            <a:r>
              <a:rPr lang="en-US" sz="2800" dirty="0" smtClean="0">
                <a:solidFill>
                  <a:srgbClr val="FF0000"/>
                </a:solidFill>
              </a:rPr>
              <a:t>same as on the last slide</a:t>
            </a:r>
            <a:r>
              <a:rPr lang="en-US" sz="2800" dirty="0" smtClean="0"/>
              <a:t>, but </a:t>
            </a:r>
            <a:r>
              <a:rPr lang="en-US" sz="2800" dirty="0" err="1" smtClean="0">
                <a:solidFill>
                  <a:srgbClr val="FF0000"/>
                </a:solidFill>
              </a:rPr>
              <a:t>user_input</a:t>
            </a:r>
            <a:r>
              <a:rPr lang="en-US" sz="2800" dirty="0" smtClean="0">
                <a:solidFill>
                  <a:srgbClr val="FF0000"/>
                </a:solidFill>
              </a:rPr>
              <a:t> </a:t>
            </a:r>
            <a:r>
              <a:rPr lang="en-US" sz="2800" dirty="0" smtClean="0"/>
              <a:t>is now a </a:t>
            </a:r>
            <a:r>
              <a:rPr lang="en-US" sz="2800" dirty="0" smtClean="0">
                <a:solidFill>
                  <a:srgbClr val="FF0000"/>
                </a:solidFill>
              </a:rPr>
              <a:t>symbol</a:t>
            </a:r>
            <a:r>
              <a:rPr lang="en-US" sz="2800" dirty="0" smtClean="0"/>
              <a:t>.</a:t>
            </a:r>
            <a:endParaRPr lang="en-US" sz="2800" dirty="0"/>
          </a:p>
        </p:txBody>
      </p:sp>
      <p:sp>
        <p:nvSpPr>
          <p:cNvPr id="10" name="TextBox 9"/>
          <p:cNvSpPr txBox="1"/>
          <p:nvPr/>
        </p:nvSpPr>
        <p:spPr>
          <a:xfrm>
            <a:off x="838200" y="4513880"/>
            <a:ext cx="10502555" cy="523220"/>
          </a:xfrm>
          <a:prstGeom prst="rect">
            <a:avLst/>
          </a:prstGeom>
          <a:noFill/>
        </p:spPr>
        <p:txBody>
          <a:bodyPr wrap="none" rtlCol="0">
            <a:spAutoFit/>
          </a:bodyPr>
          <a:lstStyle/>
          <a:p>
            <a:r>
              <a:rPr lang="en-US" sz="2800" dirty="0" smtClean="0"/>
              <a:t>For this </a:t>
            </a:r>
            <a:r>
              <a:rPr lang="en-US" sz="2800" dirty="0" smtClean="0">
                <a:solidFill>
                  <a:srgbClr val="FF0000"/>
                </a:solidFill>
              </a:rPr>
              <a:t>path</a:t>
            </a:r>
            <a:r>
              <a:rPr lang="en-US" sz="2800" dirty="0" smtClean="0"/>
              <a:t> to be </a:t>
            </a:r>
            <a:r>
              <a:rPr lang="en-US" sz="2800" dirty="0" smtClean="0">
                <a:solidFill>
                  <a:srgbClr val="FF0000"/>
                </a:solidFill>
              </a:rPr>
              <a:t>executed</a:t>
            </a:r>
            <a:r>
              <a:rPr lang="en-US" sz="2800" dirty="0" smtClean="0"/>
              <a:t>, the symbol, </a:t>
            </a:r>
            <a:r>
              <a:rPr lang="el-GR" sz="2800" dirty="0" smtClean="0">
                <a:solidFill>
                  <a:srgbClr val="FF0000"/>
                </a:solidFill>
              </a:rPr>
              <a:t>λ</a:t>
            </a:r>
            <a:r>
              <a:rPr lang="en-US" sz="2800" dirty="0" smtClean="0">
                <a:solidFill>
                  <a:srgbClr val="FF0000"/>
                </a:solidFill>
              </a:rPr>
              <a:t>, must be equal to ‘hunter2’.</a:t>
            </a:r>
            <a:endParaRPr lang="en-US" sz="2800" dirty="0">
              <a:solidFill>
                <a:srgbClr val="FF0000"/>
              </a:solidFill>
            </a:endParaRPr>
          </a:p>
        </p:txBody>
      </p:sp>
      <p:sp>
        <p:nvSpPr>
          <p:cNvPr id="11" name="TextBox 10"/>
          <p:cNvSpPr txBox="1"/>
          <p:nvPr/>
        </p:nvSpPr>
        <p:spPr>
          <a:xfrm>
            <a:off x="1863398" y="5211910"/>
            <a:ext cx="8465202" cy="523220"/>
          </a:xfrm>
          <a:prstGeom prst="rect">
            <a:avLst/>
          </a:prstGeom>
          <a:noFill/>
        </p:spPr>
        <p:txBody>
          <a:bodyPr wrap="none" rtlCol="0">
            <a:spAutoFit/>
          </a:bodyPr>
          <a:lstStyle/>
          <a:p>
            <a:r>
              <a:rPr lang="en-US" sz="2800" dirty="0" smtClean="0"/>
              <a:t>Otherwise, the computer would execute the </a:t>
            </a:r>
            <a:r>
              <a:rPr lang="en-US" sz="2800" dirty="0" smtClean="0">
                <a:solidFill>
                  <a:srgbClr val="FF0000"/>
                </a:solidFill>
              </a:rPr>
              <a:t>other path</a:t>
            </a:r>
            <a:r>
              <a:rPr lang="en-US" sz="2800" dirty="0" smtClean="0"/>
              <a:t>.</a:t>
            </a:r>
            <a:endParaRPr lang="en-US" sz="2800" dirty="0">
              <a:solidFill>
                <a:srgbClr val="FF0000"/>
              </a:solidFill>
            </a:endParaRPr>
          </a:p>
        </p:txBody>
      </p:sp>
    </p:spTree>
    <p:extLst>
      <p:ext uri="{BB962C8B-B14F-4D97-AF65-F5344CB8AC3E}">
        <p14:creationId xmlns:p14="http://schemas.microsoft.com/office/powerpoint/2010/main" val="12017773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Analyzing Dynamic Libraries (and other binary formats)</a:t>
            </a:r>
            <a:endParaRPr lang="en-US" sz="3600" dirty="0"/>
          </a:p>
        </p:txBody>
      </p:sp>
      <p:sp>
        <p:nvSpPr>
          <p:cNvPr id="4" name="TextBox 3"/>
          <p:cNvSpPr txBox="1"/>
          <p:nvPr/>
        </p:nvSpPr>
        <p:spPr>
          <a:xfrm>
            <a:off x="1734753" y="2497763"/>
            <a:ext cx="2222339" cy="2862322"/>
          </a:xfrm>
          <a:prstGeom prst="rect">
            <a:avLst/>
          </a:prstGeom>
          <a:solidFill>
            <a:schemeClr val="tx1"/>
          </a:solidFill>
        </p:spPr>
        <p:txBody>
          <a:bodyPr wrap="square" rtlCol="0">
            <a:spAutoFit/>
          </a:bodyPr>
          <a:lstStyle/>
          <a:p>
            <a:pPr algn="ctr"/>
            <a:r>
              <a:rPr lang="en-US" dirty="0" smtClean="0">
                <a:solidFill>
                  <a:schemeClr val="bg1"/>
                </a:solidFill>
              </a:rPr>
              <a:t>Dynamic Library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sp>
        <p:nvSpPr>
          <p:cNvPr id="5" name="Rectangle 4"/>
          <p:cNvSpPr/>
          <p:nvPr/>
        </p:nvSpPr>
        <p:spPr>
          <a:xfrm>
            <a:off x="1947438" y="2926028"/>
            <a:ext cx="1744886" cy="2308324"/>
          </a:xfrm>
          <a:prstGeom prst="rect">
            <a:avLst/>
          </a:prstGeom>
          <a:solidFill>
            <a:srgbClr val="0070C0"/>
          </a:solidFill>
        </p:spPr>
        <p:txBody>
          <a:bodyPr wrap="square">
            <a:spAutoFit/>
          </a:bodyPr>
          <a:lstStyle/>
          <a:p>
            <a:pPr algn="r"/>
            <a:r>
              <a:rPr lang="en-US" dirty="0" smtClean="0">
                <a:solidFill>
                  <a:schemeClr val="bg1"/>
                </a:solidFill>
                <a:latin typeface="Consolas" charset="0"/>
                <a:ea typeface="Consolas" charset="0"/>
                <a:cs typeface="Consolas" charset="0"/>
              </a:rPr>
              <a:t>my_function0</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my_function1</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smtClean="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my_function2</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p:txBody>
      </p:sp>
      <p:sp>
        <p:nvSpPr>
          <p:cNvPr id="7" name="TextBox 6"/>
          <p:cNvSpPr txBox="1"/>
          <p:nvPr/>
        </p:nvSpPr>
        <p:spPr>
          <a:xfrm>
            <a:off x="5382228" y="1990846"/>
            <a:ext cx="5335929" cy="1569660"/>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begin wherever we want </a:t>
            </a:r>
            <a:r>
              <a:rPr lang="en-US" sz="2400" dirty="0" smtClean="0"/>
              <a:t>in the executable, in the same way as we have been doing in the CTF, using </a:t>
            </a:r>
            <a:r>
              <a:rPr lang="en-US" sz="2400" dirty="0" err="1" smtClean="0">
                <a:latin typeface="Consolas" charset="0"/>
                <a:ea typeface="Consolas" charset="0"/>
                <a:cs typeface="Consolas" charset="0"/>
              </a:rPr>
              <a:t>blank_state</a:t>
            </a:r>
            <a:r>
              <a:rPr lang="en-US" sz="2400" dirty="0" smtClean="0"/>
              <a:t>.</a:t>
            </a:r>
            <a:endParaRPr lang="en-US" sz="2400" dirty="0"/>
          </a:p>
        </p:txBody>
      </p:sp>
      <p:sp>
        <p:nvSpPr>
          <p:cNvPr id="8" name="TextBox 7"/>
          <p:cNvSpPr txBox="1"/>
          <p:nvPr/>
        </p:nvSpPr>
        <p:spPr>
          <a:xfrm>
            <a:off x="5382228" y="3951808"/>
            <a:ext cx="5335929" cy="1200329"/>
          </a:xfrm>
          <a:prstGeom prst="rect">
            <a:avLst/>
          </a:prstGeom>
          <a:noFill/>
        </p:spPr>
        <p:txBody>
          <a:bodyPr wrap="square" rtlCol="0">
            <a:spAutoFit/>
          </a:bodyPr>
          <a:lstStyle/>
          <a:p>
            <a:pPr algn="ctr"/>
            <a:r>
              <a:rPr lang="en-US" sz="2400" dirty="0" smtClean="0"/>
              <a:t>For </a:t>
            </a:r>
            <a:r>
              <a:rPr lang="en-US" sz="2400" dirty="0" smtClean="0">
                <a:solidFill>
                  <a:srgbClr val="FF0000"/>
                </a:solidFill>
              </a:rPr>
              <a:t>position-independent code</a:t>
            </a:r>
            <a:r>
              <a:rPr lang="en-US" sz="2400" dirty="0" smtClean="0"/>
              <a:t>, we may need to specify a </a:t>
            </a:r>
            <a:r>
              <a:rPr lang="en-US" sz="2400" dirty="0" smtClean="0">
                <a:solidFill>
                  <a:srgbClr val="FF0000"/>
                </a:solidFill>
              </a:rPr>
              <a:t>base address</a:t>
            </a:r>
            <a:r>
              <a:rPr lang="en-US" sz="2400" dirty="0" smtClean="0"/>
              <a:t> for the address space.</a:t>
            </a:r>
            <a:endParaRPr lang="en-US" sz="2400" dirty="0"/>
          </a:p>
        </p:txBody>
      </p:sp>
      <p:sp>
        <p:nvSpPr>
          <p:cNvPr id="9" name="TextBox 8"/>
          <p:cNvSpPr txBox="1"/>
          <p:nvPr/>
        </p:nvSpPr>
        <p:spPr>
          <a:xfrm>
            <a:off x="5382228" y="5543439"/>
            <a:ext cx="5335929" cy="830997"/>
          </a:xfrm>
          <a:prstGeom prst="rect">
            <a:avLst/>
          </a:prstGeom>
          <a:noFill/>
        </p:spPr>
        <p:txBody>
          <a:bodyPr wrap="square" rtlCol="0">
            <a:spAutoFit/>
          </a:bodyPr>
          <a:lstStyle/>
          <a:p>
            <a:pPr algn="ctr"/>
            <a:r>
              <a:rPr lang="en-US" sz="2400" dirty="0" smtClean="0"/>
              <a:t>As always, implementation details are in the CTF.</a:t>
            </a:r>
            <a:endParaRPr lang="en-US" sz="2400" dirty="0"/>
          </a:p>
        </p:txBody>
      </p:sp>
    </p:spTree>
    <p:extLst>
      <p:ext uri="{BB962C8B-B14F-4D97-AF65-F5344CB8AC3E}">
        <p14:creationId xmlns:p14="http://schemas.microsoft.com/office/powerpoint/2010/main" val="2969632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4</a:t>
            </a:r>
            <a:endParaRPr lang="en-US" sz="5400" dirty="0"/>
          </a:p>
        </p:txBody>
      </p:sp>
      <p:sp>
        <p:nvSpPr>
          <p:cNvPr id="3" name="Subtitle 2"/>
          <p:cNvSpPr>
            <a:spLocks noGrp="1"/>
          </p:cNvSpPr>
          <p:nvPr>
            <p:ph type="subTitle" idx="1"/>
          </p:nvPr>
        </p:nvSpPr>
        <p:spPr/>
        <p:txBody>
          <a:bodyPr/>
          <a:lstStyle/>
          <a:p>
            <a:r>
              <a:rPr lang="en-US" dirty="0" smtClean="0"/>
              <a:t>(An Intro to) Automatic Exploit Generation</a:t>
            </a:r>
            <a:endParaRPr lang="en-US" dirty="0"/>
          </a:p>
        </p:txBody>
      </p:sp>
    </p:spTree>
    <p:extLst>
      <p:ext uri="{BB962C8B-B14F-4D97-AF65-F5344CB8AC3E}">
        <p14:creationId xmlns:p14="http://schemas.microsoft.com/office/powerpoint/2010/main" val="20595480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a:t>
            </a:r>
            <a:r>
              <a:rPr lang="en-US" dirty="0"/>
              <a:t>R</a:t>
            </a:r>
            <a:r>
              <a:rPr lang="en-US" dirty="0" smtClean="0"/>
              <a:t>eally High-level Strategy</a:t>
            </a:r>
            <a:endParaRPr lang="en-US" dirty="0"/>
          </a:p>
        </p:txBody>
      </p:sp>
      <p:sp>
        <p:nvSpPr>
          <p:cNvPr id="4" name="TextBox 3"/>
          <p:cNvSpPr txBox="1"/>
          <p:nvPr/>
        </p:nvSpPr>
        <p:spPr>
          <a:xfrm>
            <a:off x="838200" y="1909823"/>
            <a:ext cx="10515600" cy="3970318"/>
          </a:xfrm>
          <a:prstGeom prst="rect">
            <a:avLst/>
          </a:prstGeom>
          <a:noFill/>
        </p:spPr>
        <p:txBody>
          <a:bodyPr wrap="square" rtlCol="0">
            <a:spAutoFit/>
          </a:bodyPr>
          <a:lstStyle/>
          <a:p>
            <a:r>
              <a:rPr lang="en-US" sz="2800" dirty="0" smtClean="0"/>
              <a:t>1. Determine the </a:t>
            </a:r>
            <a:r>
              <a:rPr lang="en-US" sz="2800" dirty="0" smtClean="0">
                <a:solidFill>
                  <a:srgbClr val="FF0000"/>
                </a:solidFill>
              </a:rPr>
              <a:t>type of exploit </a:t>
            </a:r>
            <a:r>
              <a:rPr lang="en-US" sz="2800" dirty="0" smtClean="0"/>
              <a:t>you want to search for, for example:</a:t>
            </a:r>
          </a:p>
          <a:p>
            <a:pPr marL="457200" indent="-457200">
              <a:buFont typeface="Arial" charset="0"/>
              <a:buChar char="•"/>
            </a:pPr>
            <a:r>
              <a:rPr lang="en-US" sz="2800" dirty="0" smtClean="0">
                <a:solidFill>
                  <a:srgbClr val="FF0000"/>
                </a:solidFill>
              </a:rPr>
              <a:t>Arbitrary read </a:t>
            </a:r>
            <a:r>
              <a:rPr lang="en-US" sz="2800" dirty="0" smtClean="0"/>
              <a:t>(crash the program, read a password,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write </a:t>
            </a:r>
            <a:r>
              <a:rPr lang="en-US" sz="2800" dirty="0" smtClean="0"/>
              <a:t>(inject shellcode, overwrite return address,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jump </a:t>
            </a:r>
            <a:r>
              <a:rPr lang="en-US" sz="2800" dirty="0" smtClean="0"/>
              <a:t>(jump to your shellcode, return oriented programming, </a:t>
            </a:r>
            <a:r>
              <a:rPr lang="en-US" sz="2800" dirty="0" err="1" smtClean="0"/>
              <a:t>etc</a:t>
            </a:r>
            <a:r>
              <a:rPr lang="en-US" sz="2800" dirty="0" smtClean="0"/>
              <a:t>)</a:t>
            </a:r>
          </a:p>
          <a:p>
            <a:r>
              <a:rPr lang="en-US" sz="2800" dirty="0" smtClean="0"/>
              <a:t>2. Write a Python function using </a:t>
            </a:r>
            <a:r>
              <a:rPr lang="en-US" sz="2800" dirty="0" err="1" smtClean="0"/>
              <a:t>Angr</a:t>
            </a:r>
            <a:r>
              <a:rPr lang="en-US" sz="2800" dirty="0" smtClean="0"/>
              <a:t> to determine if we have</a:t>
            </a:r>
            <a:r>
              <a:rPr lang="en-US" sz="2800" dirty="0" smtClean="0">
                <a:solidFill>
                  <a:srgbClr val="FF0000"/>
                </a:solidFill>
              </a:rPr>
              <a:t> reached the condition</a:t>
            </a:r>
            <a:r>
              <a:rPr lang="en-US" sz="2800" dirty="0" smtClean="0"/>
              <a:t> necessary for the exploit.</a:t>
            </a:r>
          </a:p>
          <a:p>
            <a:r>
              <a:rPr lang="en-US" sz="2800" dirty="0" smtClean="0"/>
              <a:t>3. </a:t>
            </a:r>
            <a:r>
              <a:rPr lang="en-US" sz="2800" dirty="0" smtClean="0">
                <a:solidFill>
                  <a:srgbClr val="FF0000"/>
                </a:solidFill>
              </a:rPr>
              <a:t>Constrain</a:t>
            </a:r>
            <a:r>
              <a:rPr lang="en-US" sz="2800" dirty="0" smtClean="0"/>
              <a:t> the system in a way that would </a:t>
            </a:r>
            <a:r>
              <a:rPr lang="en-US" sz="2800" dirty="0" smtClean="0">
                <a:solidFill>
                  <a:srgbClr val="FF0000"/>
                </a:solidFill>
              </a:rPr>
              <a:t>set up </a:t>
            </a:r>
            <a:r>
              <a:rPr lang="en-US" sz="2800" dirty="0" smtClean="0"/>
              <a:t>the attack.</a:t>
            </a:r>
          </a:p>
          <a:p>
            <a:r>
              <a:rPr lang="en-US" sz="2800" dirty="0" smtClean="0"/>
              <a:t>4. Allow </a:t>
            </a:r>
            <a:r>
              <a:rPr lang="en-US" sz="2800" dirty="0" err="1" smtClean="0"/>
              <a:t>Angr</a:t>
            </a:r>
            <a:r>
              <a:rPr lang="en-US" sz="2800" dirty="0" smtClean="0"/>
              <a:t> to </a:t>
            </a:r>
            <a:r>
              <a:rPr lang="en-US" sz="2800" dirty="0" smtClean="0">
                <a:solidFill>
                  <a:srgbClr val="FF0000"/>
                </a:solidFill>
              </a:rPr>
              <a:t>solve for the input </a:t>
            </a:r>
            <a:r>
              <a:rPr lang="en-US" sz="2800" dirty="0" smtClean="0"/>
              <a:t>that meets the constraints.</a:t>
            </a:r>
          </a:p>
        </p:txBody>
      </p:sp>
    </p:spTree>
    <p:extLst>
      <p:ext uri="{BB962C8B-B14F-4D97-AF65-F5344CB8AC3E}">
        <p14:creationId xmlns:p14="http://schemas.microsoft.com/office/powerpoint/2010/main" val="17082246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5467036"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5467036"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53670" y="4545399"/>
            <a:ext cx="2955235" cy="1200329"/>
          </a:xfrm>
          <a:prstGeom prst="rect">
            <a:avLst/>
          </a:prstGeom>
          <a:noFill/>
          <a:ln>
            <a:solidFill>
              <a:schemeClr val="tx1"/>
            </a:solidFill>
          </a:ln>
        </p:spPr>
        <p:txBody>
          <a:bodyPr wrap="square" rtlCol="0">
            <a:spAutoFit/>
          </a:bodyPr>
          <a:lstStyle/>
          <a:p>
            <a:r>
              <a:rPr lang="en-US" dirty="0" smtClean="0"/>
              <a:t>If we can find a buffer overflow that overwrites this pointer, we can print out the admin password</a:t>
            </a:r>
            <a:endParaRPr lang="en-US" dirty="0"/>
          </a:p>
        </p:txBody>
      </p:sp>
      <p:cxnSp>
        <p:nvCxnSpPr>
          <p:cNvPr id="66" name="Straight Arrow Connector 65"/>
          <p:cNvCxnSpPr>
            <a:stCxn id="64" idx="1"/>
          </p:cNvCxnSpPr>
          <p:nvPr/>
        </p:nvCxnSpPr>
        <p:spPr>
          <a:xfrm flipH="1">
            <a:off x="7434185" y="5145564"/>
            <a:ext cx="1219485" cy="425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9479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754326"/>
          </a:xfrm>
          <a:prstGeom prst="rect">
            <a:avLst/>
          </a:prstGeom>
          <a:noFill/>
          <a:ln>
            <a:solidFill>
              <a:schemeClr val="tx1"/>
            </a:solidFill>
          </a:ln>
        </p:spPr>
        <p:txBody>
          <a:bodyPr wrap="square" rtlCol="0">
            <a:spAutoFit/>
          </a:bodyPr>
          <a:lstStyle/>
          <a:p>
            <a:r>
              <a:rPr lang="en-US" dirty="0" smtClean="0"/>
              <a:t>Inject as much </a:t>
            </a:r>
            <a:r>
              <a:rPr lang="en-US" dirty="0" smtClean="0">
                <a:solidFill>
                  <a:srgbClr val="FF0000"/>
                </a:solidFill>
              </a:rPr>
              <a:t>symbolic data </a:t>
            </a:r>
            <a:r>
              <a:rPr lang="en-US" dirty="0" smtClean="0"/>
              <a:t>as possible into the buffer!</a:t>
            </a:r>
          </a:p>
          <a:p>
            <a:r>
              <a:rPr lang="en-US" dirty="0" smtClean="0"/>
              <a:t>(In this case, the </a:t>
            </a:r>
            <a:r>
              <a:rPr lang="en-US" dirty="0" smtClean="0">
                <a:solidFill>
                  <a:srgbClr val="FF0000"/>
                </a:solidFill>
              </a:rPr>
              <a:t>buffer is larger</a:t>
            </a:r>
            <a:r>
              <a:rPr lang="en-US" dirty="0" smtClean="0"/>
              <a:t> than the amount of input the program accepts; it is </a:t>
            </a:r>
            <a:r>
              <a:rPr lang="en-US" dirty="0" smtClean="0">
                <a:solidFill>
                  <a:srgbClr val="FF0000"/>
                </a:solidFill>
              </a:rPr>
              <a:t>not vulnerable to attack</a:t>
            </a:r>
            <a:r>
              <a:rPr lang="en-US" dirty="0" smtClean="0"/>
              <a:t>.)</a:t>
            </a:r>
            <a:endParaRPr lang="en-US" dirty="0"/>
          </a:p>
        </p:txBody>
      </p:sp>
      <p:cxnSp>
        <p:nvCxnSpPr>
          <p:cNvPr id="66" name="Straight Arrow Connector 65"/>
          <p:cNvCxnSpPr>
            <a:stCxn id="64" idx="1"/>
          </p:cNvCxnSpPr>
          <p:nvPr/>
        </p:nvCxnSpPr>
        <p:spPr>
          <a:xfrm flipH="1">
            <a:off x="7094179" y="5315671"/>
            <a:ext cx="1304386" cy="793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7576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200329"/>
          </a:xfrm>
          <a:prstGeom prst="rect">
            <a:avLst/>
          </a:prstGeom>
          <a:noFill/>
          <a:ln>
            <a:solidFill>
              <a:schemeClr val="tx1"/>
            </a:solidFill>
          </a:ln>
        </p:spPr>
        <p:txBody>
          <a:bodyPr wrap="square" rtlCol="0">
            <a:spAutoFit/>
          </a:bodyPr>
          <a:lstStyle/>
          <a:p>
            <a:r>
              <a:rPr lang="en-US" dirty="0" smtClean="0"/>
              <a:t>However, eventually we may come across an example that allows us to </a:t>
            </a:r>
            <a:r>
              <a:rPr lang="en-US" dirty="0" smtClean="0">
                <a:solidFill>
                  <a:srgbClr val="FF0000"/>
                </a:solidFill>
              </a:rPr>
              <a:t>overwrite the pointer</a:t>
            </a:r>
            <a:r>
              <a:rPr lang="en-US" dirty="0" smtClean="0"/>
              <a:t>.</a:t>
            </a:r>
            <a:endParaRPr lang="en-US" dirty="0"/>
          </a:p>
        </p:txBody>
      </p:sp>
      <p:cxnSp>
        <p:nvCxnSpPr>
          <p:cNvPr id="66" name="Straight Arrow Connector 65"/>
          <p:cNvCxnSpPr>
            <a:stCxn id="64" idx="1"/>
          </p:cNvCxnSpPr>
          <p:nvPr/>
        </p:nvCxnSpPr>
        <p:spPr>
          <a:xfrm flipH="1">
            <a:off x="7328452" y="5038673"/>
            <a:ext cx="1070113" cy="516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20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19" idx="3"/>
          </p:cNvCxnSpPr>
          <p:nvPr/>
        </p:nvCxnSpPr>
        <p:spPr>
          <a:xfrm flipV="1">
            <a:off x="6996578" y="2553330"/>
            <a:ext cx="12700" cy="3103727"/>
          </a:xfrm>
          <a:prstGeom prst="curvedConnector3">
            <a:avLst>
              <a:gd name="adj1" fmla="val 6182606"/>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p:cNvCxnSpPr>
          <p:nvPr/>
        </p:nvCxnSpPr>
        <p:spPr>
          <a:xfrm flipH="1">
            <a:off x="7474226" y="2558972"/>
            <a:ext cx="397566" cy="4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29814" y="3062019"/>
            <a:ext cx="2955235" cy="2308324"/>
          </a:xfrm>
          <a:prstGeom prst="rect">
            <a:avLst/>
          </a:prstGeom>
          <a:noFill/>
          <a:ln>
            <a:solidFill>
              <a:schemeClr val="tx1"/>
            </a:solidFill>
          </a:ln>
        </p:spPr>
        <p:txBody>
          <a:bodyPr wrap="square" rtlCol="0">
            <a:spAutoFit/>
          </a:bodyPr>
          <a:lstStyle/>
          <a:p>
            <a:r>
              <a:rPr lang="en-US" dirty="0" smtClean="0"/>
              <a:t>The question is: </a:t>
            </a:r>
            <a:r>
              <a:rPr lang="en-US" dirty="0" smtClean="0">
                <a:solidFill>
                  <a:srgbClr val="FF0000"/>
                </a:solidFill>
              </a:rPr>
              <a:t>do we control it </a:t>
            </a:r>
            <a:r>
              <a:rPr lang="en-US" dirty="0" smtClean="0"/>
              <a:t>in such a way that we can </a:t>
            </a:r>
            <a:r>
              <a:rPr lang="en-US" dirty="0" smtClean="0">
                <a:solidFill>
                  <a:srgbClr val="FF0000"/>
                </a:solidFill>
              </a:rPr>
              <a:t>point it at the admin password</a:t>
            </a:r>
            <a:r>
              <a:rPr lang="en-US" dirty="0" smtClean="0"/>
              <a:t>?</a:t>
            </a:r>
          </a:p>
          <a:p>
            <a:endParaRPr lang="en-US" dirty="0"/>
          </a:p>
          <a:p>
            <a:r>
              <a:rPr lang="en-US" dirty="0" smtClean="0"/>
              <a:t>We determine this by </a:t>
            </a:r>
            <a:r>
              <a:rPr lang="en-US" dirty="0" smtClean="0">
                <a:solidFill>
                  <a:srgbClr val="FF0000"/>
                </a:solidFill>
              </a:rPr>
              <a:t>constraining the pointer </a:t>
            </a:r>
            <a:r>
              <a:rPr lang="en-US" dirty="0" smtClean="0"/>
              <a:t>and letting z3 do the heavy lifting.</a:t>
            </a:r>
            <a:endParaRPr lang="en-US" dirty="0"/>
          </a:p>
        </p:txBody>
      </p:sp>
      <p:cxnSp>
        <p:nvCxnSpPr>
          <p:cNvPr id="66" name="Straight Arrow Connector 65"/>
          <p:cNvCxnSpPr>
            <a:stCxn id="64" idx="1"/>
          </p:cNvCxnSpPr>
          <p:nvPr/>
        </p:nvCxnSpPr>
        <p:spPr>
          <a:xfrm flipH="1" flipV="1">
            <a:off x="7871792" y="4095846"/>
            <a:ext cx="758022" cy="120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8342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Read Strategy</a:t>
            </a:r>
            <a:endParaRPr lang="en-US" dirty="0"/>
          </a:p>
        </p:txBody>
      </p:sp>
      <p:sp>
        <p:nvSpPr>
          <p:cNvPr id="6" name="TextBox 5"/>
          <p:cNvSpPr txBox="1"/>
          <p:nvPr/>
        </p:nvSpPr>
        <p:spPr>
          <a:xfrm>
            <a:off x="838200" y="1491905"/>
            <a:ext cx="10515600" cy="5262979"/>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path:</a:t>
            </a:r>
          </a:p>
          <a:p>
            <a:pPr marL="1257300" lvl="2" indent="-342900">
              <a:buFont typeface="Arial" charset="0"/>
              <a:buChar char="•"/>
            </a:pPr>
            <a:r>
              <a:rPr lang="en-US" sz="2800" dirty="0" smtClean="0"/>
              <a:t>If the program is calling puts (or </a:t>
            </a:r>
            <a:r>
              <a:rPr lang="en-US" sz="2800" dirty="0" err="1" smtClean="0"/>
              <a:t>printf</a:t>
            </a:r>
            <a:r>
              <a:rPr lang="en-US" sz="2800" dirty="0" smtClean="0"/>
              <a:t>, or send over the network, </a:t>
            </a:r>
            <a:r>
              <a:rPr lang="en-US" sz="2800" dirty="0" err="1" smtClean="0"/>
              <a:t>etc</a:t>
            </a:r>
            <a:r>
              <a:rPr lang="en-US" sz="2800" dirty="0" smtClean="0"/>
              <a:t>):</a:t>
            </a:r>
          </a:p>
          <a:p>
            <a:pPr marL="1714500" lvl="3" indent="-342900">
              <a:buFont typeface="Arial" charset="0"/>
              <a:buChar char="•"/>
            </a:pPr>
            <a:r>
              <a:rPr lang="en-US" sz="2800" dirty="0" smtClean="0"/>
              <a:t>If the parameter (a pointer to a string to print) is symbolic and can be constrained to point to the memory address we want to read:</a:t>
            </a:r>
          </a:p>
          <a:p>
            <a:pPr marL="2171700" lvl="4" indent="-342900">
              <a:buFont typeface="Arial" charset="0"/>
              <a:buChar char="•"/>
            </a:pPr>
            <a:r>
              <a:rPr lang="en-US" sz="2800" dirty="0" smtClean="0"/>
              <a:t>Constrain it as such</a:t>
            </a:r>
          </a:p>
          <a:p>
            <a:pPr marL="2171700" lvl="4" indent="-342900">
              <a:buFont typeface="Arial" charset="0"/>
              <a:buChar char="•"/>
            </a:pPr>
            <a:r>
              <a:rPr lang="en-US" sz="2800" dirty="0" smtClean="0"/>
              <a:t>Solve for the user input</a:t>
            </a:r>
            <a:endParaRPr lang="en-US" sz="2800" dirty="0"/>
          </a:p>
          <a:p>
            <a:pPr marL="800100" lvl="1" indent="-342900">
              <a:buFont typeface="Arial" charset="0"/>
              <a:buChar char="•"/>
            </a:pPr>
            <a:r>
              <a:rPr lang="en-US" sz="2800" dirty="0" smtClean="0"/>
              <a:t>Step the active paths</a:t>
            </a:r>
            <a:endParaRPr lang="en-US" sz="2800" dirty="0"/>
          </a:p>
        </p:txBody>
      </p:sp>
    </p:spTree>
    <p:extLst>
      <p:ext uri="{BB962C8B-B14F-4D97-AF65-F5344CB8AC3E}">
        <p14:creationId xmlns:p14="http://schemas.microsoft.com/office/powerpoint/2010/main" val="10285043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76709"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76709"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6" idx="1"/>
          </p:cNvCxnSpPr>
          <p:nvPr/>
        </p:nvCxnSpPr>
        <p:spPr>
          <a:xfrm rot="10800000">
            <a:off x="4976709" y="3911181"/>
            <a:ext cx="12700" cy="1745876"/>
          </a:xfrm>
          <a:prstGeom prst="curvedConnector3">
            <a:avLst>
              <a:gd name="adj1" fmla="val 440870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2385395"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3"/>
            <a:endCxn id="19" idx="1"/>
          </p:cNvCxnSpPr>
          <p:nvPr/>
        </p:nvCxnSpPr>
        <p:spPr>
          <a:xfrm flipV="1">
            <a:off x="4511746" y="2553330"/>
            <a:ext cx="464963"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19698" y="4149467"/>
            <a:ext cx="2955235" cy="1477328"/>
          </a:xfrm>
          <a:prstGeom prst="rect">
            <a:avLst/>
          </a:prstGeom>
          <a:noFill/>
          <a:ln>
            <a:solidFill>
              <a:schemeClr val="tx1"/>
            </a:solidFill>
          </a:ln>
        </p:spPr>
        <p:txBody>
          <a:bodyPr wrap="square" rtlCol="0">
            <a:spAutoFit/>
          </a:bodyPr>
          <a:lstStyle/>
          <a:p>
            <a:r>
              <a:rPr lang="en-US" dirty="0" smtClean="0"/>
              <a:t>If we can find a buffer overflow that overwrites this pointer, we can overwrite the admin password to be our own password!</a:t>
            </a:r>
            <a:endParaRPr lang="en-US" dirty="0"/>
          </a:p>
        </p:txBody>
      </p:sp>
      <p:cxnSp>
        <p:nvCxnSpPr>
          <p:cNvPr id="66" name="Straight Arrow Connector 65"/>
          <p:cNvCxnSpPr>
            <a:stCxn id="64" idx="3"/>
          </p:cNvCxnSpPr>
          <p:nvPr/>
        </p:nvCxnSpPr>
        <p:spPr>
          <a:xfrm>
            <a:off x="3674933" y="4888131"/>
            <a:ext cx="846488" cy="592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596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7" name="Rectangle 26"/>
          <p:cNvSpPr/>
          <p:nvPr/>
        </p:nvSpPr>
        <p:spPr>
          <a:xfrm>
            <a:off x="4976709" y="2062721"/>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8" name="Rectangle 27"/>
          <p:cNvSpPr/>
          <p:nvPr/>
        </p:nvSpPr>
        <p:spPr>
          <a:xfrm>
            <a:off x="4976709" y="226280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19" idx="1"/>
          </p:cNvCxnSpPr>
          <p:nvPr/>
        </p:nvCxnSpPr>
        <p:spPr>
          <a:xfrm rot="10800000">
            <a:off x="4976709" y="2553331"/>
            <a:ext cx="12700" cy="3103727"/>
          </a:xfrm>
          <a:prstGeom prst="curvedConnector3">
            <a:avLst>
              <a:gd name="adj1" fmla="val 4930433"/>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1421528" y="2203567"/>
            <a:ext cx="2539040" cy="646331"/>
          </a:xfrm>
          <a:prstGeom prst="rect">
            <a:avLst/>
          </a:prstGeom>
          <a:noFill/>
        </p:spPr>
        <p:txBody>
          <a:bodyPr wrap="square" rtlCol="0">
            <a:spAutoFit/>
          </a:bodyPr>
          <a:lstStyle/>
          <a:p>
            <a:pPr algn="r"/>
            <a:r>
              <a:rPr lang="en-US" dirty="0" smtClean="0"/>
              <a:t>The admin password (though now it’s ours!)</a:t>
            </a:r>
            <a:endParaRPr lang="en-US" dirty="0"/>
          </a:p>
        </p:txBody>
      </p:sp>
      <p:cxnSp>
        <p:nvCxnSpPr>
          <p:cNvPr id="55" name="Straight Arrow Connector 54"/>
          <p:cNvCxnSpPr>
            <a:stCxn id="53" idx="3"/>
          </p:cNvCxnSpPr>
          <p:nvPr/>
        </p:nvCxnSpPr>
        <p:spPr>
          <a:xfrm>
            <a:off x="3960568" y="2526733"/>
            <a:ext cx="758421" cy="4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6538" y="5183710"/>
            <a:ext cx="2955235" cy="923330"/>
          </a:xfrm>
          <a:prstGeom prst="rect">
            <a:avLst/>
          </a:prstGeom>
          <a:noFill/>
          <a:ln>
            <a:solidFill>
              <a:schemeClr val="tx1"/>
            </a:solidFill>
          </a:ln>
        </p:spPr>
        <p:txBody>
          <a:bodyPr wrap="square" rtlCol="0">
            <a:spAutoFit/>
          </a:bodyPr>
          <a:lstStyle/>
          <a:p>
            <a:r>
              <a:rPr lang="en-US" dirty="0" smtClean="0"/>
              <a:t>Strategy is largely the same as previously shown regarding the pointer.</a:t>
            </a:r>
            <a:endParaRPr lang="en-US" dirty="0"/>
          </a:p>
        </p:txBody>
      </p:sp>
      <p:cxnSp>
        <p:nvCxnSpPr>
          <p:cNvPr id="66" name="Straight Arrow Connector 65"/>
          <p:cNvCxnSpPr>
            <a:stCxn id="64" idx="3"/>
          </p:cNvCxnSpPr>
          <p:nvPr/>
        </p:nvCxnSpPr>
        <p:spPr>
          <a:xfrm>
            <a:off x="3791773" y="5645375"/>
            <a:ext cx="1015287" cy="466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41481" y="1690170"/>
            <a:ext cx="4086645" cy="1754326"/>
          </a:xfrm>
          <a:prstGeom prst="rect">
            <a:avLst/>
          </a:prstGeom>
          <a:noFill/>
          <a:ln>
            <a:solidFill>
              <a:schemeClr val="tx1"/>
            </a:solidFill>
          </a:ln>
        </p:spPr>
        <p:txBody>
          <a:bodyPr wrap="square" rtlCol="0">
            <a:spAutoFit/>
          </a:bodyPr>
          <a:lstStyle/>
          <a:p>
            <a:r>
              <a:rPr lang="en-US" dirty="0" smtClean="0"/>
              <a:t>To determine if we can find a way to write to the buffer, attempt to </a:t>
            </a:r>
            <a:r>
              <a:rPr lang="en-US" dirty="0" smtClean="0">
                <a:solidFill>
                  <a:srgbClr val="FF0000"/>
                </a:solidFill>
              </a:rPr>
              <a:t>constrain the buffer</a:t>
            </a:r>
            <a:r>
              <a:rPr lang="en-US" dirty="0" smtClean="0"/>
              <a:t> to equal our </a:t>
            </a:r>
            <a:r>
              <a:rPr lang="en-US" dirty="0" smtClean="0">
                <a:solidFill>
                  <a:srgbClr val="FF0000"/>
                </a:solidFill>
              </a:rPr>
              <a:t>desired password</a:t>
            </a:r>
            <a:r>
              <a:rPr lang="en-US" dirty="0" smtClean="0"/>
              <a:t>.</a:t>
            </a:r>
          </a:p>
          <a:p>
            <a:endParaRPr lang="en-US" dirty="0"/>
          </a:p>
          <a:p>
            <a:r>
              <a:rPr lang="en-US" dirty="0" smtClean="0"/>
              <a:t>Alternatively, </a:t>
            </a:r>
            <a:r>
              <a:rPr lang="en-US" dirty="0" smtClean="0">
                <a:solidFill>
                  <a:srgbClr val="FF0000"/>
                </a:solidFill>
              </a:rPr>
              <a:t>constrain</a:t>
            </a:r>
            <a:r>
              <a:rPr lang="en-US" dirty="0" smtClean="0"/>
              <a:t> the buffer passed to </a:t>
            </a:r>
            <a:r>
              <a:rPr lang="en-US" dirty="0" err="1" smtClean="0"/>
              <a:t>strncpy</a:t>
            </a:r>
            <a:r>
              <a:rPr lang="en-US" dirty="0" smtClean="0"/>
              <a:t> as </a:t>
            </a:r>
            <a:r>
              <a:rPr lang="en-US" dirty="0" smtClean="0">
                <a:solidFill>
                  <a:srgbClr val="FF0000"/>
                </a:solidFill>
              </a:rPr>
              <a:t>the</a:t>
            </a:r>
            <a:r>
              <a:rPr lang="en-US" dirty="0" smtClean="0"/>
              <a:t> </a:t>
            </a:r>
            <a:r>
              <a:rPr lang="en-US" dirty="0" err="1" smtClean="0">
                <a:solidFill>
                  <a:srgbClr val="FF0000"/>
                </a:solidFill>
              </a:rPr>
              <a:t>src</a:t>
            </a:r>
            <a:r>
              <a:rPr lang="en-US" dirty="0" smtClean="0">
                <a:solidFill>
                  <a:srgbClr val="FF0000"/>
                </a:solidFill>
              </a:rPr>
              <a:t> parameter</a:t>
            </a:r>
            <a:r>
              <a:rPr lang="en-US" dirty="0" smtClean="0"/>
              <a:t>.</a:t>
            </a:r>
            <a:endParaRPr lang="en-US" dirty="0"/>
          </a:p>
        </p:txBody>
      </p:sp>
      <p:cxnSp>
        <p:nvCxnSpPr>
          <p:cNvPr id="56" name="Straight Arrow Connector 55"/>
          <p:cNvCxnSpPr>
            <a:stCxn id="54" idx="1"/>
            <a:endCxn id="19" idx="3"/>
          </p:cNvCxnSpPr>
          <p:nvPr/>
        </p:nvCxnSpPr>
        <p:spPr>
          <a:xfrm flipH="1" flipV="1">
            <a:off x="6506251" y="2553330"/>
            <a:ext cx="835230" cy="14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56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14437</TotalTime>
  <Words>7080</Words>
  <Application>Microsoft Macintosh PowerPoint</Application>
  <PresentationFormat>Widescreen</PresentationFormat>
  <Paragraphs>1147</Paragraphs>
  <Slides>108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108</vt:i4>
      </vt:variant>
    </vt:vector>
  </HeadingPairs>
  <TitlesOfParts>
    <vt:vector size="116" baseType="lpstr">
      <vt:lpstr>Calibri</vt:lpstr>
      <vt:lpstr>Calibri Light</vt:lpstr>
      <vt:lpstr>Consolas</vt:lpstr>
      <vt:lpstr>Mangal</vt:lpstr>
      <vt:lpstr>Monaco</vt:lpstr>
      <vt:lpstr>NimbusRomNo9L</vt:lpstr>
      <vt:lpstr>Arial</vt:lpstr>
      <vt:lpstr>Office Theme</vt:lpstr>
      <vt:lpstr>Understanding Symbolic Execution</vt:lpstr>
      <vt:lpstr>A Simple Capture-the-Flag Level</vt:lpstr>
      <vt:lpstr>A Complex Capture-the-Flag Level</vt:lpstr>
      <vt:lpstr>Solution: Symbolic Execution</vt:lpstr>
      <vt:lpstr>Step 1: Inject a Symbol</vt:lpstr>
      <vt:lpstr>What is a Symbol?</vt:lpstr>
      <vt:lpstr>What is an Execution Path?</vt:lpstr>
      <vt:lpstr>Execution Path Example</vt:lpstr>
      <vt:lpstr>How do execution paths constrain symbols?</vt:lpstr>
      <vt:lpstr>Return to Step 1: Inject a Symbol</vt:lpstr>
      <vt:lpstr>Step 2: Branch</vt:lpstr>
      <vt:lpstr>What does it mean to branch?</vt:lpstr>
      <vt:lpstr>Step 3: Evaluate each Branch</vt:lpstr>
      <vt:lpstr>Step 3: Evaluate each Branch (part 2)</vt:lpstr>
      <vt:lpstr>A More Complex Example: Part 1</vt:lpstr>
      <vt:lpstr>A More Complex Example: Part 2</vt:lpstr>
      <vt:lpstr>Solving a More Complex Example: Part 1</vt:lpstr>
      <vt:lpstr>Solving a More Complex Example: Part 2</vt:lpstr>
      <vt:lpstr>The Real World™</vt:lpstr>
      <vt:lpstr>How do we step through the program, find the branch we want, and solve for λ?</vt:lpstr>
      <vt:lpstr>Symbolic Execution CTF: Part 1</vt:lpstr>
      <vt:lpstr>What is Angr?</vt:lpstr>
      <vt:lpstr>Setting up Angr</vt:lpstr>
      <vt:lpstr>PowerPoint Presentation</vt:lpstr>
      <vt:lpstr>An Execution Path in Angr</vt:lpstr>
      <vt:lpstr>A Set of Execution Paths</vt:lpstr>
      <vt:lpstr>A Path Group in Angr</vt:lpstr>
      <vt:lpstr>Building a Path Group</vt:lpstr>
      <vt:lpstr>Animation: Building a Path Group</vt:lpstr>
      <vt:lpstr>Animation: Building a Path Group</vt:lpstr>
      <vt:lpstr>Animation: Building a Path Group</vt:lpstr>
      <vt:lpstr>Animation: Building a Path Group</vt:lpstr>
      <vt:lpstr>Animation: Building a Path Group</vt:lpstr>
      <vt:lpstr>Animation: Building a Path Group</vt:lpstr>
      <vt:lpstr>Animation: Building a Path Group</vt:lpstr>
      <vt:lpstr>Searching for What We Want</vt:lpstr>
      <vt:lpstr>State Explosion (and a Solution?)</vt:lpstr>
      <vt:lpstr>One Good Approach: Avoiding Paths</vt:lpstr>
      <vt:lpstr>Avoiding Paths</vt:lpstr>
      <vt:lpstr>How do we determine which conditions might lead to a failed state?</vt:lpstr>
      <vt:lpstr>Summary: Algorithm for Find and Avoid</vt:lpstr>
      <vt:lpstr>Implementation in Angr (download me and take a look!)</vt:lpstr>
      <vt:lpstr>Shortcut: The ‘Explore’ Method</vt:lpstr>
      <vt:lpstr>Symbolic Execution CTF: Part 2</vt:lpstr>
      <vt:lpstr>Injecting Symbols</vt:lpstr>
      <vt:lpstr>Representation of Symbols: Bitvectors</vt:lpstr>
      <vt:lpstr>Bitvector Example</vt:lpstr>
      <vt:lpstr>Between Symbolic and Concrete</vt:lpstr>
      <vt:lpstr>Solving Constraints on Symbols</vt:lpstr>
      <vt:lpstr>Symbols in the Context of a Program State</vt:lpstr>
      <vt:lpstr>Symbol Propagation</vt:lpstr>
      <vt:lpstr>Constraint Propagation</vt:lpstr>
      <vt:lpstr>Constraint Reverse-Propagation</vt:lpstr>
      <vt:lpstr>The NP-Completeness of Constraint Satisfaction and the Inevitable Heat Death of the Universe</vt:lpstr>
      <vt:lpstr>Why are the first three levels of the CTF solved without injecting symbols?</vt:lpstr>
      <vt:lpstr>Injecting Symbols Example: Registers</vt:lpstr>
      <vt:lpstr>Injecting Symbols Example: Registers</vt:lpstr>
      <vt:lpstr>Injecting Symbols Example: Registers</vt:lpstr>
      <vt:lpstr>Injecting Symbols Example: Global Memory</vt:lpstr>
      <vt:lpstr>Injecting Symbols Example: Global Memory</vt:lpstr>
      <vt:lpstr>Injecting Symbols Example: Global Memory</vt:lpstr>
      <vt:lpstr>Injecting Symbols Example: The Stack</vt:lpstr>
      <vt:lpstr>Injecting Symbols Example: The Stack</vt:lpstr>
      <vt:lpstr>Injecting Symbols Example: Dynamic Memory</vt:lpstr>
      <vt:lpstr>Injecting Symbols Example: Dynamic Memory</vt:lpstr>
      <vt:lpstr>Injecting Symbols Example: Dynamic Memory</vt:lpstr>
      <vt:lpstr>Injecting Symbols Example: The Filesystem</vt:lpstr>
      <vt:lpstr>Representing a File as Memory</vt:lpstr>
      <vt:lpstr>Injecting Symbols Example: The Filesystem</vt:lpstr>
      <vt:lpstr>Injecting Symbols Example: The Filesystem</vt:lpstr>
      <vt:lpstr>Angr Implementation of Previous Examples</vt:lpstr>
      <vt:lpstr>Symbolic Execution CTF: Part 3</vt:lpstr>
      <vt:lpstr>Motivation: A Simple Example</vt:lpstr>
      <vt:lpstr>Solution</vt:lpstr>
      <vt:lpstr>Hooks</vt:lpstr>
      <vt:lpstr>Hook Walkthrough</vt:lpstr>
      <vt:lpstr>Hook Walkthrough</vt:lpstr>
      <vt:lpstr>Hook Walkthrough</vt:lpstr>
      <vt:lpstr>Common Patterns</vt:lpstr>
      <vt:lpstr>Complex Functions</vt:lpstr>
      <vt:lpstr>Review of Functions</vt:lpstr>
      <vt:lpstr>SimProcedure Algorithm</vt:lpstr>
      <vt:lpstr>SimProcedure Example</vt:lpstr>
      <vt:lpstr>SimProcedure in Practice</vt:lpstr>
      <vt:lpstr>If SimProcedures are impractical…</vt:lpstr>
      <vt:lpstr>Veritesting and Why Human Intuition Always Wins</vt:lpstr>
      <vt:lpstr>For more information on Veritesting…</vt:lpstr>
      <vt:lpstr>Statically-Linked Binaries</vt:lpstr>
      <vt:lpstr>A Solution to Statically-Linked Binaries</vt:lpstr>
      <vt:lpstr>Analyzing Dynamic Libraries (and other binary formats)</vt:lpstr>
      <vt:lpstr>Symbolic Execution CTF: Part 4</vt:lpstr>
      <vt:lpstr>Really Really High-level Strategy</vt:lpstr>
      <vt:lpstr>PowerPoint Presentation</vt:lpstr>
      <vt:lpstr>PowerPoint Presentation</vt:lpstr>
      <vt:lpstr>PowerPoint Presentation</vt:lpstr>
      <vt:lpstr>PowerPoint Presentation</vt:lpstr>
      <vt:lpstr>Simple Arbitrary Read Strategy</vt:lpstr>
      <vt:lpstr>PowerPoint Presentation</vt:lpstr>
      <vt:lpstr>PowerPoint Presentation</vt:lpstr>
      <vt:lpstr>Simple Arbitrary Write Strategy</vt:lpstr>
      <vt:lpstr>Simple Example: Arbitrary Jump</vt:lpstr>
      <vt:lpstr>Simple Example: Arbitrary Jump</vt:lpstr>
      <vt:lpstr>A Single (Nation-)State to Rule Them All!</vt:lpstr>
      <vt:lpstr>Oh the Places You’ll Go!</vt:lpstr>
      <vt:lpstr>Simple Arbitrary Jump Strategy</vt:lpstr>
      <vt:lpstr>Not-so Automatic Exploit Generation</vt:lpstr>
      <vt:lpstr>Complex Exploits</vt:lpstr>
      <vt:lpstr>Conclusion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Springer</dc:creator>
  <cp:lastModifiedBy>Jacob Springer</cp:lastModifiedBy>
  <cp:revision>405</cp:revision>
  <dcterms:created xsi:type="dcterms:W3CDTF">2017-07-19T20:39:46Z</dcterms:created>
  <dcterms:modified xsi:type="dcterms:W3CDTF">2017-08-03T19:01:10Z</dcterms:modified>
</cp:coreProperties>
</file>