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7"/>
  </p:notesMasterIdLst>
  <p:sldIdLst>
    <p:sldId id="259" r:id="rId5"/>
    <p:sldId id="294" r:id="rId6"/>
    <p:sldId id="308" r:id="rId7"/>
    <p:sldId id="313" r:id="rId8"/>
    <p:sldId id="314" r:id="rId9"/>
    <p:sldId id="281" r:id="rId10"/>
    <p:sldId id="295" r:id="rId11"/>
    <p:sldId id="315" r:id="rId12"/>
    <p:sldId id="296" r:id="rId13"/>
    <p:sldId id="324" r:id="rId14"/>
    <p:sldId id="325" r:id="rId15"/>
    <p:sldId id="326" r:id="rId16"/>
    <p:sldId id="328" r:id="rId17"/>
    <p:sldId id="316" r:id="rId18"/>
    <p:sldId id="317" r:id="rId19"/>
    <p:sldId id="318" r:id="rId20"/>
    <p:sldId id="319" r:id="rId21"/>
    <p:sldId id="320" r:id="rId22"/>
    <p:sldId id="321" r:id="rId23"/>
    <p:sldId id="305" r:id="rId24"/>
    <p:sldId id="322" r:id="rId25"/>
    <p:sldId id="323" r:id="rId26"/>
  </p:sldIdLst>
  <p:sldSz cx="9906000" cy="6858000" type="A4"/>
  <p:notesSz cx="7315200" cy="9601200"/>
  <p:defaultTextStyle>
    <a:defPPr>
      <a:defRPr lang="en-US"/>
    </a:defPPr>
    <a:lvl1pPr marL="0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4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7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1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5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8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02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85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68" algn="l" defTabSz="9141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EAFE6-3E68-44FF-8516-EA48531B8F62}" v="159" dt="2023-12-31T17:19:45.587"/>
    <p1510:client id="{F54EC74D-BAAF-42F4-BFFA-926F5271AA05}" v="638" dt="2023-12-30T23:46:37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396" y="24"/>
      </p:cViewPr>
      <p:guideLst>
        <p:guide orient="horz" pos="216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403B5A-21DF-4BBB-8059-B6B192FC641E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084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167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251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335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18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02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585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668" algn="l" defTabSz="91416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7262" y="-3641"/>
            <a:ext cx="374825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7" tIns="45708" rIns="91417" bIns="45708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7264" y="-14278"/>
            <a:ext cx="3749753" cy="10636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7" tIns="45708" rIns="91417" bIns="45708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27263" y="1"/>
            <a:ext cx="5448302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2855175" y="1"/>
            <a:ext cx="414671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27013" y="365125"/>
            <a:ext cx="478986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7589323" y="-10735"/>
            <a:ext cx="2316679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7265" y="6045959"/>
            <a:ext cx="5587446" cy="812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1416" y="1"/>
            <a:ext cx="7774587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69" y="1040003"/>
            <a:ext cx="2712633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562" y="4240214"/>
            <a:ext cx="2841526" cy="1801812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734326"/>
            <a:ext cx="4190702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084" indent="0">
              <a:buNone/>
              <a:defRPr sz="1900" b="1"/>
            </a:lvl2pPr>
            <a:lvl3pPr marL="914167" indent="0">
              <a:buNone/>
              <a:defRPr sz="1800" b="1"/>
            </a:lvl3pPr>
            <a:lvl4pPr marL="1371251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8" indent="0">
              <a:buNone/>
              <a:defRPr sz="1600" b="1"/>
            </a:lvl6pPr>
            <a:lvl7pPr marL="2742502" indent="0">
              <a:buNone/>
              <a:defRPr sz="1600" b="1"/>
            </a:lvl7pPr>
            <a:lvl8pPr marL="3199585" indent="0">
              <a:buNone/>
              <a:defRPr sz="1600" b="1"/>
            </a:lvl8pPr>
            <a:lvl9pPr marL="36566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58237"/>
            <a:ext cx="4190702" cy="3684587"/>
          </a:xfrm>
        </p:spPr>
        <p:txBody>
          <a:bodyPr/>
          <a:lstStyle>
            <a:lvl1pPr marL="283391" indent="-283391">
              <a:defRPr/>
            </a:lvl1pPr>
            <a:lvl2pPr marL="283391" indent="-283391">
              <a:defRPr/>
            </a:lvl2pPr>
            <a:lvl3pPr marL="283391" indent="-283391">
              <a:defRPr/>
            </a:lvl3pPr>
            <a:lvl4pPr marL="283391" indent="-283391">
              <a:defRPr/>
            </a:lvl4pPr>
            <a:lvl5pPr marL="283391" indent="-28339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4" y="1734326"/>
            <a:ext cx="421134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084" indent="0">
              <a:buNone/>
              <a:defRPr sz="1900" b="1"/>
            </a:lvl2pPr>
            <a:lvl3pPr marL="914167" indent="0">
              <a:buNone/>
              <a:defRPr sz="1800" b="1"/>
            </a:lvl3pPr>
            <a:lvl4pPr marL="1371251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8" indent="0">
              <a:buNone/>
              <a:defRPr sz="1600" b="1"/>
            </a:lvl6pPr>
            <a:lvl7pPr marL="2742502" indent="0">
              <a:buNone/>
              <a:defRPr sz="1600" b="1"/>
            </a:lvl7pPr>
            <a:lvl8pPr marL="3199585" indent="0">
              <a:buNone/>
              <a:defRPr sz="1600" b="1"/>
            </a:lvl8pPr>
            <a:lvl9pPr marL="36566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4" y="2558237"/>
            <a:ext cx="4211340" cy="3684587"/>
          </a:xfrm>
        </p:spPr>
        <p:txBody>
          <a:bodyPr/>
          <a:lstStyle>
            <a:lvl1pPr marL="283391" indent="-283391">
              <a:defRPr/>
            </a:lvl1pPr>
            <a:lvl2pPr marL="283391" indent="-283391">
              <a:defRPr/>
            </a:lvl2pPr>
            <a:lvl3pPr marL="283391" indent="-283391">
              <a:defRPr/>
            </a:lvl3pPr>
            <a:lvl4pPr marL="283391" indent="-283391">
              <a:defRPr/>
            </a:lvl4pPr>
            <a:lvl5pPr marL="283391" indent="-28339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365127"/>
            <a:ext cx="8543925" cy="132556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30" y="1734326"/>
            <a:ext cx="2600325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500" b="1" cap="all" spc="0" baseline="0">
                <a:solidFill>
                  <a:schemeClr val="accent1"/>
                </a:solidFill>
              </a:defRPr>
            </a:lvl1pPr>
            <a:lvl2pPr marL="457084" indent="0">
              <a:buNone/>
              <a:defRPr sz="1900" b="1"/>
            </a:lvl2pPr>
            <a:lvl3pPr marL="914167" indent="0">
              <a:buNone/>
              <a:defRPr sz="1800" b="1"/>
            </a:lvl3pPr>
            <a:lvl4pPr marL="1371251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8" indent="0">
              <a:buNone/>
              <a:defRPr sz="1600" b="1"/>
            </a:lvl6pPr>
            <a:lvl7pPr marL="2742502" indent="0">
              <a:buNone/>
              <a:defRPr sz="1600" b="1"/>
            </a:lvl7pPr>
            <a:lvl8pPr marL="3199585" indent="0">
              <a:buNone/>
              <a:defRPr sz="1600" b="1"/>
            </a:lvl8pPr>
            <a:lvl9pPr marL="36566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30" y="2558237"/>
            <a:ext cx="2600325" cy="3684587"/>
          </a:xfrm>
        </p:spPr>
        <p:txBody>
          <a:bodyPr>
            <a:normAutofit/>
          </a:bodyPr>
          <a:lstStyle>
            <a:lvl1pPr marL="283391" indent="-283391">
              <a:defRPr sz="1900"/>
            </a:lvl1pPr>
            <a:lvl2pPr marL="283391" indent="-283391">
              <a:defRPr sz="1900"/>
            </a:lvl2pPr>
            <a:lvl3pPr marL="283391" indent="-283391">
              <a:defRPr sz="1900"/>
            </a:lvl3pPr>
            <a:lvl4pPr marL="283391" indent="-283391">
              <a:defRPr sz="1900"/>
            </a:lvl4pPr>
            <a:lvl5pPr marL="283391" indent="-283391"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2839" y="1734326"/>
            <a:ext cx="2600325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500" b="1" cap="all" spc="0" baseline="0">
                <a:solidFill>
                  <a:schemeClr val="accent1"/>
                </a:solidFill>
              </a:defRPr>
            </a:lvl1pPr>
            <a:lvl2pPr marL="457084" indent="0">
              <a:buNone/>
              <a:defRPr sz="1900" b="1"/>
            </a:lvl2pPr>
            <a:lvl3pPr marL="914167" indent="0">
              <a:buNone/>
              <a:defRPr sz="1800" b="1"/>
            </a:lvl3pPr>
            <a:lvl4pPr marL="1371251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8" indent="0">
              <a:buNone/>
              <a:defRPr sz="1600" b="1"/>
            </a:lvl6pPr>
            <a:lvl7pPr marL="2742502" indent="0">
              <a:buNone/>
              <a:defRPr sz="1600" b="1"/>
            </a:lvl7pPr>
            <a:lvl8pPr marL="3199585" indent="0">
              <a:buNone/>
              <a:defRPr sz="1600" b="1"/>
            </a:lvl8pPr>
            <a:lvl9pPr marL="36566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52839" y="2558237"/>
            <a:ext cx="2600325" cy="3684587"/>
          </a:xfrm>
        </p:spPr>
        <p:txBody>
          <a:bodyPr>
            <a:normAutofit/>
          </a:bodyPr>
          <a:lstStyle>
            <a:lvl1pPr marL="283391" indent="-283391">
              <a:defRPr sz="1900"/>
            </a:lvl1pPr>
            <a:lvl2pPr marL="283391" indent="-283391">
              <a:defRPr sz="1900"/>
            </a:lvl2pPr>
            <a:lvl3pPr marL="283391" indent="-283391">
              <a:defRPr sz="1900"/>
            </a:lvl3pPr>
            <a:lvl4pPr marL="283391" indent="-283391">
              <a:defRPr sz="1900"/>
            </a:lvl4pPr>
            <a:lvl5pPr marL="283391" indent="-283391"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3348" y="1734326"/>
            <a:ext cx="2600325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500" b="1" cap="all" spc="0" baseline="0">
                <a:solidFill>
                  <a:schemeClr val="accent1"/>
                </a:solidFill>
              </a:defRPr>
            </a:lvl1pPr>
            <a:lvl2pPr marL="457084" indent="0">
              <a:buNone/>
              <a:defRPr sz="1900" b="1"/>
            </a:lvl2pPr>
            <a:lvl3pPr marL="914167" indent="0">
              <a:buNone/>
              <a:defRPr sz="1800" b="1"/>
            </a:lvl3pPr>
            <a:lvl4pPr marL="1371251" indent="0">
              <a:buNone/>
              <a:defRPr sz="1600" b="1"/>
            </a:lvl4pPr>
            <a:lvl5pPr marL="1828335" indent="0">
              <a:buNone/>
              <a:defRPr sz="1600" b="1"/>
            </a:lvl5pPr>
            <a:lvl6pPr marL="2285418" indent="0">
              <a:buNone/>
              <a:defRPr sz="1600" b="1"/>
            </a:lvl6pPr>
            <a:lvl7pPr marL="2742502" indent="0">
              <a:buNone/>
              <a:defRPr sz="1600" b="1"/>
            </a:lvl7pPr>
            <a:lvl8pPr marL="3199585" indent="0">
              <a:buNone/>
              <a:defRPr sz="1600" b="1"/>
            </a:lvl8pPr>
            <a:lvl9pPr marL="36566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23348" y="2558237"/>
            <a:ext cx="2600325" cy="3684587"/>
          </a:xfrm>
        </p:spPr>
        <p:txBody>
          <a:bodyPr>
            <a:normAutofit/>
          </a:bodyPr>
          <a:lstStyle>
            <a:lvl1pPr marL="283391" indent="-283391">
              <a:defRPr sz="1900"/>
            </a:lvl1pPr>
            <a:lvl2pPr marL="283391" indent="-283391">
              <a:defRPr sz="1900"/>
            </a:lvl2pPr>
            <a:lvl3pPr marL="283391" indent="-283391">
              <a:defRPr sz="1900"/>
            </a:lvl3pPr>
            <a:lvl4pPr marL="283391" indent="-283391">
              <a:defRPr sz="1900"/>
            </a:lvl4pPr>
            <a:lvl5pPr marL="283391" indent="-283391"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533400"/>
            <a:ext cx="4466018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9" y="2229349"/>
            <a:ext cx="4466018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8684" y="0"/>
            <a:ext cx="2001916" cy="3429001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39940" y="0"/>
            <a:ext cx="2063584" cy="3429001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38684" y="3383281"/>
            <a:ext cx="2001916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940" y="3383281"/>
            <a:ext cx="206358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54" y="685803"/>
            <a:ext cx="5068934" cy="138223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7444"/>
            <a:ext cx="4035239" cy="6846395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255" y="2301951"/>
            <a:ext cx="5068933" cy="402264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947310" y="-19393"/>
            <a:ext cx="654996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1122364"/>
            <a:ext cx="7429501" cy="3025308"/>
          </a:xfrm>
        </p:spPr>
        <p:txBody>
          <a:bodyPr anchor="b">
            <a:normAutofit/>
          </a:bodyPr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1" y="4386731"/>
            <a:ext cx="7429501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084" indent="0" algn="ctr">
              <a:buNone/>
              <a:defRPr sz="1900"/>
            </a:lvl2pPr>
            <a:lvl3pPr marL="914167" indent="0" algn="ctr">
              <a:buNone/>
              <a:defRPr sz="1800"/>
            </a:lvl3pPr>
            <a:lvl4pPr marL="1371251" indent="0" algn="ctr">
              <a:buNone/>
              <a:defRPr sz="1600"/>
            </a:lvl4pPr>
            <a:lvl5pPr marL="1828335" indent="0" algn="ctr">
              <a:buNone/>
              <a:defRPr sz="1600"/>
            </a:lvl5pPr>
            <a:lvl6pPr marL="2285418" indent="0" algn="ctr">
              <a:buNone/>
              <a:defRPr sz="1600"/>
            </a:lvl6pPr>
            <a:lvl7pPr marL="2742502" indent="0" algn="ctr">
              <a:buNone/>
              <a:defRPr sz="1600"/>
            </a:lvl7pPr>
            <a:lvl8pPr marL="3199585" indent="0" algn="ctr">
              <a:buNone/>
              <a:defRPr sz="1600"/>
            </a:lvl8pPr>
            <a:lvl9pPr marL="36566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0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0" y="4589465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9" y="1924493"/>
            <a:ext cx="421005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4" y="1924493"/>
            <a:ext cx="421005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5978"/>
            <a:ext cx="4152759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5" y="675166"/>
            <a:ext cx="3056512" cy="30550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535" y="533402"/>
            <a:ext cx="3083041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1" y="5329453"/>
            <a:ext cx="4953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44017" y="0"/>
            <a:ext cx="2161984" cy="3429001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44017" y="3383281"/>
            <a:ext cx="216198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0581" y="1064718"/>
            <a:ext cx="5000055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580" y="5033340"/>
            <a:ext cx="5003335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777747" y="1"/>
            <a:ext cx="662704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5468381"/>
            <a:ext cx="4953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70" y="0"/>
            <a:ext cx="3909194" cy="6857999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1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2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1"/>
            <a:ext cx="3194942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084" indent="0">
              <a:buNone/>
              <a:defRPr sz="1400"/>
            </a:lvl2pPr>
            <a:lvl3pPr marL="914167" indent="0">
              <a:buNone/>
              <a:defRPr sz="1300"/>
            </a:lvl3pPr>
            <a:lvl4pPr marL="1371251" indent="0">
              <a:buNone/>
              <a:defRPr sz="1000"/>
            </a:lvl4pPr>
            <a:lvl5pPr marL="1828335" indent="0">
              <a:buNone/>
              <a:defRPr sz="1000"/>
            </a:lvl5pPr>
            <a:lvl6pPr marL="2285418" indent="0">
              <a:buNone/>
              <a:defRPr sz="1000"/>
            </a:lvl6pPr>
            <a:lvl7pPr marL="2742502" indent="0">
              <a:buNone/>
              <a:defRPr sz="1000"/>
            </a:lvl7pPr>
            <a:lvl8pPr marL="3199585" indent="0">
              <a:buNone/>
              <a:defRPr sz="1000"/>
            </a:lvl8pPr>
            <a:lvl9pPr marL="36566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0" y="457201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2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67" indent="0">
              <a:buNone/>
              <a:defRPr sz="2500"/>
            </a:lvl3pPr>
            <a:lvl4pPr marL="1371251" indent="0">
              <a:buNone/>
              <a:defRPr sz="1900"/>
            </a:lvl4pPr>
            <a:lvl5pPr marL="1828335" indent="0">
              <a:buNone/>
              <a:defRPr sz="1900"/>
            </a:lvl5pPr>
            <a:lvl6pPr marL="2285418" indent="0">
              <a:buNone/>
              <a:defRPr sz="1900"/>
            </a:lvl6pPr>
            <a:lvl7pPr marL="2742502" indent="0">
              <a:buNone/>
              <a:defRPr sz="1900"/>
            </a:lvl7pPr>
            <a:lvl8pPr marL="3199585" indent="0">
              <a:buNone/>
              <a:defRPr sz="1900"/>
            </a:lvl8pPr>
            <a:lvl9pPr marL="3656668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30" y="2057401"/>
            <a:ext cx="3194942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084" indent="0">
              <a:buNone/>
              <a:defRPr sz="1400"/>
            </a:lvl2pPr>
            <a:lvl3pPr marL="914167" indent="0">
              <a:buNone/>
              <a:defRPr sz="1300"/>
            </a:lvl3pPr>
            <a:lvl4pPr marL="1371251" indent="0">
              <a:buNone/>
              <a:defRPr sz="1000"/>
            </a:lvl4pPr>
            <a:lvl5pPr marL="1828335" indent="0">
              <a:buNone/>
              <a:defRPr sz="1000"/>
            </a:lvl5pPr>
            <a:lvl6pPr marL="2285418" indent="0">
              <a:buNone/>
              <a:defRPr sz="1000"/>
            </a:lvl6pPr>
            <a:lvl7pPr marL="2742502" indent="0">
              <a:buNone/>
              <a:defRPr sz="1000"/>
            </a:lvl7pPr>
            <a:lvl8pPr marL="3199585" indent="0">
              <a:buNone/>
              <a:defRPr sz="1000"/>
            </a:lvl8pPr>
            <a:lvl9pPr marL="36566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60" y="557307"/>
            <a:ext cx="4351153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112" y="1"/>
            <a:ext cx="54305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3852973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" y="3432621"/>
            <a:ext cx="4207171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160" y="2183038"/>
            <a:ext cx="4351153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299" y="975816"/>
            <a:ext cx="2421166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6739" y="4"/>
            <a:ext cx="7310352" cy="4581080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4996" y="883421"/>
            <a:ext cx="4021008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40938" y="4574266"/>
            <a:ext cx="4123044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28" y="2679194"/>
            <a:ext cx="4019359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9" y="2009776"/>
            <a:ext cx="8048625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9" y="2009775"/>
            <a:ext cx="8048625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5978"/>
            <a:ext cx="4152759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79" y="680486"/>
            <a:ext cx="2757170" cy="274851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" y="5329453"/>
            <a:ext cx="4953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237" y="533400"/>
            <a:ext cx="2988996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44017" y="1"/>
            <a:ext cx="216198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44017" y="2324102"/>
            <a:ext cx="216198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44017" y="4535426"/>
            <a:ext cx="216198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689" y="2350009"/>
            <a:ext cx="1597344" cy="1801367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0656" y="4319521"/>
            <a:ext cx="1595129" cy="365760"/>
          </a:xfrm>
        </p:spPr>
        <p:txBody>
          <a:bodyPr>
            <a:noAutofit/>
          </a:bodyPr>
          <a:lstStyle>
            <a:lvl1pPr marL="0" indent="0">
              <a:buNone/>
              <a:def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28689" y="4761769"/>
            <a:ext cx="1595129" cy="741904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075018" y="2350009"/>
            <a:ext cx="1597344" cy="1801367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079199" y="4319520"/>
            <a:ext cx="1595129" cy="365760"/>
          </a:xfrm>
        </p:spPr>
        <p:txBody>
          <a:bodyPr>
            <a:noAutofit/>
          </a:bodyPr>
          <a:lstStyle>
            <a:lvl1pPr marL="0" indent="0">
              <a:buNone/>
              <a:def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077232" y="4761767"/>
            <a:ext cx="1595129" cy="741904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230369" y="2350009"/>
            <a:ext cx="1597344" cy="1801367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33644" y="4319520"/>
            <a:ext cx="1595129" cy="365760"/>
          </a:xfrm>
        </p:spPr>
        <p:txBody>
          <a:bodyPr>
            <a:noAutofit/>
          </a:bodyPr>
          <a:lstStyle>
            <a:lvl1pPr marL="0" indent="0">
              <a:buNone/>
              <a:def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31677" y="4761767"/>
            <a:ext cx="1595129" cy="741904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84924" y="2350009"/>
            <a:ext cx="1597344" cy="1801367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86121" y="4319520"/>
            <a:ext cx="1595129" cy="365760"/>
          </a:xfrm>
        </p:spPr>
        <p:txBody>
          <a:bodyPr>
            <a:noAutofit/>
          </a:bodyPr>
          <a:lstStyle>
            <a:lvl1pPr marL="0" indent="0">
              <a:buNone/>
              <a:defRPr sz="1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384155" y="4761767"/>
            <a:ext cx="1595129" cy="741904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825626"/>
            <a:ext cx="8687909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2" y="0"/>
            <a:ext cx="2534769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2" y="3"/>
            <a:ext cx="734312" cy="65436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34825" y="5791203"/>
            <a:ext cx="5107782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6876160" y="5848350"/>
            <a:ext cx="3029842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9378816" y="1647828"/>
            <a:ext cx="527186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8760013" y="0"/>
            <a:ext cx="1145989" cy="42583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5305129" y="-4762"/>
            <a:ext cx="4600873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533402"/>
            <a:ext cx="8048625" cy="1382156"/>
          </a:xfrm>
          <a:prstGeom prst="rect">
            <a:avLst/>
          </a:prstGeom>
        </p:spPr>
        <p:txBody>
          <a:bodyPr vert="horz" lIns="91417" tIns="45708" rIns="91417" bIns="457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89" y="2009554"/>
            <a:ext cx="8048625" cy="4024424"/>
          </a:xfrm>
          <a:prstGeom prst="rect">
            <a:avLst/>
          </a:prstGeom>
        </p:spPr>
        <p:txBody>
          <a:bodyPr vert="horz" lIns="91417" tIns="45708" rIns="91417" bIns="45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61396" y="6398880"/>
            <a:ext cx="3407551" cy="365125"/>
          </a:xfrm>
          <a:prstGeom prst="rect">
            <a:avLst/>
          </a:prstGeom>
        </p:spPr>
        <p:txBody>
          <a:bodyPr vert="horz" lIns="91417" tIns="45708" rIns="91417" bIns="45708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475" y="6398880"/>
            <a:ext cx="3654069" cy="365125"/>
          </a:xfrm>
          <a:prstGeom prst="rect">
            <a:avLst/>
          </a:prstGeom>
        </p:spPr>
        <p:txBody>
          <a:bodyPr vert="horz" lIns="91417" tIns="45708" rIns="91417" bIns="45708" rtlCol="0" anchor="ctr">
            <a:normAutofit/>
          </a:bodyPr>
          <a:lstStyle>
            <a:lvl1pPr algn="l">
              <a:defRPr sz="13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27014" y="6398880"/>
            <a:ext cx="382596" cy="365125"/>
          </a:xfrm>
          <a:prstGeom prst="rect">
            <a:avLst/>
          </a:prstGeom>
        </p:spPr>
        <p:txBody>
          <a:bodyPr vert="horz" lIns="91417" tIns="45708" rIns="91417" bIns="45708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167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41" indent="-228541" algn="l" defTabSz="914167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500" kern="1200">
          <a:solidFill>
            <a:schemeClr val="tx2"/>
          </a:solidFill>
          <a:latin typeface="+mn-lt"/>
          <a:ea typeface="+mn-ea"/>
          <a:cs typeface="+mn-cs"/>
        </a:defRPr>
      </a:lvl1pPr>
      <a:lvl2pPr marL="685626" indent="-228541" algn="l" defTabSz="914167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2pPr>
      <a:lvl3pPr marL="1142709" indent="-228541" algn="l" defTabSz="914167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792" indent="-228541" algn="l" defTabSz="914167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6877" indent="-228541" algn="l" defTabSz="914167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960" indent="-228541" algn="l" defTabSz="9141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2" indent="-228541" algn="l" defTabSz="9141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7" indent="-228541" algn="l" defTabSz="9141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0" indent="-228541" algn="l" defTabSz="9141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7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1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5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8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2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5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8" algn="l" defTabSz="914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1416" y="1"/>
            <a:ext cx="7774587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69" y="1040003"/>
            <a:ext cx="2712633" cy="3150159"/>
          </a:xfrm>
        </p:spPr>
        <p:txBody>
          <a:bodyPr>
            <a:normAutofit/>
          </a:bodyPr>
          <a:lstStyle/>
          <a:p>
            <a:r>
              <a:rPr lang="es-AR" b="1" dirty="0"/>
              <a:t>Data </a:t>
            </a:r>
            <a:r>
              <a:rPr lang="es-AR" b="1" dirty="0" err="1"/>
              <a:t>science</a:t>
            </a:r>
            <a:r>
              <a:rPr lang="es-AR" b="1" dirty="0"/>
              <a:t> </a:t>
            </a:r>
            <a:r>
              <a:rPr lang="es-AR" b="1" dirty="0" err="1"/>
              <a:t>salary</a:t>
            </a:r>
            <a:r>
              <a:rPr lang="es-AR" b="1" dirty="0"/>
              <a:t> </a:t>
            </a:r>
            <a:r>
              <a:rPr lang="es-AR" b="1" dirty="0" err="1"/>
              <a:t>trends</a:t>
            </a:r>
            <a:br>
              <a:rPr lang="es-AR" b="1" dirty="0"/>
            </a:br>
            <a:br>
              <a:rPr lang="es-AR" b="1" dirty="0"/>
            </a:br>
            <a:r>
              <a:rPr lang="es-AR" b="1" dirty="0"/>
              <a:t>2023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8562" y="4240214"/>
            <a:ext cx="2841526" cy="1801812"/>
          </a:xfrm>
        </p:spPr>
        <p:txBody>
          <a:bodyPr>
            <a:normAutofit/>
          </a:bodyPr>
          <a:lstStyle/>
          <a:p>
            <a:r>
              <a:rPr lang="en-US" sz="1600" dirty="0"/>
              <a:t>Verónica Arasanz </a:t>
            </a:r>
          </a:p>
          <a:p>
            <a:r>
              <a:rPr lang="en-US" sz="1600" dirty="0" err="1"/>
              <a:t>Comisión</a:t>
            </a:r>
            <a:r>
              <a:rPr lang="en-US" sz="1600" dirty="0"/>
              <a:t> 46310 </a:t>
            </a:r>
          </a:p>
          <a:p>
            <a:r>
              <a:rPr lang="en-US" sz="160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E606-A0E3-338D-E573-8773E8EC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599-F1A2-EFB0-ACE2-F8D17AFD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96" y="361045"/>
            <a:ext cx="8048625" cy="937656"/>
          </a:xfrm>
        </p:spPr>
        <p:txBody>
          <a:bodyPr>
            <a:normAutofit fontScale="90000"/>
          </a:bodyPr>
          <a:lstStyle/>
          <a:p>
            <a:r>
              <a:rPr lang="es-AR" sz="3200" dirty="0"/>
              <a:t>Reporte</a:t>
            </a:r>
            <a:br>
              <a:rPr lang="es-AR" sz="3200" dirty="0"/>
            </a:br>
            <a:endParaRPr lang="es-AR" sz="32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DD5A-B2B4-96BB-F992-77A8FC86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A269BB-0AA9-7FF5-B69D-D63938B0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5" y="1693623"/>
            <a:ext cx="7116253" cy="19099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4526A0-FA80-48BC-E167-C28F1CC1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9" y="4277631"/>
            <a:ext cx="7160846" cy="20056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CF23D0-B22F-0201-126C-7C75C8A4E81F}"/>
              </a:ext>
            </a:extLst>
          </p:cNvPr>
          <p:cNvSpPr txBox="1"/>
          <p:nvPr/>
        </p:nvSpPr>
        <p:spPr>
          <a:xfrm>
            <a:off x="788648" y="988790"/>
            <a:ext cx="6618742" cy="646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17" tIns="45708" rIns="91417" bIns="4570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Conociendo nuestro DATA FRAME.</a:t>
            </a:r>
          </a:p>
          <a:p>
            <a:r>
              <a:rPr lang="es-ES" dirty="0"/>
              <a:t>Análisis </a:t>
            </a:r>
            <a:r>
              <a:rPr lang="es-ES" dirty="0" err="1"/>
              <a:t>univariado</a:t>
            </a:r>
            <a:endParaRPr lang="es-ES" dirty="0"/>
          </a:p>
        </p:txBody>
      </p:sp>
      <p:pic>
        <p:nvPicPr>
          <p:cNvPr id="11" name="Imagen 10" descr="La Lupa - Analista Comercial Transparent PNG - 800x444 - Free Download on  NicePNG">
            <a:extLst>
              <a:ext uri="{FF2B5EF4-FFF2-40B4-BE49-F238E27FC236}">
                <a16:creationId xmlns:a16="http://schemas.microsoft.com/office/drawing/2014/main" id="{2DB53FEC-05D6-17DB-B54D-4F19B52C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11" y="607106"/>
            <a:ext cx="1808729" cy="14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637E6-6A95-62EC-7935-6C7AE419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F521-6517-D3A5-2D36-B47BB17A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37" y="388259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Reporte</a:t>
            </a:r>
            <a:br>
              <a:rPr lang="es-AR" sz="3200" dirty="0"/>
            </a:br>
            <a:endParaRPr lang="en-US" sz="3200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1CF3-4B87-DA1A-C182-CE5B5B7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F58C3-0FF8-315B-AB55-E0411335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3" y="1618346"/>
            <a:ext cx="7458984" cy="20973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9D207C-91EB-3068-3597-65388E4F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10" y="3694113"/>
            <a:ext cx="7463036" cy="200070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764510" y="1163183"/>
            <a:ext cx="2108223" cy="369308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r>
              <a:rPr lang="es-ES" dirty="0"/>
              <a:t>Análisis </a:t>
            </a:r>
            <a:r>
              <a:rPr lang="es-ES" dirty="0" err="1"/>
              <a:t>univariado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95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2A999-D321-5FB0-6341-B94846435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8D2-2D40-EDA9-265B-36021656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60" y="424544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Reporte</a:t>
            </a:r>
            <a:endParaRPr lang="en-US" sz="3200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998F-70E5-B624-EA03-B203C206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32A852C7-4123-1B87-569B-69CB045C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0" y="2120903"/>
            <a:ext cx="8409780" cy="2979057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685120" y="1437392"/>
            <a:ext cx="2108223" cy="369308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r>
              <a:rPr lang="es-ES" dirty="0"/>
              <a:t>Análisis </a:t>
            </a:r>
            <a:r>
              <a:rPr lang="es-ES" dirty="0" err="1"/>
              <a:t>univariado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05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AE596-9FCA-52EB-88A7-0540D6BEB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614-3B1C-558E-C2D2-BA44DC8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533402"/>
            <a:ext cx="8048625" cy="854528"/>
          </a:xfrm>
        </p:spPr>
        <p:txBody>
          <a:bodyPr>
            <a:normAutofit fontScale="90000"/>
          </a:bodyPr>
          <a:lstStyle/>
          <a:p>
            <a:r>
              <a:rPr lang="es-AR" sz="3200" dirty="0"/>
              <a:t>Reporte</a:t>
            </a:r>
            <a:br>
              <a:rPr lang="es-AR" sz="3200" dirty="0"/>
            </a:br>
            <a:endParaRPr lang="en-US" sz="3200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C4736-9D96-7A97-03F1-0687B0D8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0D42A48-E404-1E04-F53B-D9AEF431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2" y="1755549"/>
            <a:ext cx="6378462" cy="29368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7023D6-0366-CF40-AFD9-33E45CFF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15" y="4179434"/>
            <a:ext cx="6983583" cy="172856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985414" y="1105291"/>
            <a:ext cx="2108223" cy="369308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r>
              <a:rPr lang="es-ES" dirty="0"/>
              <a:t>Análisis </a:t>
            </a:r>
            <a:r>
              <a:rPr lang="es-ES" dirty="0" err="1"/>
              <a:t>univariado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04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0" y="906030"/>
            <a:ext cx="4292600" cy="1107971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endParaRPr lang="es-AR" b="1" dirty="0"/>
          </a:p>
          <a:p>
            <a:pPr algn="just"/>
            <a:r>
              <a:rPr lang="es-AR" sz="1600" b="1" dirty="0">
                <a:latin typeface="Roboto" panose="02000000000000000000" pitchFamily="2" charset="0"/>
              </a:rPr>
              <a:t>Salario en dólares: 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me brinda información de la distribución de los salarios, el promedio de los mismos se ubica @ USD 133.000</a:t>
            </a:r>
            <a:endParaRPr lang="es-AR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56438-CFD7-63ED-B1DC-97C22CC0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2478343"/>
            <a:ext cx="3782016" cy="3473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4DC3D-85B4-37C1-30CB-5635F9E795E6}"/>
              </a:ext>
            </a:extLst>
          </p:cNvPr>
          <p:cNvSpPr txBox="1"/>
          <p:nvPr/>
        </p:nvSpPr>
        <p:spPr>
          <a:xfrm>
            <a:off x="5360591" y="964512"/>
            <a:ext cx="3885009" cy="1569636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Tipo de empleo</a:t>
            </a:r>
            <a:r>
              <a:rPr lang="es-AR" sz="1600" dirty="0">
                <a:latin typeface="Roboto"/>
                <a:ea typeface="Roboto"/>
                <a:cs typeface="Roboto"/>
              </a:rPr>
              <a:t>: Este gr</a:t>
            </a:r>
            <a:r>
              <a:rPr lang="en-US" sz="1600" dirty="0" err="1">
                <a:latin typeface="Roboto"/>
                <a:ea typeface="Roboto"/>
                <a:cs typeface="Roboto"/>
              </a:rPr>
              <a:t>áfico</a:t>
            </a:r>
            <a:r>
              <a:rPr lang="en-US" sz="1600" dirty="0"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latin typeface="Roboto"/>
                <a:ea typeface="Roboto"/>
                <a:cs typeface="Roboto"/>
              </a:rPr>
              <a:t>bivariado</a:t>
            </a:r>
            <a:r>
              <a:rPr lang="en-US" sz="1600" dirty="0">
                <a:latin typeface="Roboto"/>
                <a:ea typeface="Roboto"/>
                <a:cs typeface="Roboto"/>
              </a:rPr>
              <a:t> 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me indica que a medida que va creciendo el nivel de experiencia y el salario, hay menos contratos </a:t>
            </a:r>
            <a:r>
              <a:rPr lang="es-AR" sz="1600" dirty="0">
                <a:latin typeface="Roboto"/>
                <a:ea typeface="Roboto"/>
                <a:cs typeface="Roboto"/>
              </a:rPr>
              <a:t>Freelance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y </a:t>
            </a:r>
            <a:r>
              <a:rPr lang="es-AR" sz="1600" b="0" i="0" dirty="0" err="1">
                <a:effectLst/>
                <a:latin typeface="Roboto"/>
                <a:ea typeface="Roboto"/>
                <a:cs typeface="Roboto"/>
              </a:rPr>
              <a:t>Part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Time y más contratos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contract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y Full Time</a:t>
            </a:r>
            <a:endParaRPr lang="en-U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42AC93-6E91-80FE-1E6D-3B3F59B0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34148"/>
            <a:ext cx="4400210" cy="33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2" y="906030"/>
            <a:ext cx="4431904" cy="2339078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endParaRPr lang="es-AR" b="1" dirty="0"/>
          </a:p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Nivel de experiencia: </a:t>
            </a:r>
            <a:r>
              <a:rPr lang="es-AR" sz="1600" dirty="0">
                <a:latin typeface="Roboto"/>
                <a:ea typeface="Roboto"/>
                <a:cs typeface="Roboto"/>
              </a:rPr>
              <a:t>Agrupando por nivel de experiencia, podemos decir que los que tienen un nivel de experiencia senior ganan como media @ USD 151.000. Mientras que los que son </a:t>
            </a:r>
            <a:r>
              <a:rPr lang="es-AR" sz="1600" dirty="0" err="1">
                <a:latin typeface="Roboto"/>
                <a:ea typeface="Roboto"/>
                <a:cs typeface="Roboto"/>
              </a:rPr>
              <a:t>Mid-level</a:t>
            </a:r>
            <a:r>
              <a:rPr lang="es-AR" sz="1600" dirty="0">
                <a:latin typeface="Roboto"/>
                <a:ea typeface="Roboto"/>
                <a:cs typeface="Roboto"/>
              </a:rPr>
              <a:t> tienen un salario medio de @ USD 99.000. La media de los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entry-level</a:t>
            </a:r>
            <a:r>
              <a:rPr lang="es-AR" sz="1600" dirty="0">
                <a:latin typeface="Roboto"/>
                <a:ea typeface="Roboto"/>
                <a:cs typeface="Roboto"/>
              </a:rPr>
              <a:t> es de @ USD 73.000. Mientras que el de los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experienced</a:t>
            </a:r>
            <a:r>
              <a:rPr lang="es-AR" sz="1600" dirty="0">
                <a:latin typeface="Roboto"/>
                <a:ea typeface="Roboto"/>
                <a:cs typeface="Roboto"/>
              </a:rPr>
              <a:t> es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usd</a:t>
            </a:r>
            <a:r>
              <a:rPr lang="es-AR" sz="1600" dirty="0">
                <a:latin typeface="Roboto"/>
                <a:ea typeface="Roboto"/>
                <a:cs typeface="Roboto"/>
              </a:rPr>
              <a:t> 181.000</a:t>
            </a:r>
            <a:endParaRPr lang="es-AR" sz="1600" b="1" dirty="0"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4DC3D-85B4-37C1-30CB-5635F9E795E6}"/>
              </a:ext>
            </a:extLst>
          </p:cNvPr>
          <p:cNvSpPr txBox="1"/>
          <p:nvPr/>
        </p:nvSpPr>
        <p:spPr>
          <a:xfrm>
            <a:off x="5236767" y="1297328"/>
            <a:ext cx="3885009" cy="1323415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Nivel de experiencia</a:t>
            </a:r>
            <a:r>
              <a:rPr lang="es-AR" sz="1600" dirty="0">
                <a:latin typeface="Roboto"/>
                <a:ea typeface="Roboto"/>
                <a:cs typeface="Roboto"/>
              </a:rPr>
              <a:t>: Este gráfico </a:t>
            </a:r>
            <a:r>
              <a:rPr lang="es-AR" sz="1600" dirty="0" err="1">
                <a:latin typeface="Roboto"/>
                <a:ea typeface="Roboto"/>
                <a:cs typeface="Roboto"/>
              </a:rPr>
              <a:t>bivariado</a:t>
            </a:r>
            <a:r>
              <a:rPr lang="es-AR" sz="1600" dirty="0">
                <a:latin typeface="Roboto"/>
                <a:ea typeface="Roboto"/>
                <a:cs typeface="Roboto"/>
              </a:rPr>
              <a:t>, me muestra que todos los niveles de salario son mejores en las empresas medianas y peores en las empresas pequeñas.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89E36C4B-9DFA-35EC-4A6A-AC618DED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9" y="3213101"/>
            <a:ext cx="3631095" cy="3253015"/>
          </a:xfrm>
          <a:prstGeom prst="rect">
            <a:avLst/>
          </a:prstGeom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11FF824-5777-BF26-6C0F-6A876F5B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44" y="3132821"/>
            <a:ext cx="3883536" cy="32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1" y="906031"/>
            <a:ext cx="8316913" cy="1323415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endParaRPr lang="es-AR" sz="1600" b="1" dirty="0"/>
          </a:p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Tamaño de la empresa: 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La mayoría de los trabajadores corresponden a empresas medianas, donde el promedio de los salarios se ubica en USD </a:t>
            </a:r>
            <a:r>
              <a:rPr lang="es-AR" sz="1600" dirty="0">
                <a:latin typeface="Roboto"/>
                <a:ea typeface="Roboto"/>
                <a:cs typeface="Roboto"/>
              </a:rPr>
              <a:t>139.000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, en las empresas grandes el promedio es un poco más bajo @ USD </a:t>
            </a:r>
            <a:r>
              <a:rPr lang="es-AR" sz="1600" dirty="0">
                <a:latin typeface="Roboto"/>
                <a:ea typeface="Roboto"/>
                <a:cs typeface="Roboto"/>
              </a:rPr>
              <a:t>106.000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con menos trabajadores. Finalmente, en las empresas chicas tiende a ser USD </a:t>
            </a:r>
            <a:r>
              <a:rPr lang="es-AR" sz="1600" dirty="0">
                <a:latin typeface="Roboto"/>
                <a:ea typeface="Roboto"/>
                <a:cs typeface="Roboto"/>
              </a:rPr>
              <a:t>75.000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con muy pocos trabajadores</a:t>
            </a:r>
            <a:endParaRPr lang="es-AR" sz="1600" b="1" dirty="0">
              <a:latin typeface="Roboto"/>
              <a:ea typeface="Roboto"/>
              <a:cs typeface="Roboto"/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6E395075-1B5E-F5FC-F464-3644491F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76" y="2687186"/>
            <a:ext cx="710446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75" y="6398880"/>
            <a:ext cx="365406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0" y="906029"/>
            <a:ext cx="4292600" cy="2092856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endParaRPr lang="es-AR" b="1" dirty="0"/>
          </a:p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Salario por tipo de contrato laboral: </a:t>
            </a:r>
            <a:r>
              <a:rPr lang="es-AR" sz="1600" dirty="0">
                <a:latin typeface="Roboto"/>
                <a:ea typeface="Roboto"/>
                <a:cs typeface="Roboto"/>
              </a:rPr>
              <a:t>mediante este análisis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bivariado</a:t>
            </a:r>
            <a:r>
              <a:rPr lang="es-AR" sz="1600" dirty="0">
                <a:latin typeface="Roboto"/>
                <a:ea typeface="Roboto"/>
                <a:cs typeface="Roboto"/>
              </a:rPr>
              <a:t>, podemos decir que 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con el tipo de contrato laboral que más dinero ganan es con el de Full Time, luego con el de </a:t>
            </a:r>
            <a:r>
              <a:rPr lang="es-AR" sz="1600" dirty="0" err="1">
                <a:latin typeface="Roboto"/>
                <a:ea typeface="Roboto"/>
                <a:cs typeface="Roboto"/>
              </a:rPr>
              <a:t>Contract</a:t>
            </a:r>
            <a:r>
              <a:rPr lang="es-AR" sz="1600" dirty="0">
                <a:latin typeface="Roboto"/>
                <a:ea typeface="Roboto"/>
                <a:cs typeface="Roboto"/>
              </a:rPr>
              <a:t>.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Lejos figuran los contratos de </a:t>
            </a:r>
            <a:r>
              <a:rPr lang="es-AR" sz="1600" b="0" i="0" dirty="0" err="1">
                <a:effectLst/>
                <a:latin typeface="Roboto"/>
                <a:ea typeface="Roboto"/>
                <a:cs typeface="Roboto"/>
              </a:rPr>
              <a:t>Part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time y por último </a:t>
            </a:r>
            <a:r>
              <a:rPr lang="es-AR" sz="1600" dirty="0">
                <a:latin typeface="Roboto"/>
                <a:ea typeface="Roboto"/>
                <a:cs typeface="Roboto"/>
              </a:rPr>
              <a:t>Freelance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.</a:t>
            </a:r>
            <a:endParaRPr lang="es-AR" sz="1600" b="1" dirty="0"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4DC3D-85B4-37C1-30CB-5635F9E795E6}"/>
              </a:ext>
            </a:extLst>
          </p:cNvPr>
          <p:cNvSpPr txBox="1"/>
          <p:nvPr/>
        </p:nvSpPr>
        <p:spPr>
          <a:xfrm>
            <a:off x="5236675" y="1144926"/>
            <a:ext cx="3885009" cy="1077194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just"/>
            <a:r>
              <a:rPr lang="es-AR" sz="1600" b="1" dirty="0">
                <a:latin typeface="Roboto" panose="02000000000000000000" pitchFamily="2" charset="0"/>
              </a:rPr>
              <a:t>Cantidad de trabajadores por ubicación</a:t>
            </a:r>
            <a:r>
              <a:rPr lang="es-AR" sz="1600" dirty="0">
                <a:latin typeface="Roboto" panose="02000000000000000000" pitchFamily="2" charset="0"/>
              </a:rPr>
              <a:t>: 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En el país dónde más trabajadores hay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es lejos Estados Unidos.</a:t>
            </a:r>
            <a:endParaRPr lang="en-US" sz="1600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2EE76C2C-8D32-28AA-648F-BF05AFA5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5" y="2998885"/>
            <a:ext cx="3008654" cy="3056166"/>
          </a:xfrm>
          <a:prstGeom prst="rect">
            <a:avLst/>
          </a:prstGeom>
        </p:spPr>
      </p:pic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057E046A-FD72-D8AC-DC60-55507ABC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33" y="2845804"/>
            <a:ext cx="3470786" cy="33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2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75" y="6398880"/>
            <a:ext cx="365406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0" y="906031"/>
            <a:ext cx="4292600" cy="1384970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endParaRPr lang="es-AR" b="1" dirty="0"/>
          </a:p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Nivel de experiencia: 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Según este gráfico, los que son </a:t>
            </a:r>
            <a:r>
              <a:rPr lang="es-AR" sz="1600" b="0" i="0" dirty="0" err="1">
                <a:effectLst/>
                <a:latin typeface="Roboto"/>
                <a:ea typeface="Roboto"/>
                <a:cs typeface="Roboto"/>
              </a:rPr>
              <a:t>Experienced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tienen el mejor rango de sueldos, salvo por algunos trabajadores aislados </a:t>
            </a:r>
            <a:r>
              <a:rPr lang="es-AR" sz="1600" dirty="0" err="1">
                <a:latin typeface="Roboto"/>
                <a:ea typeface="Roboto"/>
                <a:cs typeface="Roboto"/>
              </a:rPr>
              <a:t>Mid</a:t>
            </a:r>
            <a:r>
              <a:rPr lang="es-AR" sz="1600" dirty="0">
                <a:latin typeface="Roboto"/>
                <a:ea typeface="Roboto"/>
                <a:cs typeface="Roboto"/>
              </a:rPr>
              <a:t> </a:t>
            </a:r>
            <a:r>
              <a:rPr lang="es-AR" sz="1600" dirty="0" err="1">
                <a:latin typeface="Roboto"/>
                <a:ea typeface="Roboto"/>
                <a:cs typeface="Roboto"/>
              </a:rPr>
              <a:t>level</a:t>
            </a:r>
            <a:r>
              <a:rPr lang="es-AR" sz="1600" dirty="0">
                <a:latin typeface="Roboto"/>
                <a:ea typeface="Roboto"/>
                <a:cs typeface="Roboto"/>
              </a:rPr>
              <a:t> y </a:t>
            </a:r>
            <a:r>
              <a:rPr lang="es-AR" sz="1600" dirty="0" err="1">
                <a:latin typeface="Roboto"/>
                <a:ea typeface="Roboto"/>
                <a:cs typeface="Roboto"/>
              </a:rPr>
              <a:t>Entry</a:t>
            </a:r>
            <a:r>
              <a:rPr lang="es-AR" sz="1600" dirty="0">
                <a:latin typeface="Roboto"/>
                <a:ea typeface="Roboto"/>
                <a:cs typeface="Roboto"/>
              </a:rPr>
              <a:t> </a:t>
            </a:r>
            <a:r>
              <a:rPr lang="es-AR" sz="1600" dirty="0" err="1">
                <a:latin typeface="Roboto"/>
                <a:ea typeface="Roboto"/>
                <a:cs typeface="Roboto"/>
              </a:rPr>
              <a:t>Level</a:t>
            </a:r>
            <a:r>
              <a:rPr lang="es-AR" dirty="0">
                <a:latin typeface="Roboto"/>
                <a:ea typeface="Roboto"/>
                <a:cs typeface="Roboto"/>
              </a:rPr>
              <a:t>.</a:t>
            </a:r>
            <a:endParaRPr lang="es-AR" b="1" dirty="0">
              <a:latin typeface="Roboto"/>
              <a:ea typeface="Roboto"/>
              <a:cs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4DC3D-85B4-37C1-30CB-5635F9E795E6}"/>
              </a:ext>
            </a:extLst>
          </p:cNvPr>
          <p:cNvSpPr txBox="1"/>
          <p:nvPr/>
        </p:nvSpPr>
        <p:spPr>
          <a:xfrm>
            <a:off x="5236675" y="1144925"/>
            <a:ext cx="3885009" cy="1077194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just"/>
            <a:r>
              <a:rPr lang="es-AR" sz="1600" b="1" dirty="0">
                <a:latin typeface="Roboto" panose="02000000000000000000" pitchFamily="2" charset="0"/>
              </a:rPr>
              <a:t>Salario promedio por año: 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El promedio de salarios se fue incrementando con los años, dando un salto importante del 2021 al 2022</a:t>
            </a:r>
            <a:endParaRPr lang="en-US" sz="1600" dirty="0"/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D5EE7DE-AC94-1C1D-8A77-5219B820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85" y="2850924"/>
            <a:ext cx="3610088" cy="3148239"/>
          </a:xfrm>
          <a:prstGeom prst="rect">
            <a:avLst/>
          </a:prstGeom>
        </p:spPr>
      </p:pic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3A1DAEC-787E-7CBC-B6DE-A2019D38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00" y="2850924"/>
            <a:ext cx="3978984" cy="34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8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93998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gráficos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0728-A9AE-3C8E-D642-79DD4E2FCBFB}"/>
              </a:ext>
            </a:extLst>
          </p:cNvPr>
          <p:cNvSpPr txBox="1"/>
          <p:nvPr/>
        </p:nvSpPr>
        <p:spPr>
          <a:xfrm>
            <a:off x="660402" y="906030"/>
            <a:ext cx="3743126" cy="1354193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endParaRPr lang="es-AR" b="1" dirty="0"/>
          </a:p>
          <a:p>
            <a:pPr algn="just"/>
            <a:r>
              <a:rPr lang="es-AR" sz="1600" b="1" dirty="0">
                <a:latin typeface="Roboto" panose="02000000000000000000" pitchFamily="2" charset="0"/>
              </a:rPr>
              <a:t>Cantidad de trabajadores por año: 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La cantidad de trabajadores empleados se incrementó considerablemente del 2021 al 2022</a:t>
            </a:r>
            <a:endParaRPr lang="es-A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4DC3D-85B4-37C1-30CB-5635F9E795E6}"/>
              </a:ext>
            </a:extLst>
          </p:cNvPr>
          <p:cNvSpPr txBox="1"/>
          <p:nvPr/>
        </p:nvSpPr>
        <p:spPr>
          <a:xfrm>
            <a:off x="4671814" y="1144925"/>
            <a:ext cx="4449871" cy="2308300"/>
          </a:xfrm>
          <a:prstGeom prst="rect">
            <a:avLst/>
          </a:prstGeom>
          <a:noFill/>
        </p:spPr>
        <p:txBody>
          <a:bodyPr wrap="square" lIns="91417" tIns="45708" rIns="91417" bIns="45708" rtlCol="0" anchor="t">
            <a:spAutoFit/>
          </a:bodyPr>
          <a:lstStyle/>
          <a:p>
            <a:pPr algn="just"/>
            <a:r>
              <a:rPr lang="es-AR" sz="1600" b="1" dirty="0">
                <a:latin typeface="Roboto"/>
                <a:ea typeface="Roboto"/>
                <a:cs typeface="Roboto"/>
              </a:rPr>
              <a:t>Salario promedio por año por tipo de empresa: 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El promedio de salarios fue creciendo durante los años. En el 2021 se puede decir que los salarios más altos y la mayor cantidad de trabajadores se ubicaban en las empresas grandes. En el 2022 y 2023, la mayor </a:t>
            </a:r>
            <a:r>
              <a:rPr lang="es-AR" sz="1600" dirty="0">
                <a:latin typeface="Roboto"/>
                <a:ea typeface="Roboto"/>
                <a:cs typeface="Roboto"/>
              </a:rPr>
              <a:t>cantidad</a:t>
            </a:r>
            <a:r>
              <a:rPr lang="es-AR" sz="1600" b="0" i="0" dirty="0">
                <a:effectLst/>
                <a:latin typeface="Roboto"/>
                <a:ea typeface="Roboto"/>
                <a:cs typeface="Roboto"/>
              </a:rPr>
              <a:t> de trabajadores y los salarios más altos se ubicaban en empresas medianas</a:t>
            </a:r>
            <a:endParaRPr lang="en-US" sz="1600" dirty="0">
              <a:latin typeface="Roboto"/>
              <a:ea typeface="Roboto"/>
              <a:cs typeface="Roboto"/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0DDBBCA-F253-1278-2AE7-39D9FC0F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3" y="3176814"/>
            <a:ext cx="3908596" cy="35523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61DC5A-ED57-6272-A4BE-F708D63E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12" y="3459843"/>
            <a:ext cx="3626674" cy="30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07" y="-435483"/>
            <a:ext cx="4019359" cy="3273552"/>
          </a:xfrm>
        </p:spPr>
        <p:txBody>
          <a:bodyPr>
            <a:normAutofit/>
          </a:bodyPr>
          <a:lstStyle/>
          <a:p>
            <a:r>
              <a:rPr lang="en-US" sz="3200" dirty="0"/>
              <a:t>ABSTRACT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6739" y="4"/>
            <a:ext cx="7310352" cy="4581080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4996" y="883421"/>
            <a:ext cx="4021008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0938" y="4574266"/>
            <a:ext cx="4123044" cy="2298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19D75-98C0-97EF-8636-F6974756D0EA}"/>
              </a:ext>
            </a:extLst>
          </p:cNvPr>
          <p:cNvSpPr txBox="1"/>
          <p:nvPr/>
        </p:nvSpPr>
        <p:spPr>
          <a:xfrm>
            <a:off x="572349" y="2035631"/>
            <a:ext cx="3467101" cy="3539406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es-AR" sz="1600" b="0" i="0" dirty="0">
                <a:effectLst/>
                <a:latin typeface="Roboto" panose="02000000000000000000" pitchFamily="2" charset="0"/>
              </a:rPr>
              <a:t>Este trabajo de ciencia de datos se centra en el análisis de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desde el 2020 al 2023.</a:t>
            </a:r>
          </a:p>
          <a:p>
            <a:endParaRPr lang="es-AR" sz="1600" dirty="0">
              <a:latin typeface="Roboto" panose="02000000000000000000" pitchFamily="2" charset="0"/>
            </a:endParaRPr>
          </a:p>
          <a:p>
            <a:r>
              <a:rPr lang="es-AR" sz="1600" b="0" i="0" dirty="0">
                <a:effectLst/>
                <a:latin typeface="Roboto" panose="02000000000000000000" pitchFamily="2" charset="0"/>
              </a:rPr>
              <a:t>El objetivo principal es comprender las tendencias, relaciones y factores que influyen en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en ese período de tiempo. </a:t>
            </a:r>
          </a:p>
          <a:p>
            <a:endParaRPr lang="es-AR" sz="1600" dirty="0">
              <a:latin typeface="Roboto" panose="02000000000000000000" pitchFamily="2" charset="0"/>
            </a:endParaRPr>
          </a:p>
          <a:p>
            <a:r>
              <a:rPr lang="es-AR" sz="1600" b="0" i="0" dirty="0">
                <a:effectLst/>
                <a:latin typeface="Roboto" panose="02000000000000000000" pitchFamily="2" charset="0"/>
              </a:rPr>
              <a:t>Se espera que este trabajo proporcione una visión completa de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durante estos años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533402"/>
            <a:ext cx="8048625" cy="1382156"/>
          </a:xfrm>
        </p:spPr>
        <p:txBody>
          <a:bodyPr>
            <a:normAutofit/>
          </a:bodyPr>
          <a:lstStyle/>
          <a:p>
            <a:r>
              <a:rPr lang="en-US" sz="3200" dirty="0"/>
              <a:t>insights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666C4-1B64-A8DC-9395-82600BAB55AE}"/>
              </a:ext>
            </a:extLst>
          </p:cNvPr>
          <p:cNvSpPr txBox="1"/>
          <p:nvPr/>
        </p:nvSpPr>
        <p:spPr>
          <a:xfrm>
            <a:off x="928689" y="1792824"/>
            <a:ext cx="8048625" cy="3077741"/>
          </a:xfrm>
          <a:prstGeom prst="rect">
            <a:avLst/>
          </a:prstGeom>
          <a:noFill/>
        </p:spPr>
        <p:txBody>
          <a:bodyPr wrap="square" lIns="91417" tIns="45708" rIns="91417" bIns="45708" anchor="t">
            <a:spAutoFit/>
          </a:bodyPr>
          <a:lstStyle/>
          <a:p>
            <a:pPr marL="285677" indent="-285677" algn="just">
              <a:buFont typeface="Wingdings" pitchFamily="2" charset="2"/>
              <a:buChar char="ü"/>
            </a:pPr>
            <a:r>
              <a:rPr lang="es-AR" sz="1600" dirty="0">
                <a:latin typeface="Roboto"/>
                <a:ea typeface="Roboto"/>
                <a:cs typeface="Roboto"/>
              </a:rPr>
              <a:t>Luego de analizar todos los gráficos podríamos decir que el sueldo en promedio es mejor en empresas medianas y a su vez más trabajadores se sitúan en este tipo de empresas. </a:t>
            </a:r>
          </a:p>
          <a:p>
            <a:pPr marL="285677" indent="-285677" algn="just">
              <a:buFont typeface="Wingdings" pitchFamily="2" charset="2"/>
              <a:buChar char="ü"/>
            </a:pPr>
            <a:r>
              <a:rPr lang="es-AR" sz="1600" dirty="0">
                <a:latin typeface="Roboto"/>
                <a:ea typeface="Roboto"/>
                <a:cs typeface="Roboto"/>
              </a:rPr>
              <a:t>Estados Unidos es lejos el país que más trabajadores de Data </a:t>
            </a:r>
            <a:r>
              <a:rPr lang="es-AR" sz="1600" dirty="0" err="1">
                <a:latin typeface="Roboto"/>
                <a:ea typeface="Roboto"/>
                <a:cs typeface="Roboto"/>
              </a:rPr>
              <a:t>Science</a:t>
            </a:r>
            <a:r>
              <a:rPr lang="es-AR" sz="1600" dirty="0">
                <a:latin typeface="Roboto"/>
                <a:ea typeface="Roboto"/>
                <a:cs typeface="Roboto"/>
              </a:rPr>
              <a:t> tiene. </a:t>
            </a:r>
          </a:p>
          <a:p>
            <a:pPr marL="285677" indent="-285677" algn="just">
              <a:buFont typeface="Wingdings" pitchFamily="2" charset="2"/>
              <a:buChar char="ü"/>
            </a:pPr>
            <a:r>
              <a:rPr lang="es-AR" sz="1600" dirty="0">
                <a:latin typeface="Roboto"/>
                <a:ea typeface="Roboto"/>
                <a:cs typeface="Roboto"/>
              </a:rPr>
              <a:t>Un junior puede acceder a tener un contrato freelance o </a:t>
            </a:r>
            <a:r>
              <a:rPr lang="es-AR" sz="1600" dirty="0" err="1">
                <a:latin typeface="Roboto"/>
                <a:ea typeface="Roboto"/>
                <a:cs typeface="Roboto"/>
              </a:rPr>
              <a:t>part</a:t>
            </a:r>
            <a:r>
              <a:rPr lang="es-AR" sz="1600" dirty="0">
                <a:latin typeface="Roboto"/>
                <a:ea typeface="Roboto"/>
                <a:cs typeface="Roboto"/>
              </a:rPr>
              <a:t> time, luego a medida que aumenta la experiencia y el sueldo es más probable que requiera un contrato por tiempo determinado o full time. </a:t>
            </a:r>
          </a:p>
          <a:p>
            <a:pPr marL="285677" indent="-285677" algn="just">
              <a:buFont typeface="Wingdings" pitchFamily="2" charset="2"/>
              <a:buChar char="ü"/>
            </a:pPr>
            <a:r>
              <a:rPr lang="es-AR" sz="1600" dirty="0">
                <a:latin typeface="Roboto"/>
                <a:ea typeface="Roboto"/>
                <a:cs typeface="Roboto"/>
              </a:rPr>
              <a:t>Podemos considerar también que los salarios van a ir en promedio de USD 72.000 a </a:t>
            </a:r>
            <a:r>
              <a:rPr lang="es-AR" sz="1600" dirty="0" err="1">
                <a:latin typeface="Roboto"/>
                <a:ea typeface="Roboto"/>
                <a:cs typeface="Roboto"/>
              </a:rPr>
              <a:t>usd</a:t>
            </a:r>
            <a:r>
              <a:rPr lang="es-AR" sz="1600" dirty="0">
                <a:latin typeface="Roboto"/>
                <a:ea typeface="Roboto"/>
                <a:cs typeface="Roboto"/>
              </a:rPr>
              <a:t> 181.000 dependiente el nivel de experiencia adquirido. </a:t>
            </a:r>
          </a:p>
          <a:p>
            <a:pPr marL="285677" indent="-285677" algn="just">
              <a:buFont typeface="Wingdings" pitchFamily="2" charset="2"/>
              <a:buChar char="ü"/>
            </a:pPr>
            <a:r>
              <a:rPr lang="es-AR" sz="1600" dirty="0">
                <a:latin typeface="Roboto"/>
                <a:ea typeface="Roboto"/>
                <a:cs typeface="Roboto"/>
              </a:rPr>
              <a:t>El salario promedio fue aumentando a lo largo de los años con un salto importante en 2022.</a:t>
            </a:r>
            <a:endParaRPr lang="es-ES" sz="1600" dirty="0">
              <a:latin typeface="Roboto" panose="02000000000000000000" pitchFamily="2" charset="0"/>
            </a:endParaRPr>
          </a:p>
          <a:p>
            <a:pPr algn="just"/>
            <a:endParaRPr lang="es-AR" dirty="0">
              <a:latin typeface="Roboto"/>
              <a:ea typeface="Roboto"/>
              <a:cs typeface="Roboto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59239B-CBA0-8EED-733D-D6555E71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22" y="4369162"/>
            <a:ext cx="2437805" cy="22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9" y="533402"/>
            <a:ext cx="8048625" cy="1382156"/>
          </a:xfrm>
        </p:spPr>
        <p:txBody>
          <a:bodyPr>
            <a:normAutofit/>
          </a:bodyPr>
          <a:lstStyle/>
          <a:p>
            <a:r>
              <a:rPr lang="en-US" sz="3200" dirty="0"/>
              <a:t>Machine learning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666C4-1B64-A8DC-9395-82600BAB55AE}"/>
              </a:ext>
            </a:extLst>
          </p:cNvPr>
          <p:cNvSpPr txBox="1"/>
          <p:nvPr/>
        </p:nvSpPr>
        <p:spPr>
          <a:xfrm>
            <a:off x="928689" y="1792826"/>
            <a:ext cx="8048625" cy="2339078"/>
          </a:xfrm>
          <a:prstGeom prst="rect">
            <a:avLst/>
          </a:prstGeom>
          <a:noFill/>
        </p:spPr>
        <p:txBody>
          <a:bodyPr wrap="square" lIns="91417" tIns="45708" rIns="91417" bIns="45708" anchor="t">
            <a:spAutoFit/>
          </a:bodyPr>
          <a:lstStyle/>
          <a:p>
            <a:pPr marL="342812" indent="-342812" algn="just">
              <a:buFont typeface="+mj-lt"/>
              <a:buAutoNum type="arabicPeriod"/>
            </a:pPr>
            <a:r>
              <a:rPr lang="es-AR" sz="1600" dirty="0">
                <a:latin typeface="Roboto"/>
                <a:ea typeface="Roboto"/>
                <a:cs typeface="Roboto"/>
              </a:rPr>
              <a:t>Verificamos que utilizando todas las variables el R2 no era bueno (0.011). El modelo estaba </a:t>
            </a:r>
            <a:r>
              <a:rPr lang="es-AR" sz="1600" dirty="0" err="1">
                <a:latin typeface="Roboto"/>
                <a:ea typeface="Roboto"/>
                <a:cs typeface="Roboto"/>
              </a:rPr>
              <a:t>overfiteando</a:t>
            </a:r>
            <a:r>
              <a:rPr lang="es-AR" sz="1600" dirty="0">
                <a:latin typeface="Roboto"/>
                <a:ea typeface="Roboto"/>
                <a:cs typeface="Roboto"/>
              </a:rPr>
              <a:t>.</a:t>
            </a:r>
          </a:p>
          <a:p>
            <a:pPr marL="342812" indent="-342812" algn="just">
              <a:buFont typeface="+mj-lt"/>
              <a:buAutoNum type="arabicPeriod"/>
            </a:pPr>
            <a:r>
              <a:rPr lang="es-AR" sz="1600" dirty="0">
                <a:latin typeface="Roboto"/>
                <a:ea typeface="Roboto"/>
                <a:cs typeface="Roboto"/>
              </a:rPr>
              <a:t>Hicimos el R2 de cada variable contra la variable sueldo en dólares, pero el mismo seguía sin ser el esperado y peor que con todas las variables.</a:t>
            </a:r>
          </a:p>
          <a:p>
            <a:pPr marL="342812" indent="-342812" algn="just">
              <a:buFont typeface="+mj-lt"/>
              <a:buAutoNum type="arabicPeriod"/>
            </a:pPr>
            <a:r>
              <a:rPr lang="es-AR" sz="1600" dirty="0">
                <a:latin typeface="Roboto"/>
                <a:ea typeface="Roboto"/>
                <a:cs typeface="Roboto"/>
              </a:rPr>
              <a:t>Dividimos el data set en test y entrenamiento, utilizando todas las variables el R2 no es bueno (0.07)</a:t>
            </a:r>
            <a:endParaRPr lang="es-AR" sz="1600" dirty="0">
              <a:latin typeface="Roboto" panose="02000000000000000000" pitchFamily="2" charset="0"/>
              <a:ea typeface="Roboto"/>
              <a:cs typeface="Roboto"/>
            </a:endParaRPr>
          </a:p>
          <a:p>
            <a:pPr marL="342812" indent="-342812" algn="just">
              <a:buFont typeface="+mj-lt"/>
              <a:buAutoNum type="arabicPeriod"/>
            </a:pPr>
            <a:r>
              <a:rPr lang="es-AR" sz="1600" dirty="0">
                <a:latin typeface="Roboto"/>
                <a:ea typeface="Roboto"/>
                <a:cs typeface="Roboto"/>
              </a:rPr>
              <a:t>Corro el modelo con las 30 mejores variables, mejoró el R2 (0.47)</a:t>
            </a:r>
            <a:endParaRPr lang="es-AR" sz="1600" dirty="0">
              <a:latin typeface="Roboto" panose="02000000000000000000" pitchFamily="2" charset="0"/>
              <a:ea typeface="Roboto"/>
              <a:cs typeface="Roboto"/>
            </a:endParaRPr>
          </a:p>
          <a:p>
            <a:pPr marL="342812" indent="-342812" algn="just">
              <a:buFont typeface="+mj-lt"/>
              <a:buAutoNum type="arabicPeriod"/>
            </a:pPr>
            <a:r>
              <a:rPr lang="es-AR" sz="1600" dirty="0">
                <a:latin typeface="Roboto"/>
                <a:ea typeface="Roboto"/>
                <a:cs typeface="Roboto"/>
              </a:rPr>
              <a:t>Corro el modelo con las 15 mejores variables, el R2 es similar (0.46) </a:t>
            </a:r>
            <a:endParaRPr lang="es-AR" sz="1600" dirty="0">
              <a:latin typeface="Roboto" panose="02000000000000000000" pitchFamily="2" charset="0"/>
              <a:ea typeface="Roboto"/>
              <a:cs typeface="Roboto"/>
            </a:endParaRPr>
          </a:p>
          <a:p>
            <a:pPr algn="just"/>
            <a:endParaRPr lang="en-US" dirty="0"/>
          </a:p>
        </p:txBody>
      </p:sp>
      <p:pic>
        <p:nvPicPr>
          <p:cNvPr id="7170" name="Picture 2" descr="Machine Learning': definición, tipos y aplicaciones prácticas - Iberdrola">
            <a:extLst>
              <a:ext uri="{FF2B5EF4-FFF2-40B4-BE49-F238E27FC236}">
                <a16:creationId xmlns:a16="http://schemas.microsoft.com/office/drawing/2014/main" id="{0F960C3E-4F9E-AE3C-DC07-111ED6E1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025" y="4281665"/>
            <a:ext cx="2639250" cy="18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4832-CF11-D02D-4B67-572349E8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FF04F3BA-5AFC-9957-EED6-5E68030123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6739" y="4"/>
            <a:ext cx="7310352" cy="4581080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97E553F6-6BF0-95C4-C568-A9C8DED46F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4996" y="883421"/>
            <a:ext cx="4021008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69B24902-12C0-78C8-ED45-B67CE1E41B7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0938" y="4574266"/>
            <a:ext cx="4123044" cy="2298983"/>
          </a:xfr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9364974-7672-F391-1429-6CCB3641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71" y="2473780"/>
            <a:ext cx="3687479" cy="24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575" y="175730"/>
            <a:ext cx="5679028" cy="1087935"/>
          </a:xfrm>
        </p:spPr>
        <p:txBody>
          <a:bodyPr>
            <a:normAutofit/>
          </a:bodyPr>
          <a:lstStyle/>
          <a:p>
            <a:r>
              <a:rPr lang="es-AR" sz="3200" dirty="0"/>
              <a:t>Contexto comercial</a:t>
            </a:r>
            <a:endParaRPr lang="en-US" sz="3200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70" y="0"/>
            <a:ext cx="3909194" cy="6857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CF32B-8974-2CF1-159E-556504D73A45}"/>
              </a:ext>
            </a:extLst>
          </p:cNvPr>
          <p:cNvSpPr txBox="1"/>
          <p:nvPr/>
        </p:nvSpPr>
        <p:spPr>
          <a:xfrm>
            <a:off x="4261423" y="1167112"/>
            <a:ext cx="5417344" cy="13234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just"/>
            <a:r>
              <a:rPr lang="es-AR" sz="1600" dirty="0">
                <a:latin typeface="Roboto" panose="02000000000000000000" pitchFamily="2" charset="0"/>
              </a:rPr>
              <a:t>Una empresa multinacional, que está queriendo crear su área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, precisa analizar el mercado laboral para decidir su estrategia de contratación del personal. </a:t>
            </a:r>
          </a:p>
          <a:p>
            <a:pPr algn="just"/>
            <a:r>
              <a:rPr lang="es-AR" sz="1600" dirty="0">
                <a:latin typeface="Roboto" panose="02000000000000000000" pitchFamily="2" charset="0"/>
              </a:rPr>
              <a:t>Este. Este informe está destinado al alto nivel del área de Recursos Humanos.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46CB6-B8DF-84FD-6D60-FE961096696A}"/>
              </a:ext>
            </a:extLst>
          </p:cNvPr>
          <p:cNvSpPr txBox="1"/>
          <p:nvPr/>
        </p:nvSpPr>
        <p:spPr>
          <a:xfrm>
            <a:off x="4194572" y="3536557"/>
            <a:ext cx="4980086" cy="2585299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algn="just"/>
            <a:r>
              <a:rPr lang="es-AR" dirty="0">
                <a:latin typeface="Roboto" panose="02000000000000000000" pitchFamily="2" charset="0"/>
              </a:rPr>
              <a:t>1</a:t>
            </a:r>
            <a:r>
              <a:rPr lang="es-AR" sz="1600" dirty="0">
                <a:latin typeface="Roboto" panose="02000000000000000000" pitchFamily="2" charset="0"/>
              </a:rPr>
              <a:t>) ¿Cuál es la tendencia general de los salarios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 en los últimos cuatro años (2020-2023)?</a:t>
            </a:r>
          </a:p>
          <a:p>
            <a:pPr algn="just"/>
            <a:r>
              <a:rPr lang="es-AR" sz="1600" dirty="0">
                <a:latin typeface="Roboto" panose="02000000000000000000" pitchFamily="2" charset="0"/>
              </a:rPr>
              <a:t>2) ¿Cuál es la distribución de salarios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 en diferentes países?</a:t>
            </a:r>
          </a:p>
          <a:p>
            <a:pPr algn="just"/>
            <a:r>
              <a:rPr lang="es-AR" sz="1600" dirty="0">
                <a:latin typeface="Roboto" panose="02000000000000000000" pitchFamily="2" charset="0"/>
              </a:rPr>
              <a:t>3) ¿Existen diferencias significativas en los salarios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 entre empresas de diferentes tamaños?</a:t>
            </a:r>
          </a:p>
          <a:p>
            <a:pPr algn="just"/>
            <a:r>
              <a:rPr lang="es-AR" sz="1600" dirty="0">
                <a:latin typeface="Roboto" panose="02000000000000000000" pitchFamily="2" charset="0"/>
              </a:rPr>
              <a:t>4) ¿Cómo varía el salario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 según la experiencia laboral?</a:t>
            </a:r>
          </a:p>
          <a:p>
            <a:pPr algn="just"/>
            <a:r>
              <a:rPr lang="es-AR" sz="1600" dirty="0">
                <a:latin typeface="Roboto" panose="02000000000000000000" pitchFamily="2" charset="0"/>
              </a:rPr>
              <a:t>5) ¿Qué títulos de trabajo son los más comunes en el campo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?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E7EAB42-F1C1-8632-F057-F968F37A5170}"/>
              </a:ext>
            </a:extLst>
          </p:cNvPr>
          <p:cNvSpPr txBox="1">
            <a:spLocks/>
          </p:cNvSpPr>
          <p:nvPr/>
        </p:nvSpPr>
        <p:spPr>
          <a:xfrm>
            <a:off x="4194575" y="2612758"/>
            <a:ext cx="5679028" cy="1087935"/>
          </a:xfrm>
          <a:prstGeom prst="rect">
            <a:avLst/>
          </a:prstGeom>
        </p:spPr>
        <p:txBody>
          <a:bodyPr vert="horz" lIns="91417" tIns="45708" rIns="91417" bIns="4570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/>
              <a:t>Preguntas descriptivas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423" y="197943"/>
            <a:ext cx="5679028" cy="1087935"/>
          </a:xfrm>
        </p:spPr>
        <p:txBody>
          <a:bodyPr>
            <a:normAutofit/>
          </a:bodyPr>
          <a:lstStyle/>
          <a:p>
            <a:r>
              <a:rPr lang="es-AR" sz="3200" dirty="0"/>
              <a:t>hipótesis</a:t>
            </a:r>
            <a:endParaRPr lang="en-US" sz="3200" dirty="0"/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70" y="0"/>
            <a:ext cx="3909194" cy="6857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CF32B-8974-2CF1-159E-556504D73A45}"/>
              </a:ext>
            </a:extLst>
          </p:cNvPr>
          <p:cNvSpPr txBox="1"/>
          <p:nvPr/>
        </p:nvSpPr>
        <p:spPr>
          <a:xfrm>
            <a:off x="4261423" y="1167110"/>
            <a:ext cx="5417344" cy="3046964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just"/>
            <a:r>
              <a:rPr lang="es-AR" sz="1600" b="0" i="0" dirty="0">
                <a:effectLst/>
                <a:latin typeface="Roboto" panose="02000000000000000000" pitchFamily="2" charset="0"/>
              </a:rPr>
              <a:t>1)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han experimentado un aumento constante a lo largo de los años.</a:t>
            </a:r>
          </a:p>
          <a:p>
            <a:pPr algn="just"/>
            <a:r>
              <a:rPr lang="es-AR" sz="1600" b="0" i="0" dirty="0">
                <a:effectLst/>
                <a:latin typeface="Roboto" panose="02000000000000000000" pitchFamily="2" charset="0"/>
              </a:rPr>
              <a:t>2)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varían significativamente entre países debido a las diferencias en el costo de vida y la demanda de profesionales.</a:t>
            </a:r>
          </a:p>
          <a:p>
            <a:pPr algn="just"/>
            <a:r>
              <a:rPr lang="es-AR" sz="1600" b="0" i="0" dirty="0">
                <a:effectLst/>
                <a:latin typeface="Roboto" panose="02000000000000000000" pitchFamily="2" charset="0"/>
              </a:rPr>
              <a:t>3) Existe una correlación positiva entre el tamaño de la empresa y los salarios de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just"/>
            <a:r>
              <a:rPr lang="es-AR" sz="1600" b="0" i="0" dirty="0">
                <a:effectLst/>
                <a:latin typeface="Roboto" panose="02000000000000000000" pitchFamily="2" charset="0"/>
              </a:rPr>
              <a:t>4) Los profesionales con más experiencia en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ganan más que los que tienen menos experiencia.</a:t>
            </a:r>
          </a:p>
          <a:p>
            <a:pPr algn="just"/>
            <a:r>
              <a:rPr lang="es-AR" sz="1600" b="0" i="0" dirty="0">
                <a:effectLst/>
                <a:latin typeface="Roboto" panose="02000000000000000000" pitchFamily="2" charset="0"/>
              </a:rPr>
              <a:t>5) Los títulos de trabajo relacionados con la inteligencia artificial (AI) en Data </a:t>
            </a:r>
            <a:r>
              <a:rPr lang="es-AR" sz="1600" b="0" i="0" dirty="0" err="1">
                <a:effectLst/>
                <a:latin typeface="Roboto" panose="02000000000000000000" pitchFamily="2" charset="0"/>
              </a:rPr>
              <a:t>Science</a:t>
            </a:r>
            <a:r>
              <a:rPr lang="es-AR" sz="1600" b="0" i="0" dirty="0">
                <a:effectLst/>
                <a:latin typeface="Roboto" panose="02000000000000000000" pitchFamily="2" charset="0"/>
              </a:rPr>
              <a:t> tienden a tener salarios más altos que los títulos no relacionados con AI</a:t>
            </a:r>
          </a:p>
        </p:txBody>
      </p:sp>
      <p:pic>
        <p:nvPicPr>
          <p:cNvPr id="2050" name="Picture 2" descr="Hipótesis PNG Imágenes Transparentes - Pngtree">
            <a:extLst>
              <a:ext uri="{FF2B5EF4-FFF2-40B4-BE49-F238E27FC236}">
                <a16:creationId xmlns:a16="http://schemas.microsoft.com/office/drawing/2014/main" id="{D72C2FF3-DE32-7DE5-ECCA-68B87FB2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86" y="4142016"/>
            <a:ext cx="1942506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67" y="675167"/>
            <a:ext cx="3338540" cy="972658"/>
          </a:xfrm>
        </p:spPr>
        <p:txBody>
          <a:bodyPr/>
          <a:lstStyle/>
          <a:p>
            <a:r>
              <a:rPr lang="en-US" sz="3200" dirty="0" err="1"/>
              <a:t>Definición</a:t>
            </a:r>
            <a:r>
              <a:rPr lang="en-US" sz="3200" dirty="0"/>
              <a:t> de </a:t>
            </a:r>
            <a:r>
              <a:rPr lang="en-US" sz="3200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52" y="4287355"/>
            <a:ext cx="3903631" cy="2476651"/>
          </a:xfrm>
        </p:spPr>
        <p:txBody>
          <a:bodyPr>
            <a:normAutofit fontScale="92500"/>
          </a:bodyPr>
          <a:lstStyle/>
          <a:p>
            <a:pPr algn="just"/>
            <a:r>
              <a:rPr lang="es-AR" sz="1700" dirty="0">
                <a:solidFill>
                  <a:schemeClr val="tx1"/>
                </a:solidFill>
                <a:latin typeface="Roboto" panose="02000000000000000000" pitchFamily="2" charset="0"/>
              </a:rPr>
              <a:t>1)¿Se puede desarrollar un modelo de regresión que prediga los salarios de Data </a:t>
            </a:r>
            <a:r>
              <a:rPr lang="es-AR" sz="1700" dirty="0" err="1">
                <a:solidFill>
                  <a:schemeClr val="tx1"/>
                </a:solidFill>
                <a:latin typeface="Roboto" panose="02000000000000000000" pitchFamily="2" charset="0"/>
              </a:rPr>
              <a:t>Science</a:t>
            </a:r>
            <a:r>
              <a:rPr lang="es-AR" sz="1700" dirty="0">
                <a:solidFill>
                  <a:schemeClr val="tx1"/>
                </a:solidFill>
                <a:latin typeface="Roboto" panose="02000000000000000000" pitchFamily="2" charset="0"/>
              </a:rPr>
              <a:t> en función de la experiencia laboral, el país y el tamaño de la empresa?</a:t>
            </a:r>
          </a:p>
          <a:p>
            <a:pPr algn="just"/>
            <a:r>
              <a:rPr lang="es-AR" sz="1700" dirty="0">
                <a:solidFill>
                  <a:schemeClr val="tx1"/>
                </a:solidFill>
                <a:latin typeface="Roboto" panose="02000000000000000000" pitchFamily="2" charset="0"/>
              </a:rPr>
              <a:t>2)¿Se podría utilizar la clasificación para predecir el tipo de empleo (por ejemplo, tiempo completo o medio tiempo) en función de otros atributos?</a:t>
            </a:r>
          </a:p>
          <a:p>
            <a:pPr algn="just"/>
            <a:endParaRPr lang="en-US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4017" y="0"/>
            <a:ext cx="2161984" cy="3429001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4017" y="3383281"/>
            <a:ext cx="216198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64E5772-80AA-3B56-B523-A40C706ED68A}"/>
              </a:ext>
            </a:extLst>
          </p:cNvPr>
          <p:cNvSpPr txBox="1">
            <a:spLocks/>
          </p:cNvSpPr>
          <p:nvPr/>
        </p:nvSpPr>
        <p:spPr>
          <a:xfrm>
            <a:off x="3395822" y="3419557"/>
            <a:ext cx="4359172" cy="523304"/>
          </a:xfrm>
          <a:prstGeom prst="rect">
            <a:avLst/>
          </a:prstGeom>
        </p:spPr>
        <p:txBody>
          <a:bodyPr vert="horz" lIns="91417" tIns="45708" rIns="91417" bIns="45708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/>
              <a:t>Análisis predictivo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93AF2-78DA-DE35-C562-A1F793974DDD}"/>
              </a:ext>
            </a:extLst>
          </p:cNvPr>
          <p:cNvSpPr txBox="1"/>
          <p:nvPr/>
        </p:nvSpPr>
        <p:spPr>
          <a:xfrm>
            <a:off x="270870" y="1895476"/>
            <a:ext cx="2546151" cy="1569636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algn="just"/>
            <a:r>
              <a:rPr lang="es-AR" sz="1600" dirty="0">
                <a:latin typeface="Roboto" panose="02000000000000000000" pitchFamily="2" charset="0"/>
              </a:rPr>
              <a:t>Predecir el salario de un trabajador de data </a:t>
            </a:r>
            <a:r>
              <a:rPr lang="es-AR" sz="1600" dirty="0" err="1">
                <a:latin typeface="Roboto" panose="02000000000000000000" pitchFamily="2" charset="0"/>
              </a:rPr>
              <a:t>Science</a:t>
            </a:r>
            <a:r>
              <a:rPr lang="es-AR" sz="1600" dirty="0">
                <a:latin typeface="Roboto" panose="02000000000000000000" pitchFamily="2" charset="0"/>
              </a:rPr>
              <a:t> de acuerdo a su experiencia, tipo de trabajo y tamaño de empresa en que trabaja.</a:t>
            </a:r>
            <a:endParaRPr lang="en-US" sz="1600" dirty="0">
              <a:latin typeface="Roboto" panose="02000000000000000000" pitchFamily="2" charset="0"/>
            </a:endParaRPr>
          </a:p>
        </p:txBody>
      </p:sp>
      <p:pic>
        <p:nvPicPr>
          <p:cNvPr id="3074" name="Picture 2" descr="Predicción - Iconos gratis de negocio">
            <a:extLst>
              <a:ext uri="{FF2B5EF4-FFF2-40B4-BE49-F238E27FC236}">
                <a16:creationId xmlns:a16="http://schemas.microsoft.com/office/drawing/2014/main" id="{62B26882-6D18-29D5-42D6-B6671F6D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60" y="809472"/>
            <a:ext cx="1745269" cy="21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bjetivo - Iconos gratis de armas">
            <a:extLst>
              <a:ext uri="{FF2B5EF4-FFF2-40B4-BE49-F238E27FC236}">
                <a16:creationId xmlns:a16="http://schemas.microsoft.com/office/drawing/2014/main" id="{FD827FEF-FAB7-3502-13EE-0CFAB565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2" y="3942861"/>
            <a:ext cx="1200329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5" y="675166"/>
            <a:ext cx="3056512" cy="3055079"/>
          </a:xfrm>
        </p:spPr>
        <p:txBody>
          <a:bodyPr/>
          <a:lstStyle/>
          <a:p>
            <a:r>
              <a:rPr lang="en-US" sz="3200" dirty="0"/>
              <a:t>dataset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76" y="60640"/>
            <a:ext cx="3754208" cy="4349437"/>
          </a:xfrm>
        </p:spPr>
        <p:txBody>
          <a:bodyPr/>
          <a:lstStyle/>
          <a:p>
            <a:pPr algn="just"/>
            <a:r>
              <a:rPr lang="es-AR" dirty="0"/>
              <a:t>	El conjunto de datos utilizado tiene como objetivo analizar las tendencias salariales en el campo de la Ciencia de Datos para los años 2020 a 2023.</a:t>
            </a:r>
          </a:p>
          <a:p>
            <a:pPr algn="just"/>
            <a:r>
              <a:rPr lang="es-AR" dirty="0"/>
              <a:t>	Contiene: 3761 filas y 9 columnas.</a:t>
            </a:r>
            <a:endParaRPr lang="en-US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4017" y="0"/>
            <a:ext cx="2161984" cy="3429001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4017" y="3383281"/>
            <a:ext cx="2161984" cy="3474720"/>
          </a:xfr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2508B-8DA9-701D-9B81-1E74C89A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56" y="4557715"/>
            <a:ext cx="2765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162" y="557307"/>
            <a:ext cx="5001234" cy="1625731"/>
          </a:xfrm>
        </p:spPr>
        <p:txBody>
          <a:bodyPr>
            <a:normAutofit/>
          </a:bodyPr>
          <a:lstStyle/>
          <a:p>
            <a:r>
              <a:rPr lang="en-US" sz="3200" dirty="0"/>
              <a:t>Data fields del dataset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3852973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" y="3432621"/>
            <a:ext cx="4207171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159" y="2183038"/>
            <a:ext cx="4800854" cy="4121845"/>
          </a:xfrm>
        </p:spPr>
        <p:txBody>
          <a:bodyPr>
            <a:noAutofit/>
          </a:bodyPr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1)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work_year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Representing the specific year of salary data collection.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2)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Experience_level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level of work experience of the employees, categorized as EN (Entry-Level), EX (Experienced), MI (Mid-Level), SE (Senior).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3)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Employment_type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type of employment, labelled as FT (Full-Time), CT (Contract), FL (Freelance), PT (Part-Time).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4)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Job_title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job titles of the employees, such as "Applied Scientist", "Data Quality Analyst" , etc.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5)Salary: The salary figures in their respective currency formats.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6)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Salary_currency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currency code representing the salary.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7)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Salary_in_usd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converted salary figures in USD for uniform comparison.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8)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Company_location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location of the companies, specified as country codes (e.g., "US" for the United States and "NG" for Nigeria).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9)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</a:rPr>
              <a:t>Company_size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</a:rPr>
              <a:t>: The size of the companies, classified as "L" (Large), "M" (Medium), and "S" (Small).</a:t>
            </a:r>
          </a:p>
        </p:txBody>
      </p: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75" y="6398880"/>
            <a:ext cx="365406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75" y="219076"/>
            <a:ext cx="3852973" cy="990600"/>
          </a:xfrm>
        </p:spPr>
        <p:txBody>
          <a:bodyPr>
            <a:normAutofit/>
          </a:bodyPr>
          <a:lstStyle/>
          <a:p>
            <a:r>
              <a:rPr lang="en-US" sz="2900" dirty="0"/>
              <a:t>Data Wrangling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3852973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" y="3432621"/>
            <a:ext cx="4207171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160" y="990603"/>
            <a:ext cx="4373231" cy="564832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812" indent="-342812">
              <a:buFont typeface="Arial" panose="020B0604020202020204" pitchFamily="34" charset="0"/>
              <a:buChar char="•"/>
            </a:pPr>
            <a:r>
              <a:rPr lang="es-AR" sz="1800" dirty="0"/>
              <a:t>Se quitaron datos duplicados</a:t>
            </a:r>
          </a:p>
          <a:p>
            <a:pPr marL="342812" indent="-342812">
              <a:buFont typeface="Arial" panose="020B0604020202020204" pitchFamily="34" charset="0"/>
              <a:buChar char="•"/>
            </a:pPr>
            <a:r>
              <a:rPr lang="es-AR" sz="1800" dirty="0"/>
              <a:t>Se verificó que no existen datos nulos</a:t>
            </a:r>
          </a:p>
          <a:p>
            <a:pPr marL="342812" indent="-342812">
              <a:buFont typeface="Arial" panose="020B0604020202020204" pitchFamily="34" charset="0"/>
              <a:buChar char="•"/>
            </a:pPr>
            <a:r>
              <a:rPr lang="es-AR" sz="1800" dirty="0">
                <a:ea typeface="+mn-lt"/>
                <a:cs typeface="+mn-lt"/>
              </a:rPr>
              <a:t>Se eliminaron las columnas de salario y moneda, por contar con la columna salario en dólares. </a:t>
            </a:r>
            <a:endParaRPr lang="es-AR" sz="1800" dirty="0"/>
          </a:p>
          <a:p>
            <a:pPr marL="342812" indent="-342812">
              <a:buFont typeface="Arial" panose="020B0604020202020204" pitchFamily="34" charset="0"/>
              <a:buChar char="•"/>
            </a:pPr>
            <a:r>
              <a:rPr lang="es-AR" sz="1800" dirty="0"/>
              <a:t>Se agruparon los títulos de trabajo que representaba el mismo trabajo, para mejorar el análisis con menos categorías</a:t>
            </a:r>
          </a:p>
          <a:p>
            <a:pPr marL="342812" indent="-342812">
              <a:buFont typeface="Arial" panose="020B0604020202020204" pitchFamily="34" charset="0"/>
              <a:buChar char="•"/>
            </a:pPr>
            <a:r>
              <a:rPr lang="es-AR" sz="1800" dirty="0"/>
              <a:t>Se identificaron </a:t>
            </a:r>
            <a:r>
              <a:rPr lang="es-AR" sz="1800" dirty="0" err="1"/>
              <a:t>outliers</a:t>
            </a:r>
            <a:r>
              <a:rPr lang="es-AR" sz="1800" dirty="0"/>
              <a:t> en el modelo y se </a:t>
            </a:r>
            <a:r>
              <a:rPr lang="es-AR" sz="1800" dirty="0" err="1"/>
              <a:t>eliminarios</a:t>
            </a:r>
            <a:endParaRPr lang="es-AR" sz="1800" dirty="0"/>
          </a:p>
          <a:p>
            <a:pPr algn="ctr"/>
            <a:endParaRPr lang="es-AR" sz="1800" dirty="0"/>
          </a:p>
          <a:p>
            <a:pPr algn="ctr"/>
            <a:endParaRPr lang="es-AR" sz="1800" dirty="0"/>
          </a:p>
          <a:p>
            <a:pPr algn="ctr"/>
            <a:r>
              <a:rPr lang="es-AR" sz="1800" b="1" dirty="0"/>
              <a:t>Se obtuvo un data </a:t>
            </a:r>
            <a:r>
              <a:rPr lang="es-AR" sz="1800" b="1" dirty="0" err="1"/>
              <a:t>frame</a:t>
            </a:r>
            <a:r>
              <a:rPr lang="es-AR" sz="1800" b="1" dirty="0"/>
              <a:t> de:</a:t>
            </a:r>
          </a:p>
          <a:p>
            <a:pPr algn="ctr"/>
            <a:r>
              <a:rPr lang="es-AR" sz="1800" b="1" dirty="0"/>
              <a:t> 2.342 filas y 7 columnas</a:t>
            </a:r>
          </a:p>
        </p:txBody>
      </p:sp>
      <p:sp>
        <p:nvSpPr>
          <p:cNvPr id="182" name="Footer Placeholder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75" y="6398880"/>
            <a:ext cx="365406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EB8BA78-BBFA-B6B5-5B0E-BF2B0609E300}"/>
              </a:ext>
            </a:extLst>
          </p:cNvPr>
          <p:cNvSpPr/>
          <p:nvPr/>
        </p:nvSpPr>
        <p:spPr>
          <a:xfrm>
            <a:off x="6610350" y="4648200"/>
            <a:ext cx="514350" cy="6953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8BE7E-52E2-2653-F12A-2C1F47CF9BB9}"/>
              </a:ext>
            </a:extLst>
          </p:cNvPr>
          <p:cNvSpPr/>
          <p:nvPr/>
        </p:nvSpPr>
        <p:spPr>
          <a:xfrm>
            <a:off x="4953000" y="5519734"/>
            <a:ext cx="3996961" cy="879146"/>
          </a:xfrm>
          <a:prstGeom prst="round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21" y="552452"/>
            <a:ext cx="8048625" cy="1382156"/>
          </a:xfrm>
        </p:spPr>
        <p:txBody>
          <a:bodyPr>
            <a:normAutofit/>
          </a:bodyPr>
          <a:lstStyle/>
          <a:p>
            <a:r>
              <a:rPr lang="es-AR" sz="3200" dirty="0"/>
              <a:t>HEAD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75" y="6398880"/>
            <a:ext cx="365406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7014" y="6398880"/>
            <a:ext cx="382596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7C48CC-C330-32EA-CF37-ACFA0128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1" y="3253821"/>
            <a:ext cx="8616882" cy="2460669"/>
          </a:xfrm>
          <a:prstGeom prst="rect">
            <a:avLst/>
          </a:prstGeom>
        </p:spPr>
      </p:pic>
      <p:pic>
        <p:nvPicPr>
          <p:cNvPr id="4098" name="Picture 2" descr="Análisis y resultados de los datos de la investigación: A. Tablas de  frecuencias para el análisis de datos cuantitativos">
            <a:extLst>
              <a:ext uri="{FF2B5EF4-FFF2-40B4-BE49-F238E27FC236}">
                <a16:creationId xmlns:a16="http://schemas.microsoft.com/office/drawing/2014/main" id="{28ABFE67-5FEC-51DB-31E0-148ACD3F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03" y="235101"/>
            <a:ext cx="2259806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263D7C-E9CB-4C77-8528-77A30083B7F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590e1b2-66ea-4d45-b1aa-185c322e3ba5}" enabled="1" method="Standard" siteId="{40a64d0b-f2f9-4a34-b1b3-0992ac0e5e4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{4FB054C0-2926-4138-8D71-2D6E56CACC3D}tf22797433_win32</Template>
  <TotalTime>349</TotalTime>
  <Words>1462</Words>
  <Application>Microsoft Office PowerPoint</Application>
  <PresentationFormat>A4 Paper (210x297 mm)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Roboto</vt:lpstr>
      <vt:lpstr>Univers Condensed Light</vt:lpstr>
      <vt:lpstr>Walbaum Display Light</vt:lpstr>
      <vt:lpstr>Wingdings</vt:lpstr>
      <vt:lpstr>AngleLinesVTI</vt:lpstr>
      <vt:lpstr>Data science salary trends  2023</vt:lpstr>
      <vt:lpstr>ABSTRACT</vt:lpstr>
      <vt:lpstr>Contexto comercial</vt:lpstr>
      <vt:lpstr>hipótesis</vt:lpstr>
      <vt:lpstr>Definición de objetivo</vt:lpstr>
      <vt:lpstr>dataset </vt:lpstr>
      <vt:lpstr>Data fields del dataset</vt:lpstr>
      <vt:lpstr>Data Wrangling</vt:lpstr>
      <vt:lpstr>HEAD</vt:lpstr>
      <vt:lpstr>Reporte </vt:lpstr>
      <vt:lpstr>Reporte </vt:lpstr>
      <vt:lpstr>Reporte</vt:lpstr>
      <vt:lpstr>Reporte </vt:lpstr>
      <vt:lpstr>gráficos</vt:lpstr>
      <vt:lpstr>gráficos</vt:lpstr>
      <vt:lpstr>gráficos</vt:lpstr>
      <vt:lpstr>gráficos</vt:lpstr>
      <vt:lpstr>gráficos</vt:lpstr>
      <vt:lpstr>gráficos</vt:lpstr>
      <vt:lpstr>insights</vt:lpstr>
      <vt:lpstr>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trends  2023</dc:title>
  <dc:creator>Veronica Arasanz</dc:creator>
  <cp:lastModifiedBy>Veronica Arasanz</cp:lastModifiedBy>
  <cp:revision>185</cp:revision>
  <cp:lastPrinted>2023-12-31T21:34:09Z</cp:lastPrinted>
  <dcterms:created xsi:type="dcterms:W3CDTF">2023-12-15T19:27:30Z</dcterms:created>
  <dcterms:modified xsi:type="dcterms:W3CDTF">2024-01-10T15:20:57Z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