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drigo Meléndez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2-18T11:18:25.971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63E53-F598-431D-A12D-F840AB39FD7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1EC3D2-9E6D-4DA6-A006-E2D7F1B46918}">
      <dgm:prSet/>
      <dgm:spPr/>
      <dgm:t>
        <a:bodyPr/>
        <a:lstStyle/>
        <a:p>
          <a:pPr rtl="0"/>
          <a:r>
            <a:rPr lang="es-AR" smtClean="0"/>
            <a:t>Backups</a:t>
          </a:r>
          <a:endParaRPr lang="es-AR"/>
        </a:p>
      </dgm:t>
    </dgm:pt>
    <dgm:pt modelId="{5271766C-FCC3-40CF-9700-299BDB07CF62}" type="parTrans" cxnId="{EFC85217-3D55-4BC2-AEF3-A7734125052B}">
      <dgm:prSet/>
      <dgm:spPr/>
      <dgm:t>
        <a:bodyPr/>
        <a:lstStyle/>
        <a:p>
          <a:endParaRPr lang="es-AR"/>
        </a:p>
      </dgm:t>
    </dgm:pt>
    <dgm:pt modelId="{686E2CAF-2546-40A3-9DAC-7516C70FE73F}" type="sibTrans" cxnId="{EFC85217-3D55-4BC2-AEF3-A7734125052B}">
      <dgm:prSet/>
      <dgm:spPr/>
      <dgm:t>
        <a:bodyPr/>
        <a:lstStyle/>
        <a:p>
          <a:endParaRPr lang="es-AR"/>
        </a:p>
      </dgm:t>
    </dgm:pt>
    <dgm:pt modelId="{BF22CE88-6279-4938-9932-90F87E2E652B}">
      <dgm:prSet/>
      <dgm:spPr/>
      <dgm:t>
        <a:bodyPr/>
        <a:lstStyle/>
        <a:p>
          <a:pPr rtl="0"/>
          <a:r>
            <a:rPr lang="es-AR" smtClean="0"/>
            <a:t>Cluster</a:t>
          </a:r>
          <a:endParaRPr lang="es-AR"/>
        </a:p>
      </dgm:t>
    </dgm:pt>
    <dgm:pt modelId="{FB001114-C665-4F4F-BDF3-349F2C36EAB2}" type="parTrans" cxnId="{F4D75074-69C0-43BD-84BC-376911FD705F}">
      <dgm:prSet/>
      <dgm:spPr/>
      <dgm:t>
        <a:bodyPr/>
        <a:lstStyle/>
        <a:p>
          <a:endParaRPr lang="es-AR"/>
        </a:p>
      </dgm:t>
    </dgm:pt>
    <dgm:pt modelId="{B81300FA-D941-451E-8294-C01B3F5B1A28}" type="sibTrans" cxnId="{F4D75074-69C0-43BD-84BC-376911FD705F}">
      <dgm:prSet/>
      <dgm:spPr/>
      <dgm:t>
        <a:bodyPr/>
        <a:lstStyle/>
        <a:p>
          <a:endParaRPr lang="es-AR"/>
        </a:p>
      </dgm:t>
    </dgm:pt>
    <dgm:pt modelId="{912B805B-34AA-4A17-93B5-D94F5F25E7C2}">
      <dgm:prSet/>
      <dgm:spPr/>
      <dgm:t>
        <a:bodyPr/>
        <a:lstStyle/>
        <a:p>
          <a:pPr rtl="0"/>
          <a:r>
            <a:rPr lang="es-AR" dirty="0" smtClean="0"/>
            <a:t>NAS Storage con RAID5</a:t>
          </a:r>
          <a:endParaRPr lang="es-AR" dirty="0"/>
        </a:p>
      </dgm:t>
    </dgm:pt>
    <dgm:pt modelId="{E48C5B7A-EFDB-4178-A384-965F80DCFAFD}" type="parTrans" cxnId="{0538BBAF-5709-41DC-BDD0-0CA6FCCAA080}">
      <dgm:prSet/>
      <dgm:spPr/>
      <dgm:t>
        <a:bodyPr/>
        <a:lstStyle/>
        <a:p>
          <a:endParaRPr lang="es-AR"/>
        </a:p>
      </dgm:t>
    </dgm:pt>
    <dgm:pt modelId="{B5495137-A6D0-4F32-BF03-7EA2B4552FFD}" type="sibTrans" cxnId="{0538BBAF-5709-41DC-BDD0-0CA6FCCAA080}">
      <dgm:prSet/>
      <dgm:spPr/>
      <dgm:t>
        <a:bodyPr/>
        <a:lstStyle/>
        <a:p>
          <a:endParaRPr lang="es-AR"/>
        </a:p>
      </dgm:t>
    </dgm:pt>
    <dgm:pt modelId="{00FD98B2-04B6-44AB-8A2B-A06888116A33}">
      <dgm:prSet/>
      <dgm:spPr/>
      <dgm:t>
        <a:bodyPr/>
        <a:lstStyle/>
        <a:p>
          <a:pPr rtl="0"/>
          <a:r>
            <a:rPr lang="es-AR" dirty="0" smtClean="0"/>
            <a:t>Conexión Duplicada</a:t>
          </a:r>
          <a:endParaRPr lang="es-AR" dirty="0"/>
        </a:p>
      </dgm:t>
    </dgm:pt>
    <dgm:pt modelId="{6348E2BC-C919-4230-8B6E-43EAF43A161A}" type="parTrans" cxnId="{CB27D06B-1C1E-458D-95D1-3E21B6364003}">
      <dgm:prSet/>
      <dgm:spPr/>
      <dgm:t>
        <a:bodyPr/>
        <a:lstStyle/>
        <a:p>
          <a:endParaRPr lang="es-AR"/>
        </a:p>
      </dgm:t>
    </dgm:pt>
    <dgm:pt modelId="{AAE3D6FB-BF3A-40C7-91D0-2E0709F4621A}" type="sibTrans" cxnId="{CB27D06B-1C1E-458D-95D1-3E21B6364003}">
      <dgm:prSet/>
      <dgm:spPr/>
      <dgm:t>
        <a:bodyPr/>
        <a:lstStyle/>
        <a:p>
          <a:endParaRPr lang="es-AR"/>
        </a:p>
      </dgm:t>
    </dgm:pt>
    <dgm:pt modelId="{261B374D-669E-41D4-9CE3-A317EDB799CC}" type="pres">
      <dgm:prSet presAssocID="{6C563E53-F598-431D-A12D-F840AB39FD7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F428F06-F9DF-4CA1-9AB7-A8AB6C680FC8}" type="pres">
      <dgm:prSet presAssocID="{6C563E53-F598-431D-A12D-F840AB39FD7C}" presName="diamond" presStyleLbl="bgShp" presStyleIdx="0" presStyleCnt="1"/>
      <dgm:spPr/>
    </dgm:pt>
    <dgm:pt modelId="{D9C24C38-FEE6-4B15-B8DF-A6A513B440BA}" type="pres">
      <dgm:prSet presAssocID="{6C563E53-F598-431D-A12D-F840AB39FD7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299C92-D329-4A72-AD1E-F7EEC12CAD0B}" type="pres">
      <dgm:prSet presAssocID="{6C563E53-F598-431D-A12D-F840AB39FD7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8D594F-8696-46AC-B732-EDD83B603BEA}" type="pres">
      <dgm:prSet presAssocID="{6C563E53-F598-431D-A12D-F840AB39FD7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9DC-1996-49B4-B113-744669B83F2B}" type="pres">
      <dgm:prSet presAssocID="{6C563E53-F598-431D-A12D-F840AB39FD7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899A86-E6A9-4409-BB9A-282CE61353D7}" type="presOf" srcId="{6C563E53-F598-431D-A12D-F840AB39FD7C}" destId="{261B374D-669E-41D4-9CE3-A317EDB799CC}" srcOrd="0" destOrd="0" presId="urn:microsoft.com/office/officeart/2005/8/layout/matrix3"/>
    <dgm:cxn modelId="{D5FCD9F8-C380-457A-BA4E-F50033F4984C}" type="presOf" srcId="{00FD98B2-04B6-44AB-8A2B-A06888116A33}" destId="{3441E9DC-1996-49B4-B113-744669B83F2B}" srcOrd="0" destOrd="0" presId="urn:microsoft.com/office/officeart/2005/8/layout/matrix3"/>
    <dgm:cxn modelId="{CB27D06B-1C1E-458D-95D1-3E21B6364003}" srcId="{6C563E53-F598-431D-A12D-F840AB39FD7C}" destId="{00FD98B2-04B6-44AB-8A2B-A06888116A33}" srcOrd="3" destOrd="0" parTransId="{6348E2BC-C919-4230-8B6E-43EAF43A161A}" sibTransId="{AAE3D6FB-BF3A-40C7-91D0-2E0709F4621A}"/>
    <dgm:cxn modelId="{0538BBAF-5709-41DC-BDD0-0CA6FCCAA080}" srcId="{6C563E53-F598-431D-A12D-F840AB39FD7C}" destId="{912B805B-34AA-4A17-93B5-D94F5F25E7C2}" srcOrd="2" destOrd="0" parTransId="{E48C5B7A-EFDB-4178-A384-965F80DCFAFD}" sibTransId="{B5495137-A6D0-4F32-BF03-7EA2B4552FFD}"/>
    <dgm:cxn modelId="{4FF5DCE5-F15D-451C-8B09-A433A0B56355}" type="presOf" srcId="{9F1EC3D2-9E6D-4DA6-A006-E2D7F1B46918}" destId="{D9C24C38-FEE6-4B15-B8DF-A6A513B440BA}" srcOrd="0" destOrd="0" presId="urn:microsoft.com/office/officeart/2005/8/layout/matrix3"/>
    <dgm:cxn modelId="{F4D75074-69C0-43BD-84BC-376911FD705F}" srcId="{6C563E53-F598-431D-A12D-F840AB39FD7C}" destId="{BF22CE88-6279-4938-9932-90F87E2E652B}" srcOrd="1" destOrd="0" parTransId="{FB001114-C665-4F4F-BDF3-349F2C36EAB2}" sibTransId="{B81300FA-D941-451E-8294-C01B3F5B1A28}"/>
    <dgm:cxn modelId="{7808CC28-D2A6-4992-8A8B-D5DA68914F7E}" type="presOf" srcId="{BF22CE88-6279-4938-9932-90F87E2E652B}" destId="{DA299C92-D329-4A72-AD1E-F7EEC12CAD0B}" srcOrd="0" destOrd="0" presId="urn:microsoft.com/office/officeart/2005/8/layout/matrix3"/>
    <dgm:cxn modelId="{EFC85217-3D55-4BC2-AEF3-A7734125052B}" srcId="{6C563E53-F598-431D-A12D-F840AB39FD7C}" destId="{9F1EC3D2-9E6D-4DA6-A006-E2D7F1B46918}" srcOrd="0" destOrd="0" parTransId="{5271766C-FCC3-40CF-9700-299BDB07CF62}" sibTransId="{686E2CAF-2546-40A3-9DAC-7516C70FE73F}"/>
    <dgm:cxn modelId="{D524A3EC-2CE8-492A-9376-6B566B6C825D}" type="presOf" srcId="{912B805B-34AA-4A17-93B5-D94F5F25E7C2}" destId="{848D594F-8696-46AC-B732-EDD83B603BEA}" srcOrd="0" destOrd="0" presId="urn:microsoft.com/office/officeart/2005/8/layout/matrix3"/>
    <dgm:cxn modelId="{07F77C03-1ECF-4369-819D-8CAA2C14EBEE}" type="presParOf" srcId="{261B374D-669E-41D4-9CE3-A317EDB799CC}" destId="{4F428F06-F9DF-4CA1-9AB7-A8AB6C680FC8}" srcOrd="0" destOrd="0" presId="urn:microsoft.com/office/officeart/2005/8/layout/matrix3"/>
    <dgm:cxn modelId="{B624B4FE-68DD-4FA8-AB4F-A4DD61A352C2}" type="presParOf" srcId="{261B374D-669E-41D4-9CE3-A317EDB799CC}" destId="{D9C24C38-FEE6-4B15-B8DF-A6A513B440BA}" srcOrd="1" destOrd="0" presId="urn:microsoft.com/office/officeart/2005/8/layout/matrix3"/>
    <dgm:cxn modelId="{2F08D2D5-6E0A-40EC-AC5C-B04FBCC918D6}" type="presParOf" srcId="{261B374D-669E-41D4-9CE3-A317EDB799CC}" destId="{DA299C92-D329-4A72-AD1E-F7EEC12CAD0B}" srcOrd="2" destOrd="0" presId="urn:microsoft.com/office/officeart/2005/8/layout/matrix3"/>
    <dgm:cxn modelId="{CA3166D1-8EFB-4EAC-9747-5141F776A8B8}" type="presParOf" srcId="{261B374D-669E-41D4-9CE3-A317EDB799CC}" destId="{848D594F-8696-46AC-B732-EDD83B603BEA}" srcOrd="3" destOrd="0" presId="urn:microsoft.com/office/officeart/2005/8/layout/matrix3"/>
    <dgm:cxn modelId="{27DFB93F-5C31-4831-87A7-C23CCE1F1761}" type="presParOf" srcId="{261B374D-669E-41D4-9CE3-A317EDB799CC}" destId="{3441E9DC-1996-49B4-B113-744669B83F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8F06-F9DF-4CA1-9AB7-A8AB6C680FC8}">
      <dsp:nvSpPr>
        <dsp:cNvPr id="0" name=""/>
        <dsp:cNvSpPr/>
      </dsp:nvSpPr>
      <dsp:spPr>
        <a:xfrm>
          <a:off x="1657349" y="0"/>
          <a:ext cx="4573587" cy="457358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4C38-FEE6-4B15-B8DF-A6A513B440BA}">
      <dsp:nvSpPr>
        <dsp:cNvPr id="0" name=""/>
        <dsp:cNvSpPr/>
      </dsp:nvSpPr>
      <dsp:spPr>
        <a:xfrm>
          <a:off x="2091840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Backups</a:t>
          </a:r>
          <a:endParaRPr lang="es-AR" sz="2500" kern="1200"/>
        </a:p>
      </dsp:txBody>
      <dsp:txXfrm>
        <a:off x="2178913" y="521563"/>
        <a:ext cx="1609552" cy="1609552"/>
      </dsp:txXfrm>
    </dsp:sp>
    <dsp:sp modelId="{DA299C92-D329-4A72-AD1E-F7EEC12CAD0B}">
      <dsp:nvSpPr>
        <dsp:cNvPr id="0" name=""/>
        <dsp:cNvSpPr/>
      </dsp:nvSpPr>
      <dsp:spPr>
        <a:xfrm>
          <a:off x="4012747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Cluster</a:t>
          </a:r>
          <a:endParaRPr lang="es-AR" sz="2500" kern="1200"/>
        </a:p>
      </dsp:txBody>
      <dsp:txXfrm>
        <a:off x="4099820" y="521563"/>
        <a:ext cx="1609552" cy="1609552"/>
      </dsp:txXfrm>
    </dsp:sp>
    <dsp:sp modelId="{848D594F-8696-46AC-B732-EDD83B603BEA}">
      <dsp:nvSpPr>
        <dsp:cNvPr id="0" name=""/>
        <dsp:cNvSpPr/>
      </dsp:nvSpPr>
      <dsp:spPr>
        <a:xfrm>
          <a:off x="2091840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NAS Storage con RAID5</a:t>
          </a:r>
          <a:endParaRPr lang="es-AR" sz="2500" kern="1200" dirty="0"/>
        </a:p>
      </dsp:txBody>
      <dsp:txXfrm>
        <a:off x="2178913" y="2442470"/>
        <a:ext cx="1609552" cy="1609552"/>
      </dsp:txXfrm>
    </dsp:sp>
    <dsp:sp modelId="{3441E9DC-1996-49B4-B113-744669B83F2B}">
      <dsp:nvSpPr>
        <dsp:cNvPr id="0" name=""/>
        <dsp:cNvSpPr/>
      </dsp:nvSpPr>
      <dsp:spPr>
        <a:xfrm>
          <a:off x="4012747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Conexión Duplicada</a:t>
          </a:r>
          <a:endParaRPr lang="es-AR" sz="2500" kern="1200" dirty="0"/>
        </a:p>
      </dsp:txBody>
      <dsp:txXfrm>
        <a:off x="4099820" y="2442470"/>
        <a:ext cx="1609552" cy="160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936E4-1442-477D-A060-009514E032A9}" type="datetimeFigureOut">
              <a:rPr lang="en-US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F7BDC-1390-480E-ADCD-CD0A1DB2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C0083-7BE2-4EA4-B1DC-C1C6EA7DB134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acta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991100"/>
            <a:ext cx="9144000" cy="1866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69913"/>
            <a:ext cx="179388" cy="62880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79388" y="592138"/>
            <a:ext cx="896461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3" y="1476375"/>
            <a:ext cx="5392737" cy="3048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003425"/>
            <a:ext cx="5392737" cy="27699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2517775"/>
            <a:ext cx="3492500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200" b="0">
                <a:solidFill>
                  <a:srgbClr val="333333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C34C342-65C4-4773-9426-1A73112129C7}" type="datetimeFigureOut">
              <a:rPr lang="en-US"/>
              <a:pPr>
                <a:defRPr/>
              </a:pPr>
              <a:t>9/19/2010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71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10300" y="0"/>
            <a:ext cx="2971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4" name="Picture 5" descr="logo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5813425"/>
            <a:ext cx="14366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30250" y="1752600"/>
            <a:ext cx="51562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ARGENTINA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Arguibel 2860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Buenos Aires (C1426DKB)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54+11+4779 6400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BRASIL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Cardoso de Melo 1470 – 8, Vila Olimpia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San Pablo (04548004)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</a:t>
            </a:r>
            <a:r>
              <a:rPr lang="en-US" sz="1100">
                <a:solidFill>
                  <a:srgbClr val="000000"/>
                </a:solidFill>
              </a:rPr>
              <a:t>55+11+3045 2193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URUGUAY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Roque Graseras 857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Montevideo (11300)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598+2+7117879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USA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12105 Sundance Ct.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Reston (20194)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tel:+703 842 9455</a:t>
            </a: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  <a:hlinkClick r:id="rId3"/>
              </a:rPr>
              <a:t>www.hexacta.com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7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976563" y="0"/>
            <a:ext cx="6167437" cy="621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722313" y="1476375"/>
            <a:ext cx="7794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>
              <a:defRPr/>
            </a:pPr>
            <a:r>
              <a:rPr lang="en-US" sz="2100" b="1" smtClean="0">
                <a:solidFill>
                  <a:schemeClr val="accent1"/>
                </a:solidFill>
              </a:rPr>
              <a:t>Indice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28992" y="1446213"/>
            <a:ext cx="5181671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E7F4-20EB-4762-9D28-AB41F543B2E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0121-CD68-4AF1-847B-E982D79B368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6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38496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4399" y="1446213"/>
            <a:ext cx="3886263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DDF9A-CD57-4EC2-8B63-68E7774D9AC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32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3F6B8-CA02-4BF7-9CDF-5FF104557EC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6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722376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89407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56438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CD36-0F64-4E22-A232-77E7A1C59F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3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4760975" y="1752600"/>
            <a:ext cx="38496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722376" y="1754061"/>
            <a:ext cx="3886263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722376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760975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25C8-2A1A-4F69-97E9-92FEF07E858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8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347663"/>
            <a:ext cx="84486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446213"/>
            <a:ext cx="7888287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64288"/>
            <a:ext cx="1398588" cy="2095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DAA2DA-339C-472F-A3B4-84F7FBCD2D8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30250" y="6373813"/>
            <a:ext cx="6565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>
                <a:solidFill>
                  <a:srgbClr val="595959"/>
                </a:solidFill>
              </a:rPr>
              <a:t>ADR – TP Anual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50" y="908050"/>
            <a:ext cx="7056438" cy="7207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 – TP 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9" t="27444" r="19695" b="12321"/>
          <a:stretch>
            <a:fillRect/>
          </a:stretch>
        </p:blipFill>
        <p:spPr bwMode="auto">
          <a:xfrm>
            <a:off x="971600" y="620688"/>
            <a:ext cx="7778999" cy="549570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0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 - Servidores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1052737"/>
            <a:ext cx="7888287" cy="4967064"/>
          </a:xfrm>
        </p:spPr>
        <p:txBody>
          <a:bodyPr/>
          <a:lstStyle/>
          <a:p>
            <a:pPr marL="0" indent="0" algn="ctr">
              <a:buNone/>
            </a:pPr>
            <a:r>
              <a:rPr lang="es-AR" sz="1600" b="1" dirty="0" smtClean="0"/>
              <a:t>Servidor 1: Herramientas Anexas</a:t>
            </a:r>
          </a:p>
          <a:p>
            <a:pPr marL="0" indent="0" algn="ctr">
              <a:buNone/>
            </a:pPr>
            <a:endParaRPr lang="es-AR" sz="1600" dirty="0"/>
          </a:p>
          <a:p>
            <a:pPr lvl="0"/>
            <a:r>
              <a:rPr lang="en-US" sz="1600" b="1" u="sng" dirty="0" smtClean="0"/>
              <a:t>Roles:</a:t>
            </a:r>
            <a:endParaRPr lang="en-US" sz="1600" dirty="0"/>
          </a:p>
          <a:p>
            <a:pPr lvl="1"/>
            <a:r>
              <a:rPr lang="es-AR" sz="1600" b="1" dirty="0" smtClean="0"/>
              <a:t>Email</a:t>
            </a:r>
            <a:r>
              <a:rPr lang="es-AR" sz="1600" dirty="0"/>
              <a:t>: Se instalará un servidor </a:t>
            </a:r>
            <a:r>
              <a:rPr lang="es-AR" sz="1600" dirty="0" err="1"/>
              <a:t>Postfix</a:t>
            </a:r>
            <a:r>
              <a:rPr lang="es-AR" sz="1600" dirty="0"/>
              <a:t> con soporte de protocolos SMTP e IMAP,</a:t>
            </a:r>
          </a:p>
          <a:p>
            <a:pPr lvl="1"/>
            <a:r>
              <a:rPr lang="es-AR" sz="1600" b="1" dirty="0" err="1"/>
              <a:t>Networking</a:t>
            </a:r>
            <a:r>
              <a:rPr lang="es-AR" sz="1600" dirty="0"/>
              <a:t>:</a:t>
            </a:r>
          </a:p>
          <a:p>
            <a:pPr lvl="2"/>
            <a:r>
              <a:rPr lang="es-AR" sz="1600" u="sng" dirty="0"/>
              <a:t>DNS</a:t>
            </a:r>
            <a:r>
              <a:rPr lang="es-AR" sz="1600" dirty="0"/>
              <a:t>: Bind9 o similar.</a:t>
            </a:r>
          </a:p>
          <a:p>
            <a:pPr lvl="2"/>
            <a:r>
              <a:rPr lang="es-AR" sz="1600" u="sng" dirty="0"/>
              <a:t>DHCP</a:t>
            </a:r>
            <a:r>
              <a:rPr lang="es-AR" sz="1600" dirty="0"/>
              <a:t>: Proporcionado por el SO.</a:t>
            </a:r>
          </a:p>
          <a:p>
            <a:pPr lvl="2"/>
            <a:r>
              <a:rPr lang="es-AR" sz="1600" u="sng" dirty="0"/>
              <a:t>LDAP</a:t>
            </a:r>
            <a:r>
              <a:rPr lang="es-AR" sz="1600" dirty="0"/>
              <a:t>: </a:t>
            </a:r>
            <a:r>
              <a:rPr lang="es-AR" sz="1600" dirty="0" err="1"/>
              <a:t>OpenLDAP</a:t>
            </a:r>
            <a:endParaRPr lang="es-AR" sz="1600" dirty="0"/>
          </a:p>
          <a:p>
            <a:pPr lvl="1"/>
            <a:r>
              <a:rPr lang="es-AR" sz="1600" b="1" dirty="0"/>
              <a:t>SCM</a:t>
            </a:r>
            <a:r>
              <a:rPr lang="es-AR" sz="1600" dirty="0"/>
              <a:t>: </a:t>
            </a:r>
            <a:r>
              <a:rPr lang="es-AR" sz="1600" dirty="0" smtClean="0"/>
              <a:t>(</a:t>
            </a:r>
            <a:r>
              <a:rPr lang="es-AR" sz="1600" dirty="0" err="1" smtClean="0"/>
              <a:t>Source</a:t>
            </a:r>
            <a:r>
              <a:rPr lang="es-AR" sz="1600" dirty="0" smtClean="0"/>
              <a:t> </a:t>
            </a:r>
            <a:r>
              <a:rPr lang="es-AR" sz="1600" dirty="0"/>
              <a:t>control </a:t>
            </a:r>
            <a:r>
              <a:rPr lang="es-AR" sz="1600" dirty="0" smtClean="0"/>
              <a:t>manager): </a:t>
            </a:r>
            <a:r>
              <a:rPr lang="es-AR" sz="1600" dirty="0"/>
              <a:t>se eligió </a:t>
            </a:r>
            <a:r>
              <a:rPr lang="es-AR" sz="1600" dirty="0" err="1"/>
              <a:t>git</a:t>
            </a:r>
            <a:r>
              <a:rPr lang="es-AR" sz="1600" dirty="0"/>
              <a:t>. Esta herramienta de versionado es la más avanzada de su clase. Es distribuido, cada desarrollador tiene su propia copia del </a:t>
            </a:r>
            <a:r>
              <a:rPr lang="es-AR" sz="1600" dirty="0" smtClean="0"/>
              <a:t>código.</a:t>
            </a:r>
          </a:p>
          <a:p>
            <a:pPr lvl="1"/>
            <a:r>
              <a:rPr lang="es-AR" sz="1600" b="1" dirty="0" smtClean="0"/>
              <a:t>Documentación</a:t>
            </a:r>
            <a:r>
              <a:rPr lang="es-AR" sz="1600" dirty="0"/>
              <a:t>: Se proporcionará al equipo una herramienta para el intercambio de información rápida e informal, </a:t>
            </a:r>
            <a:r>
              <a:rPr lang="es-AR" sz="1600" dirty="0" err="1"/>
              <a:t>Twiki</a:t>
            </a:r>
            <a:r>
              <a:rPr lang="es-AR" sz="1600" dirty="0"/>
              <a:t>.</a:t>
            </a:r>
          </a:p>
          <a:p>
            <a:pPr lvl="1"/>
            <a:r>
              <a:rPr lang="es-AR" sz="1600" b="1" dirty="0"/>
              <a:t>BTS</a:t>
            </a:r>
            <a:r>
              <a:rPr lang="es-AR" sz="1600" dirty="0"/>
              <a:t>: El Bug tracking </a:t>
            </a:r>
            <a:r>
              <a:rPr lang="es-AR" sz="1600" dirty="0" err="1"/>
              <a:t>system</a:t>
            </a:r>
            <a:r>
              <a:rPr lang="es-AR" sz="1600" dirty="0"/>
              <a:t> seleccionado es Mantis.</a:t>
            </a:r>
          </a:p>
          <a:p>
            <a:pPr lvl="1"/>
            <a:r>
              <a:rPr lang="es-AR" sz="1600" b="1" dirty="0" err="1"/>
              <a:t>Maven</a:t>
            </a:r>
            <a:r>
              <a:rPr lang="es-AR" sz="1600" dirty="0"/>
              <a:t>: Se instalará un repositorio local de </a:t>
            </a:r>
            <a:r>
              <a:rPr lang="es-AR" sz="1600" dirty="0" err="1"/>
              <a:t>Jakarta</a:t>
            </a:r>
            <a:r>
              <a:rPr lang="es-AR" sz="1600" dirty="0"/>
              <a:t> </a:t>
            </a:r>
            <a:r>
              <a:rPr lang="es-AR" sz="1600" dirty="0" err="1"/>
              <a:t>Maven</a:t>
            </a:r>
            <a:r>
              <a:rPr lang="es-AR" sz="1600" dirty="0"/>
              <a:t>, para proveer paquetes de librerías y los paquetes propios de la aplicación</a:t>
            </a:r>
            <a:r>
              <a:rPr lang="es-AR" sz="1600" dirty="0" smtClean="0"/>
              <a:t>.</a:t>
            </a:r>
            <a:endParaRPr lang="es-AR" sz="1600" dirty="0"/>
          </a:p>
          <a:p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r>
              <a:rPr lang="es-AR" dirty="0" smtClean="0"/>
              <a:t>Contara con 2 Servidores Principales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269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Infraestructura Interna - Servidores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1052735"/>
            <a:ext cx="7888287" cy="4967065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sz="1600" b="1" dirty="0"/>
              <a:t>Servidor </a:t>
            </a:r>
            <a:r>
              <a:rPr lang="es-ES_tradnl" sz="1600" b="1" dirty="0" smtClean="0"/>
              <a:t>2: Ambiente Producción </a:t>
            </a:r>
            <a:r>
              <a:rPr lang="es-ES_tradnl" sz="1600" b="1" dirty="0" err="1" smtClean="0"/>
              <a:t>Virtualizado</a:t>
            </a:r>
            <a:endParaRPr lang="es-ES_tradnl" sz="1600" b="1" dirty="0" smtClean="0"/>
          </a:p>
          <a:p>
            <a:pPr marL="0" indent="0" algn="ctr">
              <a:buNone/>
            </a:pPr>
            <a:endParaRPr lang="es-AR" sz="1600" dirty="0"/>
          </a:p>
          <a:p>
            <a:r>
              <a:rPr lang="es-ES_tradnl" sz="1600" b="1" u="sng" dirty="0"/>
              <a:t>Roles:</a:t>
            </a:r>
            <a:r>
              <a:rPr lang="es-ES_tradnl" sz="1600" dirty="0"/>
              <a:t> Entorno de Desarrollo mediante virtualización </a:t>
            </a:r>
            <a:r>
              <a:rPr lang="es-ES_tradnl" sz="1600" dirty="0" smtClean="0"/>
              <a:t>con </a:t>
            </a:r>
            <a:r>
              <a:rPr lang="es-ES_tradnl" sz="1600" b="1" dirty="0" smtClean="0"/>
              <a:t>XEN</a:t>
            </a:r>
            <a:r>
              <a:rPr lang="es-ES_tradnl" sz="1600" dirty="0" smtClean="0"/>
              <a:t>.</a:t>
            </a:r>
            <a:endParaRPr lang="es-AR" sz="1600" dirty="0"/>
          </a:p>
          <a:p>
            <a:pPr lvl="1"/>
            <a:r>
              <a:rPr lang="es-ES_tradnl" sz="1600" dirty="0"/>
              <a:t>Se configurarán varias máquinas virtuales para crear ambientes de desarrollo y </a:t>
            </a:r>
            <a:r>
              <a:rPr lang="es-ES_tradnl" sz="1600" dirty="0" err="1"/>
              <a:t>testing</a:t>
            </a:r>
            <a:r>
              <a:rPr lang="es-ES_tradnl" sz="1600" dirty="0"/>
              <a:t>. </a:t>
            </a:r>
            <a:endParaRPr lang="es-ES_tradnl" sz="1600" dirty="0" smtClean="0"/>
          </a:p>
          <a:p>
            <a:pPr marL="228600" lvl="1" indent="0">
              <a:buNone/>
            </a:pPr>
            <a:endParaRPr lang="es-ES_tradnl" sz="1600" dirty="0" smtClean="0"/>
          </a:p>
          <a:p>
            <a:pPr lvl="1"/>
            <a:r>
              <a:rPr lang="es-AR" sz="1600" b="1" dirty="0" smtClean="0"/>
              <a:t>Ambiente </a:t>
            </a:r>
            <a:r>
              <a:rPr lang="es-AR" sz="1600" b="1" dirty="0"/>
              <a:t>de Desarrollo</a:t>
            </a:r>
            <a:r>
              <a:rPr lang="es-AR" sz="1600" dirty="0"/>
              <a:t>: Se mantendrá un ambiente de aplicaciones similar al productivo pero que estará a disposición de los desarrolladores para probar el sistema.</a:t>
            </a:r>
          </a:p>
          <a:p>
            <a:pPr lvl="1"/>
            <a:r>
              <a:rPr lang="es-AR" sz="1600" b="1" dirty="0"/>
              <a:t>Ambiente de QA</a:t>
            </a:r>
            <a:r>
              <a:rPr lang="es-AR" sz="1600" dirty="0"/>
              <a:t>: Similar al de desarrollo pero se utilizará para el </a:t>
            </a:r>
            <a:r>
              <a:rPr lang="es-AR" sz="1600" dirty="0" err="1"/>
              <a:t>testing</a:t>
            </a:r>
            <a:r>
              <a:rPr lang="es-AR" sz="1600" dirty="0"/>
              <a:t> integral de la aplicación y deberá mantenerse estable, las versiones que pasen los test en este ambiente se consideraran lo suficientemente estable para ser instalados en producción.</a:t>
            </a:r>
          </a:p>
          <a:p>
            <a:pPr lvl="1"/>
            <a:r>
              <a:rPr lang="es-AR" sz="1600" b="1" dirty="0"/>
              <a:t>Base de datos</a:t>
            </a:r>
            <a:r>
              <a:rPr lang="es-AR" sz="1600" dirty="0"/>
              <a:t>: Se instalará la misma base de datos seleccionada para el sistema. Se utilizará para desarrollo y </a:t>
            </a:r>
            <a:r>
              <a:rPr lang="es-AR" sz="1600" dirty="0" err="1"/>
              <a:t>testing</a:t>
            </a:r>
            <a:r>
              <a:rPr lang="es-AR" sz="1600" dirty="0" smtClean="0"/>
              <a:t>.</a:t>
            </a:r>
            <a:endParaRPr lang="es-AR" sz="16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651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Pc´s</a:t>
            </a:r>
            <a:r>
              <a:rPr lang="es-AR" dirty="0" smtClean="0"/>
              <a:t> Para 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980729"/>
            <a:ext cx="7888287" cy="5039072"/>
          </a:xfrm>
        </p:spPr>
        <p:txBody>
          <a:bodyPr/>
          <a:lstStyle/>
          <a:p>
            <a:r>
              <a:rPr lang="es-AR" dirty="0" smtClean="0"/>
              <a:t>Serán necesarias 7 </a:t>
            </a:r>
            <a:r>
              <a:rPr lang="es-AR" dirty="0" err="1" smtClean="0"/>
              <a:t>pcs</a:t>
            </a:r>
            <a:r>
              <a:rPr lang="es-AR" dirty="0" smtClean="0"/>
              <a:t> para el equipo de trabajo y una notebook para el </a:t>
            </a:r>
            <a:r>
              <a:rPr lang="es-AR" dirty="0" err="1" smtClean="0"/>
              <a:t>lider</a:t>
            </a:r>
            <a:r>
              <a:rPr lang="es-AR" dirty="0" smtClean="0"/>
              <a:t> de proyecto</a:t>
            </a:r>
          </a:p>
          <a:p>
            <a:r>
              <a:rPr lang="es-AR" dirty="0" smtClean="0"/>
              <a:t>Todas </a:t>
            </a:r>
            <a:r>
              <a:rPr lang="es-AR" dirty="0" err="1" smtClean="0"/>
              <a:t>Estaran</a:t>
            </a:r>
            <a:r>
              <a:rPr lang="es-AR" dirty="0" smtClean="0"/>
              <a:t> provistas de </a:t>
            </a:r>
            <a:r>
              <a:rPr lang="es-AR" b="1" dirty="0"/>
              <a:t>Ubuntu </a:t>
            </a:r>
            <a:r>
              <a:rPr lang="es-AR" b="1" dirty="0" smtClean="0"/>
              <a:t>Desktop </a:t>
            </a:r>
            <a:r>
              <a:rPr lang="es-AR" b="1" dirty="0" err="1" smtClean="0"/>
              <a:t>version</a:t>
            </a:r>
            <a:r>
              <a:rPr lang="es-AR" b="1" dirty="0" smtClean="0"/>
              <a:t> 10.4</a:t>
            </a:r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algn="ctr"/>
            <a:r>
              <a:rPr lang="es-AR" sz="2400" b="1" dirty="0" smtClean="0">
                <a:solidFill>
                  <a:srgbClr val="FF0000"/>
                </a:solidFill>
              </a:rPr>
              <a:t>TABLA PONDERCION NOTEBOOKS???</a:t>
            </a:r>
            <a:endParaRPr lang="es-A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7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 </a:t>
            </a:r>
            <a:r>
              <a:rPr lang="es-AR" dirty="0" err="1" smtClean="0"/>
              <a:t>Programacion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3" cy="5256583"/>
          </a:xfrm>
        </p:spPr>
        <p:txBody>
          <a:bodyPr/>
          <a:lstStyle/>
          <a:p>
            <a:r>
              <a:rPr lang="es-AR" dirty="0" smtClean="0"/>
              <a:t>Tanto </a:t>
            </a:r>
            <a:r>
              <a:rPr lang="es-AR" dirty="0"/>
              <a:t>el cliente desktop como el </a:t>
            </a:r>
            <a:r>
              <a:rPr lang="es-AR" dirty="0" err="1"/>
              <a:t>backend</a:t>
            </a:r>
            <a:r>
              <a:rPr lang="es-AR" dirty="0"/>
              <a:t> y la aplicación web serán desarrollados en </a:t>
            </a:r>
            <a:r>
              <a:rPr lang="es-AR" b="1" dirty="0" smtClean="0"/>
              <a:t>Java</a:t>
            </a:r>
          </a:p>
          <a:p>
            <a:pPr marL="0" indent="0">
              <a:buNone/>
            </a:pPr>
            <a:endParaRPr lang="es-AR" b="1" dirty="0" smtClean="0"/>
          </a:p>
          <a:p>
            <a:pPr lvl="1"/>
            <a:r>
              <a:rPr lang="es-ES_tradnl" b="1" u="sng" dirty="0" smtClean="0"/>
              <a:t>Amplia </a:t>
            </a:r>
            <a:r>
              <a:rPr lang="es-ES_tradnl" b="1" u="sng" dirty="0"/>
              <a:t>disponibilidad de recursos capacitados</a:t>
            </a:r>
            <a:r>
              <a:rPr lang="es-ES_tradnl" dirty="0"/>
              <a:t>: Es uno de los lenguajes más utilizados y es fácil encontrar personal con experiencia en el mercado. </a:t>
            </a:r>
            <a:r>
              <a:rPr lang="es-AR" dirty="0"/>
              <a:t>No existe la necesidad de capacitar ingresantes. </a:t>
            </a:r>
            <a:r>
              <a:rPr lang="es-AR" dirty="0" smtClean="0"/>
              <a:t>E</a:t>
            </a:r>
            <a:r>
              <a:rPr lang="es-ES_tradnl" dirty="0" smtClean="0"/>
              <a:t>l </a:t>
            </a:r>
            <a:r>
              <a:rPr lang="es-ES_tradnl" dirty="0"/>
              <a:t>personal capacitado es más económico que en otros lenguajes más específicos. </a:t>
            </a:r>
            <a:endParaRPr lang="es-AR" dirty="0"/>
          </a:p>
          <a:p>
            <a:pPr lvl="1"/>
            <a:r>
              <a:rPr lang="es-ES_tradnl" b="1" u="sng" dirty="0" smtClean="0"/>
              <a:t>Madurez </a:t>
            </a:r>
            <a:r>
              <a:rPr lang="es-ES_tradnl" b="1" u="sng" dirty="0"/>
              <a:t>y soporte</a:t>
            </a:r>
            <a:r>
              <a:rPr lang="es-ES_tradnl" dirty="0"/>
              <a:t>: Está establecido en el mercado y fue desarrollado a través de los años por </a:t>
            </a:r>
            <a:r>
              <a:rPr lang="es-ES_tradnl" dirty="0" err="1"/>
              <a:t>Sun</a:t>
            </a:r>
            <a:r>
              <a:rPr lang="es-ES_tradnl" dirty="0"/>
              <a:t>, ahora por un comité formado por importantes empresas y siempre se mantuvo la compatibilidad entre versiones.</a:t>
            </a:r>
            <a:endParaRPr lang="es-AR" dirty="0"/>
          </a:p>
          <a:p>
            <a:pPr lvl="1"/>
            <a:r>
              <a:rPr lang="es-ES_tradnl" b="1" u="sng" dirty="0"/>
              <a:t>Disponibilidad de </a:t>
            </a:r>
            <a:r>
              <a:rPr lang="es-ES_tradnl" b="1" u="sng" dirty="0" err="1"/>
              <a:t>Frameworks</a:t>
            </a:r>
            <a:r>
              <a:rPr lang="es-ES_tradnl" b="1" u="sng" dirty="0"/>
              <a:t> y librerías</a:t>
            </a:r>
            <a:r>
              <a:rPr lang="es-ES_tradnl" dirty="0"/>
              <a:t>: Existe una vasta selección de herramientas maduras para el desarrollado, tanto para la parte de servidor como de presentación. </a:t>
            </a:r>
            <a:r>
              <a:rPr lang="es-ES_tradnl" dirty="0" smtClean="0"/>
              <a:t>R</a:t>
            </a:r>
            <a:r>
              <a:rPr lang="es-AR" dirty="0" smtClean="0"/>
              <a:t>educe </a:t>
            </a:r>
            <a:r>
              <a:rPr lang="es-AR" dirty="0"/>
              <a:t>el tiempo y los riesgos.</a:t>
            </a:r>
          </a:p>
          <a:p>
            <a:pPr lvl="1"/>
            <a:r>
              <a:rPr lang="es-ES_tradnl" b="1" u="sng" dirty="0"/>
              <a:t>Multiplataforma</a:t>
            </a:r>
            <a:r>
              <a:rPr lang="es-ES_tradnl" dirty="0"/>
              <a:t>: Se consideró importante para el desarrollo de este sistema la independencia de plataforma, la capacidad de remplazar o combinar diferentes sistemas operativos sin ningún tipo de desarrollo. </a:t>
            </a:r>
            <a:endParaRPr lang="es-ES_tradnl" dirty="0" smtClean="0"/>
          </a:p>
          <a:p>
            <a:pPr lvl="1"/>
            <a:r>
              <a:rPr lang="es-ES_tradnl" b="1" u="sng" dirty="0" smtClean="0"/>
              <a:t>Performance</a:t>
            </a:r>
            <a:r>
              <a:rPr lang="es-ES_tradnl" dirty="0"/>
              <a:t>: </a:t>
            </a:r>
            <a:r>
              <a:rPr lang="es-ES_tradnl" dirty="0" smtClean="0"/>
              <a:t>Se compila </a:t>
            </a:r>
            <a:r>
              <a:rPr lang="es-ES_tradnl" dirty="0"/>
              <a:t>a </a:t>
            </a:r>
            <a:r>
              <a:rPr lang="es-ES_tradnl" dirty="0" err="1"/>
              <a:t>bytecode</a:t>
            </a:r>
            <a:r>
              <a:rPr lang="es-ES_tradnl" dirty="0"/>
              <a:t> y es ejecutado por una máquina virtual. </a:t>
            </a:r>
            <a:r>
              <a:rPr lang="es-AR" dirty="0"/>
              <a:t>Esta máquina virtual es la Java </a:t>
            </a:r>
            <a:r>
              <a:rPr lang="es-AR" i="1" dirty="0" err="1"/>
              <a:t>HotSpot</a:t>
            </a:r>
            <a:r>
              <a:rPr lang="es-AR" i="1" dirty="0"/>
              <a:t> Server VM </a:t>
            </a:r>
            <a:r>
              <a:rPr lang="es-AR" dirty="0"/>
              <a:t>que tiene la funcionalidad </a:t>
            </a:r>
            <a:r>
              <a:rPr lang="es-AR" i="1" dirty="0"/>
              <a:t>JIT (</a:t>
            </a:r>
            <a:r>
              <a:rPr lang="es-AR" i="1" dirty="0" err="1"/>
              <a:t>Just</a:t>
            </a:r>
            <a:r>
              <a:rPr lang="es-AR" i="1" dirty="0"/>
              <a:t> in time) </a:t>
            </a:r>
            <a:r>
              <a:rPr lang="es-AR" i="1" dirty="0" err="1" smtClean="0"/>
              <a:t>compilation</a:t>
            </a:r>
            <a:r>
              <a:rPr lang="es-AR" i="1" dirty="0" smtClean="0"/>
              <a:t>. E</a:t>
            </a:r>
            <a:r>
              <a:rPr lang="es-AR" dirty="0" smtClean="0"/>
              <a:t>sta </a:t>
            </a:r>
            <a:r>
              <a:rPr lang="es-AR" dirty="0"/>
              <a:t>capacidad analiza el código que se ejecuta reiteradamente y lo optimiza en memoria haciendo las sucesivas ejecuciones más </a:t>
            </a:r>
            <a:r>
              <a:rPr lang="es-AR" dirty="0" smtClean="0"/>
              <a:t>rápidas</a:t>
            </a:r>
          </a:p>
          <a:p>
            <a:pPr lvl="1"/>
            <a:r>
              <a:rPr lang="es-ES_tradnl" b="1" u="sng" dirty="0" smtClean="0"/>
              <a:t>Costos</a:t>
            </a:r>
            <a:r>
              <a:rPr lang="es-ES_tradnl" dirty="0"/>
              <a:t>: No posee costos de </a:t>
            </a:r>
            <a:r>
              <a:rPr lang="es-ES_tradnl" dirty="0" smtClean="0"/>
              <a:t>licencias.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999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Principales </a:t>
            </a:r>
            <a:r>
              <a:rPr lang="es-AR" dirty="0" err="1" smtClean="0"/>
              <a:t>Tecnologias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08721"/>
            <a:ext cx="8280919" cy="5111080"/>
          </a:xfrm>
        </p:spPr>
        <p:txBody>
          <a:bodyPr/>
          <a:lstStyle/>
          <a:p>
            <a:r>
              <a:rPr lang="es-ES_tradnl" b="1" u="sng" dirty="0"/>
              <a:t>SWING</a:t>
            </a:r>
            <a:r>
              <a:rPr lang="es-ES_tradnl" dirty="0"/>
              <a:t>: Para la interfaz de usuario en el cliente </a:t>
            </a:r>
            <a:r>
              <a:rPr lang="es-ES_tradnl" dirty="0" smtClean="0"/>
              <a:t>desktop</a:t>
            </a:r>
            <a:r>
              <a:rPr lang="es-AR" dirty="0" smtClean="0"/>
              <a:t>. Independiente </a:t>
            </a:r>
            <a:r>
              <a:rPr lang="es-AR" dirty="0"/>
              <a:t>del sistema operativo y en las versiones más recientes imita el look and </a:t>
            </a:r>
            <a:r>
              <a:rPr lang="es-AR" dirty="0" err="1"/>
              <a:t>feel</a:t>
            </a:r>
            <a:r>
              <a:rPr lang="es-AR" dirty="0"/>
              <a:t> nativo.</a:t>
            </a:r>
            <a:br>
              <a:rPr lang="es-AR" dirty="0"/>
            </a:br>
            <a:r>
              <a:rPr lang="es-AR" dirty="0" smtClean="0"/>
              <a:t>Las </a:t>
            </a:r>
            <a:r>
              <a:rPr lang="es-AR" dirty="0"/>
              <a:t>implementaciones de los componentes son cien por ciento java puro, lo cual permite adaptar fácilmente el aspecto y comportamiento de tales componentes, facilitando así el trabajo de los programadores, lo cual deriva en una mayor productividad</a:t>
            </a:r>
          </a:p>
          <a:p>
            <a:r>
              <a:rPr lang="es-ES_tradnl" b="1" u="sng" dirty="0" err="1"/>
              <a:t>Tomcat</a:t>
            </a:r>
            <a:r>
              <a:rPr lang="es-ES_tradnl" dirty="0"/>
              <a:t>: Para el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smtClean="0"/>
              <a:t>server. N</a:t>
            </a:r>
            <a:r>
              <a:rPr lang="es-AR" dirty="0" smtClean="0"/>
              <a:t>os </a:t>
            </a:r>
            <a:r>
              <a:rPr lang="es-AR" dirty="0"/>
              <a:t>brinda un ambiente de ejecución controlado y configurable. Cada vez que una petición llegue al servidor se utilizará un </a:t>
            </a:r>
            <a:r>
              <a:rPr lang="es-AR" dirty="0" err="1"/>
              <a:t>thread</a:t>
            </a:r>
            <a:r>
              <a:rPr lang="es-AR" dirty="0"/>
              <a:t> para ejecutar la lógica de negocio. Manejar el ciclo de vida, la planificación y comunicación de </a:t>
            </a:r>
            <a:r>
              <a:rPr lang="es-AR" dirty="0" err="1"/>
              <a:t>threads</a:t>
            </a:r>
            <a:r>
              <a:rPr lang="es-AR" dirty="0"/>
              <a:t> es menos costoso que lo equivalente para  procesos, esto aliviará la carga del servidor y hará el sistema más </a:t>
            </a:r>
            <a:r>
              <a:rPr lang="es-AR" dirty="0" err="1"/>
              <a:t>performante</a:t>
            </a:r>
            <a:r>
              <a:rPr lang="es-AR" dirty="0"/>
              <a:t> y escalable.</a:t>
            </a:r>
          </a:p>
          <a:p>
            <a:r>
              <a:rPr lang="es-ES_tradnl" b="1" u="sng" dirty="0"/>
              <a:t>RMI</a:t>
            </a:r>
            <a:r>
              <a:rPr lang="es-ES_tradnl" dirty="0"/>
              <a:t>: La comunicación entre los clientes desktop y web con el </a:t>
            </a:r>
            <a:r>
              <a:rPr lang="es-ES_tradnl" dirty="0" err="1"/>
              <a:t>backend</a:t>
            </a:r>
            <a:r>
              <a:rPr lang="es-ES_tradnl" dirty="0"/>
              <a:t> será a través de RMI (</a:t>
            </a:r>
            <a:r>
              <a:rPr lang="es-ES_tradnl" i="1" dirty="0" err="1"/>
              <a:t>Remote</a:t>
            </a:r>
            <a:r>
              <a:rPr lang="es-ES_tradnl" i="1" dirty="0"/>
              <a:t> </a:t>
            </a:r>
            <a:r>
              <a:rPr lang="es-ES_tradnl" i="1" dirty="0" err="1"/>
              <a:t>Method</a:t>
            </a:r>
            <a:r>
              <a:rPr lang="es-ES_tradnl" i="1" dirty="0"/>
              <a:t> </a:t>
            </a:r>
            <a:r>
              <a:rPr lang="es-ES_tradnl" i="1" dirty="0" err="1"/>
              <a:t>Invocation</a:t>
            </a:r>
            <a:r>
              <a:rPr lang="es-ES_tradnl" i="1" dirty="0"/>
              <a:t>)</a:t>
            </a:r>
            <a:r>
              <a:rPr lang="es-ES_tradnl" dirty="0"/>
              <a:t>, este es un protocolo nativo de Java SE, es de simple aplicación y eficiente.</a:t>
            </a:r>
            <a:br>
              <a:rPr lang="es-ES_tradnl" dirty="0"/>
            </a:br>
            <a:r>
              <a:rPr lang="es-AR" dirty="0" smtClean="0"/>
              <a:t>No </a:t>
            </a:r>
            <a:r>
              <a:rPr lang="es-AR" dirty="0"/>
              <a:t>necesitamos la ventaja de un web </a:t>
            </a:r>
            <a:r>
              <a:rPr lang="es-AR" dirty="0" err="1"/>
              <a:t>service</a:t>
            </a:r>
            <a:r>
              <a:rPr lang="es-AR" dirty="0"/>
              <a:t> (independizar el cliente del servidor) porque ambos serán desarrollados en java, lo que nos da la libertad de elegir un protocolo nativo.</a:t>
            </a:r>
          </a:p>
          <a:p>
            <a:r>
              <a:rPr lang="es-ES_tradnl" b="1" u="sng" dirty="0" err="1"/>
              <a:t>Hibernate</a:t>
            </a:r>
            <a:r>
              <a:rPr lang="es-ES_tradnl" dirty="0"/>
              <a:t>: Como </a:t>
            </a:r>
            <a:r>
              <a:rPr lang="es-ES_tradnl" dirty="0" err="1"/>
              <a:t>framework</a:t>
            </a:r>
            <a:r>
              <a:rPr lang="es-ES_tradnl" dirty="0"/>
              <a:t> de ORM para la persistencia. </a:t>
            </a:r>
            <a:r>
              <a:rPr lang="es-AR" dirty="0"/>
              <a:t>Se decidió utilizar una herramienta de ORM (</a:t>
            </a:r>
            <a:r>
              <a:rPr lang="es-AR" dirty="0" err="1"/>
              <a:t>object</a:t>
            </a:r>
            <a:r>
              <a:rPr lang="es-AR" dirty="0"/>
              <a:t> </a:t>
            </a:r>
            <a:r>
              <a:rPr lang="es-AR" dirty="0" err="1"/>
              <a:t>relational</a:t>
            </a:r>
            <a:r>
              <a:rPr lang="es-AR" dirty="0"/>
              <a:t> </a:t>
            </a:r>
            <a:r>
              <a:rPr lang="es-AR" dirty="0" err="1"/>
              <a:t>mapping</a:t>
            </a:r>
            <a:r>
              <a:rPr lang="es-AR" dirty="0"/>
              <a:t>) para reducir los problemas de desarrollo que acarrea lidiar con la integración de un lenguaje orientado a objetos y una base de datos relacional. </a:t>
            </a:r>
            <a:r>
              <a:rPr lang="es-AR" dirty="0" err="1" smtClean="0"/>
              <a:t>Hibernate</a:t>
            </a:r>
            <a:r>
              <a:rPr lang="es-AR" dirty="0" smtClean="0"/>
              <a:t> </a:t>
            </a:r>
            <a:r>
              <a:rPr lang="es-AR" dirty="0"/>
              <a:t>es el elegido por ser el más usado y probado, se sabe que es ampliamente configurable, de rendimiento aceptable y fácil aplicación. 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00089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err="1"/>
              <a:t>PostgreSQL</a:t>
            </a:r>
            <a:r>
              <a:rPr lang="es-AR" b="1" dirty="0"/>
              <a:t> </a:t>
            </a:r>
            <a:r>
              <a:rPr lang="es-AR" b="1" dirty="0" smtClean="0"/>
              <a:t>8.4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ES_tradnl" dirty="0"/>
              <a:t>Este motor permite optimizar su rendimiento de manera completa ya que provee un gran número de configuraciones para asegurar un uso óptimo de los recursos. </a:t>
            </a:r>
            <a:endParaRPr lang="es-ES_tradnl" dirty="0" smtClean="0"/>
          </a:p>
          <a:p>
            <a:r>
              <a:rPr lang="es-ES_tradnl" dirty="0" smtClean="0"/>
              <a:t>Optimizar </a:t>
            </a:r>
            <a:r>
              <a:rPr lang="es-ES_tradnl" dirty="0" err="1"/>
              <a:t>PostreSQL</a:t>
            </a:r>
            <a:r>
              <a:rPr lang="es-ES_tradnl" dirty="0"/>
              <a:t> en un server con una alta capacidad de cómputo provee una solución adecuada para aplicaciones donde se exija un número elevado de transacciones concurrentes</a:t>
            </a:r>
            <a:r>
              <a:rPr lang="es-ES_tradnl" dirty="0" smtClean="0"/>
              <a:t>.. </a:t>
            </a:r>
            <a:endParaRPr lang="es-AR" dirty="0"/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Motor Elegido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691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Cada vez que </a:t>
            </a:r>
            <a:r>
              <a:rPr lang="es-ES_tradnl" dirty="0" err="1"/>
              <a:t>PostgreSQL</a:t>
            </a:r>
            <a:r>
              <a:rPr lang="es-ES_tradnl" dirty="0"/>
              <a:t> recibe una petición desde un cliente (aplicación) se crea un proceso que es el encargado de atender todas las peticiones desde el cliente. Debido a esto, es muy simple configurar un pool de conexiones que estén preparadas para poder recibir peticiones desde los clientes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Postgres</a:t>
            </a:r>
            <a:r>
              <a:rPr lang="es-AR" dirty="0" smtClean="0"/>
              <a:t> 8.4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5" y="2852936"/>
            <a:ext cx="7750335" cy="28471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86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Volumen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95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4"/>
          <p:cNvSpPr>
            <a:spLocks noGrp="1"/>
          </p:cNvSpPr>
          <p:nvPr>
            <p:ph idx="1"/>
          </p:nvPr>
        </p:nvSpPr>
        <p:spPr>
          <a:xfrm>
            <a:off x="3429000" y="404813"/>
            <a:ext cx="5181600" cy="561498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Arquitectura General</a:t>
            </a:r>
          </a:p>
          <a:p>
            <a:pPr eaLnBrk="1" hangingPunct="1">
              <a:defRPr/>
            </a:pPr>
            <a:r>
              <a:rPr lang="es-AR" dirty="0" smtClean="0"/>
              <a:t>Disponibilidad </a:t>
            </a:r>
            <a:r>
              <a:rPr lang="es-AR" dirty="0"/>
              <a:t>7 </a:t>
            </a:r>
            <a:r>
              <a:rPr lang="es-AR" dirty="0" smtClean="0"/>
              <a:t>x24</a:t>
            </a:r>
          </a:p>
          <a:p>
            <a:pPr eaLnBrk="1" hangingPunct="1">
              <a:defRPr/>
            </a:pPr>
            <a:r>
              <a:rPr lang="es-AR" dirty="0" smtClean="0"/>
              <a:t>Servidores </a:t>
            </a:r>
            <a:r>
              <a:rPr lang="es-AR" dirty="0"/>
              <a:t>Utilizados</a:t>
            </a:r>
          </a:p>
          <a:p>
            <a:pPr marL="0" indent="0" eaLnBrk="1" hangingPunct="1">
              <a:buFontTx/>
              <a:buNone/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Infraestructura Interna</a:t>
            </a:r>
          </a:p>
          <a:p>
            <a:pPr eaLnBrk="1" hangingPunct="1">
              <a:defRPr/>
            </a:pPr>
            <a:r>
              <a:rPr lang="es-AR" dirty="0" smtClean="0"/>
              <a:t>Servidores / </a:t>
            </a:r>
            <a:r>
              <a:rPr lang="es-AR" dirty="0" err="1" smtClean="0"/>
              <a:t>Pcs</a:t>
            </a:r>
            <a:r>
              <a:rPr lang="es-AR" dirty="0" smtClean="0"/>
              <a:t> Usuario</a:t>
            </a:r>
          </a:p>
          <a:p>
            <a:pPr marL="0" indent="0" eaLnBrk="1" hangingPunct="1">
              <a:buFontTx/>
              <a:buNone/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Lenguaje de </a:t>
            </a:r>
            <a:r>
              <a:rPr lang="es-AR" dirty="0" err="1" smtClean="0"/>
              <a:t>Programacion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err="1" smtClean="0"/>
              <a:t>Tecnologias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Motor de Base de Datos</a:t>
            </a:r>
          </a:p>
          <a:p>
            <a:pPr eaLnBrk="1" hangingPunct="1">
              <a:defRPr/>
            </a:pPr>
            <a:r>
              <a:rPr lang="es-AR" dirty="0" smtClean="0"/>
              <a:t>Volumen Base Datos</a:t>
            </a:r>
          </a:p>
          <a:p>
            <a:pPr eaLnBrk="1" hangingPunct="1">
              <a:defRPr/>
            </a:pPr>
            <a:r>
              <a:rPr lang="es-AR" dirty="0" smtClean="0"/>
              <a:t>Sistema Operativo de Servidores / </a:t>
            </a:r>
            <a:r>
              <a:rPr lang="es-AR" dirty="0" err="1" smtClean="0"/>
              <a:t>Aplication</a:t>
            </a:r>
            <a:r>
              <a:rPr lang="es-AR" dirty="0" smtClean="0"/>
              <a:t> Server</a:t>
            </a:r>
          </a:p>
          <a:p>
            <a:pPr eaLnBrk="1" hangingPunct="1">
              <a:defRPr/>
            </a:pPr>
            <a:r>
              <a:rPr lang="es-AR" dirty="0" err="1" smtClean="0"/>
              <a:t>Integracion</a:t>
            </a:r>
            <a:r>
              <a:rPr lang="es-AR" dirty="0" smtClean="0"/>
              <a:t> con IVR</a:t>
            </a:r>
          </a:p>
          <a:p>
            <a:pPr marL="0" indent="0" eaLnBrk="1" hangingPunct="1">
              <a:buNone/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RRHH</a:t>
            </a:r>
          </a:p>
          <a:p>
            <a:pPr eaLnBrk="1" hangingPunct="1">
              <a:defRPr/>
            </a:pPr>
            <a:r>
              <a:rPr lang="es-AR" dirty="0" smtClean="0"/>
              <a:t>Oficina / </a:t>
            </a:r>
            <a:r>
              <a:rPr lang="es-AR" dirty="0" err="1" smtClean="0"/>
              <a:t>Hosting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Costos</a:t>
            </a:r>
          </a:p>
          <a:p>
            <a:pPr eaLnBrk="1" hangingPunct="1">
              <a:defRPr/>
            </a:pPr>
            <a:r>
              <a:rPr lang="es-AR" dirty="0" smtClean="0"/>
              <a:t>Entregas y Pagos</a:t>
            </a:r>
          </a:p>
          <a:p>
            <a:pPr eaLnBrk="1" hangingPunct="1">
              <a:defRPr/>
            </a:pPr>
            <a:r>
              <a:rPr lang="es-AR" dirty="0" smtClean="0"/>
              <a:t>Ganancia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General</a:t>
            </a:r>
            <a:endParaRPr lang="es-A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9" t="27666" r="13646" b="11500"/>
          <a:stretch/>
        </p:blipFill>
        <p:spPr bwMode="auto">
          <a:xfrm>
            <a:off x="827584" y="764704"/>
            <a:ext cx="762061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Disponibilidad 7 x 24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521616"/>
              </p:ext>
            </p:extLst>
          </p:nvPr>
        </p:nvGraphicFramePr>
        <p:xfrm>
          <a:off x="611560" y="980728"/>
          <a:ext cx="7888287" cy="457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7544" y="620688"/>
            <a:ext cx="8449056" cy="228600"/>
          </a:xfrm>
        </p:spPr>
        <p:txBody>
          <a:bodyPr/>
          <a:lstStyle/>
          <a:p>
            <a:r>
              <a:rPr lang="es-AR" dirty="0" smtClean="0"/>
              <a:t>Lograda a Partir de 4 pilares fundamentales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52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Cluster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propuso un Sistema de </a:t>
            </a:r>
            <a:r>
              <a:rPr lang="es-AR" dirty="0" err="1" smtClean="0"/>
              <a:t>cluster</a:t>
            </a:r>
            <a:r>
              <a:rPr lang="es-AR" dirty="0" smtClean="0"/>
              <a:t> con 2 servidores en las capas de aplicación y </a:t>
            </a:r>
            <a:r>
              <a:rPr lang="es-AR" dirty="0" err="1" smtClean="0"/>
              <a:t>database</a:t>
            </a:r>
            <a:r>
              <a:rPr lang="es-AR" dirty="0" smtClean="0"/>
              <a:t>, proporcionando la </a:t>
            </a:r>
            <a:r>
              <a:rPr lang="es-AR" dirty="0" err="1" smtClean="0"/>
              <a:t>replicacion</a:t>
            </a:r>
            <a:r>
              <a:rPr lang="es-AR" dirty="0" smtClean="0"/>
              <a:t> de datos necesaria para seguir funcionando en caso de falla de uno de los servidores</a:t>
            </a:r>
          </a:p>
          <a:p>
            <a:endParaRPr lang="es-AR" dirty="0"/>
          </a:p>
          <a:p>
            <a:r>
              <a:rPr lang="es-AR" dirty="0" smtClean="0"/>
              <a:t>El sistema </a:t>
            </a:r>
            <a:r>
              <a:rPr lang="es-AR" dirty="0" err="1" smtClean="0"/>
              <a:t>sera</a:t>
            </a:r>
            <a:r>
              <a:rPr lang="es-AR" dirty="0" smtClean="0"/>
              <a:t> configurado mediante </a:t>
            </a:r>
            <a:r>
              <a:rPr lang="es-AR" dirty="0" err="1" smtClean="0"/>
              <a:t>Herthbeat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47923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NAS Storage Con RAID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El </a:t>
            </a:r>
            <a:r>
              <a:rPr lang="es-AR" dirty="0" err="1" smtClean="0"/>
              <a:t>storage</a:t>
            </a:r>
            <a:r>
              <a:rPr lang="es-AR" dirty="0" smtClean="0"/>
              <a:t> </a:t>
            </a:r>
            <a:r>
              <a:rPr lang="es-AR" dirty="0" err="1" smtClean="0"/>
              <a:t>sera</a:t>
            </a:r>
            <a:r>
              <a:rPr lang="es-AR" dirty="0" smtClean="0"/>
              <a:t> del Tipo NAS.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Contara con 4 discos de 500 </a:t>
            </a:r>
            <a:r>
              <a:rPr lang="es-AR" dirty="0" err="1" smtClean="0"/>
              <a:t>gb</a:t>
            </a:r>
            <a:r>
              <a:rPr lang="es-AR" dirty="0" smtClean="0"/>
              <a:t> cada uno, formando un RAID 5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Permite Realizar ´Hot Swap´ lo cual permite intercambiar los discos, en caso de falla, sin suspender el servicio.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t="18167" r="47292" b="59500"/>
          <a:stretch/>
        </p:blipFill>
        <p:spPr bwMode="auto">
          <a:xfrm>
            <a:off x="5148064" y="3294427"/>
            <a:ext cx="2722364" cy="21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91463"/>
            <a:ext cx="3655887" cy="3096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6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Conexión de Internet Duplicada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</a:t>
            </a:r>
            <a:r>
              <a:rPr lang="es-AR" dirty="0" err="1" smtClean="0"/>
              <a:t>debera</a:t>
            </a:r>
            <a:r>
              <a:rPr lang="es-AR" dirty="0" smtClean="0"/>
              <a:t> proveer al sistema con un doble enlace de internet, de dos proveedores distintos, para disminuir el margen de </a:t>
            </a:r>
            <a:r>
              <a:rPr lang="es-AR" dirty="0" err="1" smtClean="0"/>
              <a:t>caida</a:t>
            </a:r>
            <a:r>
              <a:rPr lang="es-AR" dirty="0" smtClean="0"/>
              <a:t> en caso de falla de este servicio</a:t>
            </a:r>
          </a:p>
        </p:txBody>
      </p:sp>
    </p:spTree>
    <p:extLst>
      <p:ext uri="{BB962C8B-B14F-4D97-AF65-F5344CB8AC3E}">
        <p14:creationId xmlns:p14="http://schemas.microsoft.com/office/powerpoint/2010/main" val="350443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de </a:t>
            </a:r>
            <a:r>
              <a:rPr lang="es-AR" dirty="0" err="1" smtClean="0"/>
              <a:t>Backups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puntos de falla que quedaron sin duplicar (Firewall y Web </a:t>
            </a:r>
            <a:r>
              <a:rPr lang="es-AR" dirty="0" err="1" smtClean="0"/>
              <a:t>Site</a:t>
            </a:r>
            <a:r>
              <a:rPr lang="es-AR" dirty="0" smtClean="0"/>
              <a:t>), </a:t>
            </a:r>
            <a:r>
              <a:rPr lang="es-AR" dirty="0" err="1" smtClean="0"/>
              <a:t>tendran</a:t>
            </a:r>
            <a:r>
              <a:rPr lang="es-AR" dirty="0" smtClean="0"/>
              <a:t> un servidor dedicado, conectado a la red y actualizado de la misma forma que los originales, el cual </a:t>
            </a:r>
            <a:r>
              <a:rPr lang="es-AR" dirty="0" err="1" smtClean="0"/>
              <a:t>servira</a:t>
            </a:r>
            <a:r>
              <a:rPr lang="es-AR" dirty="0" smtClean="0"/>
              <a:t> como Plan B en caso de falla de los principales. </a:t>
            </a:r>
          </a:p>
          <a:p>
            <a:r>
              <a:rPr lang="es-AR" dirty="0" smtClean="0"/>
              <a:t>Estos </a:t>
            </a:r>
            <a:r>
              <a:rPr lang="es-AR" dirty="0" err="1" smtClean="0"/>
              <a:t>deberan</a:t>
            </a:r>
            <a:r>
              <a:rPr lang="es-AR" dirty="0" smtClean="0"/>
              <a:t> ser intercambiados.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957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Utilizados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764704"/>
            <a:ext cx="7888287" cy="5255097"/>
          </a:xfrm>
        </p:spPr>
        <p:txBody>
          <a:bodyPr/>
          <a:lstStyle/>
          <a:p>
            <a:r>
              <a:rPr lang="es-AR" dirty="0" smtClean="0"/>
              <a:t>Los servidores que </a:t>
            </a:r>
            <a:r>
              <a:rPr lang="es-AR" dirty="0" err="1" smtClean="0"/>
              <a:t>daran</a:t>
            </a:r>
            <a:r>
              <a:rPr lang="es-AR" dirty="0" smtClean="0"/>
              <a:t> sustento a nuestra arquitectura serán:</a:t>
            </a:r>
          </a:p>
          <a:p>
            <a:pPr marL="0" lvl="0" indent="0">
              <a:spcBef>
                <a:spcPct val="0"/>
              </a:spcBef>
              <a:buNone/>
            </a:pPr>
            <a:endParaRPr lang="es-ES_tradnl" sz="16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ES_tradnl" sz="1200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</a:t>
            </a: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Firewall y Web Server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ES_tradnl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ES_tradnl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R210</a:t>
            </a:r>
            <a:endParaRPr lang="es-AR" sz="1200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Database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Y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Aplication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Server: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AR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AR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R310</a:t>
            </a: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157832"/>
              </p:ext>
            </p:extLst>
          </p:nvPr>
        </p:nvGraphicFramePr>
        <p:xfrm>
          <a:off x="2051720" y="1628800"/>
          <a:ext cx="4464496" cy="137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47"/>
                <a:gridCol w="337914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Procesador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Intel® Xeon® X3440, 2.53 GHz, 8M Cache, 4 cores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Memoria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2GB 1333MHz, total 4GB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Discos rígidos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160GB 7.2k RPM SATA 3.5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Años de garantía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Limitada en el sitio con respuesta al siguiente día laborable.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>
                          <a:effectLst/>
                        </a:rPr>
                        <a:t>Precio</a:t>
                      </a:r>
                      <a:endParaRPr lang="es-AR" sz="90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 dirty="0">
                          <a:effectLst/>
                        </a:rPr>
                        <a:t>$5,431.00</a:t>
                      </a:r>
                      <a:endParaRPr lang="es-AR" sz="90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3401"/>
              </p:ext>
            </p:extLst>
          </p:nvPr>
        </p:nvGraphicFramePr>
        <p:xfrm>
          <a:off x="2051720" y="3861048"/>
          <a:ext cx="4464496" cy="1653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228"/>
                <a:gridCol w="338626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Procesador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Intel® </a:t>
                      </a:r>
                      <a:r>
                        <a:rPr lang="es-AR" sz="900" kern="50" dirty="0" err="1">
                          <a:effectLst/>
                        </a:rPr>
                        <a:t>Xeon</a:t>
                      </a:r>
                      <a:r>
                        <a:rPr lang="es-AR" sz="900" kern="50" dirty="0">
                          <a:effectLst/>
                        </a:rPr>
                        <a:t>® X3440, 2.53 GHz, 8M Cache, 4 </a:t>
                      </a:r>
                      <a:r>
                        <a:rPr lang="es-AR" sz="900" kern="50" dirty="0" err="1">
                          <a:effectLst/>
                        </a:rPr>
                        <a:t>cores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Memoria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900" kern="50" dirty="0">
                          <a:effectLst/>
                        </a:rPr>
                        <a:t>2GB 1333MHz, Dual Ranked UDIMM, total 4GB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Discos rígidos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160GB 7.2k RPM SATA 3.5 en RAID 1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Fuente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400W Redundante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Años de garantía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Limitada en el sitio con respuesta al siguiente día laborable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>
                          <a:effectLst/>
                        </a:rPr>
                        <a:t>Precio</a:t>
                      </a:r>
                      <a:endParaRPr lang="es-AR" sz="90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 dirty="0">
                          <a:effectLst/>
                        </a:rPr>
                        <a:t>$8.159</a:t>
                      </a:r>
                      <a:endParaRPr lang="es-AR" sz="90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9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Basico">
  <a:themeElements>
    <a:clrScheme name="Hexacta">
      <a:dk1>
        <a:sysClr val="windowText" lastClr="000000"/>
      </a:dk1>
      <a:lt1>
        <a:sysClr val="window" lastClr="FFFFFF"/>
      </a:lt1>
      <a:dk2>
        <a:srgbClr val="EEEEEE"/>
      </a:dk2>
      <a:lt2>
        <a:srgbClr val="D6D6D6"/>
      </a:lt2>
      <a:accent1>
        <a:srgbClr val="007788"/>
      </a:accent1>
      <a:accent2>
        <a:srgbClr val="B4DEDC"/>
      </a:accent2>
      <a:accent3>
        <a:srgbClr val="A1C14E"/>
      </a:accent3>
      <a:accent4>
        <a:srgbClr val="4B636A"/>
      </a:accent4>
      <a:accent5>
        <a:srgbClr val="1BA6B2"/>
      </a:accent5>
      <a:accent6>
        <a:srgbClr val="84CFD5"/>
      </a:accent6>
      <a:hlink>
        <a:srgbClr val="009999"/>
      </a:hlink>
      <a:folHlink>
        <a:srgbClr val="457F00"/>
      </a:folHlink>
    </a:clrScheme>
    <a:fontScheme name="Hexacta Fonts">
      <a:maj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Basico</Template>
  <TotalTime>740</TotalTime>
  <Words>1058</Words>
  <Application>Microsoft Office PowerPoint</Application>
  <PresentationFormat>On-screen Show (4:3)</PresentationFormat>
  <Paragraphs>133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 Basico</vt:lpstr>
      <vt:lpstr>PowerPoint Presentation</vt:lpstr>
      <vt:lpstr>PowerPoint Presentation</vt:lpstr>
      <vt:lpstr>Arquitectura General</vt:lpstr>
      <vt:lpstr>Disponibilidad 7 x 24</vt:lpstr>
      <vt:lpstr>Cluster</vt:lpstr>
      <vt:lpstr>NAS Storage Con RAID 5</vt:lpstr>
      <vt:lpstr>Conexión de Internet Duplicada</vt:lpstr>
      <vt:lpstr>Servidores de Backups</vt:lpstr>
      <vt:lpstr>Servidores Utilizados</vt:lpstr>
      <vt:lpstr>Infraestructura Interna</vt:lpstr>
      <vt:lpstr>Infraestructura Interna - Servidores</vt:lpstr>
      <vt:lpstr>Infraestructura Interna - Servidores</vt:lpstr>
      <vt:lpstr>Pc´s Para Desarrollo</vt:lpstr>
      <vt:lpstr>Lenguaje Programacion</vt:lpstr>
      <vt:lpstr>Principales Tecnologias</vt:lpstr>
      <vt:lpstr>Base de Datos</vt:lpstr>
      <vt:lpstr>Base de Datos</vt:lpstr>
      <vt:lpstr>Base de Datos</vt:lpstr>
    </vt:vector>
  </TitlesOfParts>
  <Company>HEXACTA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2007</dc:title>
  <dc:creator>Rodrigo Meléndez</dc:creator>
  <cp:lastModifiedBy>lole</cp:lastModifiedBy>
  <cp:revision>149</cp:revision>
  <dcterms:created xsi:type="dcterms:W3CDTF">2010-02-15T20:34:02Z</dcterms:created>
  <dcterms:modified xsi:type="dcterms:W3CDTF">2010-09-19T14:21:49Z</dcterms:modified>
</cp:coreProperties>
</file>