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84" r:id="rId4"/>
    <p:sldId id="285" r:id="rId5"/>
    <p:sldId id="272" r:id="rId6"/>
    <p:sldId id="273" r:id="rId7"/>
    <p:sldId id="274" r:id="rId8"/>
    <p:sldId id="276" r:id="rId9"/>
    <p:sldId id="275" r:id="rId10"/>
    <p:sldId id="286" r:id="rId11"/>
    <p:sldId id="277" r:id="rId12"/>
    <p:sldId id="287" r:id="rId13"/>
    <p:sldId id="261" r:id="rId14"/>
    <p:sldId id="262" r:id="rId15"/>
    <p:sldId id="263" r:id="rId16"/>
    <p:sldId id="264" r:id="rId17"/>
    <p:sldId id="265" r:id="rId18"/>
    <p:sldId id="266" r:id="rId19"/>
    <p:sldId id="267" r:id="rId20"/>
    <p:sldId id="268" r:id="rId21"/>
    <p:sldId id="269" r:id="rId22"/>
    <p:sldId id="270" r:id="rId23"/>
    <p:sldId id="271" r:id="rId24"/>
    <p:sldId id="278" r:id="rId25"/>
    <p:sldId id="279" r:id="rId26"/>
    <p:sldId id="288" r:id="rId27"/>
    <p:sldId id="289" r:id="rId28"/>
    <p:sldId id="280" r:id="rId29"/>
    <p:sldId id="281" r:id="rId30"/>
    <p:sldId id="283" r:id="rId31"/>
    <p:sldId id="282"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pt>
    <dgm:pt modelId="{FBF8112D-1CF3-44D6-8B2E-E577AB081A46}" type="pres">
      <dgm:prSet presAssocID="{ED87D1A3-FF2D-483F-B8E1-29B2A964EFC3}" presName="linNode" presStyleCnt="0"/>
      <dgm:spPr/>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pt>
    <dgm:pt modelId="{65EE9517-76F2-4F36-BB2F-4B6C570DDF45}" type="pres">
      <dgm:prSet presAssocID="{2E1B8F2D-76BA-4D44-AB17-B28A2F2701D8}" presName="linNode" presStyleCnt="0"/>
      <dgm:spPr/>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pt>
    <dgm:pt modelId="{4495FA1D-14B0-43B1-8A06-F749226D1EF4}" type="pres">
      <dgm:prSet presAssocID="{70B139D8-76E3-4829-A061-AE9DA4CA8E61}" presName="linNode" presStyleCnt="0"/>
      <dgm:spPr/>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pt>
    <dgm:pt modelId="{FB855467-FCEE-45E1-B3C9-163E2464F45B}" type="pres">
      <dgm:prSet presAssocID="{716D5D5F-CE10-4B1A-8644-5774373069AA}" presName="linNode" presStyleCnt="0"/>
      <dgm:spPr/>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pt>
    <dgm:pt modelId="{2FEEB28A-31D9-46CF-9219-2288F22BAB25}" type="pres">
      <dgm:prSet presAssocID="{0FD8B018-7A4F-484E-A74F-2F7287D5E9BB}" presName="sp" presStyleCnt="0"/>
      <dgm:spPr/>
    </dgm:pt>
    <dgm:pt modelId="{5150B64F-C9D2-4370-9F5A-20FDBCCB3D83}" type="pres">
      <dgm:prSet presAssocID="{F725314F-0C2C-488D-98F4-00A3BF947963}" presName="linNode" presStyleCnt="0"/>
      <dgm:spPr/>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pt>
    <dgm:pt modelId="{7426EDFD-3F9C-414E-94C0-BF3A90DF25AA}" type="pres">
      <dgm:prSet presAssocID="{B2564F53-17CA-407B-987D-467B58DA745C}" presName="sp" presStyleCnt="0"/>
      <dgm:spPr/>
    </dgm:pt>
    <dgm:pt modelId="{AC2F912B-A61E-45BD-BBAB-A9DB1F9715C8}" type="pres">
      <dgm:prSet presAssocID="{175837BB-6AFE-4043-8DEE-7E4FA72689B4}" presName="linNode" presStyleCnt="0"/>
      <dgm:spPr/>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pt>
  </dgm:ptLst>
  <dgm:cxnLst>
    <dgm:cxn modelId="{5F1F76DD-AD8E-4F53-B0A3-85681E3D6551}" srcId="{EC4D4050-3272-4C44-ACAC-B9169C069404}" destId="{716D5D5F-CE10-4B1A-8644-5774373069AA}" srcOrd="3" destOrd="0" parTransId="{CBBC06FC-3F40-496B-908A-EA6842B53A9B}" sibTransId="{0FD8B018-7A4F-484E-A74F-2F7287D5E9BB}"/>
    <dgm:cxn modelId="{845A78B6-E2E2-4FF8-B1B2-6354924CA71E}" srcId="{2E1B8F2D-76BA-4D44-AB17-B28A2F2701D8}" destId="{C4B580C5-21ED-4752-BD28-3FEA30835B11}" srcOrd="1" destOrd="0" parTransId="{5FC4AB37-16B6-4D24-8C6A-0C46B59B2B50}" sibTransId="{632DD4A9-FDE4-486F-B480-352170B4CAD4}"/>
    <dgm:cxn modelId="{C38749AB-0531-4FFE-8017-7B9B31A6D872}" srcId="{175837BB-6AFE-4043-8DEE-7E4FA72689B4}" destId="{F8F1AC93-0998-4579-8DFF-356BEDC5D398}" srcOrd="2" destOrd="0" parTransId="{DBF9B1DE-1021-4400-A2BD-AEE21DDB6F8E}" sibTransId="{FA5C723C-82C5-4F3C-A109-20B9783DB78F}"/>
    <dgm:cxn modelId="{0BF566ED-0497-4CD8-AFE6-185E1263EFF8}" type="presOf" srcId="{F8F1AC93-0998-4579-8DFF-356BEDC5D398}" destId="{F9165486-FF39-4423-9C29-129BA43F4654}" srcOrd="0" destOrd="2" presId="urn:microsoft.com/office/officeart/2005/8/layout/vList5"/>
    <dgm:cxn modelId="{D6DF4B9F-0D97-4B01-8220-F5B354D9F888}" srcId="{175837BB-6AFE-4043-8DEE-7E4FA72689B4}" destId="{639F4800-F426-46D6-A759-E0768CCD1271}" srcOrd="0" destOrd="0" parTransId="{66BFFABF-E3DB-4654-AA1F-5A17ECF929F1}" sibTransId="{FE8768F6-1C71-48DA-A2C6-DB709FF51B6B}"/>
    <dgm:cxn modelId="{6DA0CEDD-80A3-403A-90E2-0297FCA092FE}" type="presOf" srcId="{ED87D1A3-FF2D-483F-B8E1-29B2A964EFC3}" destId="{A54634F6-3F1E-42BE-BAAC-F27D7325D13F}" srcOrd="0" destOrd="0" presId="urn:microsoft.com/office/officeart/2005/8/layout/vList5"/>
    <dgm:cxn modelId="{301FE68B-C8AF-4DB9-A602-F5136D9E390C}" type="presOf" srcId="{601816FA-AC67-4D7F-99D5-C140DAE8C959}" destId="{D8581B53-391F-4F4E-89D7-11E63ED5F679}" srcOrd="0" destOrd="0" presId="urn:microsoft.com/office/officeart/2005/8/layout/vList5"/>
    <dgm:cxn modelId="{F94D9C9E-5F38-4CE7-AA2F-66FFFD9B31CD}" type="presOf" srcId="{3EE6C4F2-4F3F-42A7-9593-7B9CBE58478E}" destId="{E327BABE-5698-4713-9AB7-E15203D95019}" srcOrd="0" destOrd="0" presId="urn:microsoft.com/office/officeart/2005/8/layout/vList5"/>
    <dgm:cxn modelId="{A2FEB6C6-A903-4FEB-9DDB-3D4EE53BADBA}" srcId="{ED87D1A3-FF2D-483F-B8E1-29B2A964EFC3}" destId="{9794F353-7992-4040-B3A8-7FDB7F7F260B}" srcOrd="0" destOrd="0" parTransId="{D87F7843-E41B-431E-87B0-A4A8E26D3A3D}" sibTransId="{FF2D297D-362B-4EE5-ACE9-6087D76CD41B}"/>
    <dgm:cxn modelId="{5C4E5F6B-1843-4C16-B8EF-B5E0833E1748}" srcId="{EC4D4050-3272-4C44-ACAC-B9169C069404}" destId="{70B139D8-76E3-4829-A061-AE9DA4CA8E61}" srcOrd="2" destOrd="0" parTransId="{54CB2CB4-FEB7-444B-AE28-13844C324582}" sibTransId="{EF38F369-83B7-44D2-914A-F2BF27BC0BF8}"/>
    <dgm:cxn modelId="{DE769130-3C76-42D1-8B36-C7D10C8E095B}" srcId="{2E1B8F2D-76BA-4D44-AB17-B28A2F2701D8}" destId="{C1A529C7-CF65-4E0B-B5B6-7332A06FEFD2}" srcOrd="0" destOrd="0" parTransId="{1275A983-8C38-4D84-A6EE-A04E7D818A6B}" sibTransId="{CB39386F-F750-40FB-A9C2-D164BB9C0C5B}"/>
    <dgm:cxn modelId="{2A2A9C6E-C900-49D0-B937-46455D405AA9}" srcId="{EC4D4050-3272-4C44-ACAC-B9169C069404}" destId="{ED87D1A3-FF2D-483F-B8E1-29B2A964EFC3}" srcOrd="0" destOrd="0" parTransId="{94CDA8F1-C108-4EF1-B4C3-DCCE3E0FA4A1}" sibTransId="{F3DA5352-1AFD-40F5-9629-A3635F9F56EE}"/>
    <dgm:cxn modelId="{AEA69A85-5327-45B6-9BB9-C7B30E81E05A}" srcId="{F725314F-0C2C-488D-98F4-00A3BF947963}" destId="{601816FA-AC67-4D7F-99D5-C140DAE8C959}" srcOrd="0" destOrd="0" parTransId="{A4BA5497-7A08-4DDB-B872-0FBD8A6C8973}" sibTransId="{6040E499-C4E7-43CE-82EB-12955CE64216}"/>
    <dgm:cxn modelId="{AA6A88C5-589F-4A84-8194-DF263EAB868D}" type="presOf" srcId="{F725314F-0C2C-488D-98F4-00A3BF947963}" destId="{3A08988E-B1B6-4341-A1DE-CB79C1CC38F9}" srcOrd="0" destOrd="0"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C2FFA636-A67D-47DC-AAE8-600C5BCC8C81}" type="presOf" srcId="{C4B580C5-21ED-4752-BD28-3FEA30835B11}" destId="{00CA5B7A-E9B6-4E1F-88AE-2F4BCAEE2BEE}"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A0334CD-0551-4038-B2C2-CD0433FBDAE3}" type="presOf" srcId="{9794F353-7992-4040-B3A8-7FDB7F7F260B}" destId="{2EC9A3D7-BE3A-45B6-9CAB-13231F68D98C}" srcOrd="0" destOrd="0" presId="urn:microsoft.com/office/officeart/2005/8/layout/vList5"/>
    <dgm:cxn modelId="{B0BF5F54-0B17-40F4-A09F-B7096664E9E6}" type="presOf" srcId="{F9105FDE-30A3-4BE8-A29C-CF5FAD10BFBF}" destId="{853ED3EB-CEB3-40F1-A6E1-E21DD3984648}" srcOrd="0" destOrd="0" presId="urn:microsoft.com/office/officeart/2005/8/layout/vList5"/>
    <dgm:cxn modelId="{E9457B98-CAC7-45B3-BD62-CAE6BC8F569C}" srcId="{175837BB-6AFE-4043-8DEE-7E4FA72689B4}" destId="{507E9B45-9707-49EF-95C8-EFAEC815AA20}" srcOrd="1" destOrd="0" parTransId="{A0FA32D2-A396-42D1-87AE-3ABE067758B5}" sibTransId="{BD9E2C88-2AAF-4CF4-9BD2-42248E0016FB}"/>
    <dgm:cxn modelId="{3C43DA2D-FC70-4914-9535-560CC9B14E2C}" type="presOf" srcId="{2E1B8F2D-76BA-4D44-AB17-B28A2F2701D8}" destId="{52B6B811-7952-42DA-9BA2-D540319F008C}" srcOrd="0" destOrd="0" presId="urn:microsoft.com/office/officeart/2005/8/layout/vList5"/>
    <dgm:cxn modelId="{FDD76444-F511-431F-9883-B0BD7E1CAA4B}" type="presOf" srcId="{716D5D5F-CE10-4B1A-8644-5774373069AA}" destId="{A468E0C8-3E4F-4106-ADF5-DFDF2616FB58}" srcOrd="0" destOrd="0" presId="urn:microsoft.com/office/officeart/2005/8/layout/vList5"/>
    <dgm:cxn modelId="{6AA073CB-344F-4C2D-86AC-543262483FF5}" type="presOf" srcId="{C1A529C7-CF65-4E0B-B5B6-7332A06FEFD2}" destId="{00CA5B7A-E9B6-4E1F-88AE-2F4BCAEE2BEE}" srcOrd="0" destOrd="0" presId="urn:microsoft.com/office/officeart/2005/8/layout/vList5"/>
    <dgm:cxn modelId="{736DD9DA-6AA5-4BE7-B854-615D66A98AF2}" srcId="{70B139D8-76E3-4829-A061-AE9DA4CA8E61}" destId="{F9105FDE-30A3-4BE8-A29C-CF5FAD10BFBF}" srcOrd="0" destOrd="0" parTransId="{8917D34B-BBFC-4ADC-91C0-F5B8299F938E}" sibTransId="{956F1574-9F9A-4965-ABBC-A43137D4B334}"/>
    <dgm:cxn modelId="{713800DE-A1B3-458B-9DEB-A5E1CA7DD4A2}" type="presOf" srcId="{639F4800-F426-46D6-A759-E0768CCD1271}" destId="{F9165486-FF39-4423-9C29-129BA43F4654}"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0F0BFB3A-D74F-41EC-95CD-965310087EBB}" type="presOf" srcId="{EC4D4050-3272-4C44-ACAC-B9169C069404}" destId="{E885997B-53E8-4B3F-817D-97444612EE5B}" srcOrd="0" destOrd="0" presId="urn:microsoft.com/office/officeart/2005/8/layout/vList5"/>
    <dgm:cxn modelId="{A387C2F1-EFBE-4233-8635-47BDC9786D11}" srcId="{ED87D1A3-FF2D-483F-B8E1-29B2A964EFC3}" destId="{6B50C81D-3F47-447E-B160-CB073BDEB9D4}" srcOrd="1" destOrd="0" parTransId="{DFCDAB05-42C3-470C-BFBB-74388FEAD005}" sibTransId="{1ED6A928-707A-49A8-A642-E0430E862DEF}"/>
    <dgm:cxn modelId="{4546A432-BFAA-4B10-AB69-4007F79CD179}" srcId="{ED87D1A3-FF2D-483F-B8E1-29B2A964EFC3}" destId="{9DA1FFA5-9816-4141-B012-B9A96E7FC549}" srcOrd="2" destOrd="0" parTransId="{1BA780BE-0175-4492-935D-A363BE8CCEF2}" sibTransId="{C59919A9-7A14-4D7E-A88A-E809B7BB5F2E}"/>
    <dgm:cxn modelId="{F780BD62-09F5-40F3-BFB7-5DC3CFAB41BC}" srcId="{EC4D4050-3272-4C44-ACAC-B9169C069404}" destId="{F725314F-0C2C-488D-98F4-00A3BF947963}" srcOrd="4" destOrd="0" parTransId="{DC169CC3-7D5C-4F17-BAB4-E71598E44124}" sibTransId="{B2564F53-17CA-407B-987D-467B58DA745C}"/>
    <dgm:cxn modelId="{C08BB41F-56D9-45CF-B141-2157E81A0C91}" type="presOf" srcId="{6B50C81D-3F47-447E-B160-CB073BDEB9D4}" destId="{2EC9A3D7-BE3A-45B6-9CAB-13231F68D98C}" srcOrd="0" destOrd="1" presId="urn:microsoft.com/office/officeart/2005/8/layout/vList5"/>
    <dgm:cxn modelId="{24B0F5A3-C24F-4F9E-B50D-509841CD2E2F}" type="presOf" srcId="{70B139D8-76E3-4829-A061-AE9DA4CA8E61}" destId="{AFCE5C51-BFBB-4AFE-830C-74079CB0C626}" srcOrd="0" destOrd="0" presId="urn:microsoft.com/office/officeart/2005/8/layout/vList5"/>
    <dgm:cxn modelId="{F38CA038-15E2-4A55-9C9D-75400DD76A76}" type="presOf" srcId="{507E9B45-9707-49EF-95C8-EFAEC815AA20}" destId="{F9165486-FF39-4423-9C29-129BA43F4654}" srcOrd="0" destOrd="1"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D89B9C72-1F7D-4D83-9A47-94049F167609}" type="presOf" srcId="{175837BB-6AFE-4043-8DEE-7E4FA72689B4}" destId="{DCC34C6A-92C8-483A-B62C-58FDCAAB2889}" srcOrd="0" destOrd="0" presId="urn:microsoft.com/office/officeart/2005/8/layout/vList5"/>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9/20/2010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9/20/2010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a:solidFill>
                  <a:srgbClr val="595959"/>
                </a:solidFill>
              </a:rPr>
              <a:t>ADR – TP Anual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720725"/>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Anual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632918248"/>
              </p:ext>
            </p:extLst>
          </p:nvPr>
        </p:nvGraphicFramePr>
        <p:xfrm>
          <a:off x="1115616" y="1628800"/>
          <a:ext cx="7056784" cy="1116330"/>
        </p:xfrm>
        <a:graphic>
          <a:graphicData uri="http://schemas.openxmlformats.org/drawingml/2006/table">
            <a:tbl>
              <a:tblPr firstRow="1" bandRow="1">
                <a:tableStyleId>{5C22544A-7EE6-4342-B048-85BDC9FD1C3A}</a:tableStyleId>
              </a:tblPr>
              <a:tblGrid>
                <a:gridCol w="1008112"/>
                <a:gridCol w="1008112"/>
                <a:gridCol w="1008112"/>
                <a:gridCol w="1008112"/>
                <a:gridCol w="1008112"/>
                <a:gridCol w="1008112"/>
                <a:gridCol w="1008112"/>
              </a:tblGrid>
              <a:tr h="370840">
                <a:tc>
                  <a:txBody>
                    <a:bodyPr/>
                    <a:lstStyle/>
                    <a:p>
                      <a:pPr>
                        <a:spcAft>
                          <a:spcPts val="800"/>
                        </a:spcAft>
                      </a:pPr>
                      <a:r>
                        <a:rPr lang="es-AR" sz="2000" b="1"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b="1">
                          <a:effectLst/>
                        </a:rPr>
                        <a:t>Factor</a:t>
                      </a:r>
                      <a:endParaRPr lang="es-AR" sz="2000" b="1">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b="1"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30</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b="1" dirty="0">
                          <a:solidFill>
                            <a:schemeClr val="accent6">
                              <a:lumMod val="50000"/>
                            </a:schemeClr>
                          </a:solidFill>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sp>
        <p:nvSpPr>
          <p:cNvPr id="3" name="Content Placeholder 2"/>
          <p:cNvSpPr>
            <a:spLocks noGrp="1"/>
          </p:cNvSpPr>
          <p:nvPr>
            <p:ph idx="1"/>
          </p:nvPr>
        </p:nvSpPr>
        <p:spPr>
          <a:xfrm>
            <a:off x="683568" y="1124744"/>
            <a:ext cx="7888287" cy="4573587"/>
          </a:xfrm>
        </p:spPr>
        <p:txBody>
          <a:bodyPr/>
          <a:lstStyle/>
          <a:p>
            <a:pPr marL="0" indent="0">
              <a:buNone/>
            </a:pPr>
            <a:r>
              <a:rPr lang="es-AR" b="1" dirty="0" err="1"/>
              <a:t>Debian</a:t>
            </a:r>
            <a:r>
              <a:rPr lang="es-AR" b="1" dirty="0"/>
              <a:t> GNU/Linux 5.0 para </a:t>
            </a:r>
            <a:r>
              <a:rPr lang="es-AR" b="1" dirty="0" smtClean="0"/>
              <a:t>servidores</a:t>
            </a:r>
          </a:p>
          <a:p>
            <a:pPr marL="0" indent="0">
              <a:buNone/>
            </a:pPr>
            <a:endParaRPr lang="es-AR" dirty="0"/>
          </a:p>
          <a:p>
            <a:r>
              <a:rPr lang="es-AR" u="sng" dirty="0"/>
              <a:t>Libre</a:t>
            </a:r>
            <a:r>
              <a:rPr lang="es-AR" dirty="0"/>
              <a:t>: Al tener la licencia GPL es software libre lo cual asegura transparencia.</a:t>
            </a:r>
          </a:p>
          <a:p>
            <a:r>
              <a:rPr lang="es-AR" u="sng" dirty="0"/>
              <a:t>Calidad</a:t>
            </a:r>
            <a:r>
              <a:rPr lang="es-AR" dirty="0"/>
              <a:t>: </a:t>
            </a:r>
            <a:r>
              <a:rPr lang="es-AR" dirty="0" err="1"/>
              <a:t>Debian</a:t>
            </a:r>
            <a:r>
              <a:rPr lang="es-AR" dirty="0"/>
              <a:t> es reconocido por tener altos estándares de calidad en cuanto a la estabilidad. Se lo considera uno de los sistemas operativos más seguros y estables.</a:t>
            </a:r>
          </a:p>
          <a:p>
            <a:r>
              <a:rPr lang="es-AR" u="sng" dirty="0"/>
              <a:t>Mantenimiento</a:t>
            </a:r>
            <a:r>
              <a:rPr lang="es-AR" dirty="0"/>
              <a:t>: El uso de un administrador de paquetes permite que el mantenimiento sea sencillo y versátil.</a:t>
            </a:r>
          </a:p>
          <a:p>
            <a:r>
              <a:rPr lang="es-AR" u="sng" dirty="0"/>
              <a:t>Ciclo de </a:t>
            </a:r>
            <a:r>
              <a:rPr lang="es-AR" u="sng" dirty="0" err="1"/>
              <a:t>release</a:t>
            </a:r>
            <a:r>
              <a:rPr lang="es-AR" dirty="0"/>
              <a:t>: La versión 5 es actualmente la versión estable, lo que asegura, según las políticas de </a:t>
            </a:r>
            <a:r>
              <a:rPr lang="es-AR" dirty="0" err="1"/>
              <a:t>Debian</a:t>
            </a:r>
            <a:r>
              <a:rPr lang="es-AR" dirty="0"/>
              <a:t>, que cualquier actualización será de estabilidad, rendimiento o seguridad y nunca se agregarán nuevas funcionalidades que puedan romper con la compatibilidad hacia atrás.</a:t>
            </a:r>
          </a:p>
          <a:p>
            <a:endParaRPr lang="es-AR" dirty="0"/>
          </a:p>
        </p:txBody>
      </p:sp>
      <p:pic>
        <p:nvPicPr>
          <p:cNvPr id="2054" name="Picture 6" descr="http://t0.gstatic.com/images?q=tbn:ANd9GcRiNGmEdF5vG3IEyLg8_1b4K8ubGe_jMtSVkY5RX_MZBI3Utgk&amp;t=1&amp;usg=__6cDcqhWwjZLnD2blmIeE_sWK5X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590" y="4077072"/>
            <a:ext cx="1380714" cy="198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5400600"/>
          </a:xfrm>
        </p:spPr>
        <p:txBody>
          <a:bodyPr/>
          <a:lstStyle/>
          <a:p>
            <a:r>
              <a:rPr lang="es-AR" sz="1600" dirty="0" smtClean="0"/>
              <a:t>La </a:t>
            </a:r>
            <a:r>
              <a:rPr lang="es-AR" sz="1600" dirty="0"/>
              <a:t>integración será a 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a:t>source</a:t>
            </a:r>
            <a:r>
              <a:rPr lang="es-AR" sz="1600" dirty="0"/>
              <a:t> ( “</a:t>
            </a:r>
            <a:r>
              <a:rPr lang="es-AR" sz="1600" dirty="0" err="1"/>
              <a:t>ComfyJ</a:t>
            </a:r>
            <a:r>
              <a:rPr lang="es-AR" sz="1600" dirty="0"/>
              <a:t>” por ejemplo ) para poder utilizar los controles </a:t>
            </a:r>
            <a:r>
              <a:rPr lang="es-AR" sz="1600" dirty="0" err="1"/>
              <a:t>Activex</a:t>
            </a:r>
            <a:r>
              <a:rPr lang="es-AR" sz="1600" dirty="0"/>
              <a:t> desde la aplicación STARS (Java).</a:t>
            </a:r>
          </a:p>
          <a:p>
            <a:r>
              <a:rPr lang="es-AR" sz="1600" dirty="0"/>
              <a:t>Con </a:t>
            </a:r>
            <a:r>
              <a:rPr lang="es-AR" sz="1600" dirty="0" smtClean="0"/>
              <a:t>esta </a:t>
            </a:r>
            <a:r>
              <a:rPr lang="es-AR" sz="1600" dirty="0"/>
              <a:t>integración el </a:t>
            </a:r>
            <a:r>
              <a:rPr lang="es-AR" sz="1600" dirty="0" err="1"/>
              <a:t>tratamineto</a:t>
            </a:r>
            <a:r>
              <a:rPr lang="es-AR" sz="1600" dirty="0"/>
              <a:t> 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El sistema STARS recibirá el evento de la llamada entrante a través de la API propuesta por </a:t>
            </a:r>
            <a:r>
              <a:rPr lang="es-AR" sz="1600" dirty="0" err="1"/>
              <a:t>Presence</a:t>
            </a:r>
            <a:r>
              <a:rPr lang="es-AR" sz="1600" dirty="0"/>
              <a:t>.</a:t>
            </a:r>
          </a:p>
          <a:p>
            <a:pPr marL="0" indent="0">
              <a:buNone/>
            </a:pPr>
            <a:endParaRPr lang="es-AR" sz="1600" dirty="0" smtClean="0"/>
          </a:p>
          <a:p>
            <a:r>
              <a:rPr lang="es-AR" sz="1600" dirty="0" smtClean="0"/>
              <a:t>Ventajas </a:t>
            </a:r>
            <a:r>
              <a:rPr lang="es-AR" sz="1600" dirty="0"/>
              <a:t>de esta integración:</a:t>
            </a:r>
          </a:p>
          <a:p>
            <a:pPr lvl="1"/>
            <a:r>
              <a:rPr lang="es-AR" sz="1600" dirty="0"/>
              <a:t>Mínimo impacto en la adaptación de la aplicación STARS para su integración con </a:t>
            </a:r>
            <a:r>
              <a:rPr lang="es-AR" sz="1600" dirty="0" err="1"/>
              <a:t>Presence</a:t>
            </a:r>
            <a:r>
              <a:rPr lang="es-AR" sz="1600" dirty="0"/>
              <a:t> CRM </a:t>
            </a:r>
            <a:r>
              <a:rPr lang="es-AR" sz="1600" dirty="0" err="1"/>
              <a:t>Optimizer</a:t>
            </a:r>
            <a:r>
              <a:rPr lang="es-AR" sz="1600" dirty="0"/>
              <a:t>.</a:t>
            </a:r>
          </a:p>
          <a:p>
            <a:pPr lvl="1"/>
            <a:r>
              <a:rPr lang="es-AR" sz="1600" dirty="0"/>
              <a:t>No es necesaria la integración CTI en la aplicación STARS.</a:t>
            </a:r>
          </a:p>
          <a:p>
            <a:pPr lvl="1"/>
            <a:r>
              <a:rPr lang="es-AR" sz="1600" dirty="0"/>
              <a:t>Únicamente se deben programar los eventos del ActiveX necesarios para realizar el </a:t>
            </a:r>
            <a:r>
              <a:rPr lang="es-AR" sz="1600" dirty="0" err="1"/>
              <a:t>screen</a:t>
            </a:r>
            <a:r>
              <a:rPr lang="es-AR" sz="1600" dirty="0"/>
              <a:t> </a:t>
            </a:r>
            <a:r>
              <a:rPr lang="es-AR" sz="1600" dirty="0" err="1"/>
              <a:t>popup</a:t>
            </a:r>
            <a:r>
              <a:rPr lang="es-AR" sz="1600" dirty="0"/>
              <a:t>.</a:t>
            </a:r>
          </a:p>
          <a:p>
            <a:pPr lvl="1"/>
            <a:r>
              <a:rPr lang="es-AR" sz="1600" dirty="0"/>
              <a:t>Permite realizar una integración rápida y sencilla.</a:t>
            </a:r>
          </a:p>
          <a:p>
            <a:pPr lvl="1"/>
            <a:r>
              <a:rPr lang="es-AR" sz="1600" dirty="0"/>
              <a:t>Permite mejor detección y corrección de problemas. </a:t>
            </a:r>
            <a:endParaRPr lang="es-AR" sz="1600" dirty="0" smtClean="0"/>
          </a:p>
          <a:p>
            <a:pPr lvl="1"/>
            <a:r>
              <a:rPr lang="es-AR" sz="1600" dirty="0" smtClean="0"/>
              <a:t>Disponibilidad </a:t>
            </a:r>
            <a:r>
              <a:rPr lang="es-AR" sz="1600" dirty="0"/>
              <a:t>de la funcionalidad estándar incorporada en la barra de </a:t>
            </a:r>
            <a:r>
              <a:rPr lang="es-AR" sz="1600" dirty="0" err="1"/>
              <a:t>Presence</a:t>
            </a:r>
            <a:r>
              <a:rPr lang="es-AR" sz="1600" dirty="0"/>
              <a:t> </a:t>
            </a:r>
            <a:r>
              <a:rPr lang="es-AR" sz="1600" dirty="0" err="1"/>
              <a:t>Agent</a:t>
            </a:r>
            <a:r>
              <a:rPr lang="es-AR" sz="1600" dirty="0"/>
              <a:t>, como puede ser: consulta de histórico de llamada del cliente, </a:t>
            </a:r>
            <a:r>
              <a:rPr lang="es-AR" sz="1600" dirty="0" err="1"/>
              <a:t>softphone</a:t>
            </a:r>
            <a:r>
              <a:rPr lang="es-AR" sz="1600" dirty="0"/>
              <a:t>, agendas de teléfonos, comunicados internos, etc</a:t>
            </a:r>
            <a:r>
              <a:rPr lang="es-AR" sz="1600" dirty="0" smtClean="0"/>
              <a:t>.</a:t>
            </a:r>
            <a:endParaRPr lang="es-AR" sz="1600"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819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979" t="27666" r="13646" b="11500"/>
          <a:stretch/>
        </p:blipFill>
        <p:spPr bwMode="auto">
          <a:xfrm>
            <a:off x="827584" y="764704"/>
            <a:ext cx="762061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2521616"/>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a:t>
            </a:r>
            <a:r>
              <a:rPr lang="es-AR" dirty="0" smtClean="0"/>
              <a:t>con 2 servidores en las capas de aplicación y </a:t>
            </a:r>
            <a:r>
              <a:rPr lang="es-AR" dirty="0" err="1" smtClean="0"/>
              <a:t>database</a:t>
            </a:r>
            <a:r>
              <a:rPr lang="es-AR" dirty="0" smtClean="0"/>
              <a:t>, proporcionando la </a:t>
            </a:r>
            <a:r>
              <a:rPr lang="es-AR" dirty="0" err="1" smtClean="0"/>
              <a:t>replicacion</a:t>
            </a:r>
            <a:r>
              <a:rPr lang="es-AR" dirty="0" smtClean="0"/>
              <a:t> </a:t>
            </a:r>
            <a:r>
              <a:rPr lang="es-AR" dirty="0" smtClean="0"/>
              <a:t>de datos necesaria para seguir funcionando en caso de falla de uno de los servidores</a:t>
            </a:r>
          </a:p>
          <a:p>
            <a:endParaRPr lang="es-AR" dirty="0"/>
          </a:p>
          <a:p>
            <a:r>
              <a:rPr lang="es-AR" dirty="0" smtClean="0"/>
              <a:t>El sistema </a:t>
            </a:r>
            <a:r>
              <a:rPr lang="es-AR" dirty="0" smtClean="0"/>
              <a:t>será </a:t>
            </a:r>
            <a:r>
              <a:rPr lang="es-AR" dirty="0" smtClean="0"/>
              <a:t>configurado mediante </a:t>
            </a:r>
            <a:r>
              <a:rPr lang="es-AR" dirty="0" err="1" smtClean="0"/>
              <a:t>Herthbeat</a:t>
            </a:r>
            <a:r>
              <a:rPr lang="es-AR" dirty="0" smtClean="0"/>
              <a:t> como infraestructura de </a:t>
            </a:r>
            <a:r>
              <a:rPr lang="es-AR" dirty="0" err="1" smtClean="0"/>
              <a:t>cluster</a:t>
            </a:r>
            <a:r>
              <a:rPr lang="es-AR" dirty="0" smtClean="0"/>
              <a:t> y </a:t>
            </a:r>
            <a:r>
              <a:rPr lang="es-AR" dirty="0" err="1" smtClean="0"/>
              <a:t>Pacemaker</a:t>
            </a:r>
            <a:r>
              <a:rPr lang="es-AR" dirty="0" smtClean="0"/>
              <a:t> 2.0.0 como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a:t>
            </a:r>
            <a:endParaRPr lang="es-AR" dirty="0" smtClean="0"/>
          </a:p>
        </p:txBody>
      </p:sp>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Contara con 4 discos de 500 </a:t>
            </a:r>
            <a:r>
              <a:rPr lang="es-AR" dirty="0" err="1" smtClean="0"/>
              <a:t>gb</a:t>
            </a:r>
            <a:r>
              <a:rPr lang="es-AR" dirty="0" smtClean="0"/>
              <a:t> cada uno, formando un RAID 5</a:t>
            </a:r>
          </a:p>
          <a:p>
            <a:pPr marL="0" indent="0">
              <a:buNone/>
            </a:pPr>
            <a:endParaRPr lang="es-AR" dirty="0" smtClean="0"/>
          </a:p>
          <a:p>
            <a:r>
              <a:rPr lang="es-AR" dirty="0" smtClean="0"/>
              <a:t>Permite Realizar ´Hot Swap´ lo cual permite intercambiar los discos, en caso de falla, sin suspender el servicio.</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104" t="18167" r="47292" b="59500"/>
          <a:stretch/>
        </p:blipFill>
        <p:spPr bwMode="auto">
          <a:xfrm>
            <a:off x="5148064" y="3294427"/>
            <a:ext cx="2722364" cy="215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91463"/>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a:t>
            </a:r>
            <a:r>
              <a:rPr lang="es-AR" dirty="0" err="1" smtClean="0"/>
              <a:t>debera</a:t>
            </a:r>
            <a:r>
              <a:rPr lang="es-AR" dirty="0" smtClean="0"/>
              <a:t> proveer al sistema con un doble enlace de internet, de dos proveedores distintos, para disminuir el margen de </a:t>
            </a:r>
            <a:r>
              <a:rPr lang="es-AR" dirty="0" err="1" smtClean="0"/>
              <a:t>caida</a:t>
            </a:r>
            <a:r>
              <a:rPr lang="es-AR" dirty="0" smtClean="0"/>
              <a:t> en caso de falla de este servicio</a:t>
            </a:r>
          </a:p>
        </p:txBody>
      </p:sp>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a:t>
            </a:r>
            <a:r>
              <a:rPr lang="es-AR" dirty="0" err="1" smtClean="0"/>
              <a:t>tendran</a:t>
            </a:r>
            <a:r>
              <a:rPr lang="es-AR" dirty="0" smtClean="0"/>
              <a:t> un servidor dedicado, conectado a la red y actualizado de la misma forma que los originales, el cual </a:t>
            </a:r>
            <a:r>
              <a:rPr lang="es-AR" dirty="0" err="1" smtClean="0"/>
              <a:t>servira</a:t>
            </a:r>
            <a:r>
              <a:rPr lang="es-AR" dirty="0" smtClean="0"/>
              <a:t> como Plan B en caso de falla de los principales. </a:t>
            </a:r>
          </a:p>
          <a:p>
            <a:r>
              <a:rPr lang="es-AR" dirty="0" smtClean="0"/>
              <a:t>Estos </a:t>
            </a:r>
            <a:r>
              <a:rPr lang="es-AR" dirty="0" err="1" smtClean="0"/>
              <a:t>deberan</a:t>
            </a:r>
            <a:r>
              <a:rPr lang="es-AR" dirty="0" smtClean="0"/>
              <a:t> ser intercambiados.</a:t>
            </a:r>
            <a:endParaRPr lang="es-AR" dirty="0"/>
          </a:p>
        </p:txBody>
      </p:sp>
    </p:spTree>
    <p:extLst>
      <p:ext uri="{BB962C8B-B14F-4D97-AF65-F5344CB8AC3E}">
        <p14:creationId xmlns:p14="http://schemas.microsoft.com/office/powerpoint/2010/main" val="412957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a:t>
            </a:r>
            <a:r>
              <a:rPr lang="es-AR" dirty="0" err="1" smtClean="0"/>
              <a:t>daran</a:t>
            </a:r>
            <a:r>
              <a:rPr lang="es-AR" dirty="0" smtClean="0"/>
              <a:t>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a:t>
            </a: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R310</a:t>
            </a:r>
            <a:endParaRPr lang="es-AR" sz="1200" dirty="0">
              <a:latin typeface="Arial" pitchFamily="34" charset="0"/>
              <a:cs typeface="Arial" pitchFamily="34" charset="0"/>
            </a:endParaRPr>
          </a:p>
          <a:p>
            <a:pPr marL="0" indent="0">
              <a:buNone/>
            </a:pPr>
            <a:endParaRPr lang="es-AR" dirty="0"/>
          </a:p>
        </p:txBody>
      </p:sp>
      <p:graphicFrame>
        <p:nvGraphicFramePr>
          <p:cNvPr id="6" name="Content Placeholder 4"/>
          <p:cNvGraphicFramePr>
            <a:graphicFrameLocks/>
          </p:cNvGraphicFramePr>
          <p:nvPr>
            <p:extLst>
              <p:ext uri="{D42A27DB-BD31-4B8C-83A1-F6EECF244321}">
                <p14:modId xmlns:p14="http://schemas.microsoft.com/office/powerpoint/2010/main" val="1754157832"/>
              </p:ext>
            </p:extLst>
          </p:nvPr>
        </p:nvGraphicFramePr>
        <p:xfrm>
          <a:off x="2051720" y="1628800"/>
          <a:ext cx="4464496" cy="1377950"/>
        </p:xfrm>
        <a:graphic>
          <a:graphicData uri="http://schemas.openxmlformats.org/drawingml/2006/table">
            <a:tbl>
              <a:tblPr>
                <a:tableStyleId>{5C22544A-7EE6-4342-B048-85BDC9FD1C3A}</a:tableStyleId>
              </a:tblPr>
              <a:tblGrid>
                <a:gridCol w="1085347"/>
                <a:gridCol w="3379149"/>
              </a:tblGrid>
              <a:tr h="0">
                <a:tc>
                  <a:txBody>
                    <a:bodyPr/>
                    <a:lstStyle/>
                    <a:p>
                      <a:pPr>
                        <a:lnSpc>
                          <a:spcPct val="150000"/>
                        </a:lnSpc>
                        <a:spcBef>
                          <a:spcPts val="600"/>
                        </a:spcBef>
                        <a:spcAft>
                          <a:spcPts val="200"/>
                        </a:spcAft>
                      </a:pPr>
                      <a:r>
                        <a:rPr lang="es-AR" sz="900" kern="50" dirty="0">
                          <a:effectLst/>
                        </a:rPr>
                        <a:t>Procesador</a:t>
                      </a:r>
                      <a:endParaRPr lang="es-AR" sz="90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Intel® Xeon® X3440, 2.53 GHz, 8M Cache, 4 cores</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Memoria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2GB 1333MHz, total 4GB</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Discos rígidos</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160GB 7.2k RPM SATA 3.5</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Años de garantía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Limitada en el sitio con respuesta al siguiente día laborable.</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b="1" kern="50">
                          <a:effectLst/>
                        </a:rPr>
                        <a:t>Precio</a:t>
                      </a:r>
                      <a:endParaRPr lang="es-AR" sz="90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b="1" kern="50" dirty="0">
                          <a:effectLst/>
                        </a:rPr>
                        <a:t>$5,431.00</a:t>
                      </a:r>
                      <a:endParaRPr lang="es-AR" sz="90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6853401"/>
              </p:ext>
            </p:extLst>
          </p:nvPr>
        </p:nvGraphicFramePr>
        <p:xfrm>
          <a:off x="2051720" y="3861048"/>
          <a:ext cx="4464496" cy="1653540"/>
        </p:xfrm>
        <a:graphic>
          <a:graphicData uri="http://schemas.openxmlformats.org/drawingml/2006/table">
            <a:tbl>
              <a:tblPr>
                <a:tableStyleId>{5C22544A-7EE6-4342-B048-85BDC9FD1C3A}</a:tableStyleId>
              </a:tblPr>
              <a:tblGrid>
                <a:gridCol w="1078228"/>
                <a:gridCol w="3386268"/>
              </a:tblGrid>
              <a:tr h="0">
                <a:tc>
                  <a:txBody>
                    <a:bodyPr/>
                    <a:lstStyle/>
                    <a:p>
                      <a:pPr>
                        <a:lnSpc>
                          <a:spcPct val="150000"/>
                        </a:lnSpc>
                        <a:spcBef>
                          <a:spcPts val="600"/>
                        </a:spcBef>
                        <a:spcAft>
                          <a:spcPts val="200"/>
                        </a:spcAft>
                      </a:pPr>
                      <a:r>
                        <a:rPr lang="es-AR" sz="900" kern="50" dirty="0">
                          <a:effectLst/>
                        </a:rPr>
                        <a:t>Procesador</a:t>
                      </a:r>
                      <a:endParaRPr lang="es-AR" sz="90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Intel® </a:t>
                      </a:r>
                      <a:r>
                        <a:rPr lang="es-AR" sz="900" kern="50" dirty="0" err="1">
                          <a:effectLst/>
                        </a:rPr>
                        <a:t>Xeon</a:t>
                      </a:r>
                      <a:r>
                        <a:rPr lang="es-AR" sz="900" kern="50" dirty="0">
                          <a:effectLst/>
                        </a:rPr>
                        <a:t>® X3440, 2.53 GHz, 8M Cache, 4 </a:t>
                      </a:r>
                      <a:r>
                        <a:rPr lang="es-AR" sz="900" kern="50" dirty="0" err="1">
                          <a:effectLst/>
                        </a:rPr>
                        <a:t>cores</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Memoria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900" kern="50" dirty="0">
                          <a:effectLst/>
                        </a:rPr>
                        <a:t>2GB 1333MHz, Dual Ranked UDIMM, total 4GB</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Discos rígidos</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160GB 7.2k RPM SATA 3.5 en RAID 1</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Fuente</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400W Redundante</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Años de garantía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Limitada en el sitio con respuesta al siguiente día laborable</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b="1" kern="50">
                          <a:effectLst/>
                        </a:rPr>
                        <a:t>Precio</a:t>
                      </a:r>
                      <a:endParaRPr lang="es-AR" sz="90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b="1" kern="50" dirty="0">
                          <a:effectLst/>
                        </a:rPr>
                        <a:t>$8.159</a:t>
                      </a:r>
                      <a:endParaRPr lang="es-AR" sz="90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sp>
        <p:nvSpPr>
          <p:cNvPr id="3" name="Content Placeholder 2"/>
          <p:cNvSpPr>
            <a:spLocks noGrp="1"/>
          </p:cNvSpPr>
          <p:nvPr>
            <p:ph idx="1"/>
          </p:nvPr>
        </p:nvSpPr>
        <p:spPr>
          <a:xfrm>
            <a:off x="722313" y="1052737"/>
            <a:ext cx="7888287" cy="4967064"/>
          </a:xfrm>
        </p:spPr>
        <p:txBody>
          <a:bodyPr/>
          <a:lstStyle/>
          <a:p>
            <a:pPr marL="0" indent="0" algn="ctr">
              <a:buNone/>
            </a:pPr>
            <a:r>
              <a:rPr lang="es-AR" sz="1600" b="1" dirty="0" smtClean="0"/>
              <a:t>Servidor 1: Herramientas Anexas</a:t>
            </a:r>
          </a:p>
          <a:p>
            <a:pPr marL="0" indent="0" algn="ctr">
              <a:buNone/>
            </a:pPr>
            <a:endParaRPr lang="es-AR" sz="1600" dirty="0"/>
          </a:p>
          <a:p>
            <a:pPr lvl="0"/>
            <a:r>
              <a:rPr lang="en-US" sz="1600" b="1" u="sng" dirty="0" smtClean="0"/>
              <a:t>Roles:</a:t>
            </a:r>
            <a:endParaRPr lang="en-US" sz="1600" dirty="0"/>
          </a:p>
          <a:p>
            <a:pPr lvl="1"/>
            <a:r>
              <a:rPr lang="es-AR" sz="1600" b="1" dirty="0" smtClean="0"/>
              <a:t>Email</a:t>
            </a:r>
            <a:r>
              <a:rPr lang="es-AR" sz="1600" dirty="0"/>
              <a:t>: Se instalará un servidor </a:t>
            </a:r>
            <a:r>
              <a:rPr lang="es-AR" sz="1600" dirty="0" err="1"/>
              <a:t>Postfix</a:t>
            </a:r>
            <a:r>
              <a:rPr lang="es-AR" sz="1600" dirty="0"/>
              <a:t> con soporte de protocolos SMTP e IMAP,</a:t>
            </a:r>
          </a:p>
          <a:p>
            <a:pPr lvl="1"/>
            <a:r>
              <a:rPr lang="es-AR" sz="1600" b="1" dirty="0" err="1"/>
              <a:t>Networking</a:t>
            </a:r>
            <a:r>
              <a:rPr lang="es-AR" sz="1600" dirty="0"/>
              <a:t>:</a:t>
            </a:r>
          </a:p>
          <a:p>
            <a:pPr lvl="2"/>
            <a:r>
              <a:rPr lang="es-AR" sz="1600" u="sng" dirty="0"/>
              <a:t>DNS</a:t>
            </a:r>
            <a:r>
              <a:rPr lang="es-AR" sz="1600" dirty="0"/>
              <a:t>: Bind9 o similar.</a:t>
            </a:r>
          </a:p>
          <a:p>
            <a:pPr lvl="2"/>
            <a:r>
              <a:rPr lang="es-AR" sz="1600" u="sng" dirty="0"/>
              <a:t>DHCP</a:t>
            </a:r>
            <a:r>
              <a:rPr lang="es-AR" sz="1600" dirty="0"/>
              <a:t>: Proporcionado por el SO.</a:t>
            </a:r>
          </a:p>
          <a:p>
            <a:pPr lvl="2"/>
            <a:r>
              <a:rPr lang="es-AR" sz="1600" u="sng" dirty="0"/>
              <a:t>LDAP</a:t>
            </a:r>
            <a:r>
              <a:rPr lang="es-AR" sz="1600" dirty="0"/>
              <a:t>: </a:t>
            </a:r>
            <a:r>
              <a:rPr lang="es-AR" sz="1600" dirty="0" err="1"/>
              <a:t>OpenLDAP</a:t>
            </a:r>
            <a:endParaRPr lang="es-AR" sz="1600" dirty="0"/>
          </a:p>
          <a:p>
            <a:pPr lvl="1"/>
            <a:r>
              <a:rPr lang="es-AR" sz="1600" b="1" dirty="0"/>
              <a:t>SCM</a:t>
            </a:r>
            <a:r>
              <a:rPr lang="es-AR" sz="1600" dirty="0"/>
              <a:t>: </a:t>
            </a:r>
            <a:r>
              <a:rPr lang="es-AR" sz="1600" dirty="0" smtClean="0"/>
              <a:t>(</a:t>
            </a:r>
            <a:r>
              <a:rPr lang="es-AR" sz="1600" dirty="0" err="1" smtClean="0"/>
              <a:t>Source</a:t>
            </a:r>
            <a:r>
              <a:rPr lang="es-AR" sz="1600" dirty="0" smtClean="0"/>
              <a:t> </a:t>
            </a:r>
            <a:r>
              <a:rPr lang="es-AR" sz="1600" dirty="0"/>
              <a:t>control </a:t>
            </a:r>
            <a:r>
              <a:rPr lang="es-AR" sz="1600" dirty="0" smtClean="0"/>
              <a:t>manager): </a:t>
            </a:r>
            <a:r>
              <a:rPr lang="es-AR" sz="1600" dirty="0"/>
              <a:t>se eligió </a:t>
            </a:r>
            <a:r>
              <a:rPr lang="es-AR" sz="1600" dirty="0" err="1"/>
              <a:t>git</a:t>
            </a:r>
            <a:r>
              <a:rPr lang="es-AR" sz="1600" dirty="0"/>
              <a:t>. Esta herramienta de versionado es la más avanzada de su clase. Es distribuido, cada desarrollador tiene su propia copia del </a:t>
            </a:r>
            <a:r>
              <a:rPr lang="es-AR" sz="1600" dirty="0" smtClean="0"/>
              <a:t>código.</a:t>
            </a:r>
          </a:p>
          <a:p>
            <a:pPr lvl="1"/>
            <a:r>
              <a:rPr lang="es-AR" sz="1600" b="1" dirty="0" smtClean="0"/>
              <a:t>Documentación</a:t>
            </a:r>
            <a:r>
              <a:rPr lang="es-AR" sz="1600" dirty="0"/>
              <a:t>: Se proporcionará al equipo una herramienta para el intercambio de información rápida e informal, </a:t>
            </a:r>
            <a:r>
              <a:rPr lang="es-AR" sz="1600" dirty="0" err="1"/>
              <a:t>Twiki</a:t>
            </a:r>
            <a:r>
              <a:rPr lang="es-AR" sz="1600" dirty="0"/>
              <a:t>.</a:t>
            </a:r>
          </a:p>
          <a:p>
            <a:pPr lvl="1"/>
            <a:r>
              <a:rPr lang="es-AR" sz="1600" b="1" dirty="0"/>
              <a:t>BTS</a:t>
            </a:r>
            <a:r>
              <a:rPr lang="es-AR" sz="1600" dirty="0"/>
              <a:t>: El Bug tracking </a:t>
            </a:r>
            <a:r>
              <a:rPr lang="es-AR" sz="1600" dirty="0" err="1"/>
              <a:t>system</a:t>
            </a:r>
            <a:r>
              <a:rPr lang="es-AR" sz="1600" dirty="0"/>
              <a:t> seleccionado es Mantis.</a:t>
            </a:r>
          </a:p>
          <a:p>
            <a:pPr lvl="1"/>
            <a:r>
              <a:rPr lang="es-AR" sz="1600" b="1" dirty="0" err="1"/>
              <a:t>Maven</a:t>
            </a:r>
            <a:r>
              <a:rPr lang="es-AR" sz="1600" dirty="0"/>
              <a:t>: Se instalará un repositorio local de </a:t>
            </a:r>
            <a:r>
              <a:rPr lang="es-AR" sz="1600" dirty="0" err="1"/>
              <a:t>Jakarta</a:t>
            </a:r>
            <a:r>
              <a:rPr lang="es-AR" sz="1600" dirty="0"/>
              <a:t> </a:t>
            </a:r>
            <a:r>
              <a:rPr lang="es-AR" sz="1600" dirty="0" err="1"/>
              <a:t>Maven</a:t>
            </a:r>
            <a:r>
              <a:rPr lang="es-AR" sz="1600" dirty="0"/>
              <a:t>, para proveer paquetes de librerías y los paquetes propios de la aplicación</a:t>
            </a:r>
            <a:r>
              <a:rPr lang="es-AR" sz="1600" dirty="0" smtClean="0"/>
              <a:t>.</a:t>
            </a:r>
            <a:endParaRPr lang="es-AR" sz="1600" dirty="0"/>
          </a:p>
          <a:p>
            <a:endParaRPr lang="es-AR" dirty="0"/>
          </a:p>
        </p:txBody>
      </p:sp>
      <p:sp>
        <p:nvSpPr>
          <p:cNvPr id="5" name="Text Placeholder 3"/>
          <p:cNvSpPr>
            <a:spLocks noGrp="1"/>
          </p:cNvSpPr>
          <p:nvPr>
            <p:ph type="body" sz="quarter" idx="13"/>
          </p:nvPr>
        </p:nvSpPr>
        <p:spPr>
          <a:xfrm>
            <a:off x="475488" y="640080"/>
            <a:ext cx="8449056" cy="228600"/>
          </a:xfrm>
        </p:spPr>
        <p:txBody>
          <a:bodyPr/>
          <a:lstStyle/>
          <a:p>
            <a:r>
              <a:rPr lang="es-AR" dirty="0" smtClean="0"/>
              <a:t>Contara con 2 Servidores Principales</a:t>
            </a:r>
            <a:endParaRPr lang="es-AR" dirty="0"/>
          </a:p>
        </p:txBody>
      </p:sp>
    </p:spTree>
    <p:extLst>
      <p:ext uri="{BB962C8B-B14F-4D97-AF65-F5344CB8AC3E}">
        <p14:creationId xmlns:p14="http://schemas.microsoft.com/office/powerpoint/2010/main" val="2942693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sp>
        <p:nvSpPr>
          <p:cNvPr id="3" name="Content Placeholder 2"/>
          <p:cNvSpPr>
            <a:spLocks noGrp="1"/>
          </p:cNvSpPr>
          <p:nvPr>
            <p:ph idx="1"/>
          </p:nvPr>
        </p:nvSpPr>
        <p:spPr>
          <a:xfrm>
            <a:off x="722313" y="1052735"/>
            <a:ext cx="7888287" cy="4967065"/>
          </a:xfrm>
        </p:spPr>
        <p:txBody>
          <a:bodyPr/>
          <a:lstStyle/>
          <a:p>
            <a:pPr marL="0" indent="0" algn="ctr">
              <a:buNone/>
            </a:pPr>
            <a:r>
              <a:rPr lang="es-ES_tradnl" sz="1600" b="1" dirty="0"/>
              <a:t>Servidor </a:t>
            </a:r>
            <a:r>
              <a:rPr lang="es-ES_tradnl" sz="1600" b="1" dirty="0" smtClean="0"/>
              <a:t>2: Ambiente Producción </a:t>
            </a:r>
            <a:r>
              <a:rPr lang="es-ES_tradnl" sz="1600" b="1" dirty="0" err="1" smtClean="0"/>
              <a:t>Virtualizado</a:t>
            </a:r>
            <a:endParaRPr lang="es-ES_tradnl" sz="1600" b="1" dirty="0" smtClean="0"/>
          </a:p>
          <a:p>
            <a:pPr marL="0" indent="0" algn="ctr">
              <a:buNone/>
            </a:pPr>
            <a:endParaRPr lang="es-AR" sz="1600" dirty="0"/>
          </a:p>
          <a:p>
            <a:r>
              <a:rPr lang="es-ES_tradnl" sz="1600" b="1" u="sng" dirty="0"/>
              <a:t>Roles:</a:t>
            </a:r>
            <a:r>
              <a:rPr lang="es-ES_tradnl" sz="1600" dirty="0"/>
              <a:t> Entorno de Desarrollo mediante virtualización </a:t>
            </a:r>
            <a:r>
              <a:rPr lang="es-ES_tradnl" sz="1600" dirty="0" smtClean="0"/>
              <a:t>con </a:t>
            </a:r>
            <a:r>
              <a:rPr lang="es-ES_tradnl" sz="1600" b="1" dirty="0" smtClean="0"/>
              <a:t>XEN</a:t>
            </a:r>
            <a:r>
              <a:rPr lang="es-ES_tradnl" sz="1600" dirty="0" smtClean="0"/>
              <a:t>.</a:t>
            </a:r>
            <a:endParaRPr lang="es-AR" sz="1600" dirty="0"/>
          </a:p>
          <a:p>
            <a:pPr lvl="1"/>
            <a:r>
              <a:rPr lang="es-ES_tradnl" sz="1600" dirty="0"/>
              <a:t>Se configurarán varias máquinas virtuales para crear ambientes de desarrollo y </a:t>
            </a:r>
            <a:r>
              <a:rPr lang="es-ES_tradnl" sz="1600" dirty="0" err="1"/>
              <a:t>testing</a:t>
            </a:r>
            <a:r>
              <a:rPr lang="es-ES_tradnl" sz="1600" dirty="0"/>
              <a:t>. </a:t>
            </a:r>
            <a:endParaRPr lang="es-ES_tradnl" sz="1600" dirty="0" smtClean="0"/>
          </a:p>
          <a:p>
            <a:pPr marL="228600" lvl="1" indent="0">
              <a:buNone/>
            </a:pPr>
            <a:endParaRPr lang="es-ES_tradnl" sz="1600" dirty="0" smtClean="0"/>
          </a:p>
          <a:p>
            <a:pPr lvl="1"/>
            <a:r>
              <a:rPr lang="es-AR" sz="1600" b="1" dirty="0" smtClean="0"/>
              <a:t>Ambiente </a:t>
            </a:r>
            <a:r>
              <a:rPr lang="es-AR" sz="1600" b="1" dirty="0"/>
              <a:t>de Desarrollo</a:t>
            </a:r>
            <a:r>
              <a:rPr lang="es-AR" sz="1600" dirty="0"/>
              <a:t>: Se mantendrá un ambiente de aplicaciones similar al productivo pero que estará a disposición de los desarrolladores para probar el sistema.</a:t>
            </a:r>
          </a:p>
          <a:p>
            <a:pPr lvl="1"/>
            <a:r>
              <a:rPr lang="es-AR" sz="1600" b="1" dirty="0"/>
              <a:t>Ambiente de QA</a:t>
            </a:r>
            <a:r>
              <a:rPr lang="es-AR" sz="1600" dirty="0"/>
              <a:t>: Similar al de desarrollo pero se utilizará para el </a:t>
            </a:r>
            <a:r>
              <a:rPr lang="es-AR" sz="1600" dirty="0" err="1"/>
              <a:t>testing</a:t>
            </a:r>
            <a:r>
              <a:rPr lang="es-AR" sz="1600" dirty="0"/>
              <a:t> integral de la aplicación y deberá mantenerse estable, las versiones que pasen los test en este ambiente se consideraran lo suficientemente estable para ser instalados en producción.</a:t>
            </a:r>
          </a:p>
          <a:p>
            <a:pPr lvl="1"/>
            <a:r>
              <a:rPr lang="es-AR" sz="1600" b="1" dirty="0"/>
              <a:t>Base de datos</a:t>
            </a:r>
            <a:r>
              <a:rPr lang="es-AR" sz="1600" dirty="0"/>
              <a:t>: Se instalará la misma base de datos seleccionada para el sistema. Se utilizará para desarrollo y </a:t>
            </a:r>
            <a:r>
              <a:rPr lang="es-AR" sz="1600" dirty="0" err="1"/>
              <a:t>testing</a:t>
            </a:r>
            <a:r>
              <a:rPr lang="es-AR" sz="1600" dirty="0" smtClean="0"/>
              <a:t>.</a:t>
            </a:r>
            <a:endParaRPr lang="es-AR" sz="1600" dirty="0"/>
          </a:p>
          <a:p>
            <a:endParaRPr lang="es-AR" dirty="0"/>
          </a:p>
        </p:txBody>
      </p:sp>
    </p:spTree>
    <p:extLst>
      <p:ext uri="{BB962C8B-B14F-4D97-AF65-F5344CB8AC3E}">
        <p14:creationId xmlns:p14="http://schemas.microsoft.com/office/powerpoint/2010/main" val="3786510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r>
              <a:rPr lang="es-AR" dirty="0" smtClean="0"/>
              <a:t>Todas </a:t>
            </a:r>
            <a:r>
              <a:rPr lang="es-AR" dirty="0" err="1" smtClean="0"/>
              <a:t>Estaran</a:t>
            </a:r>
            <a:r>
              <a:rPr lang="es-AR" dirty="0" smtClean="0"/>
              <a:t>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a:p>
            <a:endParaRPr lang="es-AR" dirty="0" smtClean="0"/>
          </a:p>
          <a:p>
            <a:pPr algn="ctr"/>
            <a:r>
              <a:rPr lang="es-AR" sz="2400" b="1" dirty="0" smtClean="0">
                <a:solidFill>
                  <a:srgbClr val="FF0000"/>
                </a:solidFill>
              </a:rPr>
              <a:t>TABLA PONDERCION NOTEBOOKS???</a:t>
            </a:r>
            <a:endParaRPr lang="es-AR" sz="2400" b="1" dirty="0">
              <a:solidFill>
                <a:srgbClr val="FF0000"/>
              </a:solidFill>
            </a:endParaRPr>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49302367"/>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930571881"/>
              </p:ext>
            </p:extLst>
          </p:nvPr>
        </p:nvGraphicFramePr>
        <p:xfrm>
          <a:off x="1547664" y="1556792"/>
          <a:ext cx="6096000" cy="2478405"/>
        </p:xfrm>
        <a:graphic>
          <a:graphicData uri="http://schemas.openxmlformats.org/drawingml/2006/table">
            <a:tbl>
              <a:tblPr firstRow="1" bandRow="1">
                <a:tableStyleId>{5C22544A-7EE6-4342-B048-85BDC9FD1C3A}</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err="1" smtClean="0"/>
              <a:t>Utilizacion</a:t>
            </a:r>
            <a:r>
              <a:rPr lang="es-AR" dirty="0" smtClean="0"/>
              <a:t>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3620008205"/>
              </p:ext>
            </p:extLst>
          </p:nvPr>
        </p:nvGraphicFramePr>
        <p:xfrm>
          <a:off x="467548" y="1268760"/>
          <a:ext cx="8352922" cy="3337560"/>
        </p:xfrm>
        <a:graphic>
          <a:graphicData uri="http://schemas.openxmlformats.org/drawingml/2006/table">
            <a:tbl>
              <a:tblPr firstRow="1" bandRow="1">
                <a:tableStyleId>{5C22544A-7EE6-4342-B048-85BDC9FD1C3A}</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1</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2</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3</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5</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6</a:t>
                      </a:r>
                      <a:endParaRPr lang="es-AR" sz="1400" b="1" i="0" u="none" strike="noStrike">
                        <a:solidFill>
                          <a:srgbClr val="FFFFFF"/>
                        </a:solidFill>
                        <a:effectLst/>
                        <a:latin typeface="Arial"/>
                      </a:endParaRPr>
                    </a:p>
                  </a:txBody>
                  <a:tcPr marL="5806" marR="5806" marT="5806" marB="0" anchor="b"/>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7</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8</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Duracion</a:t>
            </a:r>
            <a:r>
              <a:rPr lang="es-AR" dirty="0" smtClean="0"/>
              <a:t> Total del proyecto</a:t>
            </a:r>
            <a:endParaRPr lang="es-AR" dirty="0"/>
          </a:p>
        </p:txBody>
      </p:sp>
      <p:sp>
        <p:nvSpPr>
          <p:cNvPr id="3" name="Content Placeholder 2"/>
          <p:cNvSpPr>
            <a:spLocks noGrp="1"/>
          </p:cNvSpPr>
          <p:nvPr>
            <p:ph idx="1"/>
          </p:nvPr>
        </p:nvSpPr>
        <p:spPr/>
        <p:txBody>
          <a:bodyPr/>
          <a:lstStyle/>
          <a:p>
            <a:r>
              <a:rPr lang="es-AR" dirty="0" smtClean="0"/>
              <a:t>6 Meses y Medio (215 </a:t>
            </a:r>
            <a:r>
              <a:rPr lang="es-AR" dirty="0" err="1" smtClean="0"/>
              <a:t>dias</a:t>
            </a:r>
            <a:r>
              <a:rPr lang="es-AR" dirty="0" smtClean="0"/>
              <a:t> laborales)</a:t>
            </a:r>
            <a:endParaRPr lang="es-AR" dirty="0"/>
          </a:p>
        </p:txBody>
      </p:sp>
    </p:spTree>
    <p:extLst>
      <p:ext uri="{BB962C8B-B14F-4D97-AF65-F5344CB8AC3E}">
        <p14:creationId xmlns:p14="http://schemas.microsoft.com/office/powerpoint/2010/main" val="226919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val="357991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val="88007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sp>
        <p:nvSpPr>
          <p:cNvPr id="3" name="Content Placeholder 2"/>
          <p:cNvSpPr>
            <a:spLocks noGrp="1"/>
          </p:cNvSpPr>
          <p:nvPr>
            <p:ph idx="1"/>
          </p:nvPr>
        </p:nvSpPr>
        <p:spPr>
          <a:xfrm>
            <a:off x="722313" y="764705"/>
            <a:ext cx="7888287" cy="5255096"/>
          </a:xfrm>
        </p:spPr>
        <p:txBody>
          <a:bodyPr/>
          <a:lstStyle/>
          <a:p>
            <a:pPr marL="0" indent="0" algn="ctr">
              <a:buNone/>
            </a:pPr>
            <a:r>
              <a:rPr lang="es-AR" b="1" dirty="0"/>
              <a:t>Arquitectura de tres capas con cliente </a:t>
            </a:r>
            <a:r>
              <a:rPr lang="es-AR" b="1" dirty="0" smtClean="0"/>
              <a:t>desktop</a:t>
            </a:r>
            <a:endParaRPr lang="es-AR" b="1" dirty="0"/>
          </a:p>
          <a:p>
            <a:pPr marL="0" indent="0" algn="ctr">
              <a:buNone/>
            </a:pPr>
            <a:endParaRPr lang="es-AR" dirty="0"/>
          </a:p>
          <a:p>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115" y="1268760"/>
            <a:ext cx="5891221" cy="48519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36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3" name="Content Placeholder 2"/>
          <p:cNvSpPr>
            <a:spLocks noGrp="1"/>
          </p:cNvSpPr>
          <p:nvPr>
            <p:ph idx="1"/>
          </p:nvPr>
        </p:nvSpPr>
        <p:spPr/>
        <p:txBody>
          <a:bodyPr/>
          <a:lstStyle/>
          <a:p>
            <a:endParaRPr lang="es-AR"/>
          </a:p>
        </p:txBody>
      </p:sp>
      <p:sp>
        <p:nvSpPr>
          <p:cNvPr id="4" name="Text Placeholder 3"/>
          <p:cNvSpPr>
            <a:spLocks noGrp="1"/>
          </p:cNvSpPr>
          <p:nvPr>
            <p:ph type="body" sz="quarter" idx="13"/>
          </p:nvPr>
        </p:nvSpPr>
        <p:spPr/>
        <p:txBody>
          <a:bodyPr/>
          <a:lstStyle/>
          <a:p>
            <a:endParaRPr lang="es-AR"/>
          </a:p>
        </p:txBody>
      </p:sp>
    </p:spTree>
    <p:extLst>
      <p:ext uri="{BB962C8B-B14F-4D97-AF65-F5344CB8AC3E}">
        <p14:creationId xmlns:p14="http://schemas.microsoft.com/office/powerpoint/2010/main" val="2424612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Pagos y Ganancias</a:t>
            </a:r>
            <a:endParaRPr lang="es-AR" dirty="0"/>
          </a:p>
        </p:txBody>
      </p:sp>
      <p:sp>
        <p:nvSpPr>
          <p:cNvPr id="3" name="Content Placeholder 2"/>
          <p:cNvSpPr>
            <a:spLocks noGrp="1"/>
          </p:cNvSpPr>
          <p:nvPr>
            <p:ph idx="1"/>
          </p:nvPr>
        </p:nvSpPr>
        <p:spPr/>
        <p:txBody>
          <a:bodyPr/>
          <a:lstStyle/>
          <a:p>
            <a:endParaRPr lang="es-AR"/>
          </a:p>
        </p:txBody>
      </p:sp>
      <p:sp>
        <p:nvSpPr>
          <p:cNvPr id="4" name="Text Placeholder 3"/>
          <p:cNvSpPr>
            <a:spLocks noGrp="1"/>
          </p:cNvSpPr>
          <p:nvPr>
            <p:ph type="body" sz="quarter" idx="13"/>
          </p:nvPr>
        </p:nvSpPr>
        <p:spPr/>
        <p:txBody>
          <a:bodyPr/>
          <a:lstStyle/>
          <a:p>
            <a:endParaRPr lang="es-AR"/>
          </a:p>
        </p:txBody>
      </p:sp>
    </p:spTree>
    <p:extLst>
      <p:ext uri="{BB962C8B-B14F-4D97-AF65-F5344CB8AC3E}">
        <p14:creationId xmlns:p14="http://schemas.microsoft.com/office/powerpoint/2010/main" val="338367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Arquitectura General</a:t>
            </a:r>
          </a:p>
        </p:txBody>
      </p:sp>
      <p:sp>
        <p:nvSpPr>
          <p:cNvPr id="3" name="Content Placeholder 2"/>
          <p:cNvSpPr>
            <a:spLocks noGrp="1"/>
          </p:cNvSpPr>
          <p:nvPr>
            <p:ph idx="1"/>
          </p:nvPr>
        </p:nvSpPr>
        <p:spPr>
          <a:xfrm>
            <a:off x="722313" y="908721"/>
            <a:ext cx="7888287" cy="5111080"/>
          </a:xfrm>
        </p:spPr>
        <p:txBody>
          <a:bodyPr/>
          <a:lstStyle/>
          <a:p>
            <a:r>
              <a:rPr lang="es-ES_tradnl" u="sng" dirty="0"/>
              <a:t>Cliente Desktop</a:t>
            </a:r>
            <a:r>
              <a:rPr lang="es-ES_tradnl" dirty="0"/>
              <a:t>: </a:t>
            </a:r>
            <a:endParaRPr lang="es-ES_tradnl" dirty="0" smtClean="0"/>
          </a:p>
          <a:p>
            <a:pPr lvl="1"/>
            <a:r>
              <a:rPr lang="es-ES_tradnl" dirty="0" smtClean="0"/>
              <a:t>Interfaz </a:t>
            </a:r>
            <a:r>
              <a:rPr lang="es-ES_tradnl" dirty="0"/>
              <a:t>gráfica más robusta, interactiva y </a:t>
            </a:r>
            <a:r>
              <a:rPr lang="es-ES_tradnl" dirty="0" err="1"/>
              <a:t>performante</a:t>
            </a:r>
            <a:r>
              <a:rPr lang="es-ES_tradnl" dirty="0"/>
              <a:t> que la que podría lograrse con tecnologías web, cosa que es imprescindible para los usuarios intensivos del sistema, en este caso los operadores, ya que el rendimiento de los mismos estará relacionado con la interacción con el </a:t>
            </a:r>
            <a:r>
              <a:rPr lang="es-ES_tradnl" dirty="0" smtClean="0"/>
              <a:t>sistema.</a:t>
            </a:r>
            <a:endParaRPr lang="es-AR" dirty="0"/>
          </a:p>
          <a:p>
            <a:pPr lvl="1"/>
            <a:r>
              <a:rPr lang="es-AR" dirty="0" smtClean="0"/>
              <a:t>Productividad </a:t>
            </a:r>
            <a:r>
              <a:rPr lang="es-AR" dirty="0"/>
              <a:t>en el desarrollo: el tiempo en desarrollar un cliente Desktop es inferior que desarrollar un cliente Web. </a:t>
            </a:r>
          </a:p>
          <a:p>
            <a:pPr marL="0" indent="0">
              <a:buNone/>
            </a:pPr>
            <a:endParaRPr lang="es-AR" dirty="0"/>
          </a:p>
          <a:p>
            <a:r>
              <a:rPr lang="es-ES_tradnl" u="sng" dirty="0"/>
              <a:t>Multicapa</a:t>
            </a:r>
            <a:r>
              <a:rPr lang="es-ES_tradnl" dirty="0"/>
              <a:t>: </a:t>
            </a:r>
            <a:r>
              <a:rPr lang="es-AR" dirty="0"/>
              <a:t>Este tipo de arquitectura mantiene el control del acceso a la base de datos, así se pueden controlar los problemas que la concurrencia pueda traer..</a:t>
            </a:r>
          </a:p>
          <a:p>
            <a:pPr marL="0" indent="0">
              <a:buNone/>
            </a:pPr>
            <a:endParaRPr lang="es-AR" dirty="0"/>
          </a:p>
          <a:p>
            <a:r>
              <a:rPr lang="es-ES_tradnl" u="sng" dirty="0"/>
              <a:t>Sitio Web</a:t>
            </a:r>
            <a:r>
              <a:rPr lang="es-ES_tradnl" dirty="0"/>
              <a:t>: Para que los ciudadanos puedan consultar el estado de sus trámites y comunicarse con los operadores por medio de chat. </a:t>
            </a:r>
            <a:r>
              <a:rPr lang="es-AR" dirty="0"/>
              <a:t>Esta será una aplicación independiente que se ejecutará en un </a:t>
            </a:r>
            <a:r>
              <a:rPr lang="es-AR" dirty="0" err="1"/>
              <a:t>application</a:t>
            </a:r>
            <a:r>
              <a:rPr lang="es-AR" dirty="0"/>
              <a:t> server al igual que el </a:t>
            </a:r>
            <a:r>
              <a:rPr lang="es-AR" dirty="0" err="1"/>
              <a:t>backend</a:t>
            </a:r>
            <a:r>
              <a:rPr lang="es-AR" dirty="0"/>
              <a:t>. </a:t>
            </a:r>
          </a:p>
          <a:p>
            <a:pPr lvl="1"/>
            <a:r>
              <a:rPr lang="es-AR" dirty="0"/>
              <a:t>Esta aplicación web tendrá la menor cantidad de lógica posible y se conectará al mismo </a:t>
            </a:r>
            <a:r>
              <a:rPr lang="es-AR" dirty="0" err="1"/>
              <a:t>backend</a:t>
            </a:r>
            <a:r>
              <a:rPr lang="es-AR" dirty="0"/>
              <a:t> que el cliente desktop para consumir servicios. Así se reutiliza la lógica ya que el tipo de consultas que se hace son similares y se unifica el acceso a la base de datos.</a:t>
            </a:r>
          </a:p>
          <a:p>
            <a:endParaRPr lang="es-AR" dirty="0"/>
          </a:p>
        </p:txBody>
      </p:sp>
    </p:spTree>
    <p:extLst>
      <p:ext uri="{BB962C8B-B14F-4D97-AF65-F5344CB8AC3E}">
        <p14:creationId xmlns:p14="http://schemas.microsoft.com/office/powerpoint/2010/main" val="2334858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a:t>
            </a:r>
            <a:r>
              <a:rPr lang="es-AR" dirty="0" err="1" smtClean="0"/>
              <a:t>Programacion</a:t>
            </a:r>
            <a:endParaRPr lang="es-AR" dirty="0"/>
          </a:p>
        </p:txBody>
      </p:sp>
      <p:sp>
        <p:nvSpPr>
          <p:cNvPr id="3" name="Content Placeholder 2"/>
          <p:cNvSpPr>
            <a:spLocks noGrp="1"/>
          </p:cNvSpPr>
          <p:nvPr>
            <p:ph idx="1"/>
          </p:nvPr>
        </p:nvSpPr>
        <p:spPr>
          <a:xfrm>
            <a:off x="395536" y="908720"/>
            <a:ext cx="8496943" cy="5256583"/>
          </a:xfrm>
        </p:spPr>
        <p:txBody>
          <a:bodyPr/>
          <a:lstStyle/>
          <a:p>
            <a:r>
              <a:rPr lang="es-AR" dirty="0" smtClean="0"/>
              <a:t>Tanto </a:t>
            </a:r>
            <a:r>
              <a:rPr lang="es-AR" dirty="0"/>
              <a:t>el cliente desktop como el </a:t>
            </a:r>
            <a:r>
              <a:rPr lang="es-AR" dirty="0" err="1"/>
              <a:t>backend</a:t>
            </a:r>
            <a:r>
              <a:rPr lang="es-AR" dirty="0"/>
              <a:t> y la aplicación web serán desarrollados en </a:t>
            </a:r>
            <a:r>
              <a:rPr lang="es-AR" b="1" dirty="0" smtClean="0"/>
              <a:t>Java</a:t>
            </a:r>
          </a:p>
          <a:p>
            <a:pPr marL="0" indent="0">
              <a:buNone/>
            </a:pPr>
            <a:endParaRPr lang="es-AR" b="1" dirty="0" smtClean="0"/>
          </a:p>
          <a:p>
            <a:pPr lvl="1"/>
            <a:r>
              <a:rPr lang="es-ES_tradnl" b="1" u="sng" dirty="0" smtClean="0"/>
              <a:t>Amplia </a:t>
            </a:r>
            <a:r>
              <a:rPr lang="es-ES_tradnl" b="1" u="sng" dirty="0"/>
              <a:t>disponibilidad de recursos capacitados</a:t>
            </a:r>
            <a:r>
              <a:rPr lang="es-ES_tradnl" dirty="0"/>
              <a:t>: Es uno de los lenguajes más utilizados y es fácil encontrar personal con experiencia en el mercado. </a:t>
            </a:r>
            <a:r>
              <a:rPr lang="es-AR" dirty="0"/>
              <a:t>No existe la necesidad de capacitar ingresantes. </a:t>
            </a:r>
            <a:r>
              <a:rPr lang="es-AR" dirty="0" smtClean="0"/>
              <a:t>E</a:t>
            </a:r>
            <a:r>
              <a:rPr lang="es-ES_tradnl" dirty="0" smtClean="0"/>
              <a:t>l </a:t>
            </a:r>
            <a:r>
              <a:rPr lang="es-ES_tradnl" dirty="0"/>
              <a:t>personal capacitado es más económico que en otros lenguajes más específicos. </a:t>
            </a:r>
            <a:endParaRPr lang="es-AR" dirty="0"/>
          </a:p>
          <a:p>
            <a:pPr lvl="1"/>
            <a:r>
              <a:rPr lang="es-ES_tradnl" b="1" u="sng" dirty="0" smtClean="0"/>
              <a:t>Madurez </a:t>
            </a:r>
            <a:r>
              <a:rPr lang="es-ES_tradnl" b="1" u="sng" dirty="0"/>
              <a:t>y soporte</a:t>
            </a:r>
            <a:r>
              <a:rPr lang="es-ES_tradnl" dirty="0"/>
              <a:t>: Está establecido en el mercado y fue desarrollado a través de los años por </a:t>
            </a:r>
            <a:r>
              <a:rPr lang="es-ES_tradnl" dirty="0" err="1"/>
              <a:t>Sun</a:t>
            </a:r>
            <a:r>
              <a:rPr lang="es-ES_tradnl" dirty="0"/>
              <a:t>, ahora por un comité formado por importantes empresas y siempre se mantuvo la compatibilidad entre versiones.</a:t>
            </a:r>
            <a:endParaRPr lang="es-AR" dirty="0"/>
          </a:p>
          <a:p>
            <a:pPr lvl="1"/>
            <a:r>
              <a:rPr lang="es-ES_tradnl" b="1" u="sng" dirty="0"/>
              <a:t>Disponibilidad de </a:t>
            </a:r>
            <a:r>
              <a:rPr lang="es-ES_tradnl" b="1" u="sng" dirty="0" err="1"/>
              <a:t>Frameworks</a:t>
            </a:r>
            <a:r>
              <a:rPr lang="es-ES_tradnl" b="1" u="sng" dirty="0"/>
              <a:t> y librerías</a:t>
            </a:r>
            <a:r>
              <a:rPr lang="es-ES_tradnl" dirty="0"/>
              <a:t>: Existe una vasta selección de herramientas maduras para el desarrollado, tanto para la parte de servidor como de presentación. </a:t>
            </a:r>
            <a:r>
              <a:rPr lang="es-ES_tradnl" dirty="0" smtClean="0"/>
              <a:t>R</a:t>
            </a:r>
            <a:r>
              <a:rPr lang="es-AR" dirty="0" smtClean="0"/>
              <a:t>educe </a:t>
            </a:r>
            <a:r>
              <a:rPr lang="es-AR" dirty="0"/>
              <a:t>el tiempo y los riesgos.</a:t>
            </a:r>
          </a:p>
          <a:p>
            <a:pPr lvl="1"/>
            <a:r>
              <a:rPr lang="es-ES_tradnl" b="1" u="sng" dirty="0"/>
              <a:t>Multiplataforma</a:t>
            </a:r>
            <a:r>
              <a:rPr lang="es-ES_tradnl" dirty="0"/>
              <a:t>: Se consideró importante para el desarrollo de este sistema la independencia de plataforma, la capacidad de remplazar o combinar diferentes sistemas operativos sin ningún tipo de desarrollo. </a:t>
            </a:r>
            <a:endParaRPr lang="es-ES_tradnl" dirty="0" smtClean="0"/>
          </a:p>
          <a:p>
            <a:pPr lvl="1"/>
            <a:r>
              <a:rPr lang="es-ES_tradnl" b="1" u="sng" dirty="0" smtClean="0"/>
              <a:t>Performance</a:t>
            </a:r>
            <a:r>
              <a:rPr lang="es-ES_tradnl" dirty="0"/>
              <a:t>: </a:t>
            </a:r>
            <a:r>
              <a:rPr lang="es-ES_tradnl" dirty="0" smtClean="0"/>
              <a:t>Se compila </a:t>
            </a:r>
            <a:r>
              <a:rPr lang="es-ES_tradnl" dirty="0"/>
              <a:t>a </a:t>
            </a:r>
            <a:r>
              <a:rPr lang="es-ES_tradnl" dirty="0" err="1"/>
              <a:t>bytecode</a:t>
            </a:r>
            <a:r>
              <a:rPr lang="es-ES_tradnl" dirty="0"/>
              <a:t> y es ejecutado por una máquina virtual. </a:t>
            </a:r>
            <a:r>
              <a:rPr lang="es-AR" dirty="0"/>
              <a:t>Esta máquina virtual es la Java </a:t>
            </a:r>
            <a:r>
              <a:rPr lang="es-AR" i="1" dirty="0" err="1"/>
              <a:t>HotSpot</a:t>
            </a:r>
            <a:r>
              <a:rPr lang="es-AR" i="1" dirty="0"/>
              <a:t> Server VM </a:t>
            </a:r>
            <a:r>
              <a:rPr lang="es-AR" dirty="0"/>
              <a:t>que tiene la funcionalidad </a:t>
            </a:r>
            <a:r>
              <a:rPr lang="es-AR" i="1" dirty="0"/>
              <a:t>JIT (</a:t>
            </a:r>
            <a:r>
              <a:rPr lang="es-AR" i="1" dirty="0" err="1"/>
              <a:t>Just</a:t>
            </a:r>
            <a:r>
              <a:rPr lang="es-AR" i="1" dirty="0"/>
              <a:t> in time) </a:t>
            </a:r>
            <a:r>
              <a:rPr lang="es-AR" i="1" dirty="0" err="1" smtClean="0"/>
              <a:t>compilation</a:t>
            </a:r>
            <a:r>
              <a:rPr lang="es-AR" i="1" dirty="0" smtClean="0"/>
              <a:t>. E</a:t>
            </a:r>
            <a:r>
              <a:rPr lang="es-AR" dirty="0" smtClean="0"/>
              <a:t>sta </a:t>
            </a:r>
            <a:r>
              <a:rPr lang="es-AR" dirty="0"/>
              <a:t>capacidad analiza el código que se ejecuta reiteradamente y lo optimiza en memoria haciendo las sucesivas ejecuciones más </a:t>
            </a:r>
            <a:r>
              <a:rPr lang="es-AR" dirty="0" smtClean="0"/>
              <a:t>rápidas</a:t>
            </a:r>
          </a:p>
          <a:p>
            <a:pPr lvl="1"/>
            <a:r>
              <a:rPr lang="es-ES_tradnl" b="1" u="sng" dirty="0" smtClean="0"/>
              <a:t>Costos</a:t>
            </a:r>
            <a:r>
              <a:rPr lang="es-ES_tradnl" dirty="0"/>
              <a:t>: No posee costos de </a:t>
            </a:r>
            <a:r>
              <a:rPr lang="es-ES_tradnl" dirty="0" smtClean="0"/>
              <a:t>licencias.</a:t>
            </a:r>
            <a:endParaRPr lang="es-AR"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sp>
        <p:nvSpPr>
          <p:cNvPr id="3" name="Content Placeholder 2"/>
          <p:cNvSpPr>
            <a:spLocks noGrp="1"/>
          </p:cNvSpPr>
          <p:nvPr>
            <p:ph idx="1"/>
          </p:nvPr>
        </p:nvSpPr>
        <p:spPr>
          <a:xfrm>
            <a:off x="611560" y="908721"/>
            <a:ext cx="8280919" cy="5111080"/>
          </a:xfrm>
        </p:spPr>
        <p:txBody>
          <a:bodyPr/>
          <a:lstStyle/>
          <a:p>
            <a:r>
              <a:rPr lang="es-ES_tradnl" b="1" u="sng" dirty="0"/>
              <a:t>SWING</a:t>
            </a:r>
            <a:r>
              <a:rPr lang="es-ES_tradnl" dirty="0"/>
              <a:t>: Para la interfaz de usuario en el cliente </a:t>
            </a:r>
            <a:r>
              <a:rPr lang="es-ES_tradnl" dirty="0" smtClean="0"/>
              <a:t>desktop</a:t>
            </a:r>
            <a:r>
              <a:rPr lang="es-AR" dirty="0" smtClean="0"/>
              <a:t>. Independiente </a:t>
            </a:r>
            <a:r>
              <a:rPr lang="es-AR" dirty="0"/>
              <a:t>del sistema operativo y en las versiones más recientes imita el look and </a:t>
            </a:r>
            <a:r>
              <a:rPr lang="es-AR" dirty="0" err="1"/>
              <a:t>feel</a:t>
            </a:r>
            <a:r>
              <a:rPr lang="es-AR" dirty="0"/>
              <a:t> nativo.</a:t>
            </a:r>
            <a:br>
              <a:rPr lang="es-AR" dirty="0"/>
            </a:br>
            <a:r>
              <a:rPr lang="es-AR" dirty="0" smtClean="0"/>
              <a:t>Las </a:t>
            </a:r>
            <a:r>
              <a:rPr lang="es-AR" dirty="0"/>
              <a:t>implementaciones de los componentes son cien por ciento java puro, lo cual permite adaptar fácilmente el aspecto y comportamiento de tales componentes, facilitando así el trabajo de los programadores, lo cual deriva en una mayor productividad</a:t>
            </a:r>
          </a:p>
          <a:p>
            <a:r>
              <a:rPr lang="es-ES_tradnl" b="1" u="sng" dirty="0" err="1"/>
              <a:t>Tomcat</a:t>
            </a:r>
            <a:r>
              <a:rPr lang="es-ES_tradnl" dirty="0"/>
              <a:t>: Para el </a:t>
            </a:r>
            <a:r>
              <a:rPr lang="es-ES_tradnl" dirty="0" err="1"/>
              <a:t>Application</a:t>
            </a:r>
            <a:r>
              <a:rPr lang="es-ES_tradnl" dirty="0"/>
              <a:t> </a:t>
            </a:r>
            <a:r>
              <a:rPr lang="es-ES_tradnl" dirty="0" smtClean="0"/>
              <a:t>server. N</a:t>
            </a:r>
            <a:r>
              <a:rPr lang="es-AR" dirty="0" smtClean="0"/>
              <a:t>os </a:t>
            </a:r>
            <a:r>
              <a:rPr lang="es-AR" dirty="0"/>
              <a:t>brinda un ambiente de ejecución controlado y configurable. Cada vez que una petición llegue al servidor se utilizará un </a:t>
            </a:r>
            <a:r>
              <a:rPr lang="es-AR" dirty="0" err="1"/>
              <a:t>thread</a:t>
            </a:r>
            <a:r>
              <a:rPr lang="es-AR" dirty="0"/>
              <a:t> para ejecutar la lógica de negocio. Manejar el ciclo de vida, la planificación y comunicación de </a:t>
            </a:r>
            <a:r>
              <a:rPr lang="es-AR" dirty="0" err="1"/>
              <a:t>threads</a:t>
            </a:r>
            <a:r>
              <a:rPr lang="es-AR" dirty="0"/>
              <a:t> es menos costoso que lo equivalente para  procesos, esto aliviará la carga del servidor y hará el sistema más </a:t>
            </a:r>
            <a:r>
              <a:rPr lang="es-AR" dirty="0" err="1"/>
              <a:t>performante</a:t>
            </a:r>
            <a:r>
              <a:rPr lang="es-AR" dirty="0"/>
              <a:t> y escalable.</a:t>
            </a:r>
          </a:p>
          <a:p>
            <a:r>
              <a:rPr lang="es-ES_tradnl" b="1" u="sng" dirty="0"/>
              <a:t>RMI</a:t>
            </a:r>
            <a:r>
              <a:rPr lang="es-ES_tradnl" dirty="0"/>
              <a:t>: La comunicación entre los clientes desktop y web con el </a:t>
            </a:r>
            <a:r>
              <a:rPr lang="es-ES_tradnl" dirty="0" err="1"/>
              <a:t>backend</a:t>
            </a:r>
            <a:r>
              <a:rPr lang="es-ES_tradnl" dirty="0"/>
              <a:t> será a través de RMI (</a:t>
            </a:r>
            <a:r>
              <a:rPr lang="es-ES_tradnl" i="1" dirty="0" err="1"/>
              <a:t>Remote</a:t>
            </a:r>
            <a:r>
              <a:rPr lang="es-ES_tradnl" i="1" dirty="0"/>
              <a:t> </a:t>
            </a:r>
            <a:r>
              <a:rPr lang="es-ES_tradnl" i="1" dirty="0" err="1"/>
              <a:t>Method</a:t>
            </a:r>
            <a:r>
              <a:rPr lang="es-ES_tradnl" i="1" dirty="0"/>
              <a:t> </a:t>
            </a:r>
            <a:r>
              <a:rPr lang="es-ES_tradnl" i="1" dirty="0" err="1"/>
              <a:t>Invocation</a:t>
            </a:r>
            <a:r>
              <a:rPr lang="es-ES_tradnl" i="1" dirty="0"/>
              <a:t>)</a:t>
            </a:r>
            <a:r>
              <a:rPr lang="es-ES_tradnl" dirty="0"/>
              <a:t>, este es un protocolo nativo de Java SE, es de simple aplicación y eficiente.</a:t>
            </a:r>
            <a:br>
              <a:rPr lang="es-ES_tradnl" dirty="0"/>
            </a:br>
            <a:r>
              <a:rPr lang="es-AR" dirty="0" smtClean="0"/>
              <a:t>No </a:t>
            </a:r>
            <a:r>
              <a:rPr lang="es-AR" dirty="0"/>
              <a:t>necesitamos la ventaja de un web </a:t>
            </a:r>
            <a:r>
              <a:rPr lang="es-AR" dirty="0" err="1"/>
              <a:t>service</a:t>
            </a:r>
            <a:r>
              <a:rPr lang="es-AR" dirty="0"/>
              <a:t> (independizar el cliente del servidor) porque ambos serán desarrollados en java, lo que nos da la libertad de elegir un protocolo nativo.</a:t>
            </a:r>
          </a:p>
          <a:p>
            <a:r>
              <a:rPr lang="es-ES_tradnl" b="1" u="sng" dirty="0" err="1"/>
              <a:t>Hibernate</a:t>
            </a:r>
            <a:r>
              <a:rPr lang="es-ES_tradnl" dirty="0"/>
              <a:t>: Como </a:t>
            </a:r>
            <a:r>
              <a:rPr lang="es-ES_tradnl" dirty="0" err="1"/>
              <a:t>framework</a:t>
            </a:r>
            <a:r>
              <a:rPr lang="es-ES_tradnl" dirty="0"/>
              <a:t> de ORM para la persistencia. </a:t>
            </a:r>
            <a:r>
              <a:rPr lang="es-AR" dirty="0"/>
              <a:t>Se decidió utilizar una herramienta de ORM (</a:t>
            </a:r>
            <a:r>
              <a:rPr lang="es-AR" dirty="0" err="1"/>
              <a:t>object</a:t>
            </a:r>
            <a:r>
              <a:rPr lang="es-AR" dirty="0"/>
              <a:t> </a:t>
            </a:r>
            <a:r>
              <a:rPr lang="es-AR" dirty="0" err="1"/>
              <a:t>relational</a:t>
            </a:r>
            <a:r>
              <a:rPr lang="es-AR" dirty="0"/>
              <a:t> </a:t>
            </a:r>
            <a:r>
              <a:rPr lang="es-AR" dirty="0" err="1"/>
              <a:t>mapping</a:t>
            </a:r>
            <a:r>
              <a:rPr lang="es-AR" dirty="0"/>
              <a:t>) para reducir los problemas de desarrollo que acarrea lidiar con la integración de un lenguaje orientado a objetos y una base de datos relacional. </a:t>
            </a:r>
            <a:r>
              <a:rPr lang="es-AR" dirty="0" err="1" smtClean="0"/>
              <a:t>Hibernate</a:t>
            </a:r>
            <a:r>
              <a:rPr lang="es-AR" dirty="0" smtClean="0"/>
              <a:t> </a:t>
            </a:r>
            <a:r>
              <a:rPr lang="es-AR" dirty="0"/>
              <a:t>es el elegido por ser el más usado y probado, se sabe que es ampliamente configurable, de rendimiento aceptable y fácil aplicación. </a:t>
            </a:r>
            <a:endParaRPr lang="es-AR" dirty="0" smtClean="0"/>
          </a:p>
        </p:txBody>
      </p:sp>
    </p:spTree>
    <p:extLst>
      <p:ext uri="{BB962C8B-B14F-4D97-AF65-F5344CB8AC3E}">
        <p14:creationId xmlns:p14="http://schemas.microsoft.com/office/powerpoint/2010/main" val="400089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83568" y="1412776"/>
            <a:ext cx="7888287" cy="4573587"/>
          </a:xfrm>
        </p:spPr>
        <p:txBody>
          <a:bodyPr/>
          <a:lstStyle/>
          <a:p>
            <a:pPr marL="0" indent="0">
              <a:buNone/>
            </a:pPr>
            <a:r>
              <a:rPr lang="es-AR" b="1" dirty="0" err="1"/>
              <a:t>PostgreSQL</a:t>
            </a:r>
            <a:r>
              <a:rPr lang="es-AR" b="1" dirty="0"/>
              <a:t> </a:t>
            </a:r>
            <a:r>
              <a:rPr lang="es-AR" b="1" dirty="0" smtClean="0"/>
              <a:t>8.4</a:t>
            </a:r>
            <a:endParaRPr lang="es-AR" dirty="0"/>
          </a:p>
          <a:p>
            <a:pPr marL="0" indent="0">
              <a:buNone/>
            </a:pPr>
            <a:endParaRPr lang="es-AR" dirty="0"/>
          </a:p>
          <a:p>
            <a:r>
              <a:rPr lang="es-ES_tradnl" b="1" dirty="0" smtClean="0"/>
              <a:t>Rendimiento Optimo: </a:t>
            </a:r>
            <a:r>
              <a:rPr lang="es-ES_tradnl" dirty="0" smtClean="0"/>
              <a:t>provee </a:t>
            </a:r>
            <a:r>
              <a:rPr lang="es-ES_tradnl" dirty="0"/>
              <a:t>un gran número de configuraciones para asegurar un uso óptimo de los recursos. </a:t>
            </a:r>
            <a:endParaRPr lang="es-ES_tradnl" dirty="0" smtClean="0"/>
          </a:p>
          <a:p>
            <a:r>
              <a:rPr lang="es-AR" b="1" dirty="0" smtClean="0"/>
              <a:t>Alta concurrencia: </a:t>
            </a:r>
            <a:r>
              <a:rPr lang="es-AR" dirty="0" smtClean="0"/>
              <a:t>Mediante </a:t>
            </a:r>
            <a:r>
              <a:rPr lang="es-AR" dirty="0"/>
              <a:t>un sistema denominado MVCC (Acceso concurrente </a:t>
            </a:r>
            <a:r>
              <a:rPr lang="es-AR" dirty="0" err="1" smtClean="0"/>
              <a:t>multiversión</a:t>
            </a:r>
            <a:r>
              <a:rPr lang="es-AR" dirty="0" smtClean="0"/>
              <a:t>) permite </a:t>
            </a:r>
            <a:r>
              <a:rPr lang="es-AR" dirty="0"/>
              <a:t>que mientras un proceso escribe en una tabla, otros accedan a la misma tabla sin necesidad de bloqueos. </a:t>
            </a:r>
            <a:endParaRPr lang="es-AR" dirty="0" smtClean="0"/>
          </a:p>
          <a:p>
            <a:r>
              <a:rPr lang="es-AR" b="1" dirty="0" smtClean="0"/>
              <a:t>Licencias: </a:t>
            </a:r>
            <a:r>
              <a:rPr lang="es-AR" dirty="0" smtClean="0"/>
              <a:t>Sin Costo Asociado de licencias</a:t>
            </a:r>
            <a:endParaRPr lang="es-AR" dirty="0"/>
          </a:p>
          <a:p>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188640"/>
            <a:ext cx="2007101" cy="15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91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467544" y="1196753"/>
            <a:ext cx="8352927" cy="4823048"/>
          </a:xfrm>
        </p:spPr>
        <p:txBody>
          <a:bodyPr/>
          <a:lstStyle/>
          <a:p>
            <a:r>
              <a:rPr lang="es-ES_tradnl" dirty="0" smtClean="0"/>
              <a:t>Tratamiento de Peticiones</a:t>
            </a:r>
          </a:p>
          <a:p>
            <a:pPr marL="0" indent="0">
              <a:buNone/>
            </a:pPr>
            <a:r>
              <a:rPr lang="es-ES_tradnl" dirty="0" smtClean="0"/>
              <a:t>Cada </a:t>
            </a:r>
            <a:r>
              <a:rPr lang="es-ES_tradnl" dirty="0"/>
              <a:t>vez que </a:t>
            </a:r>
            <a:r>
              <a:rPr lang="es-ES_tradnl" dirty="0" err="1"/>
              <a:t>PostgreSQL</a:t>
            </a:r>
            <a:r>
              <a:rPr lang="es-ES_tradnl" dirty="0"/>
              <a:t> recibe una petición desde un cliente (aplicación) se crea un proceso que es el encargado de atender todas las peticiones desde el cliente. Debido a esto, es muy simple configurar un pool de conexiones que estén preparadas para poder recibir peticiones desde los clientes</a:t>
            </a:r>
            <a:endParaRPr lang="es-AR" dirty="0"/>
          </a:p>
        </p:txBody>
      </p:sp>
      <p:sp>
        <p:nvSpPr>
          <p:cNvPr id="4" name="Text Placeholder 3"/>
          <p:cNvSpPr>
            <a:spLocks noGrp="1"/>
          </p:cNvSpPr>
          <p:nvPr>
            <p:ph type="body" sz="quarter" idx="13"/>
          </p:nvPr>
        </p:nvSpPr>
        <p:spPr/>
        <p:txBody>
          <a:bodyPr/>
          <a:lstStyle/>
          <a:p>
            <a:r>
              <a:rPr lang="es-AR" dirty="0" err="1" smtClean="0"/>
              <a:t>Postgres</a:t>
            </a:r>
            <a:r>
              <a:rPr lang="es-AR" dirty="0" smtClean="0"/>
              <a:t> 8.4</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91" y="2636912"/>
            <a:ext cx="8338381" cy="3063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869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3831173765"/>
              </p:ext>
            </p:extLst>
          </p:nvPr>
        </p:nvGraphicFramePr>
        <p:xfrm>
          <a:off x="1732136" y="1535832"/>
          <a:ext cx="6368256" cy="330200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851</TotalTime>
  <Words>2026</Words>
  <Application>Microsoft Office PowerPoint</Application>
  <PresentationFormat>On-screen Show (4:3)</PresentationFormat>
  <Paragraphs>324</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Template Basico</vt:lpstr>
      <vt:lpstr>PowerPoint Presentation</vt:lpstr>
      <vt:lpstr>PowerPoint Presentation</vt:lpstr>
      <vt:lpstr>Arquitectura General</vt:lpstr>
      <vt:lpstr>Arquitectura General</vt:lpstr>
      <vt:lpstr>Lenguaje Programacion</vt:lpstr>
      <vt:lpstr>Principales Tecnologias</vt:lpstr>
      <vt:lpstr>Base de Datos</vt:lpstr>
      <vt:lpstr>Base de Datos</vt:lpstr>
      <vt:lpstr>Base de Datos</vt:lpstr>
      <vt:lpstr>Base de Datos</vt:lpstr>
      <vt:lpstr>Sistema Operativo de Servidores</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Duracion Total del proyecto</vt:lpstr>
      <vt:lpstr>Costos Iniciales</vt:lpstr>
      <vt:lpstr>Costos Mensuales</vt:lpstr>
      <vt:lpstr>Entregas</vt:lpstr>
      <vt:lpstr>Pagos y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lole</cp:lastModifiedBy>
  <cp:revision>169</cp:revision>
  <dcterms:created xsi:type="dcterms:W3CDTF">2010-02-15T20:34:02Z</dcterms:created>
  <dcterms:modified xsi:type="dcterms:W3CDTF">2010-09-20T23:32:48Z</dcterms:modified>
</cp:coreProperties>
</file>