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84" r:id="rId4"/>
    <p:sldId id="285" r:id="rId5"/>
    <p:sldId id="272" r:id="rId6"/>
    <p:sldId id="273" r:id="rId7"/>
    <p:sldId id="274" r:id="rId8"/>
    <p:sldId id="276" r:id="rId9"/>
    <p:sldId id="275" r:id="rId10"/>
    <p:sldId id="286" r:id="rId11"/>
    <p:sldId id="277" r:id="rId12"/>
    <p:sldId id="287" r:id="rId13"/>
    <p:sldId id="261" r:id="rId14"/>
    <p:sldId id="262" r:id="rId15"/>
    <p:sldId id="263" r:id="rId16"/>
    <p:sldId id="264" r:id="rId17"/>
    <p:sldId id="265" r:id="rId18"/>
    <p:sldId id="266" r:id="rId19"/>
    <p:sldId id="267" r:id="rId20"/>
    <p:sldId id="268" r:id="rId21"/>
    <p:sldId id="269" r:id="rId22"/>
    <p:sldId id="270" r:id="rId23"/>
    <p:sldId id="271" r:id="rId24"/>
    <p:sldId id="278" r:id="rId25"/>
    <p:sldId id="279" r:id="rId26"/>
    <p:sldId id="280" r:id="rId27"/>
    <p:sldId id="281" r:id="rId28"/>
    <p:sldId id="283" r:id="rId29"/>
    <p:sldId id="28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9/19/2010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63225951"/>
              </p:ext>
            </p:extLst>
          </p:nvPr>
        </p:nvGraphicFramePr>
        <p:xfrm>
          <a:off x="1331640" y="1844824"/>
          <a:ext cx="6828323" cy="1062990"/>
        </p:xfrm>
        <a:graphic>
          <a:graphicData uri="http://schemas.openxmlformats.org/drawingml/2006/table">
            <a:tbl>
              <a:tblPr>
                <a:tableStyleId>{5C22544A-7EE6-4342-B048-85BDC9FD1C3A}</a:tableStyleId>
              </a:tblPr>
              <a:tblGrid>
                <a:gridCol w="973842"/>
                <a:gridCol w="974556"/>
                <a:gridCol w="974556"/>
                <a:gridCol w="974556"/>
                <a:gridCol w="974556"/>
                <a:gridCol w="974556"/>
                <a:gridCol w="981701"/>
              </a:tblGrid>
              <a:tr h="0">
                <a:tc>
                  <a:txBody>
                    <a:bodyPr/>
                    <a:lstStyle/>
                    <a:p>
                      <a:pPr>
                        <a:spcAft>
                          <a:spcPts val="800"/>
                        </a:spcAft>
                      </a:pPr>
                      <a:r>
                        <a:rPr lang="es-AR" sz="2000" dirty="0">
                          <a:effectLst/>
                        </a:rPr>
                        <a:t>Año</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1</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3</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5</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Total</a:t>
                      </a:r>
                      <a:endParaRPr lang="es-AR" sz="2000">
                        <a:effectLst/>
                        <a:latin typeface="Verdana"/>
                        <a:ea typeface="Times New Roman"/>
                        <a:cs typeface="Times New Roman"/>
                      </a:endParaRPr>
                    </a:p>
                  </a:txBody>
                  <a:tcPr marL="34925" marR="34925" marT="34925" marB="34925"/>
                </a:tc>
              </a:tr>
              <a:tr h="0">
                <a:tc>
                  <a:txBody>
                    <a:bodyPr/>
                    <a:lstStyle/>
                    <a:p>
                      <a:pPr>
                        <a:spcAft>
                          <a:spcPts val="800"/>
                        </a:spcAft>
                      </a:pPr>
                      <a:r>
                        <a:rPr lang="es-AR" sz="1800">
                          <a:effectLst/>
                        </a:rPr>
                        <a:t>Factor</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1,44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1,728</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2,0736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0">
                <a:tc>
                  <a:txBody>
                    <a:bodyPr/>
                    <a:lstStyle/>
                    <a:p>
                      <a:pPr>
                        <a:spcAft>
                          <a:spcPts val="800"/>
                        </a:spcAft>
                      </a:pPr>
                      <a:r>
                        <a:rPr lang="es-AR" sz="1800">
                          <a:effectLst/>
                        </a:rPr>
                        <a:t>GB</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30</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43,2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51,84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62,208</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dirty="0">
                        <a:effectLst/>
                        <a:latin typeface="Verdana"/>
                        <a:ea typeface="Times New Roman"/>
                        <a:cs typeface="Times New Roman"/>
                      </a:endParaRPr>
                    </a:p>
                  </a:txBody>
                  <a:tcPr marL="34925" marR="34925" marT="34925" marB="34925"/>
                </a:tc>
              </a:tr>
            </a:tbl>
          </a:graphicData>
        </a:graphic>
      </p:graphicFrame>
      <p:sp>
        <p:nvSpPr>
          <p:cNvPr id="7" name="TextBox 6"/>
          <p:cNvSpPr txBox="1"/>
          <p:nvPr/>
        </p:nvSpPr>
        <p:spPr>
          <a:xfrm>
            <a:off x="899592" y="3068960"/>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spTree>
    <p:extLst>
      <p:ext uri="{BB962C8B-B14F-4D97-AF65-F5344CB8AC3E}">
        <p14:creationId xmlns:p14="http://schemas.microsoft.com/office/powerpoint/2010/main" val="243188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p:txBody>
          <a:bodyPr/>
          <a:lstStyle/>
          <a:p>
            <a:r>
              <a:rPr lang="es-AR" b="1" dirty="0" err="1"/>
              <a:t>Debian</a:t>
            </a:r>
            <a:r>
              <a:rPr lang="es-AR" b="1" dirty="0"/>
              <a:t> GNU/Linux 5.0 para servidores</a:t>
            </a: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755576" y="764704"/>
            <a:ext cx="7888287"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está 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2521616"/>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smtClean="0"/>
              <a:t>cluster</a:t>
            </a:r>
            <a:r>
              <a:rPr lang="es-AR" dirty="0" smtClean="0"/>
              <a:t> con 2 servidores en las capas de aplicación y </a:t>
            </a:r>
            <a:r>
              <a:rPr lang="es-AR" dirty="0" err="1" smtClean="0"/>
              <a:t>database</a:t>
            </a:r>
            <a:r>
              <a:rPr lang="es-AR" dirty="0" smtClean="0"/>
              <a:t>, proporcionando la </a:t>
            </a:r>
            <a:r>
              <a:rPr lang="es-AR" dirty="0" err="1" smtClean="0"/>
              <a:t>replicacion</a:t>
            </a:r>
            <a:r>
              <a:rPr lang="es-AR" dirty="0" smtClean="0"/>
              <a:t> de datos necesaria para seguir funcionando en caso de falla de uno de los servidores</a:t>
            </a:r>
          </a:p>
          <a:p>
            <a:endParaRPr lang="es-AR" dirty="0"/>
          </a:p>
          <a:p>
            <a:r>
              <a:rPr lang="es-AR" dirty="0" smtClean="0"/>
              <a:t>El sistema </a:t>
            </a:r>
            <a:r>
              <a:rPr lang="es-AR" dirty="0" err="1" smtClean="0"/>
              <a:t>sera</a:t>
            </a:r>
            <a:r>
              <a:rPr lang="es-AR" dirty="0" smtClean="0"/>
              <a:t> configurado mediante </a:t>
            </a:r>
            <a:r>
              <a:rPr lang="es-AR" dirty="0" err="1" smtClean="0"/>
              <a:t>Herthbeat</a:t>
            </a:r>
            <a:endParaRPr lang="es-AR" dirty="0" smtClean="0"/>
          </a:p>
        </p:txBody>
      </p:sp>
    </p:spTree>
    <p:extLst>
      <p:ext uri="{BB962C8B-B14F-4D97-AF65-F5344CB8AC3E}">
        <p14:creationId xmlns:p14="http://schemas.microsoft.com/office/powerpoint/2010/main" val="34792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spTree>
    <p:extLst>
      <p:ext uri="{BB962C8B-B14F-4D97-AF65-F5344CB8AC3E}">
        <p14:creationId xmlns:p14="http://schemas.microsoft.com/office/powerpoint/2010/main" val="350443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spTree>
    <p:extLst>
      <p:ext uri="{BB962C8B-B14F-4D97-AF65-F5344CB8AC3E}">
        <p14:creationId xmlns:p14="http://schemas.microsoft.com/office/powerpoint/2010/main" val="412957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6" name="Content Placeholder 4"/>
          <p:cNvGraphicFramePr>
            <a:graphicFrameLocks/>
          </p:cNvGraphicFramePr>
          <p:nvPr>
            <p:extLst>
              <p:ext uri="{D42A27DB-BD31-4B8C-83A1-F6EECF244321}">
                <p14:modId xmlns:p14="http://schemas.microsoft.com/office/powerpoint/2010/main" val="1754157832"/>
              </p:ext>
            </p:extLst>
          </p:nvPr>
        </p:nvGraphicFramePr>
        <p:xfrm>
          <a:off x="2051720" y="1628800"/>
          <a:ext cx="4464496" cy="1377950"/>
        </p:xfrm>
        <a:graphic>
          <a:graphicData uri="http://schemas.openxmlformats.org/drawingml/2006/table">
            <a:tbl>
              <a:tblPr>
                <a:tableStyleId>{5C22544A-7EE6-4342-B048-85BDC9FD1C3A}</a:tableStyleId>
              </a:tblPr>
              <a:tblGrid>
                <a:gridCol w="1085347"/>
                <a:gridCol w="3379149"/>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Intel® Xeon® X3440, 2.53 GHz, 8M Cache, 4 cores</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2GB 1333MHz,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$5,431.00</a:t>
                      </a:r>
                      <a:endParaRPr lang="es-AR" sz="90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853401"/>
              </p:ext>
            </p:extLst>
          </p:nvPr>
        </p:nvGraphicFramePr>
        <p:xfrm>
          <a:off x="2051720" y="3861048"/>
          <a:ext cx="4464496" cy="1653540"/>
        </p:xfrm>
        <a:graphic>
          <a:graphicData uri="http://schemas.openxmlformats.org/drawingml/2006/table">
            <a:tbl>
              <a:tblPr>
                <a:tableStyleId>{5C22544A-7EE6-4342-B048-85BDC9FD1C3A}</a:tableStyleId>
              </a:tblPr>
              <a:tblGrid>
                <a:gridCol w="1078228"/>
                <a:gridCol w="3386268"/>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Intel® </a:t>
                      </a:r>
                      <a:r>
                        <a:rPr lang="es-AR" sz="900" kern="50" dirty="0" err="1">
                          <a:effectLst/>
                        </a:rPr>
                        <a:t>Xeon</a:t>
                      </a:r>
                      <a:r>
                        <a:rPr lang="es-AR" sz="900" kern="50" dirty="0">
                          <a:effectLst/>
                        </a:rPr>
                        <a:t>® X3440, 2.53 GHz, 8M Cache, 4 </a:t>
                      </a:r>
                      <a:r>
                        <a:rPr lang="es-AR" sz="900" kern="50" dirty="0" err="1">
                          <a:effectLst/>
                        </a:rPr>
                        <a:t>cores</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900" kern="50" dirty="0">
                          <a:effectLst/>
                        </a:rPr>
                        <a:t>2GB 1333MHz, Dual Ranked UDIMM,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 en RAID 1</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Fuente</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400W Redundante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$8.159</a:t>
                      </a:r>
                      <a:endParaRPr lang="es-AR" sz="90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sp>
        <p:nvSpPr>
          <p:cNvPr id="3" name="Content Placeholder 2"/>
          <p:cNvSpPr>
            <a:spLocks noGrp="1"/>
          </p:cNvSpPr>
          <p:nvPr>
            <p:ph idx="1"/>
          </p:nvPr>
        </p:nvSpPr>
        <p:spPr>
          <a:xfrm>
            <a:off x="722313" y="1052737"/>
            <a:ext cx="7888287" cy="4967064"/>
          </a:xfrm>
        </p:spPr>
        <p:txBody>
          <a:bodyPr/>
          <a:lstStyle/>
          <a:p>
            <a:pPr marL="0" indent="0" algn="ctr">
              <a:buNone/>
            </a:pPr>
            <a:r>
              <a:rPr lang="es-AR" sz="1600" b="1" dirty="0" smtClean="0"/>
              <a:t>Servidor 1: Herramientas Anexas</a:t>
            </a:r>
          </a:p>
          <a:p>
            <a:pPr marL="0" indent="0" algn="ctr">
              <a:buNone/>
            </a:pPr>
            <a:endParaRPr lang="es-AR" sz="1600" dirty="0"/>
          </a:p>
          <a:p>
            <a:pPr lvl="0"/>
            <a:r>
              <a:rPr lang="en-US" sz="1600" b="1" u="sng" dirty="0" smtClean="0"/>
              <a:t>Roles:</a:t>
            </a:r>
            <a:endParaRPr lang="en-US" sz="1600" dirty="0"/>
          </a:p>
          <a:p>
            <a:pPr lvl="1"/>
            <a:r>
              <a:rPr lang="es-AR" sz="1600" b="1" dirty="0" smtClean="0"/>
              <a:t>Email</a:t>
            </a:r>
            <a:r>
              <a:rPr lang="es-AR" sz="1600" dirty="0"/>
              <a:t>: Se instalará un servidor </a:t>
            </a:r>
            <a:r>
              <a:rPr lang="es-AR" sz="1600" dirty="0" err="1"/>
              <a:t>Postfix</a:t>
            </a:r>
            <a:r>
              <a:rPr lang="es-AR" sz="1600" dirty="0"/>
              <a:t> con soporte de protocolos SMTP e IMAP,</a:t>
            </a:r>
          </a:p>
          <a:p>
            <a:pPr lvl="1"/>
            <a:r>
              <a:rPr lang="es-AR" sz="1600" b="1" dirty="0" err="1"/>
              <a:t>Networking</a:t>
            </a:r>
            <a:r>
              <a:rPr lang="es-AR" sz="1600" dirty="0"/>
              <a:t>:</a:t>
            </a:r>
          </a:p>
          <a:p>
            <a:pPr lvl="2"/>
            <a:r>
              <a:rPr lang="es-AR" sz="1600" u="sng" dirty="0"/>
              <a:t>DNS</a:t>
            </a:r>
            <a:r>
              <a:rPr lang="es-AR" sz="1600" dirty="0"/>
              <a:t>: Bind9 o similar.</a:t>
            </a:r>
          </a:p>
          <a:p>
            <a:pPr lvl="2"/>
            <a:r>
              <a:rPr lang="es-AR" sz="1600" u="sng" dirty="0"/>
              <a:t>DHCP</a:t>
            </a:r>
            <a:r>
              <a:rPr lang="es-AR" sz="1600" dirty="0"/>
              <a:t>: Proporcionado por el SO.</a:t>
            </a:r>
          </a:p>
          <a:p>
            <a:pPr lvl="2"/>
            <a:r>
              <a:rPr lang="es-AR" sz="1600" u="sng" dirty="0"/>
              <a:t>LDAP</a:t>
            </a:r>
            <a:r>
              <a:rPr lang="es-AR" sz="1600" dirty="0"/>
              <a:t>: </a:t>
            </a:r>
            <a:r>
              <a:rPr lang="es-AR" sz="1600" dirty="0" err="1"/>
              <a:t>OpenLDAP</a:t>
            </a:r>
            <a:endParaRPr lang="es-AR" sz="1600" dirty="0"/>
          </a:p>
          <a:p>
            <a:pPr lvl="1"/>
            <a:r>
              <a:rPr lang="es-AR" sz="1600" b="1" dirty="0"/>
              <a:t>SCM</a:t>
            </a:r>
            <a:r>
              <a:rPr lang="es-AR" sz="1600" dirty="0"/>
              <a:t>: </a:t>
            </a:r>
            <a:r>
              <a:rPr lang="es-AR" sz="1600" dirty="0" smtClean="0"/>
              <a:t>(</a:t>
            </a:r>
            <a:r>
              <a:rPr lang="es-AR" sz="1600" dirty="0" err="1" smtClean="0"/>
              <a:t>Source</a:t>
            </a:r>
            <a:r>
              <a:rPr lang="es-AR" sz="1600" dirty="0" smtClean="0"/>
              <a:t> </a:t>
            </a:r>
            <a:r>
              <a:rPr lang="es-AR" sz="1600" dirty="0"/>
              <a:t>control </a:t>
            </a:r>
            <a:r>
              <a:rPr lang="es-AR" sz="1600" dirty="0" smtClean="0"/>
              <a:t>manager): </a:t>
            </a:r>
            <a:r>
              <a:rPr lang="es-AR" sz="1600" dirty="0"/>
              <a:t>se eligió </a:t>
            </a:r>
            <a:r>
              <a:rPr lang="es-AR" sz="1600" dirty="0" err="1"/>
              <a:t>git</a:t>
            </a:r>
            <a:r>
              <a:rPr lang="es-AR" sz="1600" dirty="0"/>
              <a:t>. Esta herramienta de versionado es la más avanzada de su clase. Es distribuido, cada desarrollador tiene su propia copia del </a:t>
            </a:r>
            <a:r>
              <a:rPr lang="es-AR" sz="1600" dirty="0" smtClean="0"/>
              <a:t>código.</a:t>
            </a:r>
          </a:p>
          <a:p>
            <a:pPr lvl="1"/>
            <a:r>
              <a:rPr lang="es-AR" sz="1600" b="1" dirty="0" smtClean="0"/>
              <a:t>Documentación</a:t>
            </a:r>
            <a:r>
              <a:rPr lang="es-AR" sz="1600" dirty="0"/>
              <a:t>: Se proporcionará al equipo una herramienta para el intercambio de información rápida e informal, </a:t>
            </a:r>
            <a:r>
              <a:rPr lang="es-AR" sz="1600" dirty="0" err="1"/>
              <a:t>Twiki</a:t>
            </a:r>
            <a:r>
              <a:rPr lang="es-AR" sz="1600" dirty="0"/>
              <a:t>.</a:t>
            </a:r>
          </a:p>
          <a:p>
            <a:pPr lvl="1"/>
            <a:r>
              <a:rPr lang="es-AR" sz="1600" b="1" dirty="0"/>
              <a:t>BTS</a:t>
            </a:r>
            <a:r>
              <a:rPr lang="es-AR" sz="1600" dirty="0"/>
              <a:t>: El Bug tracking </a:t>
            </a:r>
            <a:r>
              <a:rPr lang="es-AR" sz="1600" dirty="0" err="1"/>
              <a:t>system</a:t>
            </a:r>
            <a:r>
              <a:rPr lang="es-AR" sz="1600" dirty="0"/>
              <a:t> seleccionado es Mantis.</a:t>
            </a:r>
          </a:p>
          <a:p>
            <a:pPr lvl="1"/>
            <a:r>
              <a:rPr lang="es-AR" sz="1600" b="1" dirty="0" err="1"/>
              <a:t>Maven</a:t>
            </a:r>
            <a:r>
              <a:rPr lang="es-AR" sz="1600" dirty="0"/>
              <a:t>: Se instalará un repositorio local de </a:t>
            </a:r>
            <a:r>
              <a:rPr lang="es-AR" sz="1600" dirty="0" err="1"/>
              <a:t>Jakarta</a:t>
            </a:r>
            <a:r>
              <a:rPr lang="es-AR" sz="1600" dirty="0"/>
              <a:t> </a:t>
            </a:r>
            <a:r>
              <a:rPr lang="es-AR" sz="1600" dirty="0" err="1"/>
              <a:t>Maven</a:t>
            </a:r>
            <a:r>
              <a:rPr lang="es-AR" sz="1600" dirty="0"/>
              <a:t>, para proveer paquetes de librerías y los paquetes propios de la aplicación</a:t>
            </a:r>
            <a:r>
              <a:rPr lang="es-AR" sz="1600" dirty="0" smtClean="0"/>
              <a:t>.</a:t>
            </a:r>
            <a:endParaRPr lang="es-AR" sz="1600" dirty="0"/>
          </a:p>
          <a:p>
            <a:endParaRPr lang="es-AR" dirty="0"/>
          </a:p>
        </p:txBody>
      </p:sp>
      <p:sp>
        <p:nvSpPr>
          <p:cNvPr id="5" name="Text Placeholder 3"/>
          <p:cNvSpPr>
            <a:spLocks noGrp="1"/>
          </p:cNvSpPr>
          <p:nvPr>
            <p:ph type="body" sz="quarter" idx="13"/>
          </p:nvPr>
        </p:nvSpPr>
        <p:spPr>
          <a:xfrm>
            <a:off x="475488" y="640080"/>
            <a:ext cx="8449056" cy="228600"/>
          </a:xfrm>
        </p:spPr>
        <p:txBody>
          <a:bodyPr/>
          <a:lstStyle/>
          <a:p>
            <a:r>
              <a:rPr lang="es-AR" dirty="0" smtClean="0"/>
              <a:t>Contara con 2 Servidores Principales</a:t>
            </a:r>
            <a:endParaRPr lang="es-AR" dirty="0"/>
          </a:p>
        </p:txBody>
      </p:sp>
    </p:spTree>
    <p:extLst>
      <p:ext uri="{BB962C8B-B14F-4D97-AF65-F5344CB8AC3E}">
        <p14:creationId xmlns:p14="http://schemas.microsoft.com/office/powerpoint/2010/main" val="294269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sp>
        <p:nvSpPr>
          <p:cNvPr id="3" name="Content Placeholder 2"/>
          <p:cNvSpPr>
            <a:spLocks noGrp="1"/>
          </p:cNvSpPr>
          <p:nvPr>
            <p:ph idx="1"/>
          </p:nvPr>
        </p:nvSpPr>
        <p:spPr>
          <a:xfrm>
            <a:off x="722313" y="1052735"/>
            <a:ext cx="7888287" cy="4967065"/>
          </a:xfrm>
        </p:spPr>
        <p:txBody>
          <a:bodyPr/>
          <a:lstStyle/>
          <a:p>
            <a:pPr marL="0" indent="0" algn="ctr">
              <a:buNone/>
            </a:pPr>
            <a:r>
              <a:rPr lang="es-ES_tradnl" sz="1600" b="1" dirty="0"/>
              <a:t>Servidor </a:t>
            </a:r>
            <a:r>
              <a:rPr lang="es-ES_tradnl" sz="1600" b="1" dirty="0" smtClean="0"/>
              <a:t>2: Ambiente Producción </a:t>
            </a:r>
            <a:r>
              <a:rPr lang="es-ES_tradnl" sz="1600" b="1" dirty="0" err="1" smtClean="0"/>
              <a:t>Virtualizado</a:t>
            </a:r>
            <a:endParaRPr lang="es-ES_tradnl" sz="1600" b="1" dirty="0" smtClean="0"/>
          </a:p>
          <a:p>
            <a:pPr marL="0" indent="0" algn="ctr">
              <a:buNone/>
            </a:pPr>
            <a:endParaRPr lang="es-AR" sz="1600" dirty="0"/>
          </a:p>
          <a:p>
            <a:r>
              <a:rPr lang="es-ES_tradnl" sz="1600" b="1" u="sng" dirty="0"/>
              <a:t>Roles:</a:t>
            </a:r>
            <a:r>
              <a:rPr lang="es-ES_tradnl" sz="1600" dirty="0"/>
              <a:t> Entorno de Desarrollo mediante virtualización </a:t>
            </a:r>
            <a:r>
              <a:rPr lang="es-ES_tradnl" sz="1600" dirty="0" smtClean="0"/>
              <a:t>con </a:t>
            </a:r>
            <a:r>
              <a:rPr lang="es-ES_tradnl" sz="1600" b="1" dirty="0" smtClean="0"/>
              <a:t>XEN</a:t>
            </a:r>
            <a:r>
              <a:rPr lang="es-ES_tradnl" sz="1600" dirty="0" smtClean="0"/>
              <a:t>.</a:t>
            </a:r>
            <a:endParaRPr lang="es-AR" sz="1600" dirty="0"/>
          </a:p>
          <a:p>
            <a:pPr lvl="1"/>
            <a:r>
              <a:rPr lang="es-ES_tradnl" sz="1600" dirty="0"/>
              <a:t>Se configurarán varias máquinas virtuales para crear ambientes de desarrollo y </a:t>
            </a:r>
            <a:r>
              <a:rPr lang="es-ES_tradnl" sz="1600" dirty="0" err="1"/>
              <a:t>testing</a:t>
            </a:r>
            <a:r>
              <a:rPr lang="es-ES_tradnl" sz="1600" dirty="0"/>
              <a:t>. </a:t>
            </a:r>
            <a:endParaRPr lang="es-ES_tradnl" sz="1600" dirty="0" smtClean="0"/>
          </a:p>
          <a:p>
            <a:pPr marL="228600" lvl="1" indent="0">
              <a:buNone/>
            </a:pPr>
            <a:endParaRPr lang="es-ES_tradnl" sz="1600" dirty="0" smtClean="0"/>
          </a:p>
          <a:p>
            <a:pPr lvl="1"/>
            <a:r>
              <a:rPr lang="es-AR" sz="1600" b="1" dirty="0" smtClean="0"/>
              <a:t>Ambiente </a:t>
            </a:r>
            <a:r>
              <a:rPr lang="es-AR" sz="1600" b="1" dirty="0"/>
              <a:t>de Desarrollo</a:t>
            </a:r>
            <a:r>
              <a:rPr lang="es-AR" sz="1600" dirty="0"/>
              <a:t>: Se mantendrá un ambiente de aplicaciones similar al productivo pero que estará a disposición de los desarrolladores para probar el sistema.</a:t>
            </a:r>
          </a:p>
          <a:p>
            <a:pPr lvl="1"/>
            <a:r>
              <a:rPr lang="es-AR" sz="1600" b="1" dirty="0"/>
              <a:t>Ambiente de QA</a:t>
            </a:r>
            <a:r>
              <a:rPr lang="es-AR" sz="1600" dirty="0"/>
              <a:t>: Similar al de desarrollo pero se utilizará para el </a:t>
            </a:r>
            <a:r>
              <a:rPr lang="es-AR" sz="1600" dirty="0" err="1"/>
              <a:t>testing</a:t>
            </a:r>
            <a:r>
              <a:rPr lang="es-AR" sz="1600" dirty="0"/>
              <a:t> integral de la aplicación y deberá mantenerse estable, las versiones que pasen los test en este ambiente se consideraran lo suficientemente estable para ser instalados en producción.</a:t>
            </a:r>
          </a:p>
          <a:p>
            <a:pPr lvl="1"/>
            <a:r>
              <a:rPr lang="es-AR" sz="1600" b="1" dirty="0"/>
              <a:t>Base de datos</a:t>
            </a:r>
            <a:r>
              <a:rPr lang="es-AR" sz="1600" dirty="0"/>
              <a:t>: Se instalará la misma base de datos seleccionada para el sistema. Se utilizará para desarrollo y </a:t>
            </a:r>
            <a:r>
              <a:rPr lang="es-AR" sz="1600" dirty="0" err="1"/>
              <a:t>testing</a:t>
            </a:r>
            <a:r>
              <a:rPr lang="es-AR" sz="1600" dirty="0" smtClean="0"/>
              <a:t>.</a:t>
            </a:r>
            <a:endParaRPr lang="es-AR" sz="1600" dirty="0"/>
          </a:p>
          <a:p>
            <a:endParaRPr lang="es-AR" dirty="0"/>
          </a:p>
        </p:txBody>
      </p:sp>
    </p:spTree>
    <p:extLst>
      <p:ext uri="{BB962C8B-B14F-4D97-AF65-F5344CB8AC3E}">
        <p14:creationId xmlns:p14="http://schemas.microsoft.com/office/powerpoint/2010/main" val="378651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val="79387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3" name="Content Placeholder 2"/>
          <p:cNvSpPr>
            <a:spLocks noGrp="1"/>
          </p:cNvSpPr>
          <p:nvPr>
            <p:ph idx="1"/>
          </p:nvPr>
        </p:nvSpPr>
        <p:spPr/>
        <p:txBody>
          <a:bodyPr/>
          <a:lstStyle/>
          <a:p>
            <a:endParaRPr lang="es-AR" dirty="0"/>
          </a:p>
        </p:txBody>
      </p:sp>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0653241"/>
              </p:ext>
            </p:extLst>
          </p:nvPr>
        </p:nvGraphicFramePr>
        <p:xfrm>
          <a:off x="2915816" y="1916832"/>
          <a:ext cx="3600400" cy="1808118"/>
        </p:xfrm>
        <a:graphic>
          <a:graphicData uri="http://schemas.openxmlformats.org/drawingml/2006/table">
            <a:tbl>
              <a:tblPr>
                <a:tableStyleId>{5C22544A-7EE6-4342-B048-85BDC9FD1C3A}</a:tableStyleId>
              </a:tblPr>
              <a:tblGrid>
                <a:gridCol w="2735499"/>
                <a:gridCol w="864901"/>
              </a:tblGrid>
              <a:tr h="261768">
                <a:tc>
                  <a:txBody>
                    <a:bodyPr/>
                    <a:lstStyle/>
                    <a:p>
                      <a:pPr algn="l" fontAlgn="b"/>
                      <a:r>
                        <a:rPr lang="es-AR" sz="1600" u="none" strike="noStrike">
                          <a:effectLst/>
                        </a:rPr>
                        <a:t>Concepto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r>
              <a:tr h="257725">
                <a:tc>
                  <a:txBody>
                    <a:bodyPr/>
                    <a:lstStyle/>
                    <a:p>
                      <a:pPr algn="l" fontAlgn="b"/>
                      <a:r>
                        <a:rPr lang="es-AR" sz="1600" u="none" strike="noStrike">
                          <a:effectLst/>
                        </a:rPr>
                        <a:t>Arquitecto / Lider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$ 8.000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IT</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$ 4.000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Senior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$ 5.500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SemiSenior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$ 4.000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$ 3.000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r" fontAlgn="b"/>
                      <a:r>
                        <a:rPr lang="es-AR" sz="1600" u="none" strike="noStrike" dirty="0">
                          <a:effectLst/>
                        </a:rPr>
                        <a:t>$ 3.000</a:t>
                      </a:r>
                      <a:endParaRPr lang="es-AR" sz="1600" b="0" i="0" u="none" strike="noStrike" dirty="0">
                        <a:effectLst/>
                        <a:latin typeface="Arial"/>
                      </a:endParaRPr>
                    </a:p>
                  </a:txBody>
                  <a:tcPr marL="9525" marR="9525" marT="9525" marB="0" anchor="b"/>
                </a:tc>
              </a:tr>
            </a:tbl>
          </a:graphicData>
        </a:graphic>
      </p:graphicFrame>
      <p:sp>
        <p:nvSpPr>
          <p:cNvPr id="4" name="Text Placeholder 3"/>
          <p:cNvSpPr>
            <a:spLocks noGrp="1"/>
          </p:cNvSpPr>
          <p:nvPr>
            <p:ph type="body" sz="quarter" idx="13"/>
          </p:nvPr>
        </p:nvSpPr>
        <p:spPr/>
        <p:txBody>
          <a:bodyPr/>
          <a:lstStyle/>
          <a:p>
            <a:r>
              <a:rPr lang="es-AR" dirty="0" smtClean="0"/>
              <a:t>Empleados - Sueldos</a:t>
            </a:r>
            <a:endParaRPr lang="es-AR" dirty="0"/>
          </a:p>
        </p:txBody>
      </p:sp>
    </p:spTree>
    <p:extLst>
      <p:ext uri="{BB962C8B-B14F-4D97-AF65-F5344CB8AC3E}">
        <p14:creationId xmlns:p14="http://schemas.microsoft.com/office/powerpoint/2010/main" val="2773491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357991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8800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242461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338367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36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val="23348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val="175999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val="400089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p:txBody>
          <a:bodyPr/>
          <a:lstStyle/>
          <a:p>
            <a:r>
              <a:rPr lang="es-AR" b="1" dirty="0" err="1"/>
              <a:t>PostgreSQL</a:t>
            </a:r>
            <a:r>
              <a:rPr lang="es-AR" b="1" dirty="0"/>
              <a:t> </a:t>
            </a:r>
            <a:r>
              <a:rPr lang="es-AR" b="1" dirty="0" smtClean="0"/>
              <a:t>8.4</a:t>
            </a:r>
            <a:endParaRPr lang="es-AR" dirty="0"/>
          </a:p>
          <a:p>
            <a:pPr marL="0" indent="0">
              <a:buNone/>
            </a:pPr>
            <a:endParaRPr lang="es-AR" dirty="0"/>
          </a:p>
          <a:p>
            <a:r>
              <a:rPr lang="es-ES_tradnl" dirty="0"/>
              <a:t>Este motor permite optimizar su rendimiento de manera completa ya que provee un gran número de configuraciones para asegurar un uso óptimo de los recursos. </a:t>
            </a:r>
            <a:endParaRPr lang="es-ES_tradnl" dirty="0" smtClean="0"/>
          </a:p>
          <a:p>
            <a:r>
              <a:rPr lang="es-ES_tradnl" dirty="0" smtClean="0"/>
              <a:t>Optimizar </a:t>
            </a:r>
            <a:r>
              <a:rPr lang="es-ES_tradnl" dirty="0" err="1"/>
              <a:t>PostreSQL</a:t>
            </a:r>
            <a:r>
              <a:rPr lang="es-ES_tradnl" dirty="0"/>
              <a:t> en un server con una alta capacidad de cómputo provee una solución adecuada para aplicaciones donde se exija un número elevado de transacciones concurrentes</a:t>
            </a:r>
            <a:r>
              <a:rPr lang="es-ES_tradnl" dirty="0" smtClean="0"/>
              <a:t>.. </a:t>
            </a:r>
            <a:endParaRPr lang="es-AR"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89040"/>
            <a:ext cx="25527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p:txBody>
          <a:bodyPr/>
          <a:lstStyle/>
          <a:p>
            <a:r>
              <a:rPr lang="es-ES_tradnl" dirty="0"/>
              <a:t>Cada 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05" y="2852936"/>
            <a:ext cx="7750335" cy="28471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48435166"/>
              </p:ext>
            </p:extLst>
          </p:nvPr>
        </p:nvGraphicFramePr>
        <p:xfrm>
          <a:off x="1403648" y="1556792"/>
          <a:ext cx="6264696" cy="3696840"/>
        </p:xfrm>
        <a:graphic>
          <a:graphicData uri="http://schemas.openxmlformats.org/drawingml/2006/table">
            <a:tbl>
              <a:tblPr>
                <a:tableStyleId>{5C22544A-7EE6-4342-B048-85BDC9FD1C3A}</a:tableStyleId>
              </a:tblPr>
              <a:tblGrid>
                <a:gridCol w="4032447"/>
                <a:gridCol w="2232249"/>
              </a:tblGrid>
              <a:tr h="250296">
                <a:tc>
                  <a:txBody>
                    <a:bodyPr/>
                    <a:lstStyle/>
                    <a:p>
                      <a:pPr>
                        <a:lnSpc>
                          <a:spcPct val="150000"/>
                        </a:lnSpc>
                        <a:spcBef>
                          <a:spcPts val="600"/>
                        </a:spcBef>
                        <a:spcAft>
                          <a:spcPts val="200"/>
                        </a:spcAft>
                      </a:pPr>
                      <a:r>
                        <a:rPr lang="es-AR" sz="1600" dirty="0">
                          <a:effectLst/>
                        </a:rPr>
                        <a:t>Tamaño medio de fila</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50 Bytes</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a:effectLst/>
                        </a:rPr>
                        <a:t>35</a:t>
                      </a:r>
                      <a:endParaRPr lang="es-AR" sz="160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a:effectLst/>
                        </a:rPr>
                        <a:t>2000</a:t>
                      </a:r>
                      <a:endParaRPr lang="es-AR" sz="160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ES_tradnl" sz="1600">
                          <a:effectLst/>
                        </a:rPr>
                        <a:t>Crecimiento anual Máx. estimado de la DB</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255908">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a:effectLst/>
                        </a:rPr>
                        <a:t>Coeficiente de Seguridad </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296275">
                <a:tc>
                  <a:txBody>
                    <a:bodyPr/>
                    <a:lstStyle/>
                    <a:p>
                      <a:pPr>
                        <a:lnSpc>
                          <a:spcPct val="150000"/>
                        </a:lnSpc>
                        <a:spcBef>
                          <a:spcPts val="600"/>
                        </a:spcBef>
                        <a:spcAft>
                          <a:spcPts val="200"/>
                        </a:spcAft>
                      </a:pPr>
                      <a:r>
                        <a:rPr lang="es-AR" sz="1600" b="1"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b="1"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
        <p:nvSpPr>
          <p:cNvPr id="4" name="Text Placeholder 3"/>
          <p:cNvSpPr>
            <a:spLocks noGrp="1"/>
          </p:cNvSpPr>
          <p:nvPr>
            <p:ph type="body" sz="quarter" idx="13"/>
          </p:nvPr>
        </p:nvSpPr>
        <p:spPr/>
        <p:txBody>
          <a:bodyPr/>
          <a:lstStyle/>
          <a:p>
            <a:r>
              <a:rPr lang="es-AR" dirty="0" smtClean="0"/>
              <a:t>Volumen</a:t>
            </a:r>
            <a:endParaRPr lang="es-AR" dirty="0"/>
          </a:p>
        </p:txBody>
      </p:sp>
    </p:spTree>
    <p:extLst>
      <p:ext uri="{BB962C8B-B14F-4D97-AF65-F5344CB8AC3E}">
        <p14:creationId xmlns:p14="http://schemas.microsoft.com/office/powerpoint/2010/main" val="1539515098"/>
      </p:ext>
    </p:extLst>
  </p:cSld>
  <p:clrMapOvr>
    <a:masterClrMapping/>
  </p:clrMapOvr>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785</TotalTime>
  <Words>1668</Words>
  <Application>Microsoft Office PowerPoint</Application>
  <PresentationFormat>On-screen Show (4:3)</PresentationFormat>
  <Paragraphs>207</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Template Basico</vt:lpstr>
      <vt:lpstr>PowerPoint Presentation</vt:lpstr>
      <vt:lpstr>PowerPoint Presentation</vt:lpstr>
      <vt:lpstr>Arquitectura General</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Costos Iniciales</vt:lpstr>
      <vt:lpstr>Costos Mensuales</vt:lpstr>
      <vt:lpstr>Entregas</vt:lpstr>
      <vt:lpstr>Pagos y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157</cp:revision>
  <dcterms:created xsi:type="dcterms:W3CDTF">2010-02-15T20:34:02Z</dcterms:created>
  <dcterms:modified xsi:type="dcterms:W3CDTF">2010-09-20T01:54:38Z</dcterms:modified>
</cp:coreProperties>
</file>