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NeueLT Std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drigo Meléndez" initials="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04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2-18T11:18:25.971" idx="1">
    <p:pos x="10" y="10"/>
    <p:text/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563E53-F598-431D-A12D-F840AB39FD7C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F1EC3D2-9E6D-4DA6-A006-E2D7F1B46918}">
      <dgm:prSet/>
      <dgm:spPr/>
      <dgm:t>
        <a:bodyPr/>
        <a:lstStyle/>
        <a:p>
          <a:pPr rtl="0"/>
          <a:r>
            <a:rPr lang="es-AR" smtClean="0"/>
            <a:t>Backups</a:t>
          </a:r>
          <a:endParaRPr lang="es-AR"/>
        </a:p>
      </dgm:t>
    </dgm:pt>
    <dgm:pt modelId="{5271766C-FCC3-40CF-9700-299BDB07CF62}" type="parTrans" cxnId="{EFC85217-3D55-4BC2-AEF3-A7734125052B}">
      <dgm:prSet/>
      <dgm:spPr/>
      <dgm:t>
        <a:bodyPr/>
        <a:lstStyle/>
        <a:p>
          <a:endParaRPr lang="es-AR"/>
        </a:p>
      </dgm:t>
    </dgm:pt>
    <dgm:pt modelId="{686E2CAF-2546-40A3-9DAC-7516C70FE73F}" type="sibTrans" cxnId="{EFC85217-3D55-4BC2-AEF3-A7734125052B}">
      <dgm:prSet/>
      <dgm:spPr/>
      <dgm:t>
        <a:bodyPr/>
        <a:lstStyle/>
        <a:p>
          <a:endParaRPr lang="es-AR"/>
        </a:p>
      </dgm:t>
    </dgm:pt>
    <dgm:pt modelId="{BF22CE88-6279-4938-9932-90F87E2E652B}">
      <dgm:prSet/>
      <dgm:spPr/>
      <dgm:t>
        <a:bodyPr/>
        <a:lstStyle/>
        <a:p>
          <a:pPr rtl="0"/>
          <a:r>
            <a:rPr lang="es-AR" smtClean="0"/>
            <a:t>Cluster</a:t>
          </a:r>
          <a:endParaRPr lang="es-AR"/>
        </a:p>
      </dgm:t>
    </dgm:pt>
    <dgm:pt modelId="{FB001114-C665-4F4F-BDF3-349F2C36EAB2}" type="parTrans" cxnId="{F4D75074-69C0-43BD-84BC-376911FD705F}">
      <dgm:prSet/>
      <dgm:spPr/>
      <dgm:t>
        <a:bodyPr/>
        <a:lstStyle/>
        <a:p>
          <a:endParaRPr lang="es-AR"/>
        </a:p>
      </dgm:t>
    </dgm:pt>
    <dgm:pt modelId="{B81300FA-D941-451E-8294-C01B3F5B1A28}" type="sibTrans" cxnId="{F4D75074-69C0-43BD-84BC-376911FD705F}">
      <dgm:prSet/>
      <dgm:spPr/>
      <dgm:t>
        <a:bodyPr/>
        <a:lstStyle/>
        <a:p>
          <a:endParaRPr lang="es-AR"/>
        </a:p>
      </dgm:t>
    </dgm:pt>
    <dgm:pt modelId="{912B805B-34AA-4A17-93B5-D94F5F25E7C2}">
      <dgm:prSet/>
      <dgm:spPr/>
      <dgm:t>
        <a:bodyPr/>
        <a:lstStyle/>
        <a:p>
          <a:pPr rtl="0"/>
          <a:r>
            <a:rPr lang="es-AR" dirty="0" smtClean="0"/>
            <a:t>NAS Storage con RAID5</a:t>
          </a:r>
          <a:endParaRPr lang="es-AR" dirty="0"/>
        </a:p>
      </dgm:t>
    </dgm:pt>
    <dgm:pt modelId="{E48C5B7A-EFDB-4178-A384-965F80DCFAFD}" type="parTrans" cxnId="{0538BBAF-5709-41DC-BDD0-0CA6FCCAA080}">
      <dgm:prSet/>
      <dgm:spPr/>
      <dgm:t>
        <a:bodyPr/>
        <a:lstStyle/>
        <a:p>
          <a:endParaRPr lang="es-AR"/>
        </a:p>
      </dgm:t>
    </dgm:pt>
    <dgm:pt modelId="{B5495137-A6D0-4F32-BF03-7EA2B4552FFD}" type="sibTrans" cxnId="{0538BBAF-5709-41DC-BDD0-0CA6FCCAA080}">
      <dgm:prSet/>
      <dgm:spPr/>
      <dgm:t>
        <a:bodyPr/>
        <a:lstStyle/>
        <a:p>
          <a:endParaRPr lang="es-AR"/>
        </a:p>
      </dgm:t>
    </dgm:pt>
    <dgm:pt modelId="{00FD98B2-04B6-44AB-8A2B-A06888116A33}">
      <dgm:prSet/>
      <dgm:spPr/>
      <dgm:t>
        <a:bodyPr/>
        <a:lstStyle/>
        <a:p>
          <a:pPr rtl="0"/>
          <a:r>
            <a:rPr lang="es-AR" dirty="0" smtClean="0"/>
            <a:t>Conexión Duplicada</a:t>
          </a:r>
          <a:endParaRPr lang="es-AR" dirty="0"/>
        </a:p>
      </dgm:t>
    </dgm:pt>
    <dgm:pt modelId="{6348E2BC-C919-4230-8B6E-43EAF43A161A}" type="parTrans" cxnId="{CB27D06B-1C1E-458D-95D1-3E21B6364003}">
      <dgm:prSet/>
      <dgm:spPr/>
      <dgm:t>
        <a:bodyPr/>
        <a:lstStyle/>
        <a:p>
          <a:endParaRPr lang="es-AR"/>
        </a:p>
      </dgm:t>
    </dgm:pt>
    <dgm:pt modelId="{AAE3D6FB-BF3A-40C7-91D0-2E0709F4621A}" type="sibTrans" cxnId="{CB27D06B-1C1E-458D-95D1-3E21B6364003}">
      <dgm:prSet/>
      <dgm:spPr/>
      <dgm:t>
        <a:bodyPr/>
        <a:lstStyle/>
        <a:p>
          <a:endParaRPr lang="es-AR"/>
        </a:p>
      </dgm:t>
    </dgm:pt>
    <dgm:pt modelId="{261B374D-669E-41D4-9CE3-A317EDB799CC}" type="pres">
      <dgm:prSet presAssocID="{6C563E53-F598-431D-A12D-F840AB39FD7C}" presName="matrix" presStyleCnt="0">
        <dgm:presLayoutVars>
          <dgm:chMax val="1"/>
          <dgm:dir/>
          <dgm:resizeHandles val="exact"/>
        </dgm:presLayoutVars>
      </dgm:prSet>
      <dgm:spPr/>
    </dgm:pt>
    <dgm:pt modelId="{4F428F06-F9DF-4CA1-9AB7-A8AB6C680FC8}" type="pres">
      <dgm:prSet presAssocID="{6C563E53-F598-431D-A12D-F840AB39FD7C}" presName="diamond" presStyleLbl="bgShp" presStyleIdx="0" presStyleCnt="1"/>
      <dgm:spPr/>
    </dgm:pt>
    <dgm:pt modelId="{D9C24C38-FEE6-4B15-B8DF-A6A513B440BA}" type="pres">
      <dgm:prSet presAssocID="{6C563E53-F598-431D-A12D-F840AB39FD7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A299C92-D329-4A72-AD1E-F7EEC12CAD0B}" type="pres">
      <dgm:prSet presAssocID="{6C563E53-F598-431D-A12D-F840AB39FD7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48D594F-8696-46AC-B732-EDD83B603BEA}" type="pres">
      <dgm:prSet presAssocID="{6C563E53-F598-431D-A12D-F840AB39FD7C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441E9DC-1996-49B4-B113-744669B83F2B}" type="pres">
      <dgm:prSet presAssocID="{6C563E53-F598-431D-A12D-F840AB39FD7C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7899A86-E6A9-4409-BB9A-282CE61353D7}" type="presOf" srcId="{6C563E53-F598-431D-A12D-F840AB39FD7C}" destId="{261B374D-669E-41D4-9CE3-A317EDB799CC}" srcOrd="0" destOrd="0" presId="urn:microsoft.com/office/officeart/2005/8/layout/matrix3"/>
    <dgm:cxn modelId="{D5FCD9F8-C380-457A-BA4E-F50033F4984C}" type="presOf" srcId="{00FD98B2-04B6-44AB-8A2B-A06888116A33}" destId="{3441E9DC-1996-49B4-B113-744669B83F2B}" srcOrd="0" destOrd="0" presId="urn:microsoft.com/office/officeart/2005/8/layout/matrix3"/>
    <dgm:cxn modelId="{CB27D06B-1C1E-458D-95D1-3E21B6364003}" srcId="{6C563E53-F598-431D-A12D-F840AB39FD7C}" destId="{00FD98B2-04B6-44AB-8A2B-A06888116A33}" srcOrd="3" destOrd="0" parTransId="{6348E2BC-C919-4230-8B6E-43EAF43A161A}" sibTransId="{AAE3D6FB-BF3A-40C7-91D0-2E0709F4621A}"/>
    <dgm:cxn modelId="{0538BBAF-5709-41DC-BDD0-0CA6FCCAA080}" srcId="{6C563E53-F598-431D-A12D-F840AB39FD7C}" destId="{912B805B-34AA-4A17-93B5-D94F5F25E7C2}" srcOrd="2" destOrd="0" parTransId="{E48C5B7A-EFDB-4178-A384-965F80DCFAFD}" sibTransId="{B5495137-A6D0-4F32-BF03-7EA2B4552FFD}"/>
    <dgm:cxn modelId="{4FF5DCE5-F15D-451C-8B09-A433A0B56355}" type="presOf" srcId="{9F1EC3D2-9E6D-4DA6-A006-E2D7F1B46918}" destId="{D9C24C38-FEE6-4B15-B8DF-A6A513B440BA}" srcOrd="0" destOrd="0" presId="urn:microsoft.com/office/officeart/2005/8/layout/matrix3"/>
    <dgm:cxn modelId="{F4D75074-69C0-43BD-84BC-376911FD705F}" srcId="{6C563E53-F598-431D-A12D-F840AB39FD7C}" destId="{BF22CE88-6279-4938-9932-90F87E2E652B}" srcOrd="1" destOrd="0" parTransId="{FB001114-C665-4F4F-BDF3-349F2C36EAB2}" sibTransId="{B81300FA-D941-451E-8294-C01B3F5B1A28}"/>
    <dgm:cxn modelId="{7808CC28-D2A6-4992-8A8B-D5DA68914F7E}" type="presOf" srcId="{BF22CE88-6279-4938-9932-90F87E2E652B}" destId="{DA299C92-D329-4A72-AD1E-F7EEC12CAD0B}" srcOrd="0" destOrd="0" presId="urn:microsoft.com/office/officeart/2005/8/layout/matrix3"/>
    <dgm:cxn modelId="{EFC85217-3D55-4BC2-AEF3-A7734125052B}" srcId="{6C563E53-F598-431D-A12D-F840AB39FD7C}" destId="{9F1EC3D2-9E6D-4DA6-A006-E2D7F1B46918}" srcOrd="0" destOrd="0" parTransId="{5271766C-FCC3-40CF-9700-299BDB07CF62}" sibTransId="{686E2CAF-2546-40A3-9DAC-7516C70FE73F}"/>
    <dgm:cxn modelId="{D524A3EC-2CE8-492A-9376-6B566B6C825D}" type="presOf" srcId="{912B805B-34AA-4A17-93B5-D94F5F25E7C2}" destId="{848D594F-8696-46AC-B732-EDD83B603BEA}" srcOrd="0" destOrd="0" presId="urn:microsoft.com/office/officeart/2005/8/layout/matrix3"/>
    <dgm:cxn modelId="{07F77C03-1ECF-4369-819D-8CAA2C14EBEE}" type="presParOf" srcId="{261B374D-669E-41D4-9CE3-A317EDB799CC}" destId="{4F428F06-F9DF-4CA1-9AB7-A8AB6C680FC8}" srcOrd="0" destOrd="0" presId="urn:microsoft.com/office/officeart/2005/8/layout/matrix3"/>
    <dgm:cxn modelId="{B624B4FE-68DD-4FA8-AB4F-A4DD61A352C2}" type="presParOf" srcId="{261B374D-669E-41D4-9CE3-A317EDB799CC}" destId="{D9C24C38-FEE6-4B15-B8DF-A6A513B440BA}" srcOrd="1" destOrd="0" presId="urn:microsoft.com/office/officeart/2005/8/layout/matrix3"/>
    <dgm:cxn modelId="{2F08D2D5-6E0A-40EC-AC5C-B04FBCC918D6}" type="presParOf" srcId="{261B374D-669E-41D4-9CE3-A317EDB799CC}" destId="{DA299C92-D329-4A72-AD1E-F7EEC12CAD0B}" srcOrd="2" destOrd="0" presId="urn:microsoft.com/office/officeart/2005/8/layout/matrix3"/>
    <dgm:cxn modelId="{CA3166D1-8EFB-4EAC-9747-5141F776A8B8}" type="presParOf" srcId="{261B374D-669E-41D4-9CE3-A317EDB799CC}" destId="{848D594F-8696-46AC-B732-EDD83B603BEA}" srcOrd="3" destOrd="0" presId="urn:microsoft.com/office/officeart/2005/8/layout/matrix3"/>
    <dgm:cxn modelId="{27DFB93F-5C31-4831-87A7-C23CCE1F1761}" type="presParOf" srcId="{261B374D-669E-41D4-9CE3-A317EDB799CC}" destId="{3441E9DC-1996-49B4-B113-744669B83F2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28F06-F9DF-4CA1-9AB7-A8AB6C680FC8}">
      <dsp:nvSpPr>
        <dsp:cNvPr id="0" name=""/>
        <dsp:cNvSpPr/>
      </dsp:nvSpPr>
      <dsp:spPr>
        <a:xfrm>
          <a:off x="1657349" y="0"/>
          <a:ext cx="4573587" cy="457358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24C38-FEE6-4B15-B8DF-A6A513B440BA}">
      <dsp:nvSpPr>
        <dsp:cNvPr id="0" name=""/>
        <dsp:cNvSpPr/>
      </dsp:nvSpPr>
      <dsp:spPr>
        <a:xfrm>
          <a:off x="2091840" y="434490"/>
          <a:ext cx="1783698" cy="1783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smtClean="0"/>
            <a:t>Backups</a:t>
          </a:r>
          <a:endParaRPr lang="es-AR" sz="2500" kern="1200"/>
        </a:p>
      </dsp:txBody>
      <dsp:txXfrm>
        <a:off x="2178913" y="521563"/>
        <a:ext cx="1609552" cy="1609552"/>
      </dsp:txXfrm>
    </dsp:sp>
    <dsp:sp modelId="{DA299C92-D329-4A72-AD1E-F7EEC12CAD0B}">
      <dsp:nvSpPr>
        <dsp:cNvPr id="0" name=""/>
        <dsp:cNvSpPr/>
      </dsp:nvSpPr>
      <dsp:spPr>
        <a:xfrm>
          <a:off x="4012747" y="434490"/>
          <a:ext cx="1783698" cy="1783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smtClean="0"/>
            <a:t>Cluster</a:t>
          </a:r>
          <a:endParaRPr lang="es-AR" sz="2500" kern="1200"/>
        </a:p>
      </dsp:txBody>
      <dsp:txXfrm>
        <a:off x="4099820" y="521563"/>
        <a:ext cx="1609552" cy="1609552"/>
      </dsp:txXfrm>
    </dsp:sp>
    <dsp:sp modelId="{848D594F-8696-46AC-B732-EDD83B603BEA}">
      <dsp:nvSpPr>
        <dsp:cNvPr id="0" name=""/>
        <dsp:cNvSpPr/>
      </dsp:nvSpPr>
      <dsp:spPr>
        <a:xfrm>
          <a:off x="2091840" y="2355397"/>
          <a:ext cx="1783698" cy="1783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NAS Storage con RAID5</a:t>
          </a:r>
          <a:endParaRPr lang="es-AR" sz="2500" kern="1200" dirty="0"/>
        </a:p>
      </dsp:txBody>
      <dsp:txXfrm>
        <a:off x="2178913" y="2442470"/>
        <a:ext cx="1609552" cy="1609552"/>
      </dsp:txXfrm>
    </dsp:sp>
    <dsp:sp modelId="{3441E9DC-1996-49B4-B113-744669B83F2B}">
      <dsp:nvSpPr>
        <dsp:cNvPr id="0" name=""/>
        <dsp:cNvSpPr/>
      </dsp:nvSpPr>
      <dsp:spPr>
        <a:xfrm>
          <a:off x="4012747" y="2355397"/>
          <a:ext cx="1783698" cy="1783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Conexión Duplicada</a:t>
          </a:r>
          <a:endParaRPr lang="es-AR" sz="2500" kern="1200" dirty="0"/>
        </a:p>
      </dsp:txBody>
      <dsp:txXfrm>
        <a:off x="4099820" y="2442470"/>
        <a:ext cx="1609552" cy="1609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936E4-1442-477D-A060-009514E032A9}" type="datetimeFigureOut">
              <a:rPr lang="en-US"/>
              <a:pPr>
                <a:defRPr/>
              </a:pPr>
              <a:t>9/18/2010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A7F7BDC-1390-480E-ADCD-CD0A1DB2F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58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NeueLT Std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NeueLT Std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NeueLT Std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NeueLT Std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NeueLT Std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5C0083-7BE2-4EA4-B1DC-C1C6EA7DB134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xacta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991100"/>
            <a:ext cx="9144000" cy="1866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5921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 flipH="1">
            <a:off x="0" y="569913"/>
            <a:ext cx="179388" cy="628808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179388" y="592138"/>
            <a:ext cx="8964612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22313" y="1476375"/>
            <a:ext cx="5392737" cy="304800"/>
          </a:xfrm>
        </p:spPr>
        <p:txBody>
          <a:bodyPr/>
          <a:lstStyle>
            <a:lvl1pPr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722313" y="2003425"/>
            <a:ext cx="5392737" cy="276999"/>
          </a:xfr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17550" y="2517775"/>
            <a:ext cx="3492500" cy="2857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ct val="0"/>
              </a:spcBef>
              <a:spcAft>
                <a:spcPts val="0"/>
              </a:spcAft>
              <a:defRPr sz="1200" b="0">
                <a:solidFill>
                  <a:srgbClr val="333333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C34C342-65C4-4773-9426-1A73112129C7}" type="datetimeFigureOut">
              <a:rPr lang="en-US"/>
              <a:pPr>
                <a:defRPr/>
              </a:pPr>
              <a:t>9/18/2010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2713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210300" y="0"/>
            <a:ext cx="29718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3988" y="6184900"/>
            <a:ext cx="8990012" cy="619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4" name="Picture 5" descr="logoH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888" y="5813425"/>
            <a:ext cx="14366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 flipH="1">
            <a:off x="0" y="590550"/>
            <a:ext cx="179388" cy="62674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730250" y="1752600"/>
            <a:ext cx="5156200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ARGENTINA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Arguibel 2860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Buenos Aires (C1426DKB) 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tel: 54+11+4779 6400</a:t>
            </a:r>
          </a:p>
          <a:p>
            <a:pPr marL="342900" indent="-342900">
              <a:spcBef>
                <a:spcPct val="20000"/>
              </a:spcBef>
            </a:pPr>
            <a:endParaRPr lang="es-AR" sz="11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BRASIL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Cardoso de Melo 1470 – 8, Vila Olimpia 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San Pablo (04548004)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tel: </a:t>
            </a:r>
            <a:r>
              <a:rPr lang="en-US" sz="1100">
                <a:solidFill>
                  <a:srgbClr val="000000"/>
                </a:solidFill>
              </a:rPr>
              <a:t>55+11+3045 2193</a:t>
            </a:r>
          </a:p>
          <a:p>
            <a:pPr marL="342900" indent="-342900">
              <a:spcBef>
                <a:spcPct val="20000"/>
              </a:spcBef>
            </a:pPr>
            <a:endParaRPr lang="es-AR" sz="11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URUGUAY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Roque Graseras 857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Montevideo (11300)</a:t>
            </a: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</a:rPr>
              <a:t>tel: 598+2+7117879</a:t>
            </a:r>
          </a:p>
          <a:p>
            <a:pPr marL="342900" indent="-342900">
              <a:spcBef>
                <a:spcPct val="20000"/>
              </a:spcBef>
            </a:pPr>
            <a:endParaRPr lang="es-AR" sz="11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100">
                <a:solidFill>
                  <a:srgbClr val="000000"/>
                </a:solidFill>
              </a:rPr>
              <a:t>USA</a:t>
            </a:r>
          </a:p>
          <a:p>
            <a:pPr marL="342900" indent="-342900">
              <a:spcBef>
                <a:spcPct val="20000"/>
              </a:spcBef>
            </a:pPr>
            <a:r>
              <a:rPr lang="en-US" sz="1100">
                <a:solidFill>
                  <a:srgbClr val="000000"/>
                </a:solidFill>
              </a:rPr>
              <a:t>12105 Sundance Ct.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100">
                <a:solidFill>
                  <a:srgbClr val="000000"/>
                </a:solidFill>
              </a:rPr>
              <a:t>Reston (20194)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100">
                <a:solidFill>
                  <a:srgbClr val="000000"/>
                </a:solidFill>
              </a:rPr>
              <a:t>tel:+703 842 9455</a:t>
            </a:r>
            <a:endParaRPr lang="es-AR" sz="11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s-AR" sz="110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s-AR" sz="1100">
                <a:solidFill>
                  <a:srgbClr val="000000"/>
                </a:solidFill>
                <a:hlinkClick r:id="rId3"/>
              </a:rPr>
              <a:t>www.hexacta.com</a:t>
            </a:r>
            <a:endParaRPr lang="en-US" sz="1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2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71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2976563" y="0"/>
            <a:ext cx="6167437" cy="62150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53988" y="6184900"/>
            <a:ext cx="8990012" cy="619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 flipH="1">
            <a:off x="0" y="590550"/>
            <a:ext cx="179388" cy="62674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722313" y="1476375"/>
            <a:ext cx="77946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HelveticaNeueLT Std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NeueLT Std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NeueLT Std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NeueLT Std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NeueLT Std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NeueLT Std"/>
              </a:defRPr>
            </a:lvl9pPr>
          </a:lstStyle>
          <a:p>
            <a:pPr>
              <a:defRPr/>
            </a:pPr>
            <a:r>
              <a:rPr lang="en-US" sz="2100" b="1" smtClean="0">
                <a:solidFill>
                  <a:schemeClr val="accent1"/>
                </a:solidFill>
              </a:rPr>
              <a:t>Indice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28992" y="1446213"/>
            <a:ext cx="5181671" cy="4573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1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7E7F4-20EB-4762-9D28-AB41F543B2E6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3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0121-CD68-4AF1-847B-E982D79B3681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365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376" y="1444752"/>
            <a:ext cx="38496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724399" y="1446213"/>
            <a:ext cx="3886263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DDF9A-CD57-4EC2-8B63-68E7774D9AC5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332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376" y="1444752"/>
            <a:ext cx="25542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3389407" y="1444752"/>
            <a:ext cx="25542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6"/>
          </p:nvPr>
        </p:nvSpPr>
        <p:spPr>
          <a:xfrm>
            <a:off x="6056438" y="1444752"/>
            <a:ext cx="2554224" cy="4575048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3F6B8-CA02-4BF7-9CDF-5FF104557EC1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562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 - subti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376" y="1752600"/>
            <a:ext cx="25542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3389407" y="1752600"/>
            <a:ext cx="25542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6"/>
          </p:nvPr>
        </p:nvSpPr>
        <p:spPr>
          <a:xfrm>
            <a:off x="6056438" y="1752600"/>
            <a:ext cx="25542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7"/>
          </p:nvPr>
        </p:nvSpPr>
        <p:spPr>
          <a:xfrm>
            <a:off x="722376" y="1444752"/>
            <a:ext cx="2554224" cy="231648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8"/>
          </p:nvPr>
        </p:nvSpPr>
        <p:spPr>
          <a:xfrm>
            <a:off x="3389407" y="1444752"/>
            <a:ext cx="2554224" cy="231648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9"/>
          </p:nvPr>
        </p:nvSpPr>
        <p:spPr>
          <a:xfrm>
            <a:off x="6056438" y="1444752"/>
            <a:ext cx="2554224" cy="231648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2CD36-0F64-4E22-A232-77E7A1C59FF6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737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- subti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6"/>
          </p:nvPr>
        </p:nvSpPr>
        <p:spPr>
          <a:xfrm>
            <a:off x="4760975" y="1752600"/>
            <a:ext cx="3849624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4"/>
          </p:nvPr>
        </p:nvSpPr>
        <p:spPr>
          <a:xfrm>
            <a:off x="722376" y="1754061"/>
            <a:ext cx="3886263" cy="4267200"/>
          </a:xfrm>
        </p:spPr>
        <p:txBody>
          <a:bodyPr>
            <a:normAutofit/>
          </a:bodyPr>
          <a:lstStyle>
            <a:lvl1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173038" algn="l" defTabSz="914400" rtl="0" eaLnBrk="1" latinLnBrk="0" hangingPunct="1">
              <a:spcBef>
                <a:spcPct val="20000"/>
              </a:spcBef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3038" algn="l" defTabSz="914400" rtl="0" eaLnBrk="1" latinLnBrk="0" hangingPunct="1">
              <a:spcBef>
                <a:spcPct val="20000"/>
              </a:spcBef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9"/>
          </p:nvPr>
        </p:nvSpPr>
        <p:spPr>
          <a:xfrm>
            <a:off x="722376" y="1444752"/>
            <a:ext cx="3886200" cy="231648"/>
          </a:xfrm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0"/>
          </p:nvPr>
        </p:nvSpPr>
        <p:spPr>
          <a:xfrm>
            <a:off x="4760975" y="1444752"/>
            <a:ext cx="3886200" cy="231648"/>
          </a:xfrm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 lIns="182880" tIns="0" rIns="0" bIns="0">
            <a:noAutofit/>
          </a:bodyPr>
          <a:lstStyle>
            <a:lvl1pPr marL="0" indent="0">
              <a:buFont typeface="Arial" pitchFamily="34" charset="0"/>
              <a:buNone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225C8-2A1A-4F69-97E9-92FEF07E858B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818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76250" y="347663"/>
            <a:ext cx="84486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1446213"/>
            <a:ext cx="7888287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64288"/>
            <a:ext cx="1398588" cy="2095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7DAA2DA-339C-472F-A3B4-84F7FBCD2D8C}" type="slidenum">
              <a:rPr lang="es-AR"/>
              <a:pPr>
                <a:defRPr/>
              </a:pPr>
              <a:t>‹#›</a:t>
            </a:fld>
            <a:endParaRPr lang="es-AR"/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 flipH="1">
            <a:off x="0" y="590550"/>
            <a:ext cx="179388" cy="62674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031" name="Rectangle 3"/>
          <p:cNvSpPr>
            <a:spLocks noChangeArrowheads="1"/>
          </p:cNvSpPr>
          <p:nvPr/>
        </p:nvSpPr>
        <p:spPr bwMode="auto">
          <a:xfrm>
            <a:off x="153988" y="6184900"/>
            <a:ext cx="8990012" cy="619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30250" y="6373813"/>
            <a:ext cx="65659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400">
                <a:solidFill>
                  <a:srgbClr val="595959"/>
                </a:solidFill>
              </a:rPr>
              <a:t>ADR – TP Anual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eticaNeueLT Std"/>
        </a:defRPr>
      </a:lvl9pPr>
    </p:titleStyle>
    <p:bodyStyle>
      <a:lvl1pPr marL="173038" indent="-173038" algn="l" rtl="0" eaLnBrk="0" fontAlgn="base" hangingPunct="0">
        <a:spcBef>
          <a:spcPct val="20000"/>
        </a:spcBef>
        <a:spcAft>
          <a:spcPct val="0"/>
        </a:spcAft>
        <a:buBlip>
          <a:blip r:embed="rId12"/>
        </a:buBlip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01638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58838" indent="-1730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438" indent="-1730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39750" y="908050"/>
            <a:ext cx="7056438" cy="720725"/>
          </a:xfrm>
          <a:prstGeom prst="rect">
            <a:avLst/>
          </a:prstGeom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s-AR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ADR – TP Anual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1310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4"/>
          <p:cNvSpPr>
            <a:spLocks noGrp="1"/>
          </p:cNvSpPr>
          <p:nvPr>
            <p:ph idx="1"/>
          </p:nvPr>
        </p:nvSpPr>
        <p:spPr>
          <a:xfrm>
            <a:off x="3429000" y="404813"/>
            <a:ext cx="5181600" cy="5614987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Arquitectura General</a:t>
            </a:r>
          </a:p>
          <a:p>
            <a:pPr eaLnBrk="1" hangingPunct="1">
              <a:defRPr/>
            </a:pPr>
            <a:r>
              <a:rPr lang="es-AR" dirty="0" smtClean="0"/>
              <a:t>Disponibilidad </a:t>
            </a:r>
            <a:r>
              <a:rPr lang="es-AR" dirty="0"/>
              <a:t>7 </a:t>
            </a:r>
            <a:r>
              <a:rPr lang="es-AR" dirty="0" smtClean="0"/>
              <a:t>x24</a:t>
            </a:r>
          </a:p>
          <a:p>
            <a:pPr eaLnBrk="1" hangingPunct="1">
              <a:defRPr/>
            </a:pPr>
            <a:r>
              <a:rPr lang="es-AR" dirty="0" smtClean="0"/>
              <a:t>Servidores </a:t>
            </a:r>
            <a:r>
              <a:rPr lang="es-AR" dirty="0"/>
              <a:t>Utilizados</a:t>
            </a:r>
          </a:p>
          <a:p>
            <a:pPr marL="0" indent="0" eaLnBrk="1" hangingPunct="1">
              <a:buFontTx/>
              <a:buNone/>
              <a:defRPr/>
            </a:pP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Infraestructura Interna</a:t>
            </a:r>
          </a:p>
          <a:p>
            <a:pPr eaLnBrk="1" hangingPunct="1">
              <a:defRPr/>
            </a:pPr>
            <a:r>
              <a:rPr lang="es-AR" dirty="0" smtClean="0"/>
              <a:t>Servidores / </a:t>
            </a:r>
            <a:r>
              <a:rPr lang="es-AR" dirty="0" err="1" smtClean="0"/>
              <a:t>Pcs</a:t>
            </a:r>
            <a:r>
              <a:rPr lang="es-AR" dirty="0" smtClean="0"/>
              <a:t> Usuario</a:t>
            </a:r>
          </a:p>
          <a:p>
            <a:pPr eaLnBrk="1" hangingPunct="1">
              <a:defRPr/>
            </a:pPr>
            <a:r>
              <a:rPr lang="es-AR" dirty="0" smtClean="0"/>
              <a:t>Arquitectura Detallada de </a:t>
            </a:r>
            <a:r>
              <a:rPr lang="es-AR" dirty="0" err="1" smtClean="0"/>
              <a:t>Produccion</a:t>
            </a:r>
            <a:endParaRPr lang="es-AR" dirty="0"/>
          </a:p>
          <a:p>
            <a:pPr marL="0" indent="0" eaLnBrk="1" hangingPunct="1">
              <a:buFontTx/>
              <a:buNone/>
              <a:defRPr/>
            </a:pP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Lenguaje de </a:t>
            </a:r>
            <a:r>
              <a:rPr lang="es-AR" dirty="0" err="1" smtClean="0"/>
              <a:t>Programacion</a:t>
            </a:r>
            <a:endParaRPr lang="es-AR" dirty="0" smtClean="0"/>
          </a:p>
          <a:p>
            <a:pPr eaLnBrk="1" hangingPunct="1">
              <a:defRPr/>
            </a:pPr>
            <a:r>
              <a:rPr lang="es-AR" dirty="0" err="1" smtClean="0"/>
              <a:t>Tecnologias</a:t>
            </a: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Motor de Base de Datos</a:t>
            </a:r>
          </a:p>
          <a:p>
            <a:pPr eaLnBrk="1" hangingPunct="1">
              <a:defRPr/>
            </a:pPr>
            <a:r>
              <a:rPr lang="es-AR" dirty="0" smtClean="0"/>
              <a:t>Volumen Base Datos</a:t>
            </a:r>
          </a:p>
          <a:p>
            <a:pPr eaLnBrk="1" hangingPunct="1">
              <a:defRPr/>
            </a:pPr>
            <a:r>
              <a:rPr lang="es-AR" dirty="0" smtClean="0"/>
              <a:t>Sistema Operativo de Servidores / </a:t>
            </a:r>
            <a:r>
              <a:rPr lang="es-AR" dirty="0" err="1" smtClean="0"/>
              <a:t>Aplication</a:t>
            </a:r>
            <a:r>
              <a:rPr lang="es-AR" dirty="0" smtClean="0"/>
              <a:t> Server</a:t>
            </a:r>
          </a:p>
          <a:p>
            <a:pPr eaLnBrk="1" hangingPunct="1">
              <a:defRPr/>
            </a:pP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RRHH</a:t>
            </a:r>
          </a:p>
          <a:p>
            <a:pPr eaLnBrk="1" hangingPunct="1">
              <a:defRPr/>
            </a:pPr>
            <a:r>
              <a:rPr lang="es-AR" dirty="0" smtClean="0"/>
              <a:t>Oficina / </a:t>
            </a:r>
            <a:r>
              <a:rPr lang="es-AR" dirty="0" err="1" smtClean="0"/>
              <a:t>Hosting</a:t>
            </a: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Costos</a:t>
            </a:r>
          </a:p>
          <a:p>
            <a:pPr eaLnBrk="1" hangingPunct="1">
              <a:defRPr/>
            </a:pPr>
            <a:r>
              <a:rPr lang="es-AR" dirty="0" smtClean="0"/>
              <a:t>Entregas y Pagos</a:t>
            </a:r>
          </a:p>
          <a:p>
            <a:pPr eaLnBrk="1" hangingPunct="1">
              <a:defRPr/>
            </a:pPr>
            <a:r>
              <a:rPr lang="es-AR" dirty="0" smtClean="0"/>
              <a:t>Ganancia Final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General</a:t>
            </a:r>
            <a:endParaRPr lang="es-AR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9" t="27666" r="13646" b="11500"/>
          <a:stretch/>
        </p:blipFill>
        <p:spPr bwMode="auto">
          <a:xfrm>
            <a:off x="827584" y="764704"/>
            <a:ext cx="7620617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Disponibilidad 7 x 24</a:t>
            </a:r>
            <a:endParaRPr lang="es-A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521616"/>
              </p:ext>
            </p:extLst>
          </p:nvPr>
        </p:nvGraphicFramePr>
        <p:xfrm>
          <a:off x="611560" y="980728"/>
          <a:ext cx="7888287" cy="4573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7544" y="620688"/>
            <a:ext cx="8449056" cy="228600"/>
          </a:xfrm>
        </p:spPr>
        <p:txBody>
          <a:bodyPr/>
          <a:lstStyle/>
          <a:p>
            <a:r>
              <a:rPr lang="es-AR" dirty="0" smtClean="0"/>
              <a:t>Lograda a Partir de 4 pilares fundamentales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0152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Cluster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7888287" cy="4573587"/>
          </a:xfrm>
        </p:spPr>
        <p:txBody>
          <a:bodyPr/>
          <a:lstStyle/>
          <a:p>
            <a:r>
              <a:rPr lang="es-AR" dirty="0" smtClean="0"/>
              <a:t>Se propuso un Sistema de </a:t>
            </a:r>
            <a:r>
              <a:rPr lang="es-AR" dirty="0" err="1" smtClean="0"/>
              <a:t>cluster</a:t>
            </a:r>
            <a:r>
              <a:rPr lang="es-AR" dirty="0" smtClean="0"/>
              <a:t> con 2 servidores en las capas de aplicación y </a:t>
            </a:r>
            <a:r>
              <a:rPr lang="es-AR" dirty="0" err="1" smtClean="0"/>
              <a:t>database</a:t>
            </a:r>
            <a:r>
              <a:rPr lang="es-AR" dirty="0" smtClean="0"/>
              <a:t>, proporcionando la </a:t>
            </a:r>
            <a:r>
              <a:rPr lang="es-AR" dirty="0" err="1" smtClean="0"/>
              <a:t>replicacion</a:t>
            </a:r>
            <a:r>
              <a:rPr lang="es-AR" dirty="0" smtClean="0"/>
              <a:t> de datos necesaria para seguir funcionando en caso de falla de uno de los servidores</a:t>
            </a:r>
          </a:p>
          <a:p>
            <a:endParaRPr lang="es-AR" dirty="0"/>
          </a:p>
          <a:p>
            <a:r>
              <a:rPr lang="es-AR" dirty="0" smtClean="0"/>
              <a:t>El sistema </a:t>
            </a:r>
            <a:r>
              <a:rPr lang="es-AR" dirty="0" err="1" smtClean="0"/>
              <a:t>sera</a:t>
            </a:r>
            <a:r>
              <a:rPr lang="es-AR" dirty="0" smtClean="0"/>
              <a:t> configurado mediante </a:t>
            </a:r>
            <a:r>
              <a:rPr lang="es-AR" dirty="0" err="1" smtClean="0"/>
              <a:t>Herthbeat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47923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NAS Storage Con RAID 5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7888287" cy="4573587"/>
          </a:xfrm>
        </p:spPr>
        <p:txBody>
          <a:bodyPr/>
          <a:lstStyle/>
          <a:p>
            <a:r>
              <a:rPr lang="es-AR" dirty="0" smtClean="0"/>
              <a:t>El </a:t>
            </a:r>
            <a:r>
              <a:rPr lang="es-AR" dirty="0" err="1" smtClean="0"/>
              <a:t>storage</a:t>
            </a:r>
            <a:r>
              <a:rPr lang="es-AR" dirty="0" smtClean="0"/>
              <a:t> </a:t>
            </a:r>
            <a:r>
              <a:rPr lang="es-AR" dirty="0" err="1" smtClean="0"/>
              <a:t>sera</a:t>
            </a:r>
            <a:r>
              <a:rPr lang="es-AR" dirty="0" smtClean="0"/>
              <a:t> del Tipo NAS.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Contara con 4 discos de 500 </a:t>
            </a:r>
            <a:r>
              <a:rPr lang="es-AR" dirty="0" err="1" smtClean="0"/>
              <a:t>gb</a:t>
            </a:r>
            <a:r>
              <a:rPr lang="es-AR" dirty="0" smtClean="0"/>
              <a:t> cada uno, formando un RAID 5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Permite Realizar ´Hot Swap´ lo cual permite intercambiar los discos, en caso de falla, sin suspender el servicio.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4" t="18167" r="47292" b="59500"/>
          <a:stretch/>
        </p:blipFill>
        <p:spPr bwMode="auto">
          <a:xfrm>
            <a:off x="5148064" y="3294427"/>
            <a:ext cx="2722364" cy="2158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91463"/>
            <a:ext cx="3655887" cy="3096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66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Conexión de Internet Duplicada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7888287" cy="4573587"/>
          </a:xfrm>
        </p:spPr>
        <p:txBody>
          <a:bodyPr/>
          <a:lstStyle/>
          <a:p>
            <a:r>
              <a:rPr lang="es-AR" dirty="0" smtClean="0"/>
              <a:t>Se </a:t>
            </a:r>
            <a:r>
              <a:rPr lang="es-AR" dirty="0" err="1" smtClean="0"/>
              <a:t>debera</a:t>
            </a:r>
            <a:r>
              <a:rPr lang="es-AR" dirty="0" smtClean="0"/>
              <a:t> proveer al sistema con un doble enlace de internet, de dos proveedores distintos, para disminuir el margen de </a:t>
            </a:r>
            <a:r>
              <a:rPr lang="es-AR" dirty="0" err="1" smtClean="0"/>
              <a:t>caida</a:t>
            </a:r>
            <a:r>
              <a:rPr lang="es-AR" dirty="0" smtClean="0"/>
              <a:t> en caso de falla de este servicio</a:t>
            </a:r>
          </a:p>
        </p:txBody>
      </p:sp>
    </p:spTree>
    <p:extLst>
      <p:ext uri="{BB962C8B-B14F-4D97-AF65-F5344CB8AC3E}">
        <p14:creationId xmlns:p14="http://schemas.microsoft.com/office/powerpoint/2010/main" val="350443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Servidores de </a:t>
            </a:r>
            <a:r>
              <a:rPr lang="es-AR" dirty="0" err="1" smtClean="0"/>
              <a:t>Backups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Los puntos de falla que quedaron sin duplicar (Firewall y Web </a:t>
            </a:r>
            <a:r>
              <a:rPr lang="es-AR" dirty="0" err="1" smtClean="0"/>
              <a:t>Site</a:t>
            </a:r>
            <a:r>
              <a:rPr lang="es-AR" dirty="0" smtClean="0"/>
              <a:t>), </a:t>
            </a:r>
            <a:r>
              <a:rPr lang="es-AR" dirty="0" err="1" smtClean="0"/>
              <a:t>tendran</a:t>
            </a:r>
            <a:r>
              <a:rPr lang="es-AR" dirty="0" smtClean="0"/>
              <a:t> un servidor dedicado, conectado a la red y actualizado de la misma forma que los originales, el cual </a:t>
            </a:r>
            <a:r>
              <a:rPr lang="es-AR" dirty="0" err="1" smtClean="0"/>
              <a:t>servira</a:t>
            </a:r>
            <a:r>
              <a:rPr lang="es-AR" dirty="0" smtClean="0"/>
              <a:t> como Plan B en caso de falla de los principales. </a:t>
            </a:r>
          </a:p>
          <a:p>
            <a:r>
              <a:rPr lang="es-AR" dirty="0" smtClean="0"/>
              <a:t>Estos </a:t>
            </a:r>
            <a:r>
              <a:rPr lang="es-AR" dirty="0" err="1" smtClean="0"/>
              <a:t>deberan</a:t>
            </a:r>
            <a:r>
              <a:rPr lang="es-AR" dirty="0" smtClean="0"/>
              <a:t> ser intercambiados.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2957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Servidores Utilizados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13" y="764704"/>
            <a:ext cx="7888287" cy="5255097"/>
          </a:xfrm>
        </p:spPr>
        <p:txBody>
          <a:bodyPr/>
          <a:lstStyle/>
          <a:p>
            <a:r>
              <a:rPr lang="es-AR" dirty="0" smtClean="0"/>
              <a:t>Los servidores que </a:t>
            </a:r>
            <a:r>
              <a:rPr lang="es-AR" dirty="0" err="1" smtClean="0"/>
              <a:t>daran</a:t>
            </a:r>
            <a:r>
              <a:rPr lang="es-AR" dirty="0" smtClean="0"/>
              <a:t> sustento a nuestra arquitectura serán:</a:t>
            </a:r>
          </a:p>
          <a:p>
            <a:pPr marL="0" lvl="0" indent="0">
              <a:spcBef>
                <a:spcPct val="0"/>
              </a:spcBef>
              <a:buNone/>
            </a:pPr>
            <a:endParaRPr lang="es-ES_tradnl" sz="1600" dirty="0" smtClean="0">
              <a:latin typeface="Verdana" pitchFamily="34" charset="0"/>
              <a:ea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s-ES_tradnl" sz="12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Para </a:t>
            </a:r>
            <a:r>
              <a:rPr lang="es-ES_tradnl" sz="1200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el </a:t>
            </a:r>
            <a:r>
              <a:rPr lang="es-ES_tradnl" sz="12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Firewall y Web Server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s-ES_tradnl" sz="1200" b="1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Dell </a:t>
            </a:r>
            <a:r>
              <a:rPr lang="es-ES_tradnl" sz="1200" b="1" dirty="0" err="1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PowerEdge</a:t>
            </a:r>
            <a:r>
              <a:rPr lang="es-ES_tradnl" sz="1200" b="1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s-ES_tradnl" sz="1200" b="1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R210</a:t>
            </a:r>
            <a:endParaRPr lang="es-AR" sz="1200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s-AR" sz="12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Para </a:t>
            </a:r>
            <a:r>
              <a:rPr lang="es-AR" sz="1200" dirty="0" err="1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Database</a:t>
            </a:r>
            <a:r>
              <a:rPr lang="es-AR" sz="12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Y </a:t>
            </a:r>
            <a:r>
              <a:rPr lang="es-AR" sz="1200" dirty="0" err="1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Aplication</a:t>
            </a:r>
            <a:r>
              <a:rPr lang="es-AR" sz="1200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Server: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1200" b="1" dirty="0" smtClean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Dell </a:t>
            </a:r>
            <a:r>
              <a:rPr lang="es-AR" sz="1200" b="1" dirty="0" err="1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PowerEdge</a:t>
            </a:r>
            <a:r>
              <a:rPr lang="es-AR" sz="1200" b="1" dirty="0"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R310</a:t>
            </a:r>
            <a:endParaRPr lang="es-AR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s-AR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157832"/>
              </p:ext>
            </p:extLst>
          </p:nvPr>
        </p:nvGraphicFramePr>
        <p:xfrm>
          <a:off x="2051720" y="1628800"/>
          <a:ext cx="4464496" cy="13524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347"/>
                <a:gridCol w="3379149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 dirty="0">
                          <a:effectLst/>
                        </a:rPr>
                        <a:t>Procesador</a:t>
                      </a:r>
                      <a:endParaRPr lang="es-AR" sz="9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Intel® Xeon® X3440, 2.53 GHz, 8M Cache, 4 cores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Memoria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 dirty="0">
                          <a:effectLst/>
                        </a:rPr>
                        <a:t>2GB 1333MHz, total 4GB</a:t>
                      </a:r>
                      <a:endParaRPr lang="es-AR" sz="9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Discos rígidos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 dirty="0">
                          <a:effectLst/>
                        </a:rPr>
                        <a:t>160GB 7.2k RPM SATA 3.5</a:t>
                      </a:r>
                      <a:endParaRPr lang="es-AR" sz="9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Años de garantía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Limitada en el sitio con respuesta al siguiente día laborable.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b="1" kern="50">
                          <a:effectLst/>
                        </a:rPr>
                        <a:t>Precio</a:t>
                      </a:r>
                      <a:endParaRPr lang="es-AR" sz="900" b="1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b="1" kern="50" dirty="0">
                          <a:effectLst/>
                        </a:rPr>
                        <a:t>$5,431.00</a:t>
                      </a:r>
                      <a:endParaRPr lang="es-AR" sz="900" b="1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53401"/>
              </p:ext>
            </p:extLst>
          </p:nvPr>
        </p:nvGraphicFramePr>
        <p:xfrm>
          <a:off x="2051720" y="3861048"/>
          <a:ext cx="4464496" cy="16280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8228"/>
                <a:gridCol w="3386268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 dirty="0">
                          <a:effectLst/>
                        </a:rPr>
                        <a:t>Procesador</a:t>
                      </a:r>
                      <a:endParaRPr lang="es-AR" sz="9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 dirty="0">
                          <a:effectLst/>
                        </a:rPr>
                        <a:t>Intel® </a:t>
                      </a:r>
                      <a:r>
                        <a:rPr lang="es-AR" sz="900" kern="50" dirty="0" err="1">
                          <a:effectLst/>
                        </a:rPr>
                        <a:t>Xeon</a:t>
                      </a:r>
                      <a:r>
                        <a:rPr lang="es-AR" sz="900" kern="50" dirty="0">
                          <a:effectLst/>
                        </a:rPr>
                        <a:t>® X3440, 2.53 GHz, 8M Cache, 4 </a:t>
                      </a:r>
                      <a:r>
                        <a:rPr lang="es-AR" sz="900" kern="50" dirty="0" err="1">
                          <a:effectLst/>
                        </a:rPr>
                        <a:t>cores</a:t>
                      </a:r>
                      <a:endParaRPr lang="es-AR" sz="9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Memoria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n-US" sz="900" kern="50" dirty="0">
                          <a:effectLst/>
                        </a:rPr>
                        <a:t>2GB 1333MHz, Dual Ranked UDIMM, total 4GB</a:t>
                      </a:r>
                      <a:endParaRPr lang="es-AR" sz="9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Discos rígidos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 dirty="0">
                          <a:effectLst/>
                        </a:rPr>
                        <a:t>160GB 7.2k RPM SATA 3.5 en RAID 1</a:t>
                      </a:r>
                      <a:endParaRPr lang="es-AR" sz="900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Fuente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400W Redundante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Años de garantía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kern="50">
                          <a:effectLst/>
                        </a:rPr>
                        <a:t>Limitada en el sitio con respuesta al siguiente día laborable</a:t>
                      </a:r>
                      <a:endParaRPr lang="es-AR" sz="900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b="1" kern="50">
                          <a:effectLst/>
                        </a:rPr>
                        <a:t>Precio</a:t>
                      </a:r>
                      <a:endParaRPr lang="es-AR" sz="900" b="1" kern="5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es-AR" sz="900" b="1" kern="50" dirty="0">
                          <a:effectLst/>
                        </a:rPr>
                        <a:t>$8.159</a:t>
                      </a:r>
                      <a:endParaRPr lang="es-AR" sz="900" b="1" kern="50" dirty="0">
                        <a:effectLst/>
                        <a:latin typeface="HelveticaNeueLT Std"/>
                        <a:ea typeface="Times New Roman"/>
                        <a:cs typeface="Times New Roman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59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Basico">
  <a:themeElements>
    <a:clrScheme name="Hexacta">
      <a:dk1>
        <a:sysClr val="windowText" lastClr="000000"/>
      </a:dk1>
      <a:lt1>
        <a:sysClr val="window" lastClr="FFFFFF"/>
      </a:lt1>
      <a:dk2>
        <a:srgbClr val="EEEEEE"/>
      </a:dk2>
      <a:lt2>
        <a:srgbClr val="D6D6D6"/>
      </a:lt2>
      <a:accent1>
        <a:srgbClr val="007788"/>
      </a:accent1>
      <a:accent2>
        <a:srgbClr val="B4DEDC"/>
      </a:accent2>
      <a:accent3>
        <a:srgbClr val="A1C14E"/>
      </a:accent3>
      <a:accent4>
        <a:srgbClr val="4B636A"/>
      </a:accent4>
      <a:accent5>
        <a:srgbClr val="1BA6B2"/>
      </a:accent5>
      <a:accent6>
        <a:srgbClr val="84CFD5"/>
      </a:accent6>
      <a:hlink>
        <a:srgbClr val="009999"/>
      </a:hlink>
      <a:folHlink>
        <a:srgbClr val="457F00"/>
      </a:folHlink>
    </a:clrScheme>
    <a:fontScheme name="Hexacta Fonts">
      <a:majorFont>
        <a:latin typeface="HelveticaNeueLT Std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HelveticaNeueLT Std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Basico</Template>
  <TotalTime>707</TotalTime>
  <Words>382</Words>
  <Application>Microsoft Office PowerPoint</Application>
  <PresentationFormat>On-screen Show (4:3)</PresentationFormat>
  <Paragraphs>77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Template Basico</vt:lpstr>
      <vt:lpstr>PowerPoint Presentation</vt:lpstr>
      <vt:lpstr>PowerPoint Presentation</vt:lpstr>
      <vt:lpstr>Arquitectura General</vt:lpstr>
      <vt:lpstr>Disponibilidad 7 x 24</vt:lpstr>
      <vt:lpstr>Cluster</vt:lpstr>
      <vt:lpstr>NAS Storage Con RAID 5</vt:lpstr>
      <vt:lpstr>Conexión de Internet Duplicada</vt:lpstr>
      <vt:lpstr>Servidores de Backups</vt:lpstr>
      <vt:lpstr>Servidores Utilizados</vt:lpstr>
      <vt:lpstr>PowerPoint Presentation</vt:lpstr>
    </vt:vector>
  </TitlesOfParts>
  <Company>HEXACTA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DPM 2007</dc:title>
  <dc:creator>Rodrigo Meléndez</dc:creator>
  <cp:lastModifiedBy>lole</cp:lastModifiedBy>
  <cp:revision>140</cp:revision>
  <dcterms:created xsi:type="dcterms:W3CDTF">2010-02-15T20:34:02Z</dcterms:created>
  <dcterms:modified xsi:type="dcterms:W3CDTF">2010-09-18T21:05:48Z</dcterms:modified>
</cp:coreProperties>
</file>