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84" r:id="rId4"/>
    <p:sldId id="290" r:id="rId5"/>
    <p:sldId id="285" r:id="rId6"/>
    <p:sldId id="272" r:id="rId7"/>
    <p:sldId id="27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80" r:id="rId31"/>
    <p:sldId id="281" r:id="rId32"/>
    <p:sldId id="283" r:id="rId33"/>
    <p:sldId id="291" r:id="rId34"/>
    <p:sldId id="282"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pt>
    <dgm:pt modelId="{953E3B99-C1ED-4B6D-A1E3-8AB80C7B4B0B}" type="pres">
      <dgm:prSet presAssocID="{B2EE7840-871B-4B94-84F7-3A29FFA268B1}" presName="node" presStyleLbl="node1" presStyleIdx="0" presStyleCnt="5">
        <dgm:presLayoutVars>
          <dgm:bulletEnabled val="1"/>
        </dgm:presLayoutVars>
      </dgm:prSet>
      <dgm:spPr/>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4F18F8DE-6441-4D6F-A823-21E28D81937E}" srcId="{054146FF-EB74-4030-8D58-7D8ECEE720F6}" destId="{D2F63A2A-CCFD-4500-A27A-54EB92BCD831}" srcOrd="3" destOrd="0" parTransId="{FEB014B8-8D17-4C98-B6BA-B9C3221B5CD5}" sibTransId="{FFFA5A1F-4EEE-49AE-B25D-676679ED9C8D}"/>
    <dgm:cxn modelId="{0907D553-A824-43DA-9BC1-B63F7E9F4FC3}" type="presOf" srcId="{20B1ADE3-2A33-4A5F-A82D-4E0ED466D408}" destId="{4E927192-F7FB-4B90-A773-227E4DE7750D}"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D8B15B31-80CE-40CD-9CC0-A1EDB0D3734E}" type="presOf" srcId="{FFFA5A1F-4EEE-49AE-B25D-676679ED9C8D}" destId="{7DDA335B-F91E-457D-ACDB-FB36C280C2BD}"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5DC4FDA4-8B2A-4126-8E21-6A12F09883BF}" srcId="{054146FF-EB74-4030-8D58-7D8ECEE720F6}" destId="{B2EE7840-871B-4B94-84F7-3A29FFA268B1}" srcOrd="0" destOrd="0" parTransId="{B616B468-A1A7-4D8D-9D96-94E9F2CE2ED7}" sibTransId="{A95DAB7C-70BA-40DE-B600-15BFC3997050}"/>
    <dgm:cxn modelId="{30946877-1BD2-4488-9DC2-C466B7AEFA0C}" type="presOf" srcId="{B2EE7840-871B-4B94-84F7-3A29FFA268B1}" destId="{953E3B99-C1ED-4B6D-A1E3-8AB80C7B4B0B}" srcOrd="0" destOrd="0" presId="urn:microsoft.com/office/officeart/2005/8/layout/equation1"/>
    <dgm:cxn modelId="{130F9D65-DBC9-4F12-9CE8-8112735A81CF}" srcId="{054146FF-EB74-4030-8D58-7D8ECEE720F6}" destId="{BA1E463F-4A7E-45DF-BE06-18A8C1DC59B0}" srcOrd="4" destOrd="0" parTransId="{F52EABF6-066C-4B04-82D4-C1EE1EF3A3B1}" sibTransId="{0D7CF63D-0C27-4563-A84F-90085376FE4F}"/>
    <dgm:cxn modelId="{7582822C-7499-47C0-B796-87EF51C0C9F4}" type="presOf" srcId="{BB049A0F-B2BC-4FC6-A236-B0353A69EBD8}" destId="{35F0FCA2-96EE-4708-902B-56C18B5E5071}" srcOrd="0" destOrd="0" presId="urn:microsoft.com/office/officeart/2005/8/layout/equation1"/>
    <dgm:cxn modelId="{47C993B0-50A0-460E-B84A-58A852754338}" type="presOf" srcId="{B99E24FE-FFCE-460B-BDF5-FBD010259723}" destId="{15F56C05-4F70-465B-9C45-DEBF62872B3E}"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a:t>
          </a:r>
          <a:r>
            <a:rPr lang="es-AR" sz="1400" dirty="0" smtClean="0"/>
            <a:t>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9F0113ED-CA5F-4EBB-9DA0-8A45A4395F27}" type="presOf" srcId="{49F12827-628A-42D8-BFBE-BAB5AF935B5E}" destId="{6B5A8189-5D9D-4514-88F4-9023B2E223DA}" srcOrd="0" destOrd="0"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DEDFB89-A32A-4513-AD8D-EDCD0EF245C8}" srcId="{6EEF4B9E-9EE9-4E93-936C-382F3D32E36B}" destId="{D0CB32A1-A692-43F8-9E8E-9FE2F6FE82A2}" srcOrd="0" destOrd="0" parTransId="{6E5D55EE-68F0-44CF-B7D8-BD5178DCF8D8}" sibTransId="{9E9FF9AD-3EC5-4BAA-90E9-FC18B5CF0EDC}"/>
    <dgm:cxn modelId="{399B9F22-F364-499B-B70F-7B888CBAB3FC}" type="presOf" srcId="{6EEF4B9E-9EE9-4E93-936C-382F3D32E36B}" destId="{B62203EA-9CA9-4DCB-BD94-22DB43F1F9DF}" srcOrd="0" destOrd="0" presId="urn:microsoft.com/office/officeart/2005/8/layout/vList2"/>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7DB9681D-9882-4F56-A97F-E9B880BCF1A7}" srcId="{10AA7AAB-A650-4206-818F-9BC8B1A71645}" destId="{A7C5E10B-3962-4337-A24A-3AB2A53DDBC3}" srcOrd="0" destOrd="0" parTransId="{912FBB4E-5801-41D2-A9A0-5435A880B83F}" sibTransId="{3DF2B0C0-C827-4178-B6F7-8970B27DF2D2}"/>
    <dgm:cxn modelId="{6429C3F3-7A75-484D-BAAC-9692F6219420}" type="presOf" srcId="{C513935B-6CB5-437A-8734-979EF78B57F0}" destId="{3461AA4A-595B-4FA7-8D5B-F4CBB5C7AB7C}" srcOrd="0" destOrd="0" presId="urn:microsoft.com/office/officeart/2005/8/layout/vList2"/>
    <dgm:cxn modelId="{6EFA4BC6-8077-4876-B180-43C1C9316249}" type="presOf" srcId="{5A801206-6EE2-4F17-BA93-1B27CB443D2D}" destId="{40D9C759-7C34-4316-97A3-888F8F90970F}" srcOrd="0" destOrd="0" presId="urn:microsoft.com/office/officeart/2005/8/layout/vList2"/>
    <dgm:cxn modelId="{C4A4015D-8288-479B-A95E-EE97D7FC8CD0}" srcId="{4A3F727A-CB4B-4520-B2A1-A7B3704A1EB6}" destId="{C513935B-6CB5-437A-8734-979EF78B57F0}" srcOrd="0" destOrd="0" parTransId="{F77D151B-1CE4-4ADB-A3E6-5BBBBB74C8AD}" sibTransId="{443C99C2-49CE-41E0-B18A-67BC89E2389F}"/>
    <dgm:cxn modelId="{9CE8FA81-BA80-41AE-AAA0-FA1AA209BC7E}" type="presOf" srcId="{A7C5E10B-3962-4337-A24A-3AB2A53DDBC3}" destId="{3A5423AF-ECA0-44F6-9530-45D1521DC22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A387C2F1-EFBE-4233-8635-47BDC9786D11}" srcId="{ED87D1A3-FF2D-483F-B8E1-29B2A964EFC3}" destId="{6B50C81D-3F47-447E-B160-CB073BDEB9D4}" srcOrd="1" destOrd="0" parTransId="{DFCDAB05-42C3-470C-BFBB-74388FEAD005}" sibTransId="{1ED6A928-707A-49A8-A642-E0430E862DEF}"/>
    <dgm:cxn modelId="{C08BB41F-56D9-45CF-B141-2157E81A0C91}" type="presOf" srcId="{6B50C81D-3F47-447E-B160-CB073BDEB9D4}" destId="{2EC9A3D7-BE3A-45B6-9CAB-13231F68D98C}" srcOrd="0" destOrd="1" presId="urn:microsoft.com/office/officeart/2005/8/layout/vList5"/>
    <dgm:cxn modelId="{F780BD62-09F5-40F3-BFB7-5DC3CFAB41BC}" srcId="{EC4D4050-3272-4C44-ACAC-B9169C069404}" destId="{F725314F-0C2C-488D-98F4-00A3BF947963}" srcOrd="4" destOrd="0" parTransId="{DC169CC3-7D5C-4F17-BAB4-E71598E44124}" sibTransId="{B2564F53-17CA-407B-987D-467B58DA745C}"/>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906468" y="204712"/>
          <a:ext cx="4062751" cy="141094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3550465" y="3659626"/>
          <a:ext cx="787355" cy="503907"/>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2054491" y="4062751"/>
          <a:ext cx="3779304" cy="944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2054491" y="4062751"/>
        <a:ext cx="3779304" cy="944826"/>
      </dsp:txXfrm>
    </dsp:sp>
    <dsp:sp modelId="{68E2B038-45B8-4DA3-80AA-E36F2C2525D1}">
      <dsp:nvSpPr>
        <dsp:cNvPr id="0" name=""/>
        <dsp:cNvSpPr/>
      </dsp:nvSpPr>
      <dsp:spPr>
        <a:xfrm>
          <a:off x="3383546" y="1724622"/>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3591096" y="1932172"/>
        <a:ext cx="1002139" cy="1002139"/>
      </dsp:txXfrm>
    </dsp:sp>
    <dsp:sp modelId="{461F9C32-0970-47D1-ACDA-EC852A01FBF5}">
      <dsp:nvSpPr>
        <dsp:cNvPr id="0" name=""/>
        <dsp:cNvSpPr/>
      </dsp:nvSpPr>
      <dsp:spPr>
        <a:xfrm>
          <a:off x="2412007" y="677194"/>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2619557" y="884744"/>
        <a:ext cx="1002139" cy="1002139"/>
      </dsp:txXfrm>
    </dsp:sp>
    <dsp:sp modelId="{0B479511-0485-41A9-8D6E-6612999C0428}">
      <dsp:nvSpPr>
        <dsp:cNvPr id="0" name=""/>
        <dsp:cNvSpPr/>
      </dsp:nvSpPr>
      <dsp:spPr>
        <a:xfrm>
          <a:off x="3818166" y="318721"/>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4025716" y="526271"/>
        <a:ext cx="1002139" cy="1002139"/>
      </dsp:txXfrm>
    </dsp:sp>
    <dsp:sp modelId="{D3CD3D52-2E39-489D-BF0A-B4D60F746CF0}">
      <dsp:nvSpPr>
        <dsp:cNvPr id="0" name=""/>
        <dsp:cNvSpPr/>
      </dsp:nvSpPr>
      <dsp:spPr>
        <a:xfrm>
          <a:off x="1739549" y="31494"/>
          <a:ext cx="4409188" cy="352735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1705552"/>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875794"/>
        <a:ext cx="821998" cy="821998"/>
      </dsp:txXfrm>
    </dsp:sp>
    <dsp:sp modelId="{F5A507C8-E12D-4088-A9DD-BFE0897B89C2}">
      <dsp:nvSpPr>
        <dsp:cNvPr id="0" name=""/>
        <dsp:cNvSpPr/>
      </dsp:nvSpPr>
      <dsp:spPr>
        <a:xfrm>
          <a:off x="1259225" y="2114198"/>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2247623"/>
        <a:ext cx="244781" cy="78340"/>
      </dsp:txXfrm>
    </dsp:sp>
    <dsp:sp modelId="{4E927192-F7FB-4B90-A773-227E4DE7750D}">
      <dsp:nvSpPr>
        <dsp:cNvPr id="0" name=""/>
        <dsp:cNvSpPr/>
      </dsp:nvSpPr>
      <dsp:spPr>
        <a:xfrm>
          <a:off x="1686700" y="1705552"/>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875794"/>
        <a:ext cx="821998" cy="821998"/>
      </dsp:txXfrm>
    </dsp:sp>
    <dsp:sp modelId="{15F56C05-4F70-465B-9C45-DEBF62872B3E}">
      <dsp:nvSpPr>
        <dsp:cNvPr id="0" name=""/>
        <dsp:cNvSpPr/>
      </dsp:nvSpPr>
      <dsp:spPr>
        <a:xfrm>
          <a:off x="2943576" y="2120445"/>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2247668"/>
        <a:ext cx="272985" cy="78250"/>
      </dsp:txXfrm>
    </dsp:sp>
    <dsp:sp modelId="{B3D2F53E-E6BD-42AD-9651-5DFA2C4CF076}">
      <dsp:nvSpPr>
        <dsp:cNvPr id="0" name=""/>
        <dsp:cNvSpPr/>
      </dsp:nvSpPr>
      <dsp:spPr>
        <a:xfrm>
          <a:off x="3409429" y="1705552"/>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875794"/>
        <a:ext cx="821998" cy="821998"/>
      </dsp:txXfrm>
    </dsp:sp>
    <dsp:sp modelId="{35F0FCA2-96EE-4708-902B-56C18B5E5071}">
      <dsp:nvSpPr>
        <dsp:cNvPr id="0" name=""/>
        <dsp:cNvSpPr/>
      </dsp:nvSpPr>
      <dsp:spPr>
        <a:xfrm>
          <a:off x="4666305" y="2126803"/>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2249163"/>
        <a:ext cx="242428" cy="75260"/>
      </dsp:txXfrm>
    </dsp:sp>
    <dsp:sp modelId="{0A052003-6206-40DE-9655-AD5B659E67DC}">
      <dsp:nvSpPr>
        <dsp:cNvPr id="0" name=""/>
        <dsp:cNvSpPr/>
      </dsp:nvSpPr>
      <dsp:spPr>
        <a:xfrm>
          <a:off x="5090578" y="1705552"/>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875794"/>
        <a:ext cx="821998" cy="821998"/>
      </dsp:txXfrm>
    </dsp:sp>
    <dsp:sp modelId="{7DDA335B-F91E-457D-ACDB-FB36C280C2BD}">
      <dsp:nvSpPr>
        <dsp:cNvPr id="0" name=""/>
        <dsp:cNvSpPr/>
      </dsp:nvSpPr>
      <dsp:spPr>
        <a:xfrm>
          <a:off x="6347454" y="1949673"/>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2088566"/>
        <a:ext cx="495499" cy="396453"/>
      </dsp:txXfrm>
    </dsp:sp>
    <dsp:sp modelId="{A6BEB3CC-4EBB-48B9-988E-91BBE3A249DF}">
      <dsp:nvSpPr>
        <dsp:cNvPr id="0" name=""/>
        <dsp:cNvSpPr/>
      </dsp:nvSpPr>
      <dsp:spPr>
        <a:xfrm>
          <a:off x="7116087" y="1705552"/>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875794"/>
        <a:ext cx="821998" cy="821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a:t>
          </a:r>
          <a:r>
            <a:rPr lang="es-AR" sz="1400" kern="1200" dirty="0" smtClean="0"/>
            <a:t>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9/23/2010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595959"/>
                </a:solidFill>
              </a:rPr>
              <a:t>ADR – TP Anual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720725"/>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Anual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3831173765"/>
              </p:ext>
            </p:extLst>
          </p:nvPr>
        </p:nvGraphicFramePr>
        <p:xfrm>
          <a:off x="1732136" y="153583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sp>
        <p:nvSpPr>
          <p:cNvPr id="3" name="Content Placeholder 2"/>
          <p:cNvSpPr>
            <a:spLocks noGrp="1"/>
          </p:cNvSpPr>
          <p:nvPr>
            <p:ph idx="1"/>
          </p:nvPr>
        </p:nvSpPr>
        <p:spPr>
          <a:xfrm>
            <a:off x="683568" y="1124744"/>
            <a:ext cx="7888287" cy="4573587"/>
          </a:xfrm>
        </p:spPr>
        <p:txBody>
          <a:bodyPr/>
          <a:lstStyle/>
          <a:p>
            <a:pPr marL="0" indent="0">
              <a:buNone/>
            </a:pPr>
            <a:r>
              <a:rPr lang="es-AR" b="1" dirty="0" err="1"/>
              <a:t>Debian</a:t>
            </a:r>
            <a:r>
              <a:rPr lang="es-AR" b="1" dirty="0"/>
              <a:t> GNU/Linux 5.0 para </a:t>
            </a:r>
            <a:r>
              <a:rPr lang="es-AR" b="1" dirty="0" smtClean="0"/>
              <a:t>servidores</a:t>
            </a:r>
          </a:p>
          <a:p>
            <a:pPr marL="0" indent="0">
              <a:buNone/>
            </a:pPr>
            <a:endParaRPr lang="es-AR" dirty="0"/>
          </a:p>
          <a:p>
            <a:r>
              <a:rPr lang="es-AR" u="sng" dirty="0"/>
              <a:t>Libre</a:t>
            </a:r>
            <a:r>
              <a:rPr lang="es-AR" dirty="0"/>
              <a:t>: Al tener la licencia GPL es software libre lo cual asegura transparencia.</a:t>
            </a:r>
          </a:p>
          <a:p>
            <a:r>
              <a:rPr lang="es-AR" u="sng" dirty="0"/>
              <a:t>Calidad</a:t>
            </a:r>
            <a:r>
              <a:rPr lang="es-AR" dirty="0"/>
              <a:t>: </a:t>
            </a:r>
            <a:r>
              <a:rPr lang="es-AR" dirty="0" err="1"/>
              <a:t>Debian</a:t>
            </a:r>
            <a:r>
              <a:rPr lang="es-AR" dirty="0"/>
              <a:t> es reconocido por tener altos estándares de calidad en cuanto a la estabilidad. Se lo considera uno de los sistemas operativos más seguros y estables.</a:t>
            </a:r>
          </a:p>
          <a:p>
            <a:r>
              <a:rPr lang="es-AR" u="sng" dirty="0"/>
              <a:t>Mantenimiento</a:t>
            </a:r>
            <a:r>
              <a:rPr lang="es-AR" dirty="0"/>
              <a:t>: El uso de un administrador de paquetes permite que el mantenimiento sea sencillo y versátil.</a:t>
            </a:r>
          </a:p>
          <a:p>
            <a:r>
              <a:rPr lang="es-AR" u="sng" dirty="0"/>
              <a:t>Ciclo de </a:t>
            </a:r>
            <a:r>
              <a:rPr lang="es-AR" u="sng" dirty="0" err="1"/>
              <a:t>release</a:t>
            </a:r>
            <a:r>
              <a:rPr lang="es-AR" dirty="0"/>
              <a:t>: La versión 5 es actualmente la versión estable, lo que asegura, según las políticas de </a:t>
            </a:r>
            <a:r>
              <a:rPr lang="es-AR" dirty="0" err="1"/>
              <a:t>Debian</a:t>
            </a:r>
            <a:r>
              <a:rPr lang="es-AR" dirty="0"/>
              <a:t>, que cualquier actualización será de estabilidad, rendimiento o seguridad y nunca se agregarán nuevas funcionalidades que puedan romper con la compatibilidad hacia atrás.</a:t>
            </a:r>
          </a:p>
          <a:p>
            <a:endParaRPr lang="es-AR" dirty="0"/>
          </a:p>
        </p:txBody>
      </p:sp>
      <p:pic>
        <p:nvPicPr>
          <p:cNvPr id="2054" name="Picture 6" descr="http://t0.gstatic.com/images?q=tbn:ANd9GcRiNGmEdF5vG3IEyLg8_1b4K8ubGe_jMtSVkY5RX_MZBI3Utgk&amp;t=1&amp;usg=__6cDcqhWwjZLnD2blmIeE_sWK5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590" y="4077072"/>
            <a:ext cx="1380714" cy="19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03259136"/>
              </p:ext>
            </p:extLst>
          </p:nvPr>
        </p:nvGraphicFramePr>
        <p:xfrm>
          <a:off x="539553" y="1446213"/>
          <a:ext cx="8280920"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a:t>
            </a:r>
            <a:r>
              <a:rPr lang="es-AR" dirty="0" err="1" smtClean="0"/>
              <a:t>replicacion</a:t>
            </a:r>
            <a:r>
              <a:rPr lang="es-AR" dirty="0" smtClean="0"/>
              <a:t>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a:t>
            </a:r>
          </a:p>
        </p:txBody>
      </p:sp>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Contara con 4 discos de 500 </a:t>
            </a:r>
            <a:r>
              <a:rPr lang="es-AR" dirty="0" err="1" smtClean="0"/>
              <a:t>gb</a:t>
            </a:r>
            <a:r>
              <a:rPr lang="es-AR" dirty="0" smtClean="0"/>
              <a:t> cada uno, formando un RAID 5</a:t>
            </a:r>
          </a:p>
          <a:p>
            <a:pPr marL="0" indent="0">
              <a:buNone/>
            </a:pPr>
            <a:endParaRPr lang="es-AR" dirty="0" smtClean="0"/>
          </a:p>
          <a:p>
            <a:r>
              <a:rPr lang="es-AR" dirty="0" smtClean="0"/>
              <a:t>Permite Realizar ´Hot Swap´ lo cual permite intercambiar los discos, en caso de falla, sin suspender el servicio.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04" t="18167" r="47292" b="59500"/>
          <a:stretch/>
        </p:blipFill>
        <p:spPr bwMode="auto">
          <a:xfrm>
            <a:off x="5148064" y="3294427"/>
            <a:ext cx="2722364" cy="215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91463"/>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a:t>
            </a:r>
            <a:r>
              <a:rPr lang="es-AR" dirty="0" err="1" smtClean="0"/>
              <a:t>debera</a:t>
            </a:r>
            <a:r>
              <a:rPr lang="es-AR" dirty="0" smtClean="0"/>
              <a:t> proveer al sistema con un doble enlace de internet, de dos proveedores distintos, para disminuir el margen de </a:t>
            </a:r>
            <a:r>
              <a:rPr lang="es-AR" dirty="0" err="1" smtClean="0"/>
              <a:t>caida</a:t>
            </a:r>
            <a:r>
              <a:rPr lang="es-AR" dirty="0" smtClean="0"/>
              <a:t> en caso de falla de este servicio</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a:t>
            </a:r>
            <a:r>
              <a:rPr lang="es-AR" dirty="0" err="1" smtClean="0"/>
              <a:t>tendran</a:t>
            </a:r>
            <a:r>
              <a:rPr lang="es-AR" dirty="0" smtClean="0"/>
              <a:t> un servidor dedicado, conectado a la red y actualizado de la misma forma que los originales, el cual </a:t>
            </a:r>
            <a:r>
              <a:rPr lang="es-AR" dirty="0" err="1" smtClean="0"/>
              <a:t>servira</a:t>
            </a:r>
            <a:r>
              <a:rPr lang="es-AR" dirty="0" smtClean="0"/>
              <a:t> como Plan B en caso de falla de los principales. </a:t>
            </a:r>
          </a:p>
          <a:p>
            <a:r>
              <a:rPr lang="es-AR" dirty="0" smtClean="0"/>
              <a:t>Estos </a:t>
            </a:r>
            <a:r>
              <a:rPr lang="es-AR" dirty="0" err="1" smtClean="0"/>
              <a:t>deberan</a:t>
            </a:r>
            <a:r>
              <a:rPr lang="es-AR" dirty="0" smtClean="0"/>
              <a:t> ser intercambiados.</a:t>
            </a:r>
            <a:endParaRPr lang="es-A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a:t>
            </a:r>
            <a:r>
              <a:rPr lang="es-AR" dirty="0" err="1" smtClean="0"/>
              <a:t>daran</a:t>
            </a:r>
            <a:r>
              <a:rPr lang="es-AR" dirty="0" smtClean="0"/>
              <a:t>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R310</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761716887"/>
              </p:ext>
            </p:extLst>
          </p:nvPr>
        </p:nvGraphicFramePr>
        <p:xfrm>
          <a:off x="1979712" y="1700808"/>
          <a:ext cx="5447928" cy="1701411"/>
        </p:xfrm>
        <a:graphic>
          <a:graphicData uri="http://schemas.openxmlformats.org/drawingml/2006/table">
            <a:tbl>
              <a:tblPr firstRow="1" bandRow="1">
                <a:tableStyleId>{5C22544A-7EE6-4342-B048-85BDC9FD1C3A}</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b="1"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b="1"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1033930"/>
              </p:ext>
            </p:extLst>
          </p:nvPr>
        </p:nvGraphicFramePr>
        <p:xfrm>
          <a:off x="2051720" y="4077072"/>
          <a:ext cx="5375920" cy="1975489"/>
        </p:xfrm>
        <a:graphic>
          <a:graphicData uri="http://schemas.openxmlformats.org/drawingml/2006/table">
            <a:tbl>
              <a:tblPr firstRow="1" bandRow="1">
                <a:tableStyleId>{5C22544A-7EE6-4342-B048-85BDC9FD1C3A}</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Memoria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400W Redundante</a:t>
                      </a:r>
                      <a:endParaRPr lang="es-AR" sz="1050" kern="5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Limitada en el sitio con respuesta al siguiente día laborable</a:t>
                      </a:r>
                      <a:endParaRPr lang="es-AR" sz="1050" kern="5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b="1"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b="1"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b="1" dirty="0"/>
              <a:t>Servidor 2: Ambiente Producción </a:t>
            </a:r>
            <a:r>
              <a:rPr lang="es-ES_tradnl" b="1" dirty="0" err="1"/>
              <a:t>Virtualizado</a:t>
            </a:r>
            <a:endParaRPr lang="es-ES_tradnl" b="1"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r>
              <a:rPr lang="es-AR" dirty="0" smtClean="0"/>
              <a:t>Todas </a:t>
            </a:r>
            <a:r>
              <a:rPr lang="es-AR" dirty="0" err="1" smtClean="0"/>
              <a:t>Estaran</a:t>
            </a:r>
            <a:r>
              <a:rPr lang="es-AR" dirty="0" smtClean="0"/>
              <a:t>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a:p>
            <a:endParaRPr lang="es-AR" dirty="0" smtClean="0"/>
          </a:p>
          <a:p>
            <a:pPr algn="ctr"/>
            <a:r>
              <a:rPr lang="es-AR" sz="2400" b="1" dirty="0" smtClean="0">
                <a:solidFill>
                  <a:srgbClr val="FF0000"/>
                </a:solidFill>
              </a:rPr>
              <a:t>TABLA PONDERCION NOTEBOOKS???</a:t>
            </a:r>
            <a:endParaRPr lang="es-AR" sz="2400" b="1" dirty="0">
              <a:solidFill>
                <a:srgbClr val="FF0000"/>
              </a:solidFill>
            </a:endParaRPr>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err="1" smtClean="0"/>
              <a:t>Utilizacion</a:t>
            </a:r>
            <a:r>
              <a:rPr lang="es-AR" dirty="0" smtClean="0"/>
              <a:t>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3246509033"/>
              </p:ext>
            </p:extLst>
          </p:nvPr>
        </p:nvGraphicFramePr>
        <p:xfrm>
          <a:off x="467548" y="1268760"/>
          <a:ext cx="8352922" cy="3337560"/>
        </p:xfrm>
        <a:graphic>
          <a:graphicData uri="http://schemas.openxmlformats.org/drawingml/2006/table">
            <a:tbl>
              <a:tblPr firstRow="1" bandRow="1">
                <a:tableStyleId>{F5AB1C69-6EDB-4FF4-983F-18BD219EF322}</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1</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2</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3</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5</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6</a:t>
                      </a:r>
                      <a:endParaRPr lang="es-AR" sz="1400" b="1" i="0" u="none" strike="noStrike">
                        <a:solidFill>
                          <a:srgbClr val="FFFFFF"/>
                        </a:solidFill>
                        <a:effectLst/>
                        <a:latin typeface="Arial"/>
                      </a:endParaRPr>
                    </a:p>
                  </a:txBody>
                  <a:tcPr marL="5806" marR="5806" marT="5806" marB="0" anchor="b"/>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Duracion</a:t>
            </a:r>
            <a:r>
              <a:rPr lang="es-AR" dirty="0" smtClean="0"/>
              <a:t> Total del proyecto</a:t>
            </a:r>
            <a:endParaRPr lang="es-AR" dirty="0"/>
          </a:p>
        </p:txBody>
      </p:sp>
      <p:sp>
        <p:nvSpPr>
          <p:cNvPr id="3" name="Content Placeholder 2"/>
          <p:cNvSpPr>
            <a:spLocks noGrp="1"/>
          </p:cNvSpPr>
          <p:nvPr>
            <p:ph idx="1"/>
          </p:nvPr>
        </p:nvSpPr>
        <p:spPr/>
        <p:txBody>
          <a:bodyPr/>
          <a:lstStyle/>
          <a:p>
            <a:r>
              <a:rPr lang="es-AR" dirty="0" smtClean="0"/>
              <a:t>6 Meses y Medio (215 </a:t>
            </a:r>
            <a:r>
              <a:rPr lang="es-AR" dirty="0" err="1" smtClean="0"/>
              <a:t>dias</a:t>
            </a:r>
            <a:r>
              <a:rPr lang="es-AR" dirty="0" smtClean="0"/>
              <a:t> laborales)</a:t>
            </a:r>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sp>
        <p:nvSpPr>
          <p:cNvPr id="3" name="Content Placeholder 2"/>
          <p:cNvSpPr>
            <a:spLocks noGrp="1"/>
          </p:cNvSpPr>
          <p:nvPr>
            <p:ph idx="1"/>
          </p:nvPr>
        </p:nvSpPr>
        <p:spPr>
          <a:xfrm>
            <a:off x="722313" y="764705"/>
            <a:ext cx="7888287" cy="5255096"/>
          </a:xfrm>
        </p:spPr>
        <p:txBody>
          <a:bodyPr/>
          <a:lstStyle/>
          <a:p>
            <a:pPr marL="0" indent="0" algn="ctr">
              <a:buNone/>
            </a:pPr>
            <a:r>
              <a:rPr lang="es-AR" b="1" dirty="0"/>
              <a:t>Arquitectura de tres capas con cliente </a:t>
            </a:r>
            <a:r>
              <a:rPr lang="es-AR" b="1" dirty="0" smtClean="0"/>
              <a:t>desktop</a:t>
            </a:r>
            <a:endParaRPr lang="es-AR" b="1" dirty="0"/>
          </a:p>
          <a:p>
            <a:pPr marL="0" indent="0" algn="ctr">
              <a:buNone/>
            </a:pPr>
            <a:endParaRPr lang="es-AR" dirty="0"/>
          </a:p>
          <a:p>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115" y="1268760"/>
            <a:ext cx="5891221" cy="48519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3579918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sp>
        <p:nvSpPr>
          <p:cNvPr id="7" name="Rectangle 1"/>
          <p:cNvSpPr>
            <a:spLocks noChangeArrowheads="1"/>
          </p:cNvSpPr>
          <p:nvPr/>
        </p:nvSpPr>
        <p:spPr bwMode="auto">
          <a:xfrm>
            <a:off x="539552" y="1556792"/>
            <a:ext cx="806489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err="1" smtClean="0">
                <a:ln>
                  <a:noFill/>
                </a:ln>
                <a:solidFill>
                  <a:schemeClr val="tx1"/>
                </a:solidFill>
                <a:effectLst/>
                <a:latin typeface="Verdana" pitchFamily="34" charset="0"/>
                <a:ea typeface="Times New Roman" pitchFamily="18" charset="0"/>
                <a:cs typeface="Times New Roman" pitchFamily="18" charset="0"/>
              </a:rPr>
              <a:t>Duracion</a:t>
            </a:r>
            <a:r>
              <a:rPr kumimoji="0" lang="es-ES_tradnl" sz="16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 Total: 6 Meses y Medio</a:t>
            </a:r>
          </a:p>
          <a:p>
            <a:pPr marL="0" marR="0" lvl="0" indent="0" algn="l" defTabSz="914400" rtl="0" eaLnBrk="1" fontAlgn="base" latinLnBrk="0" hangingPunct="1">
              <a:lnSpc>
                <a:spcPct val="100000"/>
              </a:lnSpc>
              <a:spcBef>
                <a:spcPct val="0"/>
              </a:spcBef>
              <a:spcAft>
                <a:spcPct val="0"/>
              </a:spcAft>
              <a:buClrTx/>
              <a:buSzTx/>
              <a:buFontTx/>
              <a:buNone/>
              <a:tabLst/>
            </a:pPr>
            <a:endParaRPr lang="es-ES_tradnl" sz="1600" dirty="0" smtClean="0">
              <a:latin typeface="Verdana" pitchFamily="34" charset="0"/>
              <a:ea typeface="Times New Roman" pitchFamily="18" charset="0"/>
              <a:cs typeface="Times New Roman" pitchFamily="18" charset="0"/>
            </a:endParaRPr>
          </a:p>
          <a:p>
            <a:pPr eaLnBrk="0" hangingPunct="0"/>
            <a:r>
              <a:rPr lang="es-ES_tradnl" sz="1600" dirty="0" smtClean="0">
                <a:latin typeface="Verdana" pitchFamily="34" charset="0"/>
                <a:ea typeface="Times New Roman" pitchFamily="18" charset="0"/>
                <a:cs typeface="Times New Roman" pitchFamily="18" charset="0"/>
              </a:rPr>
              <a:t>El </a:t>
            </a:r>
            <a:r>
              <a:rPr lang="es-ES_tradnl" sz="1600" dirty="0">
                <a:latin typeface="Verdana" pitchFamily="34" charset="0"/>
                <a:ea typeface="Times New Roman" pitchFamily="18" charset="0"/>
                <a:cs typeface="Times New Roman" pitchFamily="18" charset="0"/>
              </a:rPr>
              <a:t>proyecto comienza </a:t>
            </a:r>
            <a:r>
              <a:rPr lang="es-ES_tradnl" sz="1600" b="1" dirty="0">
                <a:solidFill>
                  <a:srgbClr val="FF0000"/>
                </a:solidFill>
                <a:latin typeface="Verdana" pitchFamily="34" charset="0"/>
                <a:ea typeface="Times New Roman" pitchFamily="18" charset="0"/>
                <a:cs typeface="Times New Roman" pitchFamily="18" charset="0"/>
              </a:rPr>
              <a:t>el 6/5 y termina el 16/11</a:t>
            </a:r>
            <a:endParaRPr lang="es-AR" sz="1400" dirty="0">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6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6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sz="1600" b="1" dirty="0" smtClean="0">
                <a:latin typeface="Verdana" pitchFamily="34" charset="0"/>
                <a:ea typeface="Times New Roman" pitchFamily="18" charset="0"/>
                <a:cs typeface="Times New Roman" pitchFamily="18" charset="0"/>
              </a:rPr>
              <a:t>Hitos Generales:</a:t>
            </a:r>
            <a:endParaRPr kumimoji="0" lang="es-ES_tradnl" sz="1600" b="1"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77044298"/>
              </p:ext>
            </p:extLst>
          </p:nvPr>
        </p:nvGraphicFramePr>
        <p:xfrm>
          <a:off x="539552" y="3284984"/>
          <a:ext cx="8064896" cy="128524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370840">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26/6</a:t>
                      </a:r>
                      <a:endParaRPr lang="es-AR" sz="1800" dirty="0"/>
                    </a:p>
                  </a:txBody>
                  <a:tcPr marL="68580" marR="68580" marT="0" marB="0"/>
                </a:tc>
                <a:tc>
                  <a:txBody>
                    <a:bodyPr/>
                    <a:lstStyle/>
                    <a:p>
                      <a:pPr algn="ctr"/>
                      <a:r>
                        <a:rPr lang="es-AR" sz="1800" dirty="0" smtClean="0"/>
                        <a:t>12/8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370840">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611560" y="1124744"/>
          <a:ext cx="8064896" cy="4857331"/>
        </p:xfrm>
        <a:graphic>
          <a:graphicData uri="http://schemas.openxmlformats.org/drawingml/2006/table">
            <a:tbl>
              <a:tblPr firstRow="1" bandRow="1">
                <a:tableStyleId>{F5AB1C69-6EDB-4FF4-983F-18BD219EF322}</a:tableStyleId>
              </a:tblPr>
              <a:tblGrid>
                <a:gridCol w="1759614"/>
                <a:gridCol w="6305282"/>
              </a:tblGrid>
              <a:tr h="336141">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10498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2432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seguimiento de patologías, información de encuestas,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856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338805">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Pagos y Ganancias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45837753"/>
              </p:ext>
            </p:extLst>
          </p:nvPr>
        </p:nvGraphicFramePr>
        <p:xfrm>
          <a:off x="755576" y="908720"/>
          <a:ext cx="7888287"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Arquitectura General</a:t>
            </a:r>
          </a:p>
        </p:txBody>
      </p:sp>
      <p:sp>
        <p:nvSpPr>
          <p:cNvPr id="3" name="Content Placeholder 2"/>
          <p:cNvSpPr>
            <a:spLocks noGrp="1"/>
          </p:cNvSpPr>
          <p:nvPr>
            <p:ph idx="1"/>
          </p:nvPr>
        </p:nvSpPr>
        <p:spPr>
          <a:xfrm>
            <a:off x="722313" y="908721"/>
            <a:ext cx="7888287" cy="5111080"/>
          </a:xfrm>
        </p:spPr>
        <p:txBody>
          <a:bodyPr/>
          <a:lstStyle/>
          <a:p>
            <a:r>
              <a:rPr lang="es-ES_tradnl" u="sng" dirty="0"/>
              <a:t>Cliente Desktop</a:t>
            </a:r>
            <a:r>
              <a:rPr lang="es-ES_tradnl" dirty="0"/>
              <a:t>: </a:t>
            </a:r>
            <a:endParaRPr lang="es-ES_tradnl" dirty="0" smtClean="0"/>
          </a:p>
          <a:p>
            <a:pPr lvl="1"/>
            <a:r>
              <a:rPr lang="es-ES_tradnl" dirty="0" smtClean="0"/>
              <a:t>Interfaz </a:t>
            </a:r>
            <a:r>
              <a:rPr lang="es-ES_tradnl" dirty="0"/>
              <a:t>gráfica más robusta, interactiva y </a:t>
            </a:r>
            <a:r>
              <a:rPr lang="es-ES_tradnl" dirty="0" err="1"/>
              <a:t>performante</a:t>
            </a:r>
            <a:r>
              <a:rPr lang="es-ES_tradnl" dirty="0"/>
              <a:t> que la que podría lograrse con tecnologías web, cosa que es imprescindible para los usuarios intensivos del sistema, en este caso los operadores, ya que el rendimiento de los mismos estará relacionado con la interacción con el </a:t>
            </a:r>
            <a:r>
              <a:rPr lang="es-ES_tradnl" dirty="0" smtClean="0"/>
              <a:t>sistema.</a:t>
            </a:r>
            <a:endParaRPr lang="es-AR" dirty="0"/>
          </a:p>
          <a:p>
            <a:pPr lvl="1"/>
            <a:r>
              <a:rPr lang="es-AR" dirty="0" smtClean="0"/>
              <a:t>Productividad </a:t>
            </a:r>
            <a:r>
              <a:rPr lang="es-AR" dirty="0"/>
              <a:t>en el desarrollo: el tiempo en desarrollar un cliente Desktop es inferior que desarrollar un cliente Web. </a:t>
            </a:r>
          </a:p>
          <a:p>
            <a:pPr marL="0" indent="0">
              <a:buNone/>
            </a:pPr>
            <a:endParaRPr lang="es-AR" dirty="0"/>
          </a:p>
          <a:p>
            <a:r>
              <a:rPr lang="es-ES_tradnl" u="sng" dirty="0"/>
              <a:t>Multicapa</a:t>
            </a:r>
            <a:r>
              <a:rPr lang="es-ES_tradnl" dirty="0"/>
              <a:t>: </a:t>
            </a:r>
            <a:r>
              <a:rPr lang="es-AR" dirty="0"/>
              <a:t>Este tipo de arquitectura mantiene el control del acceso a la base de datos, así se pueden controlar los problemas que la concurrencia pueda traer..</a:t>
            </a:r>
          </a:p>
          <a:p>
            <a:pPr marL="0" indent="0">
              <a:buNone/>
            </a:pPr>
            <a:endParaRPr lang="es-AR" dirty="0"/>
          </a:p>
          <a:p>
            <a:r>
              <a:rPr lang="es-ES_tradnl" u="sng" dirty="0"/>
              <a:t>Sitio Web</a:t>
            </a:r>
            <a:r>
              <a:rPr lang="es-ES_tradnl" dirty="0"/>
              <a:t>: Para que los ciudadanos puedan consultar el estado de sus trámites y comunicarse con los operadores por medio de chat. </a:t>
            </a:r>
            <a:r>
              <a:rPr lang="es-AR" dirty="0"/>
              <a:t>Esta será una aplicación independiente que se ejecutará en un </a:t>
            </a:r>
            <a:r>
              <a:rPr lang="es-AR" dirty="0" err="1"/>
              <a:t>application</a:t>
            </a:r>
            <a:r>
              <a:rPr lang="es-AR" dirty="0"/>
              <a:t> server al igual que el </a:t>
            </a:r>
            <a:r>
              <a:rPr lang="es-AR" dirty="0" err="1"/>
              <a:t>backend</a:t>
            </a:r>
            <a:r>
              <a:rPr lang="es-AR" dirty="0"/>
              <a:t>. </a:t>
            </a:r>
          </a:p>
          <a:p>
            <a:pPr lvl="1"/>
            <a:r>
              <a:rPr lang="es-AR" dirty="0"/>
              <a:t>Esta aplicación web tendrá la menor cantidad de lógica posible y se conectará al mismo </a:t>
            </a:r>
            <a:r>
              <a:rPr lang="es-AR" dirty="0" err="1"/>
              <a:t>backend</a:t>
            </a:r>
            <a:r>
              <a:rPr lang="es-AR" dirty="0"/>
              <a:t> que el cliente desktop para consumir servicios. Así se reutiliza la lógica ya que el tipo de consultas que se hace son similares y se unifica el acceso a la base de datos.</a:t>
            </a:r>
          </a:p>
          <a:p>
            <a:endParaRPr lang="es-AR" dirty="0"/>
          </a:p>
        </p:txBody>
      </p:sp>
    </p:spTree>
    <p:extLst>
      <p:ext uri="{BB962C8B-B14F-4D97-AF65-F5344CB8AC3E}">
        <p14:creationId xmlns:p14="http://schemas.microsoft.com/office/powerpoint/2010/main" val="2334858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a:t>
            </a:r>
            <a:r>
              <a:rPr lang="es-AR" dirty="0" err="1" smtClean="0"/>
              <a:t>Programacion</a:t>
            </a:r>
            <a:endParaRPr lang="es-AR" dirty="0"/>
          </a:p>
        </p:txBody>
      </p:sp>
      <p:sp>
        <p:nvSpPr>
          <p:cNvPr id="3" name="Content Placeholder 2"/>
          <p:cNvSpPr>
            <a:spLocks noGrp="1"/>
          </p:cNvSpPr>
          <p:nvPr>
            <p:ph idx="1"/>
          </p:nvPr>
        </p:nvSpPr>
        <p:spPr>
          <a:xfrm>
            <a:off x="395536" y="908720"/>
            <a:ext cx="8496943" cy="5256583"/>
          </a:xfrm>
        </p:spPr>
        <p:txBody>
          <a:bodyPr/>
          <a:lstStyle/>
          <a:p>
            <a:r>
              <a:rPr lang="es-AR" dirty="0" smtClean="0"/>
              <a:t>Tanto </a:t>
            </a:r>
            <a:r>
              <a:rPr lang="es-AR" dirty="0"/>
              <a:t>el cliente desktop como el </a:t>
            </a:r>
            <a:r>
              <a:rPr lang="es-AR" dirty="0" err="1"/>
              <a:t>backend</a:t>
            </a:r>
            <a:r>
              <a:rPr lang="es-AR" dirty="0"/>
              <a:t> y la aplicación web serán desarrollados en </a:t>
            </a:r>
            <a:r>
              <a:rPr lang="es-AR" b="1" dirty="0" smtClean="0"/>
              <a:t>Java</a:t>
            </a:r>
          </a:p>
          <a:p>
            <a:pPr marL="0" indent="0">
              <a:buNone/>
            </a:pPr>
            <a:endParaRPr lang="es-AR" b="1" dirty="0" smtClean="0"/>
          </a:p>
          <a:p>
            <a:pPr lvl="1"/>
            <a:r>
              <a:rPr lang="es-ES_tradnl" b="1" u="sng" dirty="0" smtClean="0"/>
              <a:t>Amplia </a:t>
            </a:r>
            <a:r>
              <a:rPr lang="es-ES_tradnl" b="1" u="sng" dirty="0"/>
              <a:t>disponibilidad de recursos capacitados</a:t>
            </a:r>
            <a:r>
              <a:rPr lang="es-ES_tradnl" dirty="0"/>
              <a:t>: Es uno de los lenguajes más utilizados y es fácil encontrar personal con experiencia en el mercado. </a:t>
            </a:r>
            <a:r>
              <a:rPr lang="es-AR" dirty="0"/>
              <a:t>No existe la necesidad de capacitar ingresantes. </a:t>
            </a:r>
            <a:r>
              <a:rPr lang="es-AR" dirty="0" smtClean="0"/>
              <a:t>E</a:t>
            </a:r>
            <a:r>
              <a:rPr lang="es-ES_tradnl" dirty="0" smtClean="0"/>
              <a:t>l </a:t>
            </a:r>
            <a:r>
              <a:rPr lang="es-ES_tradnl" dirty="0"/>
              <a:t>personal capacitado es más económico que en otros lenguajes más específicos. </a:t>
            </a:r>
            <a:endParaRPr lang="es-AR" dirty="0"/>
          </a:p>
          <a:p>
            <a:pPr lvl="1"/>
            <a:r>
              <a:rPr lang="es-ES_tradnl" b="1" u="sng" dirty="0" smtClean="0"/>
              <a:t>Madurez </a:t>
            </a:r>
            <a:r>
              <a:rPr lang="es-ES_tradnl" b="1" u="sng" dirty="0"/>
              <a:t>y soporte</a:t>
            </a:r>
            <a:r>
              <a:rPr lang="es-ES_tradnl" dirty="0"/>
              <a:t>: Está establecido en el mercado y fue desarrollado a través de los años por </a:t>
            </a:r>
            <a:r>
              <a:rPr lang="es-ES_tradnl" dirty="0" err="1"/>
              <a:t>Sun</a:t>
            </a:r>
            <a:r>
              <a:rPr lang="es-ES_tradnl" dirty="0"/>
              <a:t>, ahora por un comité formado por importantes empresas y siempre se mantuvo la compatibilidad entre versiones.</a:t>
            </a:r>
            <a:endParaRPr lang="es-AR" dirty="0"/>
          </a:p>
          <a:p>
            <a:pPr lvl="1"/>
            <a:r>
              <a:rPr lang="es-ES_tradnl" b="1" u="sng" dirty="0"/>
              <a:t>Disponibilidad de </a:t>
            </a:r>
            <a:r>
              <a:rPr lang="es-ES_tradnl" b="1" u="sng" dirty="0" err="1"/>
              <a:t>Frameworks</a:t>
            </a:r>
            <a:r>
              <a:rPr lang="es-ES_tradnl" b="1" u="sng" dirty="0"/>
              <a:t> y librerías</a:t>
            </a:r>
            <a:r>
              <a:rPr lang="es-ES_tradnl" dirty="0"/>
              <a:t>: Existe una vasta selección de herramientas maduras para el desarrollado, tanto para la parte de servidor como de presentación. </a:t>
            </a:r>
            <a:r>
              <a:rPr lang="es-ES_tradnl" dirty="0" smtClean="0"/>
              <a:t>R</a:t>
            </a:r>
            <a:r>
              <a:rPr lang="es-AR" dirty="0" smtClean="0"/>
              <a:t>educe </a:t>
            </a:r>
            <a:r>
              <a:rPr lang="es-AR" dirty="0"/>
              <a:t>el tiempo y los riesgos.</a:t>
            </a:r>
          </a:p>
          <a:p>
            <a:pPr lvl="1"/>
            <a:r>
              <a:rPr lang="es-ES_tradnl" b="1" u="sng" dirty="0"/>
              <a:t>Multiplataforma</a:t>
            </a:r>
            <a:r>
              <a:rPr lang="es-ES_tradnl" dirty="0"/>
              <a:t>: Se consideró importante para el desarrollo de este sistema la independencia de plataforma, la capacidad de remplazar o combinar diferentes sistemas operativos sin ningún tipo de desarrollo. </a:t>
            </a:r>
            <a:endParaRPr lang="es-ES_tradnl" dirty="0" smtClean="0"/>
          </a:p>
          <a:p>
            <a:pPr lvl="1"/>
            <a:r>
              <a:rPr lang="es-ES_tradnl" b="1" u="sng" dirty="0" smtClean="0"/>
              <a:t>Performance</a:t>
            </a:r>
            <a:r>
              <a:rPr lang="es-ES_tradnl" dirty="0"/>
              <a:t>: </a:t>
            </a:r>
            <a:r>
              <a:rPr lang="es-ES_tradnl" dirty="0" smtClean="0"/>
              <a:t>Se compila </a:t>
            </a:r>
            <a:r>
              <a:rPr lang="es-ES_tradnl" dirty="0"/>
              <a:t>a </a:t>
            </a:r>
            <a:r>
              <a:rPr lang="es-ES_tradnl" dirty="0" err="1"/>
              <a:t>bytecode</a:t>
            </a:r>
            <a:r>
              <a:rPr lang="es-ES_tradnl" dirty="0"/>
              <a:t> y es ejecutado por una máquina virtual. </a:t>
            </a:r>
            <a:r>
              <a:rPr lang="es-AR" dirty="0"/>
              <a:t>Esta máquina virtual es la Java </a:t>
            </a:r>
            <a:r>
              <a:rPr lang="es-AR" i="1" dirty="0" err="1"/>
              <a:t>HotSpot</a:t>
            </a:r>
            <a:r>
              <a:rPr lang="es-AR" i="1" dirty="0"/>
              <a:t> Server VM </a:t>
            </a:r>
            <a:r>
              <a:rPr lang="es-AR" dirty="0"/>
              <a:t>que tiene la funcionalidad </a:t>
            </a:r>
            <a:r>
              <a:rPr lang="es-AR" i="1" dirty="0"/>
              <a:t>JIT (</a:t>
            </a:r>
            <a:r>
              <a:rPr lang="es-AR" i="1" dirty="0" err="1"/>
              <a:t>Just</a:t>
            </a:r>
            <a:r>
              <a:rPr lang="es-AR" i="1" dirty="0"/>
              <a:t> in time) </a:t>
            </a:r>
            <a:r>
              <a:rPr lang="es-AR" i="1" dirty="0" err="1" smtClean="0"/>
              <a:t>compilation</a:t>
            </a:r>
            <a:r>
              <a:rPr lang="es-AR" i="1" dirty="0" smtClean="0"/>
              <a:t>. E</a:t>
            </a:r>
            <a:r>
              <a:rPr lang="es-AR" dirty="0" smtClean="0"/>
              <a:t>sta </a:t>
            </a:r>
            <a:r>
              <a:rPr lang="es-AR" dirty="0"/>
              <a:t>capacidad analiza el código que se ejecuta reiteradamente y lo optimiza en memoria haciendo las sucesivas ejecuciones más </a:t>
            </a:r>
            <a:r>
              <a:rPr lang="es-AR" dirty="0" smtClean="0"/>
              <a:t>rápidas</a:t>
            </a:r>
          </a:p>
          <a:p>
            <a:pPr lvl="1"/>
            <a:r>
              <a:rPr lang="es-ES_tradnl" b="1" u="sng" dirty="0" smtClean="0"/>
              <a:t>Costos</a:t>
            </a:r>
            <a:r>
              <a:rPr lang="es-ES_tradnl" dirty="0"/>
              <a:t>: No posee costos de </a:t>
            </a:r>
            <a:r>
              <a:rPr lang="es-ES_tradnl" dirty="0" smtClean="0"/>
              <a:t>licencias.</a:t>
            </a:r>
            <a:endParaRPr lang="es-AR"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sp>
        <p:nvSpPr>
          <p:cNvPr id="3" name="Content Placeholder 2"/>
          <p:cNvSpPr>
            <a:spLocks noGrp="1"/>
          </p:cNvSpPr>
          <p:nvPr>
            <p:ph idx="1"/>
          </p:nvPr>
        </p:nvSpPr>
        <p:spPr>
          <a:xfrm>
            <a:off x="611560" y="908721"/>
            <a:ext cx="8280919" cy="5111080"/>
          </a:xfrm>
        </p:spPr>
        <p:txBody>
          <a:bodyPr/>
          <a:lstStyle/>
          <a:p>
            <a:r>
              <a:rPr lang="es-ES_tradnl" b="1" u="sng" dirty="0"/>
              <a:t>SWING</a:t>
            </a:r>
            <a:r>
              <a:rPr lang="es-ES_tradnl" dirty="0"/>
              <a:t>: Para la interfaz de usuario en el cliente </a:t>
            </a:r>
            <a:r>
              <a:rPr lang="es-ES_tradnl" dirty="0" smtClean="0"/>
              <a:t>desktop</a:t>
            </a:r>
            <a:r>
              <a:rPr lang="es-AR" dirty="0" smtClean="0"/>
              <a:t>. Independiente </a:t>
            </a:r>
            <a:r>
              <a:rPr lang="es-AR" dirty="0"/>
              <a:t>del sistema operativo y en las versiones más recientes imita el look and </a:t>
            </a:r>
            <a:r>
              <a:rPr lang="es-AR" dirty="0" err="1"/>
              <a:t>feel</a:t>
            </a:r>
            <a:r>
              <a:rPr lang="es-AR" dirty="0"/>
              <a:t> nativo.</a:t>
            </a:r>
            <a:br>
              <a:rPr lang="es-AR" dirty="0"/>
            </a:br>
            <a:r>
              <a:rPr lang="es-AR" dirty="0" smtClean="0"/>
              <a:t>Las </a:t>
            </a:r>
            <a:r>
              <a:rPr lang="es-AR" dirty="0"/>
              <a:t>implementaciones de los componentes son cien por ciento java puro, lo cual permite adaptar fácilmente el aspecto y comportamiento de tales componentes, facilitando así el trabajo de los programadores, lo cual deriva en una mayor productividad</a:t>
            </a:r>
          </a:p>
          <a:p>
            <a:r>
              <a:rPr lang="es-ES_tradnl" b="1" u="sng" dirty="0" err="1"/>
              <a:t>Tomcat</a:t>
            </a:r>
            <a:r>
              <a:rPr lang="es-ES_tradnl" dirty="0"/>
              <a:t>: Para el </a:t>
            </a:r>
            <a:r>
              <a:rPr lang="es-ES_tradnl" dirty="0" err="1"/>
              <a:t>Application</a:t>
            </a:r>
            <a:r>
              <a:rPr lang="es-ES_tradnl" dirty="0"/>
              <a:t> </a:t>
            </a:r>
            <a:r>
              <a:rPr lang="es-ES_tradnl" dirty="0" smtClean="0"/>
              <a:t>server. N</a:t>
            </a:r>
            <a:r>
              <a:rPr lang="es-AR" dirty="0" smtClean="0"/>
              <a:t>os </a:t>
            </a:r>
            <a:r>
              <a:rPr lang="es-AR" dirty="0"/>
              <a:t>brinda un ambiente de ejecución controlado y configurable. Cada vez que una petición llegue al servidor se utilizará un </a:t>
            </a:r>
            <a:r>
              <a:rPr lang="es-AR" dirty="0" err="1"/>
              <a:t>thread</a:t>
            </a:r>
            <a:r>
              <a:rPr lang="es-AR" dirty="0"/>
              <a:t> para ejecutar la lógica de negocio. Manejar el ciclo de vida, la planificación y comunicación de </a:t>
            </a:r>
            <a:r>
              <a:rPr lang="es-AR" dirty="0" err="1"/>
              <a:t>threads</a:t>
            </a:r>
            <a:r>
              <a:rPr lang="es-AR" dirty="0"/>
              <a:t> es menos costoso que lo equivalente para  procesos, esto aliviará la carga del servidor y hará el sistema más </a:t>
            </a:r>
            <a:r>
              <a:rPr lang="es-AR" dirty="0" err="1"/>
              <a:t>performante</a:t>
            </a:r>
            <a:r>
              <a:rPr lang="es-AR" dirty="0"/>
              <a:t> y escalable.</a:t>
            </a:r>
          </a:p>
          <a:p>
            <a:r>
              <a:rPr lang="es-ES_tradnl" b="1" u="sng" dirty="0"/>
              <a:t>RMI</a:t>
            </a:r>
            <a:r>
              <a:rPr lang="es-ES_tradnl" dirty="0"/>
              <a:t>: La comunicación entre los clientes desktop y web con el </a:t>
            </a:r>
            <a:r>
              <a:rPr lang="es-ES_tradnl" dirty="0" err="1"/>
              <a:t>backend</a:t>
            </a:r>
            <a:r>
              <a:rPr lang="es-ES_tradnl" dirty="0"/>
              <a:t> será a través de RMI (</a:t>
            </a:r>
            <a:r>
              <a:rPr lang="es-ES_tradnl" i="1" dirty="0" err="1"/>
              <a:t>Remote</a:t>
            </a:r>
            <a:r>
              <a:rPr lang="es-ES_tradnl" i="1" dirty="0"/>
              <a:t> </a:t>
            </a:r>
            <a:r>
              <a:rPr lang="es-ES_tradnl" i="1" dirty="0" err="1"/>
              <a:t>Method</a:t>
            </a:r>
            <a:r>
              <a:rPr lang="es-ES_tradnl" i="1" dirty="0"/>
              <a:t> </a:t>
            </a:r>
            <a:r>
              <a:rPr lang="es-ES_tradnl" i="1" dirty="0" err="1"/>
              <a:t>Invocation</a:t>
            </a:r>
            <a:r>
              <a:rPr lang="es-ES_tradnl" i="1" dirty="0"/>
              <a:t>)</a:t>
            </a:r>
            <a:r>
              <a:rPr lang="es-ES_tradnl" dirty="0"/>
              <a:t>, este es un protocolo nativo de Java SE, es de simple aplicación y eficiente.</a:t>
            </a:r>
            <a:br>
              <a:rPr lang="es-ES_tradnl" dirty="0"/>
            </a:br>
            <a:r>
              <a:rPr lang="es-AR" dirty="0" smtClean="0"/>
              <a:t>No </a:t>
            </a:r>
            <a:r>
              <a:rPr lang="es-AR" dirty="0"/>
              <a:t>necesitamos la ventaja de un web </a:t>
            </a:r>
            <a:r>
              <a:rPr lang="es-AR" dirty="0" err="1"/>
              <a:t>service</a:t>
            </a:r>
            <a:r>
              <a:rPr lang="es-AR" dirty="0"/>
              <a:t> (independizar el cliente del servidor) porque ambos serán desarrollados en java, lo que nos da la libertad de elegir un protocolo nativo.</a:t>
            </a:r>
          </a:p>
          <a:p>
            <a:r>
              <a:rPr lang="es-ES_tradnl" b="1" u="sng" dirty="0" err="1"/>
              <a:t>Hibernate</a:t>
            </a:r>
            <a:r>
              <a:rPr lang="es-ES_tradnl" dirty="0"/>
              <a:t>: Como </a:t>
            </a:r>
            <a:r>
              <a:rPr lang="es-ES_tradnl" dirty="0" err="1"/>
              <a:t>framework</a:t>
            </a:r>
            <a:r>
              <a:rPr lang="es-ES_tradnl" dirty="0"/>
              <a:t> de ORM para la persistencia. </a:t>
            </a:r>
            <a:r>
              <a:rPr lang="es-AR" dirty="0"/>
              <a:t>Se decidió utilizar una herramienta de ORM (</a:t>
            </a:r>
            <a:r>
              <a:rPr lang="es-AR" dirty="0" err="1"/>
              <a:t>object</a:t>
            </a:r>
            <a:r>
              <a:rPr lang="es-AR" dirty="0"/>
              <a:t> </a:t>
            </a:r>
            <a:r>
              <a:rPr lang="es-AR" dirty="0" err="1"/>
              <a:t>relational</a:t>
            </a:r>
            <a:r>
              <a:rPr lang="es-AR" dirty="0"/>
              <a:t> </a:t>
            </a:r>
            <a:r>
              <a:rPr lang="es-AR" dirty="0" err="1"/>
              <a:t>mapping</a:t>
            </a:r>
            <a:r>
              <a:rPr lang="es-AR" dirty="0"/>
              <a:t>) para reducir los problemas de desarrollo que acarrea lidiar con la integración de un lenguaje orientado a objetos y una base de datos relacional. </a:t>
            </a:r>
            <a:r>
              <a:rPr lang="es-AR" dirty="0" err="1" smtClean="0"/>
              <a:t>Hibernate</a:t>
            </a:r>
            <a:r>
              <a:rPr lang="es-AR" dirty="0" smtClean="0"/>
              <a:t> </a:t>
            </a:r>
            <a:r>
              <a:rPr lang="es-AR" dirty="0"/>
              <a:t>es el elegido por ser el más usado y probado, se sabe que es ampliamente configurable, de rendimiento aceptable y fácil aplicación. </a:t>
            </a:r>
            <a:endParaRPr lang="es-AR" dirty="0" smtClean="0"/>
          </a:p>
        </p:txBody>
      </p:sp>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83568" y="1412776"/>
            <a:ext cx="7888287" cy="4573587"/>
          </a:xfrm>
        </p:spPr>
        <p:txBody>
          <a:bodyPr/>
          <a:lstStyle/>
          <a:p>
            <a:pPr marL="0" indent="0">
              <a:buNone/>
            </a:pPr>
            <a:r>
              <a:rPr lang="es-AR" b="1" dirty="0" err="1"/>
              <a:t>PostgreSQL</a:t>
            </a:r>
            <a:r>
              <a:rPr lang="es-AR" b="1" dirty="0"/>
              <a:t> </a:t>
            </a:r>
            <a:r>
              <a:rPr lang="es-AR" b="1" dirty="0" smtClean="0"/>
              <a:t>8.4</a:t>
            </a:r>
            <a:endParaRPr lang="es-AR" dirty="0"/>
          </a:p>
          <a:p>
            <a:pPr marL="0" indent="0">
              <a:buNone/>
            </a:pPr>
            <a:endParaRPr lang="es-AR" dirty="0"/>
          </a:p>
          <a:p>
            <a:r>
              <a:rPr lang="es-ES_tradnl" b="1" dirty="0" smtClean="0"/>
              <a:t>Rendimiento Optimo: </a:t>
            </a:r>
            <a:r>
              <a:rPr lang="es-ES_tradnl" dirty="0" smtClean="0"/>
              <a:t>provee </a:t>
            </a:r>
            <a:r>
              <a:rPr lang="es-ES_tradnl" dirty="0"/>
              <a:t>un gran número de configuraciones para asegurar un uso óptimo de los recursos. </a:t>
            </a:r>
            <a:endParaRPr lang="es-ES_tradnl" dirty="0" smtClean="0"/>
          </a:p>
          <a:p>
            <a:r>
              <a:rPr lang="es-AR" b="1" dirty="0" smtClean="0"/>
              <a:t>Alta concurrencia: </a:t>
            </a:r>
            <a:r>
              <a:rPr lang="es-AR" dirty="0" smtClean="0"/>
              <a:t>Mediante </a:t>
            </a:r>
            <a:r>
              <a:rPr lang="es-AR" dirty="0"/>
              <a:t>un sistema denominado MVCC (Acceso concurrente </a:t>
            </a:r>
            <a:r>
              <a:rPr lang="es-AR" dirty="0" err="1" smtClean="0"/>
              <a:t>multiversión</a:t>
            </a:r>
            <a:r>
              <a:rPr lang="es-AR" dirty="0" smtClean="0"/>
              <a:t>) permite </a:t>
            </a:r>
            <a:r>
              <a:rPr lang="es-AR" dirty="0"/>
              <a:t>que mientras un proceso escribe en una tabla, otros accedan a la misma tabla sin necesidad de bloqueos. </a:t>
            </a:r>
            <a:endParaRPr lang="es-AR" dirty="0" smtClean="0"/>
          </a:p>
          <a:p>
            <a:r>
              <a:rPr lang="es-AR" b="1" dirty="0" smtClean="0"/>
              <a:t>Licencias: </a:t>
            </a:r>
            <a:r>
              <a:rPr lang="es-AR" dirty="0" smtClean="0"/>
              <a:t>Sin Costo Asociado de </a:t>
            </a:r>
            <a:r>
              <a:rPr lang="es-AR" dirty="0" smtClean="0"/>
              <a:t>licencias</a:t>
            </a:r>
          </a:p>
          <a:p>
            <a:r>
              <a:rPr lang="es-AR" b="1" dirty="0" smtClean="0"/>
              <a:t>Altamente </a:t>
            </a:r>
            <a:r>
              <a:rPr lang="es-AR" b="1" dirty="0" err="1" smtClean="0"/>
              <a:t>Customizable</a:t>
            </a:r>
            <a:endParaRPr lang="es-AR" b="1" dirty="0"/>
          </a:p>
          <a:p>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88640"/>
            <a:ext cx="2007101" cy="15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467544" y="1196753"/>
            <a:ext cx="8352927"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Debido a esto, es muy simple configurar un pool de conexiones que estén preparadas para poder recibir peticiones desde los clientes</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91" y="2636912"/>
            <a:ext cx="8338381" cy="3063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893</TotalTime>
  <Words>2145</Words>
  <Application>Microsoft Office PowerPoint</Application>
  <PresentationFormat>On-screen Show (4:3)</PresentationFormat>
  <Paragraphs>389</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Template Basico</vt:lpstr>
      <vt:lpstr>PowerPoint Presentation</vt:lpstr>
      <vt:lpstr>PowerPoint Presentation</vt:lpstr>
      <vt:lpstr>Arquitectura General</vt:lpstr>
      <vt:lpstr>PowerPoint Presentation</vt:lpstr>
      <vt:lpstr>Arquitectura General</vt:lpstr>
      <vt:lpstr>Lenguaje Programacion</vt:lpstr>
      <vt:lpstr>Principales Tecnologias</vt:lpstr>
      <vt:lpstr>Base de Datos</vt:lpstr>
      <vt:lpstr>Base de Datos</vt:lpstr>
      <vt:lpstr>Base de Datos</vt:lpstr>
      <vt:lpstr>Base de Datos</vt:lpstr>
      <vt:lpstr>Sistema Operativo de Servidores</vt:lpstr>
      <vt:lpstr>Costos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Duracion Total del proyecto</vt:lpstr>
      <vt:lpstr>Costos Iniciales</vt:lpstr>
      <vt:lpstr>Costos Mensuales</vt:lpstr>
      <vt:lpstr>Entregas</vt:lpstr>
      <vt:lpstr>Entregas</vt:lpstr>
      <vt:lpstr>Pagos y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180</cp:revision>
  <dcterms:created xsi:type="dcterms:W3CDTF">2010-02-15T20:34:02Z</dcterms:created>
  <dcterms:modified xsi:type="dcterms:W3CDTF">2010-09-24T00:03:14Z</dcterms:modified>
</cp:coreProperties>
</file>