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4"/>
  </p:sldMasterIdLst>
  <p:notesMasterIdLst>
    <p:notesMasterId r:id="rId19"/>
  </p:notesMasterIdLst>
  <p:sldIdLst>
    <p:sldId id="256" r:id="rId5"/>
    <p:sldId id="274" r:id="rId6"/>
    <p:sldId id="303" r:id="rId7"/>
    <p:sldId id="295" r:id="rId8"/>
    <p:sldId id="300" r:id="rId9"/>
    <p:sldId id="299" r:id="rId10"/>
    <p:sldId id="304" r:id="rId11"/>
    <p:sldId id="306" r:id="rId12"/>
    <p:sldId id="307" r:id="rId13"/>
    <p:sldId id="308" r:id="rId14"/>
    <p:sldId id="309" r:id="rId15"/>
    <p:sldId id="310" r:id="rId16"/>
    <p:sldId id="302" r:id="rId17"/>
    <p:sldId id="27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1675B-A13E-0CC8-E3BD-3690BEF554B2}" v="5" dt="2025-05-03T08:57:33.534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2500" autoAdjust="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Verkiyani" userId="S::verkiyanisara@cityuniversity.edu::a3e0a764-e0f7-49fc-9c74-9c145202a753" providerId="AD" clId="Web-{DA91675B-A13E-0CC8-E3BD-3690BEF554B2}"/>
    <pc:docChg chg="modSld">
      <pc:chgData name="Sara Verkiyani" userId="S::verkiyanisara@cityuniversity.edu::a3e0a764-e0f7-49fc-9c74-9c145202a753" providerId="AD" clId="Web-{DA91675B-A13E-0CC8-E3BD-3690BEF554B2}" dt="2025-05-03T08:57:33.534" v="4" actId="20577"/>
      <pc:docMkLst>
        <pc:docMk/>
      </pc:docMkLst>
      <pc:sldChg chg="modSp">
        <pc:chgData name="Sara Verkiyani" userId="S::verkiyanisara@cityuniversity.edu::a3e0a764-e0f7-49fc-9c74-9c145202a753" providerId="AD" clId="Web-{DA91675B-A13E-0CC8-E3BD-3690BEF554B2}" dt="2025-05-03T08:57:33.534" v="4" actId="20577"/>
        <pc:sldMkLst>
          <pc:docMk/>
          <pc:sldMk cId="0" sldId="256"/>
        </pc:sldMkLst>
        <pc:spChg chg="mod">
          <ac:chgData name="Sara Verkiyani" userId="S::verkiyanisara@cityuniversity.edu::a3e0a764-e0f7-49fc-9c74-9c145202a753" providerId="AD" clId="Web-{DA91675B-A13E-0CC8-E3BD-3690BEF554B2}" dt="2025-05-03T08:57:33.534" v="4" actId="20577"/>
          <ac:spMkLst>
            <pc:docMk/>
            <pc:sldMk cId="0" sldId="256"/>
            <ac:spMk id="184" creationId="{00000000-0000-0000-0000-000000000000}"/>
          </ac:spMkLst>
        </pc:spChg>
        <pc:picChg chg="mod">
          <ac:chgData name="Sara Verkiyani" userId="S::verkiyanisara@cityuniversity.edu::a3e0a764-e0f7-49fc-9c74-9c145202a753" providerId="AD" clId="Web-{DA91675B-A13E-0CC8-E3BD-3690BEF554B2}" dt="2025-05-03T08:57:10.721" v="3" actId="14100"/>
          <ac:picMkLst>
            <pc:docMk/>
            <pc:sldMk cId="0" sldId="256"/>
            <ac:picMk id="17" creationId="{BC9BDEC9-327E-44B5-A2B9-04844E83893B}"/>
          </ac:picMkLst>
        </pc:picChg>
        <pc:picChg chg="mod">
          <ac:chgData name="Sara Verkiyani" userId="S::verkiyanisara@cityuniversity.edu::a3e0a764-e0f7-49fc-9c74-9c145202a753" providerId="AD" clId="Web-{DA91675B-A13E-0CC8-E3BD-3690BEF554B2}" dt="2025-05-03T08:56:58.846" v="1" actId="14100"/>
          <ac:picMkLst>
            <pc:docMk/>
            <pc:sldMk cId="0" sldId="256"/>
            <ac:picMk id="19" creationId="{967B6378-62F4-43D0-95AA-E3AC21C1152A}"/>
          </ac:picMkLst>
        </pc:picChg>
        <pc:picChg chg="mod">
          <ac:chgData name="Sara Verkiyani" userId="S::verkiyanisara@cityuniversity.edu::a3e0a764-e0f7-49fc-9c74-9c145202a753" providerId="AD" clId="Web-{DA91675B-A13E-0CC8-E3BD-3690BEF554B2}" dt="2025-05-03T08:57:05.206" v="2" actId="14100"/>
          <ac:picMkLst>
            <pc:docMk/>
            <pc:sldMk cId="0" sldId="256"/>
            <ac:picMk id="21" creationId="{08D4AD8D-CCD7-4042-8657-65FE7DB159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4471-2585-3A8D-468D-60DC57248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826AD-F843-C928-BED2-C8666E9C2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61111-F970-BFE0-1CA1-3C8B60E92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steps ensured clean, structured data ready for meaningful analysis.</a:t>
            </a:r>
          </a:p>
        </p:txBody>
      </p:sp>
    </p:spTree>
    <p:extLst>
      <p:ext uri="{BB962C8B-B14F-4D97-AF65-F5344CB8AC3E}">
        <p14:creationId xmlns:p14="http://schemas.microsoft.com/office/powerpoint/2010/main" val="317967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steps ensured clean, structured data ready for meaningful analysis.</a:t>
            </a:r>
          </a:p>
        </p:txBody>
      </p:sp>
    </p:spTree>
    <p:extLst>
      <p:ext uri="{BB962C8B-B14F-4D97-AF65-F5344CB8AC3E}">
        <p14:creationId xmlns:p14="http://schemas.microsoft.com/office/powerpoint/2010/main" val="257864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D38C6-62C3-00D6-7721-B737DB9E6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589805-CCEB-0D5B-93FD-5A5FD9A7C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9D2172-9353-7173-490C-638377F4B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steps ensured clean, structured data ready for meaningful analysis.</a:t>
            </a:r>
          </a:p>
        </p:txBody>
      </p:sp>
    </p:spTree>
    <p:extLst>
      <p:ext uri="{BB962C8B-B14F-4D97-AF65-F5344CB8AC3E}">
        <p14:creationId xmlns:p14="http://schemas.microsoft.com/office/powerpoint/2010/main" val="407526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steps ensured clean, structured data ready for meaningful analysis.</a:t>
            </a:r>
          </a:p>
        </p:txBody>
      </p:sp>
    </p:spTree>
    <p:extLst>
      <p:ext uri="{BB962C8B-B14F-4D97-AF65-F5344CB8AC3E}">
        <p14:creationId xmlns:p14="http://schemas.microsoft.com/office/powerpoint/2010/main" val="257864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Grouping and aggregation allowed us to identify team strategies and dominant play styles.</a:t>
            </a:r>
          </a:p>
        </p:txBody>
      </p:sp>
    </p:spTree>
    <p:extLst>
      <p:ext uri="{BB962C8B-B14F-4D97-AF65-F5344CB8AC3E}">
        <p14:creationId xmlns:p14="http://schemas.microsoft.com/office/powerpoint/2010/main" val="1530797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B0628-ECD9-C83E-C73B-B3FEF225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A7CA8-B4CF-8EC9-0228-4B428E449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6F71C2-D330-73AA-67CC-C33632736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Grouping and aggregation allowed us to identify team strategies and dominant play styles.</a:t>
            </a:r>
          </a:p>
        </p:txBody>
      </p:sp>
    </p:spTree>
    <p:extLst>
      <p:ext uri="{BB962C8B-B14F-4D97-AF65-F5344CB8AC3E}">
        <p14:creationId xmlns:p14="http://schemas.microsoft.com/office/powerpoint/2010/main" val="667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tplotlib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1443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kern="100" dirty="0">
                <a:effectLst/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Powerplays and Predictions: Unlocking IPL Intelligence</a:t>
            </a:r>
            <a:r>
              <a:rPr lang="en-US" sz="2000" kern="100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- </a:t>
            </a:r>
            <a:r>
              <a:rPr lang="en-US" sz="1800" dirty="0"/>
              <a:t>Scikit-learn and IPL Match Winner Prediction</a:t>
            </a:r>
            <a:endParaRPr lang="en-US" sz="2000" dirty="0">
              <a:latin typeface="+mj-lt"/>
              <a:ea typeface="Verdana" panose="020B0604030504040204" pitchFamily="34" charset="0"/>
            </a:endParaRP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2418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Sara Verkiyani, Ashwin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Shastry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Paturi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Akarsh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Lakshmana, Divakar Reddy Ravi Team 09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- CS506 02 IN - Spring 2025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chemeClr val="bg1"/>
                </a:solidFill>
                <a:latin typeface="+mj-lt"/>
              </a:rPr>
              <a:t>Computer Science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  <a:latin typeface="+mj-lt"/>
              </a:rPr>
              <a:t>School of Technology &amp; Computing (STC)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194368"/>
            <a:ext cx="914400" cy="651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3527334"/>
            <a:ext cx="914400" cy="651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968685"/>
            <a:ext cx="914400" cy="651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1327E5-C35B-462C-AA02-67C42F0DC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2743002"/>
            <a:ext cx="914400" cy="651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A person sitting on a bench&#10;&#10;AI-generated content may be incorrect.">
            <a:extLst>
              <a:ext uri="{FF2B5EF4-FFF2-40B4-BE49-F238E27FC236}">
                <a16:creationId xmlns:a16="http://schemas.microsoft.com/office/drawing/2014/main" id="{8FEEC994-BEA6-4FFB-A56C-0EC181016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707" y="1921285"/>
            <a:ext cx="914399" cy="821540"/>
          </a:xfrm>
          <a:prstGeom prst="rect">
            <a:avLst/>
          </a:prstGeom>
        </p:spPr>
      </p:pic>
      <p:pic>
        <p:nvPicPr>
          <p:cNvPr id="17" name="Picture 16" descr="A person standing outside with a building in the background&#10;&#10;AI-generated content may be incorrect.">
            <a:extLst>
              <a:ext uri="{FF2B5EF4-FFF2-40B4-BE49-F238E27FC236}">
                <a16:creationId xmlns:a16="http://schemas.microsoft.com/office/drawing/2014/main" id="{BC9BDEC9-327E-44B5-A2B9-04844E838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606" y="2714369"/>
            <a:ext cx="952500" cy="737949"/>
          </a:xfrm>
          <a:prstGeom prst="rect">
            <a:avLst/>
          </a:prstGeom>
        </p:spPr>
      </p:pic>
      <p:pic>
        <p:nvPicPr>
          <p:cNvPr id="19" name="Picture 18" descr="A person standing in a hallway&#10;&#10;AI-generated content may be incorrect.">
            <a:extLst>
              <a:ext uri="{FF2B5EF4-FFF2-40B4-BE49-F238E27FC236}">
                <a16:creationId xmlns:a16="http://schemas.microsoft.com/office/drawing/2014/main" id="{967B6378-62F4-43D0-95AA-E3AC21C11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998" y="3451676"/>
            <a:ext cx="941717" cy="727167"/>
          </a:xfrm>
          <a:prstGeom prst="rect">
            <a:avLst/>
          </a:prstGeom>
        </p:spPr>
      </p:pic>
      <p:pic>
        <p:nvPicPr>
          <p:cNvPr id="21" name="Picture 20" descr="A person taking a selfie&#10;&#10;AI-generated content may be incorrect.">
            <a:extLst>
              <a:ext uri="{FF2B5EF4-FFF2-40B4-BE49-F238E27FC236}">
                <a16:creationId xmlns:a16="http://schemas.microsoft.com/office/drawing/2014/main" id="{08D4AD8D-CCD7-4042-8657-65FE7DB15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8626" y="1135437"/>
            <a:ext cx="946749" cy="727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F732-9C5B-40E2-93E5-F99507E9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Unsupervised Learning: </a:t>
            </a:r>
            <a:r>
              <a:rPr lang="en-US" sz="2800" dirty="0" err="1"/>
              <a:t>KMeans</a:t>
            </a:r>
            <a:r>
              <a:rPr lang="en-US" sz="2800" dirty="0"/>
              <a:t>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036BA-82F8-4C45-B706-D59C2A0BD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Clustered matches based on run and wicket stats</a:t>
            </a:r>
          </a:p>
          <a:p>
            <a:r>
              <a:rPr lang="en-US" dirty="0"/>
              <a:t>- Used </a:t>
            </a:r>
            <a:r>
              <a:rPr lang="en-US" dirty="0" err="1"/>
              <a:t>StandardScaler</a:t>
            </a:r>
            <a:r>
              <a:rPr lang="en-US" dirty="0"/>
              <a:t> for normalization</a:t>
            </a:r>
          </a:p>
          <a:p>
            <a:r>
              <a:rPr lang="en-US" dirty="0"/>
              <a:t>- Visualized clusters using scatter plot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A89FD-8561-4ABD-A47D-0AF31973F7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375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E386-5C73-42FC-8349-B170FB38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9070-BD18-4FCE-AFF8-89CC11B71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 used: Accuracy, Confusion Matrix</a:t>
            </a:r>
          </a:p>
          <a:p>
            <a:r>
              <a:rPr lang="en-US" dirty="0"/>
              <a:t>- Visualized confusion matrices using heatmaps</a:t>
            </a:r>
          </a:p>
          <a:p>
            <a:r>
              <a:rPr lang="en-US" dirty="0"/>
              <a:t>- Identified which teams were often misclassified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6F9D4-3EFC-4C5E-B77E-E2E5945892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223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776F-F45E-4969-A38E-42DC0239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3396-8DBE-4D08-A417-1000C0371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This project successfully applied Scikit-learn models to sports data.</a:t>
            </a:r>
          </a:p>
          <a:p>
            <a:r>
              <a:rPr lang="en-US" sz="2400" dirty="0"/>
              <a:t>Both Random Forest and Logistic Regression showed good results.</a:t>
            </a:r>
          </a:p>
          <a:p>
            <a:r>
              <a:rPr lang="en-US" sz="2400" dirty="0"/>
              <a:t>Future work: use more features (player stats, current form), try hyperparameter tuning.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D44EA-5F63-47B7-BE20-9231F0A89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241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8B2FA-A8CE-2690-20BF-70772D8B7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5738-2D3B-4AB9-4CC8-3A7E210D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9F88B-72A6-69BD-73C1-FBDD848EC7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562BF6D-520D-B002-692C-5A46099D1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35117" y="1197097"/>
            <a:ext cx="6183084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900" b="1" dirty="0"/>
          </a:p>
          <a:p>
            <a:r>
              <a:rPr lang="en-US" sz="1400" dirty="0" err="1"/>
              <a:t>Pedregosa</a:t>
            </a:r>
            <a:r>
              <a:rPr lang="en-US" sz="1400" dirty="0"/>
              <a:t>, F., </a:t>
            </a:r>
            <a:r>
              <a:rPr lang="en-US" sz="1400" dirty="0" err="1"/>
              <a:t>Varoquaux</a:t>
            </a:r>
            <a:r>
              <a:rPr lang="en-US" sz="1400" dirty="0"/>
              <a:t>, G., </a:t>
            </a:r>
            <a:r>
              <a:rPr lang="en-US" sz="1400" dirty="0" err="1"/>
              <a:t>Gramfort</a:t>
            </a:r>
            <a:r>
              <a:rPr lang="en-US" sz="1400" dirty="0"/>
              <a:t>, A., Michel, V., </a:t>
            </a:r>
            <a:r>
              <a:rPr lang="en-US" sz="1400" dirty="0" err="1"/>
              <a:t>Thirion</a:t>
            </a:r>
            <a:r>
              <a:rPr lang="en-US" sz="1400" dirty="0"/>
              <a:t>, B., Grisel, O., ... &amp; </a:t>
            </a:r>
            <a:r>
              <a:rPr lang="en-US" sz="1400" dirty="0" err="1"/>
              <a:t>Duchesnay</a:t>
            </a:r>
            <a:r>
              <a:rPr lang="en-US" sz="1400" dirty="0"/>
              <a:t>, É. (2011). Scikit-learn: Machine learning in Python. Journal of Machine Learning Research, 12, 2825–2830.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</a:t>
            </a:r>
            <a:endParaRPr lang="en-US" sz="1400" dirty="0"/>
          </a:p>
          <a:p>
            <a:r>
              <a:rPr lang="en-US" sz="1400" dirty="0"/>
              <a:t>McKinney, W. (2010). Data structures for statistical computing in Python. In Proceedings of the 9th Python in Science Conference (Vol. 445, pp. 51–56). https://pandas.pydata.org/</a:t>
            </a:r>
          </a:p>
          <a:p>
            <a:r>
              <a:rPr lang="en-US" sz="1400" dirty="0"/>
              <a:t>Hunter, J. D. (2007). Matplotlib: A 2D graphics environment. Computing in Science &amp; Engineering, 9(3), 90–95.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endParaRPr lang="en-US" sz="1400" dirty="0"/>
          </a:p>
          <a:p>
            <a:r>
              <a:rPr lang="en-US" sz="1400" dirty="0"/>
              <a:t>Waskom, M. (2021). Seaborn: Statistical data visualization. Journal of Open Source Software, 6(60), 3021. https://seaborn.pydata.org/</a:t>
            </a:r>
          </a:p>
          <a:p>
            <a:r>
              <a:rPr lang="en-US" sz="1400" dirty="0"/>
              <a:t>Kaggle. (2022). Indian Premier League (IPL) All seasons. Retrieved from https://www.kaggle.com/datasets</a:t>
            </a:r>
          </a:p>
          <a:p>
            <a:r>
              <a:rPr lang="en-US" sz="1400" dirty="0" err="1"/>
              <a:t>Géron</a:t>
            </a:r>
            <a:r>
              <a:rPr lang="en-US" sz="1400" dirty="0"/>
              <a:t>, A. (2019). Hands-On Machine Learning with Scikit-Learn, </a:t>
            </a:r>
            <a:r>
              <a:rPr lang="en-US" sz="1400" dirty="0" err="1"/>
              <a:t>Keras</a:t>
            </a:r>
            <a:r>
              <a:rPr lang="en-US" sz="1400" dirty="0"/>
              <a:t>, and TensorFlow (2nd ed.). O’Reilly Media.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6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490636"/>
            <a:ext cx="3757725" cy="3145500"/>
          </a:xfrm>
        </p:spPr>
        <p:txBody>
          <a:bodyPr/>
          <a:lstStyle/>
          <a:p>
            <a:r>
              <a:rPr lang="en-US" dirty="0">
                <a:latin typeface="+mj-lt"/>
              </a:rPr>
              <a:t>Introduction </a:t>
            </a:r>
          </a:p>
          <a:p>
            <a:r>
              <a:rPr lang="en-US" dirty="0">
                <a:latin typeface="+mj-lt"/>
              </a:rPr>
              <a:t>Dataset Overview</a:t>
            </a:r>
            <a:endParaRPr lang="fa-IR" dirty="0">
              <a:latin typeface="+mj-lt"/>
            </a:endParaRPr>
          </a:p>
          <a:p>
            <a:r>
              <a:rPr lang="en-US" dirty="0">
                <a:latin typeface="+mj-lt"/>
              </a:rPr>
              <a:t>Summary of Key Insights</a:t>
            </a:r>
            <a:endParaRPr lang="fa-IR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</a:t>
            </a:fld>
            <a:endParaRPr lang="en">
              <a:latin typeface="+mj-lt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255478" y="1490636"/>
            <a:ext cx="4325814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dirty="0">
                <a:latin typeface="+mj-lt"/>
              </a:rPr>
              <a:t>Supervised Learning</a:t>
            </a:r>
            <a:endParaRPr lang="fa-IR" dirty="0">
              <a:latin typeface="+mj-lt"/>
            </a:endParaRPr>
          </a:p>
          <a:p>
            <a:r>
              <a:rPr lang="en-US" dirty="0">
                <a:latin typeface="+mj-lt"/>
              </a:rPr>
              <a:t>Supervised Learning</a:t>
            </a:r>
          </a:p>
          <a:p>
            <a:r>
              <a:rPr lang="en-US" dirty="0">
                <a:latin typeface="+mj-lt"/>
              </a:rPr>
              <a:t>Unsupervised</a:t>
            </a:r>
            <a:r>
              <a:rPr lang="fa-IR" dirty="0">
                <a:latin typeface="+mj-lt"/>
              </a:rPr>
              <a:t> </a:t>
            </a:r>
            <a:r>
              <a:rPr lang="en-US" dirty="0">
                <a:latin typeface="+mj-lt"/>
              </a:rPr>
              <a:t>Learning</a:t>
            </a:r>
            <a:endParaRPr lang="fa-IR" dirty="0">
              <a:latin typeface="+mj-lt"/>
            </a:endParaRPr>
          </a:p>
          <a:p>
            <a:r>
              <a:rPr lang="en-US" dirty="0">
                <a:latin typeface="+mj-lt"/>
              </a:rPr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EE3A9-88BF-B268-2422-FB99FBD48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485E-E06C-A20C-22CB-2A1A2006FA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B72C6F-B5E3-B2FA-7BF6-0BEF68D6170F}"/>
              </a:ext>
            </a:extLst>
          </p:cNvPr>
          <p:cNvSpPr txBox="1">
            <a:spLocks/>
          </p:cNvSpPr>
          <p:nvPr/>
        </p:nvSpPr>
        <p:spPr>
          <a:xfrm>
            <a:off x="316130" y="1631384"/>
            <a:ext cx="5492400" cy="285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400" dirty="0"/>
              <a:t>This project demonstrates the application of Scikit-learn to predict the outcome of IPL cricket matches.</a:t>
            </a:r>
          </a:p>
          <a:p>
            <a:r>
              <a:rPr lang="en-US" sz="1400" dirty="0"/>
              <a:t>We used supervised and unsupervised learning methods with historical IPL data.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79BDB44-B296-841B-E4CC-A6F4BC7F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6379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0052-2BA7-422B-B440-2CCAC923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D46B-10CD-4AE4-B781-0E864DB2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437130" cy="3309150"/>
          </a:xfrm>
        </p:spPr>
        <p:txBody>
          <a:bodyPr/>
          <a:lstStyle/>
          <a:p>
            <a:r>
              <a:rPr lang="en-US" sz="1600" dirty="0"/>
              <a:t>- Dataset: all_season_summary.csv</a:t>
            </a:r>
          </a:p>
          <a:p>
            <a:r>
              <a:rPr lang="en-US" sz="1600" dirty="0"/>
              <a:t>- Features: </a:t>
            </a:r>
            <a:r>
              <a:rPr lang="en-US" sz="1600" dirty="0" err="1"/>
              <a:t>home_team</a:t>
            </a:r>
            <a:r>
              <a:rPr lang="en-US" sz="1600" dirty="0"/>
              <a:t>, </a:t>
            </a:r>
            <a:r>
              <a:rPr lang="en-US" sz="1600" dirty="0" err="1"/>
              <a:t>away_team</a:t>
            </a:r>
            <a:r>
              <a:rPr lang="en-US" sz="1600" dirty="0"/>
              <a:t>, </a:t>
            </a:r>
            <a:r>
              <a:rPr lang="en-US" sz="1600" dirty="0" err="1"/>
              <a:t>toss_won</a:t>
            </a:r>
            <a:r>
              <a:rPr lang="en-US" sz="1600" dirty="0"/>
              <a:t>, </a:t>
            </a:r>
            <a:r>
              <a:rPr lang="en-US" sz="1600" dirty="0" err="1"/>
              <a:t>venue_name</a:t>
            </a:r>
            <a:endParaRPr lang="en-US" sz="1600" dirty="0"/>
          </a:p>
          <a:p>
            <a:r>
              <a:rPr lang="en-US" sz="1600" dirty="0"/>
              <a:t>- Target: match winner</a:t>
            </a:r>
          </a:p>
          <a:p>
            <a:r>
              <a:rPr lang="en-US" sz="1600" dirty="0"/>
              <a:t>- Preprocessing: missing value removal and label encoding</a:t>
            </a:r>
          </a:p>
          <a:p>
            <a:pPr marL="7620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b="0" i="0" dirty="0">
              <a:solidFill>
                <a:srgbClr val="1F2328"/>
              </a:solidFill>
              <a:effectLst/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4DB6-E73B-4631-83A5-942B6E57B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4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1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0B50-6A1C-F593-BE69-22797FC8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75"/>
            <a:ext cx="7529971" cy="766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Data Visualization – Tools and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CA2CB-7F94-C8CE-D326-64D48BDC311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5036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5</a:t>
            </a:fld>
            <a:endParaRPr lang="en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882A43-8BFC-3401-5851-A81030D3098A}"/>
              </a:ext>
            </a:extLst>
          </p:cNvPr>
          <p:cNvSpPr txBox="1">
            <a:spLocks/>
          </p:cNvSpPr>
          <p:nvPr/>
        </p:nvSpPr>
        <p:spPr>
          <a:xfrm>
            <a:off x="814275" y="1364261"/>
            <a:ext cx="7529971" cy="333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- Used matplotlib and seaborn libraries for visual representation of data and model performance.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- Plotted heatmaps to display confusion matrices for both Random Forest and Logistic Regression models.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- Used scatter plots to visualize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+mj-lt"/>
              </a:rPr>
              <a:t>KMeans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 clustering of match data based on team performance (runs and wickets).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- Visualization helped identify patterns, misclassifications, and overall model behavior.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endParaRPr lang="en-US" sz="1600" b="0" i="0" dirty="0">
              <a:solidFill>
                <a:srgbClr val="1F2328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91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1E139-0C37-D294-EB08-0234E05B0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C82AE-1238-A2C0-CF4F-E5FB5013CB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6</a:t>
            </a:fld>
            <a:endParaRPr lang="en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9CCE7F-45BF-ABC9-133C-2BA6BD18EBCC}"/>
              </a:ext>
            </a:extLst>
          </p:cNvPr>
          <p:cNvSpPr txBox="1">
            <a:spLocks/>
          </p:cNvSpPr>
          <p:nvPr/>
        </p:nvSpPr>
        <p:spPr>
          <a:xfrm>
            <a:off x="457200" y="1539863"/>
            <a:ext cx="4525926" cy="261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2000">
                <a:latin typeface="+mj-lt"/>
              </a:rPr>
              <a:t>- Selected key match-related features: home_team, away_team, toss_won, venue_name.</a:t>
            </a:r>
          </a:p>
          <a:p>
            <a:r>
              <a:rPr lang="en-US" sz="2000">
                <a:latin typeface="+mj-lt"/>
              </a:rPr>
              <a:t>- Applied Label Encoding to convert categorical variables into numerical format.</a:t>
            </a:r>
          </a:p>
          <a:p>
            <a:r>
              <a:rPr lang="en-US" sz="2000">
                <a:latin typeface="+mj-lt"/>
              </a:rPr>
              <a:t>- Handled missing values by removing rows with NaN entries in selected features.</a:t>
            </a:r>
          </a:p>
          <a:p>
            <a:r>
              <a:rPr lang="en-US" sz="2000">
                <a:latin typeface="+mj-lt"/>
              </a:rPr>
              <a:t>- Used train_test_split to divide the data (80% training, 20% testing).</a:t>
            </a:r>
          </a:p>
          <a:p>
            <a:r>
              <a:rPr lang="en-US" sz="2000">
                <a:latin typeface="+mj-lt"/>
              </a:rPr>
              <a:t>- Set random_state to ensure reproducibility across runs.</a:t>
            </a:r>
          </a:p>
          <a:p>
            <a:r>
              <a:rPr lang="en-US" sz="2000">
                <a:latin typeface="+mj-lt"/>
              </a:rPr>
              <a:t>- Validation metrics: accuracy score and confusion matrix to evaluate model predictions.</a:t>
            </a:r>
            <a:endParaRPr lang="en-US" sz="2000" dirty="0">
              <a:latin typeface="+mj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0D1F085-DCE2-0A48-4F9F-2F304ACB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676"/>
            <a:ext cx="6318046" cy="636124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Feature Engineering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43941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2D483-A888-786F-2A4C-3A483BFB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9E5E-51D4-7BFB-2EF1-89E68D15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75"/>
            <a:ext cx="6773593" cy="766200"/>
          </a:xfrm>
        </p:spPr>
        <p:txBody>
          <a:bodyPr>
            <a:noAutofit/>
          </a:bodyPr>
          <a:lstStyle/>
          <a:p>
            <a:r>
              <a:rPr lang="en-US" sz="2800" dirty="0"/>
              <a:t>Summary of Key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AD16-3DFC-F83E-DD4E-27DFCD056C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88C026-8B14-5381-FB1A-F7269FE34600}"/>
              </a:ext>
            </a:extLst>
          </p:cNvPr>
          <p:cNvSpPr txBox="1">
            <a:spLocks/>
          </p:cNvSpPr>
          <p:nvPr/>
        </p:nvSpPr>
        <p:spPr>
          <a:xfrm>
            <a:off x="948955" y="1389321"/>
            <a:ext cx="5324254" cy="298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Random Forest and Logistic Regression were effective in predicting match outcomes with good accuracy.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Venue, toss winner, and team composition are strong predictors in IPL matches.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KMeans clustering revealed performance-based groupings of matches.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Confusion matrix visualizations helped identify common misclassifications.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Feature engineering and proper validation played a key role in model success.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Future models can be improved using player-level statistics and recent team form.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9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0052-2BA7-422B-B440-2CCAC923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75"/>
            <a:ext cx="6306675" cy="766200"/>
          </a:xfrm>
        </p:spPr>
        <p:txBody>
          <a:bodyPr/>
          <a:lstStyle/>
          <a:p>
            <a:r>
              <a:rPr lang="en-US" sz="2800" dirty="0"/>
              <a:t>Supervised Learning: Random Forest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D46B-10CD-4AE4-B781-0E864DB2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723" y="1531086"/>
            <a:ext cx="5011479" cy="2977117"/>
          </a:xfrm>
        </p:spPr>
        <p:txBody>
          <a:bodyPr/>
          <a:lstStyle/>
          <a:p>
            <a:r>
              <a:rPr lang="en-US" sz="1050" dirty="0"/>
              <a:t>- Trained on 80% of the dataset</a:t>
            </a:r>
          </a:p>
          <a:p>
            <a:r>
              <a:rPr lang="en-US" sz="1050" dirty="0"/>
              <a:t>- Accuracy achieved: 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0.47572815533980584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/>
              <a:t>- Used to predict match winner based on selected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4DB6-E73B-4631-83A5-942B6E57B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50913-AEF8-4E90-B63E-4709A9AA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1" y="1660633"/>
            <a:ext cx="3972479" cy="25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78B6-3056-4F00-8073-50E8335A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74" y="392575"/>
            <a:ext cx="6569625" cy="766200"/>
          </a:xfrm>
        </p:spPr>
        <p:txBody>
          <a:bodyPr/>
          <a:lstStyle/>
          <a:p>
            <a:r>
              <a:rPr lang="en-US" sz="2800" dirty="0"/>
              <a:t>Supervised Learning: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724EE-4DC1-4B47-AF90-A7859103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6" y="1461392"/>
            <a:ext cx="4926419" cy="2990106"/>
          </a:xfrm>
        </p:spPr>
        <p:txBody>
          <a:bodyPr/>
          <a:lstStyle/>
          <a:p>
            <a:r>
              <a:rPr lang="en-US" sz="1050" dirty="0"/>
              <a:t>Second classification model for comparison</a:t>
            </a:r>
          </a:p>
          <a:p>
            <a:r>
              <a:rPr lang="en-US" sz="1050" dirty="0"/>
              <a:t>- Simpler, linear model for baseline performance</a:t>
            </a:r>
          </a:p>
          <a:p>
            <a:r>
              <a:rPr lang="en-US" sz="1050" dirty="0"/>
              <a:t>- Accuracy: 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0.2621359223300971</a:t>
            </a:r>
            <a:endParaRPr lang="en-US" sz="1050" dirty="0">
              <a:solidFill>
                <a:schemeClr val="tx1"/>
              </a:solidFill>
            </a:endParaRPr>
          </a:p>
          <a:p>
            <a:pPr marL="76200" indent="0" algn="just">
              <a:buNone/>
            </a:pPr>
            <a:endParaRPr lang="en-US" sz="1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58D6B-CF8A-407F-8292-B9E504B2BF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90ED3-81B1-47C9-A0A4-09E54723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66" y="1461392"/>
            <a:ext cx="4442745" cy="29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4237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498FCC4FFE941951D0E3E24D8685A" ma:contentTypeVersion="11" ma:contentTypeDescription="Create a new document." ma:contentTypeScope="" ma:versionID="50a3fca0c359e772d042327dc3711fc9">
  <xsd:schema xmlns:xsd="http://www.w3.org/2001/XMLSchema" xmlns:xs="http://www.w3.org/2001/XMLSchema" xmlns:p="http://schemas.microsoft.com/office/2006/metadata/properties" xmlns:ns2="0501a584-4d76-4066-960e-7acaf6c8e2af" xmlns:ns3="818f02cc-5cc2-4df2-bf71-e729983fc4a9" targetNamespace="http://schemas.microsoft.com/office/2006/metadata/properties" ma:root="true" ma:fieldsID="d39f4b6b0d155097333e155ea34eb244" ns2:_="" ns3:_="">
    <xsd:import namespace="0501a584-4d76-4066-960e-7acaf6c8e2af"/>
    <xsd:import namespace="818f02cc-5cc2-4df2-bf71-e729983fc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1a584-4d76-4066-960e-7acaf6c8e2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6a43e1-4e15-4448-a533-0b9301fa17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f02cc-5cc2-4df2-bf71-e729983fc4a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d8072fe-aea6-44b3-aefc-64578db43b24}" ma:internalName="TaxCatchAll" ma:showField="CatchAllData" ma:web="818f02cc-5cc2-4df2-bf71-e729983fc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8f02cc-5cc2-4df2-bf71-e729983fc4a9" xsi:nil="true"/>
    <lcf76f155ced4ddcb4097134ff3c332f xmlns="0501a584-4d76-4066-960e-7acaf6c8e2a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D1C92F-B8B3-4B6B-8B02-90A7206A0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B1A711-9BAA-4AD9-9D44-A8A81A6255D1}">
  <ds:schemaRefs>
    <ds:schemaRef ds:uri="0501a584-4d76-4066-960e-7acaf6c8e2af"/>
    <ds:schemaRef ds:uri="818f02cc-5cc2-4df2-bf71-e729983fc4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80CBDC-4821-4F2F-BFAF-55A45FAE7E12}">
  <ds:schemaRefs>
    <ds:schemaRef ds:uri="0501a584-4d76-4066-960e-7acaf6c8e2af"/>
    <ds:schemaRef ds:uri="818f02cc-5cc2-4df2-bf71-e729983fc4a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824</Words>
  <Application>Microsoft Office PowerPoint</Application>
  <PresentationFormat>On-screen Show (16:9)</PresentationFormat>
  <Paragraphs>86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Arvo</vt:lpstr>
      <vt:lpstr>Consolas</vt:lpstr>
      <vt:lpstr>Roboto Condensed</vt:lpstr>
      <vt:lpstr>Roboto Condensed Light</vt:lpstr>
      <vt:lpstr>Salerio template</vt:lpstr>
      <vt:lpstr>Powerplays and Predictions: Unlocking IPL Intelligence - Scikit-learn and IPL Match Winner Prediction</vt:lpstr>
      <vt:lpstr>Agenda</vt:lpstr>
      <vt:lpstr>Dataset Overview</vt:lpstr>
      <vt:lpstr>Dataset Description</vt:lpstr>
      <vt:lpstr>Data Visualization – Tools and Techniques</vt:lpstr>
      <vt:lpstr>Feature Engineering &amp; Validation</vt:lpstr>
      <vt:lpstr>Summary of Key Insights</vt:lpstr>
      <vt:lpstr>Supervised Learning: Random Forest Classifier</vt:lpstr>
      <vt:lpstr>Supervised Learning: Logistic Regression</vt:lpstr>
      <vt:lpstr>Unsupervised Learning: KMeans Clustering</vt:lpstr>
      <vt:lpstr>Model Evaluation</vt:lpstr>
      <vt:lpstr>Conclusion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Sara Verkiyani</cp:lastModifiedBy>
  <cp:revision>231</cp:revision>
  <dcterms:modified xsi:type="dcterms:W3CDTF">2025-05-25T12:19:09Z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0x0101000B6498FCC4FFE941951D0E3E24D8685A</vt:lpwstr>
  </property>
  <property fmtid="{D5CDD505-2E9C-101B-9397-08002B2CF9AE}" pid="3" name="MediaServiceImageTags">
    <vt:lpwstr/>
  </property>
</Properties>
</file>