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Montserra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8801e5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8801e5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0494f8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0494f8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dc8d8480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dc8d8480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cf40473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cf40473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dc8d848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dc8d848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22ebd9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22ebd9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dc8d8480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dc8d8480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22ebd92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22ebd92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d5ebcafe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d5ebcafe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22ebd9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22ebd9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58801e5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58801e5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cf40473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cf40473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d5ebcafe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d5ebcafe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d5ebcafe1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d5ebcafe1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5ebcafe1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d5ebcafe1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d5ebcafe1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d5ebcafe1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d5ebcafe1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d5ebcafe1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dc8d8480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dc8d8480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dc8d8480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dc8d8480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dc8d8480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dc8d8480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dc8d8480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dc8d8480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c8d848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c8d848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dc8d848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dc8d848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22ebd9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22ebd9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d5ebcafe1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d5ebcafe1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d5ebcafe1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d5ebcaf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f22ebd9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f22ebd9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f22ebd9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f22ebd9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8baba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8baba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f22ebd9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f22ebd9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22ebd92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22ebd92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cf40473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cf40473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c8d84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c8d84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075605c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6075605c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075605c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6075605c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075605c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6075605c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075605c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075605c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075605c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6075605c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7cdf908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7cdf908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7cdf908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7cdf908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684b2516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684b2516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84b2516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684b2516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958801e5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958801e5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58d348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58d348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6ccf09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36ccf09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cf40473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cf40473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dc8d8480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dc8d8480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c8d8480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dc8d8480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d8baba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d8baba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f40473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cf40473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29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32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hyperlink" Target="https://www.kaggle.com/datasets/ruchi798/shopping-cart-database" TargetMode="External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jp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Relationship Id="rId4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44.png"/><Relationship Id="rId5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Relationship Id="rId5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Relationship Id="rId4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Relationship Id="rId4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Relationship Id="rId4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Relationship Id="rId4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Relationship Id="rId4" Type="http://schemas.openxmlformats.org/officeDocument/2006/relationships/image" Target="../media/image3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jpg"/><Relationship Id="rId4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jpg"/><Relationship Id="rId4" Type="http://schemas.openxmlformats.org/officeDocument/2006/relationships/image" Target="../media/image43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Relationship Id="rId4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hyperlink" Target="https://www.kaggle.com/datasets/akxiit/blinkit-sales-dataset" TargetMode="External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jpg"/><Relationship Id="rId4" Type="http://schemas.openxmlformats.org/officeDocument/2006/relationships/image" Target="../media/image6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jpg"/><Relationship Id="rId4" Type="http://schemas.openxmlformats.org/officeDocument/2006/relationships/image" Target="../media/image49.png"/><Relationship Id="rId5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jpg"/><Relationship Id="rId4" Type="http://schemas.openxmlformats.org/officeDocument/2006/relationships/image" Target="../media/image60.png"/><Relationship Id="rId5" Type="http://schemas.openxmlformats.org/officeDocument/2006/relationships/image" Target="../media/image5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Relationship Id="rId4" Type="http://schemas.openxmlformats.org/officeDocument/2006/relationships/image" Target="../media/image55.png"/><Relationship Id="rId5" Type="http://schemas.openxmlformats.org/officeDocument/2006/relationships/image" Target="../media/image5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jpg"/><Relationship Id="rId4" Type="http://schemas.openxmlformats.org/officeDocument/2006/relationships/image" Target="../media/image5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jpg"/><Relationship Id="rId4" Type="http://schemas.openxmlformats.org/officeDocument/2006/relationships/image" Target="../media/image5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jpg"/><Relationship Id="rId4" Type="http://schemas.openxmlformats.org/officeDocument/2006/relationships/image" Target="../media/image5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jpg"/><Relationship Id="rId4" Type="http://schemas.openxmlformats.org/officeDocument/2006/relationships/image" Target="../media/image5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jpg"/><Relationship Id="rId4" Type="http://schemas.openxmlformats.org/officeDocument/2006/relationships/image" Target="../media/image5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jpg"/><Relationship Id="rId4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jpg"/><Relationship Id="rId4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hyperlink" Target="https://www.kaggle.com/datasets/dillonmyrick/bike-store-sample-database?select=customers.csv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411550"/>
            <a:ext cx="8520600" cy="141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Analisis Tren Penjualan dan Kinerja Retail</a:t>
            </a:r>
            <a:endParaRPr b="1"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153700" y="2828175"/>
            <a:ext cx="8520600" cy="16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657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7B7B7"/>
                </a:solidFill>
              </a:rPr>
              <a:t>Kelompok 6:</a:t>
            </a:r>
            <a:endParaRPr sz="1400">
              <a:solidFill>
                <a:srgbClr val="B7B7B7"/>
              </a:solidFill>
            </a:endParaRPr>
          </a:p>
          <a:p>
            <a:pPr indent="-317500" lvl="0" marL="3200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400">
                <a:solidFill>
                  <a:srgbClr val="B7B7B7"/>
                </a:solidFill>
              </a:rPr>
              <a:t>Metta Levina (825230074)</a:t>
            </a:r>
            <a:endParaRPr sz="1400">
              <a:solidFill>
                <a:srgbClr val="B7B7B7"/>
              </a:solidFill>
            </a:endParaRPr>
          </a:p>
          <a:p>
            <a:pPr indent="-317500" lvl="0" marL="3200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400">
                <a:solidFill>
                  <a:srgbClr val="B7B7B7"/>
                </a:solidFill>
              </a:rPr>
              <a:t>Verlene Angelica Kiarra Blue (825230079)</a:t>
            </a:r>
            <a:endParaRPr sz="1400">
              <a:solidFill>
                <a:srgbClr val="B7B7B7"/>
              </a:solidFill>
            </a:endParaRPr>
          </a:p>
          <a:p>
            <a:pPr indent="-317500" lvl="0" marL="3200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400">
                <a:solidFill>
                  <a:srgbClr val="B7B7B7"/>
                </a:solidFill>
              </a:rPr>
              <a:t>Nicholas Valentino (825230089)</a:t>
            </a:r>
            <a:endParaRPr sz="1400">
              <a:solidFill>
                <a:srgbClr val="B7B7B7"/>
              </a:solidFill>
            </a:endParaRPr>
          </a:p>
          <a:p>
            <a:pPr indent="-317500" lvl="0" marL="3200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400">
                <a:solidFill>
                  <a:srgbClr val="B7B7B7"/>
                </a:solidFill>
              </a:rPr>
              <a:t>Brian Joe Lyon (825230099)</a:t>
            </a:r>
            <a:endParaRPr sz="1400">
              <a:solidFill>
                <a:srgbClr val="B7B7B7"/>
              </a:solidFill>
            </a:endParaRPr>
          </a:p>
          <a:p>
            <a:pPr indent="-317500" lvl="0" marL="3200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400">
                <a:solidFill>
                  <a:srgbClr val="B7B7B7"/>
                </a:solidFill>
              </a:rPr>
              <a:t>William Saputra (825230150)</a:t>
            </a:r>
            <a:endParaRPr sz="1400">
              <a:solidFill>
                <a:srgbClr val="B7B7B7"/>
              </a:solidFill>
            </a:endParaRPr>
          </a:p>
          <a:p>
            <a:pPr indent="-317500" lvl="0" marL="3200400" rtl="0" algn="just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-"/>
            </a:pPr>
            <a:r>
              <a:rPr lang="en" sz="1400">
                <a:solidFill>
                  <a:srgbClr val="B7B7B7"/>
                </a:solidFill>
              </a:rPr>
              <a:t>Teddy Agustinus (825230152)</a:t>
            </a:r>
            <a:endParaRPr sz="14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065425"/>
            <a:ext cx="83448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Ekstraksi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Tabel yang akan diekstraksi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source_crm: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customers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orders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ales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ustomer_feedback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products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source_erp: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products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elivery_performance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orders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CUSTOMERS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017750"/>
            <a:ext cx="69612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customers menjadi </a:t>
            </a:r>
            <a:r>
              <a:rPr b="1" lang="en">
                <a:solidFill>
                  <a:schemeClr val="dk1"/>
                </a:solidFill>
              </a:rPr>
              <a:t>ekstraksi.crm_customers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74" y="1487875"/>
            <a:ext cx="2360175" cy="32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0900" y="1568550"/>
            <a:ext cx="5945551" cy="2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CUSTOMERS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17750"/>
            <a:ext cx="69612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customers menjadi </a:t>
            </a:r>
            <a:r>
              <a:rPr b="1" lang="en">
                <a:solidFill>
                  <a:schemeClr val="dk1"/>
                </a:solidFill>
              </a:rPr>
              <a:t>ekstraksi.crm_customers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74" y="1487875"/>
            <a:ext cx="2360175" cy="32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 title="Screenshot 2025-05-27 214747.png"/>
          <p:cNvPicPr preferRelativeResize="0"/>
          <p:nvPr/>
        </p:nvPicPr>
        <p:blipFill rotWithShape="1">
          <a:blip r:embed="rId5">
            <a:alphaModFix/>
          </a:blip>
          <a:srcRect b="4154" l="0" r="0" t="4144"/>
          <a:stretch/>
        </p:blipFill>
        <p:spPr>
          <a:xfrm>
            <a:off x="2705125" y="1487878"/>
            <a:ext cx="5986248" cy="28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017750"/>
            <a:ext cx="69612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orders menjadi </a:t>
            </a:r>
            <a:r>
              <a:rPr b="1" lang="en">
                <a:solidFill>
                  <a:schemeClr val="dk1"/>
                </a:solidFill>
              </a:rPr>
              <a:t>ekstraksi.crm_orders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850" y="1411650"/>
            <a:ext cx="3033125" cy="35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017750"/>
            <a:ext cx="69612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sales menjadi </a:t>
            </a:r>
            <a:r>
              <a:rPr b="1" lang="en">
                <a:solidFill>
                  <a:schemeClr val="dk1"/>
                </a:solidFill>
              </a:rPr>
              <a:t>ekstraksi.crm_sales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375" y="1487875"/>
            <a:ext cx="4880250" cy="28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925" y="1411650"/>
            <a:ext cx="2680675" cy="35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CUSTOMERS FEEDBACK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017750"/>
            <a:ext cx="78873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feedback menjadi ekstraksi.</a:t>
            </a:r>
            <a:r>
              <a:rPr b="1" lang="en">
                <a:solidFill>
                  <a:schemeClr val="dk1"/>
                </a:solidFill>
              </a:rPr>
              <a:t>crm_customers_feedback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487875"/>
            <a:ext cx="4007800" cy="278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1325" y="1411650"/>
            <a:ext cx="2693121" cy="34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PRODUCTS (CRM)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017750"/>
            <a:ext cx="69612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products menjadi ekstraksi.</a:t>
            </a:r>
            <a:r>
              <a:rPr b="1" lang="en">
                <a:solidFill>
                  <a:schemeClr val="dk1"/>
                </a:solidFill>
              </a:rPr>
              <a:t>crm</a:t>
            </a:r>
            <a:r>
              <a:rPr b="1" lang="en">
                <a:solidFill>
                  <a:schemeClr val="dk1"/>
                </a:solidFill>
              </a:rPr>
              <a:t>_products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9650" y="1575800"/>
            <a:ext cx="4652649" cy="276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50" y="1487875"/>
            <a:ext cx="2748675" cy="33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PRODUCTS (ERP)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017750"/>
            <a:ext cx="69612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Ekstraksi tabel products menjadi ekstraksi.</a:t>
            </a:r>
            <a:r>
              <a:rPr b="1" lang="en">
                <a:solidFill>
                  <a:schemeClr val="dk1"/>
                </a:solidFill>
              </a:rPr>
              <a:t>erp_products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1075" y="1558196"/>
            <a:ext cx="4816575" cy="28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25" y="1411650"/>
            <a:ext cx="2748675" cy="339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DELIVERY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4">
            <a:alphaModFix/>
          </a:blip>
          <a:srcRect b="0" l="0" r="23879" t="0"/>
          <a:stretch/>
        </p:blipFill>
        <p:spPr>
          <a:xfrm>
            <a:off x="3044500" y="1564025"/>
            <a:ext cx="5787800" cy="28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232725" y="1083875"/>
            <a:ext cx="75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Ekstraksi tabel delivery menjadi </a:t>
            </a:r>
            <a:r>
              <a:rPr b="1" lang="en" sz="1800">
                <a:solidFill>
                  <a:schemeClr val="dk1"/>
                </a:solidFill>
              </a:rPr>
              <a:t>ekstraksi.erp_delivery_performance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850" y="1465400"/>
            <a:ext cx="2824301" cy="33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EKSTRAKSI ORDER (ERP)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32725" y="1083875"/>
            <a:ext cx="75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Ekstraksi tabel delivery menjadi </a:t>
            </a:r>
            <a:r>
              <a:rPr b="1" lang="en" sz="1800">
                <a:solidFill>
                  <a:schemeClr val="dk1"/>
                </a:solidFill>
              </a:rPr>
              <a:t>ekstraksi.erp_order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47" y="1564022"/>
            <a:ext cx="3344500" cy="2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yang digunakan #1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524763"/>
            <a:ext cx="32607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Shopping Cart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https://www.kaggle.com/datasets/ruchi798/shopping-cart-database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LISENSI CC BY 4.0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500" y="1198524"/>
            <a:ext cx="5495600" cy="28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432275" y="1270363"/>
            <a:ext cx="81306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Transformasi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Selain itu dapat dilakukan juga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Penghapusan data yang tidak lengkap, duplikasi data, dan sejenisnya untuk mempermudah analisis kinerja blinkit secara </a:t>
            </a:r>
            <a:r>
              <a:rPr lang="en">
                <a:solidFill>
                  <a:schemeClr val="dk1"/>
                </a:solidFill>
              </a:rPr>
              <a:t>keseluruhan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Pemisahan </a:t>
            </a:r>
            <a:r>
              <a:rPr i="1" lang="en">
                <a:solidFill>
                  <a:schemeClr val="dk1"/>
                </a:solidFill>
              </a:rPr>
              <a:t>feedback </a:t>
            </a:r>
            <a:r>
              <a:rPr lang="en">
                <a:solidFill>
                  <a:schemeClr val="dk1"/>
                </a:solidFill>
              </a:rPr>
              <a:t>positif dan negatif dari seluruh </a:t>
            </a:r>
            <a:r>
              <a:rPr i="1" lang="en">
                <a:solidFill>
                  <a:schemeClr val="dk1"/>
                </a:solidFill>
              </a:rPr>
              <a:t>feedback </a:t>
            </a:r>
            <a:r>
              <a:rPr lang="en">
                <a:solidFill>
                  <a:schemeClr val="dk1"/>
                </a:solidFill>
              </a:rPr>
              <a:t>customer.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Mengoreksi tipe data: Memastikan kolom numerik seperti harga dan tanggal (date) memiliki tipe data yang benar.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CUSTOMERS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5915075" y="1714750"/>
            <a:ext cx="31446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</a:t>
            </a:r>
            <a:r>
              <a:rPr b="1" lang="en">
                <a:solidFill>
                  <a:schemeClr val="dk1"/>
                </a:solidFill>
              </a:rPr>
              <a:t>crm_customers</a:t>
            </a:r>
            <a:r>
              <a:rPr lang="en">
                <a:solidFill>
                  <a:schemeClr val="dk1"/>
                </a:solidFill>
              </a:rPr>
              <a:t>, terdapat anomali dimana beberapa customer ada yang tidak memiliki no handphone ditandai dengan nilai NULL.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617400" y="1184950"/>
            <a:ext cx="3288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</a:t>
            </a:r>
            <a:r>
              <a:rPr b="1" lang="en">
                <a:solidFill>
                  <a:schemeClr val="dk1"/>
                </a:solidFill>
              </a:rPr>
              <a:t>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39" name="Google Shape;2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62550"/>
            <a:ext cx="5459851" cy="2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CUSTOMERS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4847175" y="1827600"/>
            <a:ext cx="41604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Membuat t</a:t>
            </a:r>
            <a:r>
              <a:rPr lang="en">
                <a:solidFill>
                  <a:schemeClr val="dk1"/>
                </a:solidFill>
              </a:rPr>
              <a:t>abel</a:t>
            </a:r>
            <a:r>
              <a:rPr lang="en">
                <a:solidFill>
                  <a:schemeClr val="dk1"/>
                </a:solidFill>
              </a:rPr>
              <a:t> baru dengan nama </a:t>
            </a:r>
            <a:r>
              <a:rPr b="1" lang="en">
                <a:solidFill>
                  <a:schemeClr val="dk1"/>
                </a:solidFill>
              </a:rPr>
              <a:t>transform.crm_customers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617400" y="1184950"/>
            <a:ext cx="3288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50" y="1662550"/>
            <a:ext cx="4160400" cy="25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CUSTOMERS (3)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4847175" y="1827600"/>
            <a:ext cx="41604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Pembuatan procedure untuk table </a:t>
            </a:r>
            <a:r>
              <a:rPr b="1" lang="en">
                <a:solidFill>
                  <a:schemeClr val="dk1"/>
                </a:solidFill>
              </a:rPr>
              <a:t>crm_customers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617400" y="1184950"/>
            <a:ext cx="3288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00" y="1662550"/>
            <a:ext cx="3601425" cy="278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CUSTOMERS (4)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4847175" y="1827600"/>
            <a:ext cx="41604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elakukan insert untuk table </a:t>
            </a:r>
            <a:r>
              <a:rPr b="1" lang="en">
                <a:solidFill>
                  <a:schemeClr val="dk1"/>
                </a:solidFill>
              </a:rPr>
              <a:t>crm_customers </a:t>
            </a:r>
            <a:r>
              <a:rPr lang="en">
                <a:solidFill>
                  <a:schemeClr val="dk1"/>
                </a:solidFill>
              </a:rPr>
              <a:t>dengan beberapa case untuk mengubah anomali anomali yang ada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617400" y="1184950"/>
            <a:ext cx="3288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69" name="Google Shape;26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00" y="1662550"/>
            <a:ext cx="3978275" cy="27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CUSTOMERS (5)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6497400" y="2114650"/>
            <a:ext cx="2646600" cy="1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Hasil Transformasi untuk</a:t>
            </a:r>
            <a:r>
              <a:rPr lang="en">
                <a:solidFill>
                  <a:schemeClr val="dk1"/>
                </a:solidFill>
              </a:rPr>
              <a:t> table </a:t>
            </a:r>
            <a:r>
              <a:rPr b="1" lang="en">
                <a:solidFill>
                  <a:schemeClr val="dk1"/>
                </a:solidFill>
              </a:rPr>
              <a:t>crm_customers.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617400" y="1184950"/>
            <a:ext cx="32883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crm_customers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79" name="Google Shape;27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25" y="1662550"/>
            <a:ext cx="5862551" cy="26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286" name="Google Shape;286;p3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ORDERS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>
            <a:off x="4781950" y="2147600"/>
            <a:ext cx="39333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</a:t>
            </a:r>
            <a:r>
              <a:rPr b="1" lang="en">
                <a:solidFill>
                  <a:schemeClr val="dk1"/>
                </a:solidFill>
              </a:rPr>
              <a:t>crm_orders</a:t>
            </a:r>
            <a:r>
              <a:rPr lang="en">
                <a:solidFill>
                  <a:schemeClr val="dk1"/>
                </a:solidFill>
              </a:rPr>
              <a:t>, terdapat anomali dimana barang diantar sebelum barang dipesan.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00" y="1782050"/>
            <a:ext cx="37528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617400" y="1184938"/>
            <a:ext cx="15405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crm_orders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9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ORDERS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715800" y="1104450"/>
            <a:ext cx="41682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Hasil Transformasi crm_orders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24" y="1173124"/>
            <a:ext cx="3170800" cy="13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/>
          <p:nvPr/>
        </p:nvSpPr>
        <p:spPr>
          <a:xfrm>
            <a:off x="3121500" y="2340388"/>
            <a:ext cx="14505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100" y="1621075"/>
            <a:ext cx="2975625" cy="29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2025" y="2679450"/>
            <a:ext cx="3170800" cy="133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0"/>
          <p:cNvSpPr/>
          <p:nvPr/>
        </p:nvSpPr>
        <p:spPr>
          <a:xfrm>
            <a:off x="3900" y="39200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SALES (1)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75825" y="903488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crm_sales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775" y="1305850"/>
            <a:ext cx="4241549" cy="310914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4792825" y="1802750"/>
            <a:ext cx="3987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Terdapat salah perhitungan di total harga pada crm_sales.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1"/>
          <p:cNvSpPr/>
          <p:nvPr/>
        </p:nvSpPr>
        <p:spPr>
          <a:xfrm>
            <a:off x="3900" y="39200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SALES (2)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75825" y="903488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crm_sales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75" y="1307097"/>
            <a:ext cx="2517200" cy="32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6" y="1381100"/>
            <a:ext cx="4142075" cy="2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/>
          <p:nvPr/>
        </p:nvSpPr>
        <p:spPr>
          <a:xfrm>
            <a:off x="3314275" y="2169100"/>
            <a:ext cx="1147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yang digunakan #1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908550" y="1515300"/>
            <a:ext cx="3319200" cy="21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ource_crm: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o</a:t>
            </a:r>
            <a:r>
              <a:rPr lang="en" sz="1500">
                <a:solidFill>
                  <a:schemeClr val="dk1"/>
                </a:solidFill>
              </a:rPr>
              <a:t>rders.csv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ales.csv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products.csv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ource_erp: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products.csv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orders.csv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384375" y="2576450"/>
            <a:ext cx="12801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450" y="1695450"/>
            <a:ext cx="21145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872125" y="1142388"/>
            <a:ext cx="28752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SHOPPING CART DATABASE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2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PRODUCTS (CRM)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2"/>
          <p:cNvSpPr txBox="1"/>
          <p:nvPr>
            <p:ph idx="1" type="body"/>
          </p:nvPr>
        </p:nvSpPr>
        <p:spPr>
          <a:xfrm>
            <a:off x="617400" y="1184950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Hasil </a:t>
            </a:r>
            <a:r>
              <a:rPr b="1" lang="en">
                <a:solidFill>
                  <a:schemeClr val="dk1"/>
                </a:solidFill>
              </a:rPr>
              <a:t>Transformasi crm_products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474" y="2228475"/>
            <a:ext cx="5281651" cy="1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653" y="1585075"/>
            <a:ext cx="2867825" cy="338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PRODUCTS (ERP)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617400" y="1184950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Hasil Transformasi erp_products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5025" y="2571750"/>
            <a:ext cx="5587275" cy="163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00" y="1662550"/>
            <a:ext cx="2484701" cy="30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DELIVERY PERFORMANCE (1)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4"/>
          <p:cNvSpPr txBox="1"/>
          <p:nvPr>
            <p:ph idx="1" type="body"/>
          </p:nvPr>
        </p:nvSpPr>
        <p:spPr>
          <a:xfrm>
            <a:off x="6145375" y="1662550"/>
            <a:ext cx="2772900" cy="26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</a:t>
            </a:r>
            <a:r>
              <a:rPr b="1" lang="en">
                <a:solidFill>
                  <a:schemeClr val="dk1"/>
                </a:solidFill>
              </a:rPr>
              <a:t>erp_delivery_performance </a:t>
            </a:r>
            <a:r>
              <a:rPr lang="en">
                <a:solidFill>
                  <a:schemeClr val="dk1"/>
                </a:solidFill>
              </a:rPr>
              <a:t>terdapat nilai Null pada kolom reasons_if_delayed dan value order_id yang tidak sesuai dengan tabel orders.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617400" y="1184950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erp_delivery_performance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52" name="Google Shape;352;p44"/>
          <p:cNvPicPr preferRelativeResize="0"/>
          <p:nvPr/>
        </p:nvPicPr>
        <p:blipFill rotWithShape="1">
          <a:blip r:embed="rId4">
            <a:alphaModFix/>
          </a:blip>
          <a:srcRect b="0" l="0" r="17122" t="0"/>
          <a:stretch/>
        </p:blipFill>
        <p:spPr>
          <a:xfrm>
            <a:off x="617400" y="1662550"/>
            <a:ext cx="5470576" cy="29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/>
          <p:nvPr/>
        </p:nvSpPr>
        <p:spPr>
          <a:xfrm>
            <a:off x="3900" y="39200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311700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DELIVERY PERFORMANCE (2)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375825" y="903488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erp_delivery_performance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5288400" y="1795075"/>
            <a:ext cx="37479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</a:t>
            </a:r>
            <a:r>
              <a:rPr b="1" lang="en">
                <a:solidFill>
                  <a:schemeClr val="dk1"/>
                </a:solidFill>
              </a:rPr>
              <a:t>erp_delivery_performance </a:t>
            </a:r>
            <a:r>
              <a:rPr lang="en">
                <a:solidFill>
                  <a:schemeClr val="dk1"/>
                </a:solidFill>
              </a:rPr>
              <a:t>juga terdapat nilai .000 di akhir detik pada kolom </a:t>
            </a:r>
            <a:r>
              <a:rPr b="1" lang="en">
                <a:solidFill>
                  <a:schemeClr val="dk1"/>
                </a:solidFill>
              </a:rPr>
              <a:t>promised_time &amp; actual_time </a:t>
            </a:r>
            <a:r>
              <a:rPr lang="en">
                <a:solidFill>
                  <a:schemeClr val="dk1"/>
                </a:solidFill>
              </a:rPr>
              <a:t>yang tidak berguna.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 rotWithShape="1">
          <a:blip r:embed="rId4">
            <a:alphaModFix/>
          </a:blip>
          <a:srcRect b="0" l="0" r="24778" t="0"/>
          <a:stretch/>
        </p:blipFill>
        <p:spPr>
          <a:xfrm>
            <a:off x="170900" y="1720400"/>
            <a:ext cx="4891250" cy="15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/>
          <p:nvPr/>
        </p:nvSpPr>
        <p:spPr>
          <a:xfrm>
            <a:off x="3900" y="39200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6"/>
          <p:cNvSpPr txBox="1"/>
          <p:nvPr>
            <p:ph type="title"/>
          </p:nvPr>
        </p:nvSpPr>
        <p:spPr>
          <a:xfrm>
            <a:off x="311700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DELIVERY PERFORMANCE (3)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375825" y="903488"/>
            <a:ext cx="44814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Transform erp_delivery_performance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5288400" y="1795075"/>
            <a:ext cx="37479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Query untuk mengubah value order_id, memotong .000 pada promised_time dan actual_time serta mengubah reasons_if_delayed yang NULL menjadi Unknown.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72" name="Google Shape;3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50" y="1381100"/>
            <a:ext cx="3915925" cy="31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1531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DELIVERY PERFORMANCE (4)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497000" y="1112800"/>
            <a:ext cx="2544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Hasil transformasi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00" y="1863250"/>
            <a:ext cx="6207775" cy="23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1531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Montserrat"/>
                <a:ea typeface="Montserrat"/>
                <a:cs typeface="Montserrat"/>
                <a:sym typeface="Montserrat"/>
              </a:rPr>
              <a:t>TRANSFORMASI DELIVERY PERFORMANCE (5)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497100" y="2075750"/>
            <a:ext cx="4074900" cy="1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Menghapus 4000 row pada transform.erp_delivery_performance agar sesuai dengan jumlah row di tabel orders.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390" name="Google Shape;39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450" y="1297696"/>
            <a:ext cx="3524250" cy="26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9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ORDERS ERP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49"/>
          <p:cNvSpPr txBox="1"/>
          <p:nvPr>
            <p:ph idx="1" type="body"/>
          </p:nvPr>
        </p:nvSpPr>
        <p:spPr>
          <a:xfrm>
            <a:off x="4781950" y="2147600"/>
            <a:ext cx="39333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Pada </a:t>
            </a:r>
            <a:r>
              <a:rPr b="1" lang="en">
                <a:solidFill>
                  <a:schemeClr val="dk1"/>
                </a:solidFill>
              </a:rPr>
              <a:t>erp</a:t>
            </a:r>
            <a:r>
              <a:rPr b="1" lang="en">
                <a:solidFill>
                  <a:schemeClr val="dk1"/>
                </a:solidFill>
              </a:rPr>
              <a:t>_orders</a:t>
            </a:r>
            <a:r>
              <a:rPr lang="en">
                <a:solidFill>
                  <a:schemeClr val="dk1"/>
                </a:solidFill>
              </a:rPr>
              <a:t>, terdapat anomali dimana barang diantar sebelum barang dipesan.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p49"/>
          <p:cNvSpPr txBox="1"/>
          <p:nvPr>
            <p:ph idx="1" type="body"/>
          </p:nvPr>
        </p:nvSpPr>
        <p:spPr>
          <a:xfrm>
            <a:off x="617400" y="1184938"/>
            <a:ext cx="15405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erp</a:t>
            </a:r>
            <a:r>
              <a:rPr b="1" lang="en">
                <a:solidFill>
                  <a:schemeClr val="dk1"/>
                </a:solidFill>
              </a:rPr>
              <a:t>_orders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400" y="1782063"/>
            <a:ext cx="39624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" y="-762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0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TRANSFORMASI ORDERS ERP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715800" y="1104450"/>
            <a:ext cx="41682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Hasil Transformasi erp_orders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9" name="Google Shape;409;p50"/>
          <p:cNvSpPr/>
          <p:nvPr/>
        </p:nvSpPr>
        <p:spPr>
          <a:xfrm>
            <a:off x="4069138" y="2340400"/>
            <a:ext cx="502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97" y="1485175"/>
            <a:ext cx="3479900" cy="33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897" y="1089634"/>
            <a:ext cx="2997800" cy="156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4900" y="2679425"/>
            <a:ext cx="3200750" cy="16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1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LOADING DIM_ORDERS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4807325" y="1799850"/>
            <a:ext cx="3763800" cy="18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Tabel </a:t>
            </a:r>
            <a:r>
              <a:rPr b="1" lang="en">
                <a:solidFill>
                  <a:schemeClr val="dk1"/>
                </a:solidFill>
              </a:rPr>
              <a:t>dimensi orders</a:t>
            </a:r>
            <a:r>
              <a:rPr lang="en">
                <a:solidFill>
                  <a:schemeClr val="dk1"/>
                </a:solidFill>
              </a:rPr>
              <a:t> diperoleh melalui gabungan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crm_orders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rm_feedback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erp_delivery_performance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1" name="Google Shape;42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50" y="1134625"/>
            <a:ext cx="3385975" cy="37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yang digunakan #2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74300"/>
            <a:ext cx="30315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Blinkit Sales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https://www.kaggle.com/datasets/akxiit/blinkit-sales-dataset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LISENSI MIT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3200" y="1366800"/>
            <a:ext cx="5647875" cy="26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2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LOADING DIM_ORDERS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2"/>
          <p:cNvSpPr txBox="1"/>
          <p:nvPr>
            <p:ph idx="1" type="body"/>
          </p:nvPr>
        </p:nvSpPr>
        <p:spPr>
          <a:xfrm>
            <a:off x="402075" y="1178025"/>
            <a:ext cx="3035400" cy="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Hasil loading dim_orders.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0" name="Google Shape;43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075" y="1812625"/>
            <a:ext cx="8468776" cy="20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3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LOADING DIM_CUSTOMERS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3"/>
          <p:cNvSpPr txBox="1"/>
          <p:nvPr>
            <p:ph idx="1" type="body"/>
          </p:nvPr>
        </p:nvSpPr>
        <p:spPr>
          <a:xfrm>
            <a:off x="311700" y="1114200"/>
            <a:ext cx="8269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Tabel </a:t>
            </a:r>
            <a:r>
              <a:rPr b="1" lang="en">
                <a:solidFill>
                  <a:schemeClr val="dk1"/>
                </a:solidFill>
              </a:rPr>
              <a:t>dimensi customers </a:t>
            </a:r>
            <a:r>
              <a:rPr lang="en">
                <a:solidFill>
                  <a:schemeClr val="dk1"/>
                </a:solidFill>
              </a:rPr>
              <a:t>diperoleh melalui hasil transformasi crm_customers.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39" name="Google Shape;43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5200"/>
            <a:ext cx="3824400" cy="278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2200" y="2173375"/>
            <a:ext cx="4769551" cy="15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4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LOADING DIM_PRODUCTS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4"/>
          <p:cNvSpPr txBox="1"/>
          <p:nvPr>
            <p:ph idx="1" type="body"/>
          </p:nvPr>
        </p:nvSpPr>
        <p:spPr>
          <a:xfrm>
            <a:off x="311700" y="1114200"/>
            <a:ext cx="8269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Tabel </a:t>
            </a:r>
            <a:r>
              <a:rPr b="1" lang="en">
                <a:solidFill>
                  <a:schemeClr val="dk1"/>
                </a:solidFill>
              </a:rPr>
              <a:t>dimensi products </a:t>
            </a:r>
            <a:r>
              <a:rPr lang="en">
                <a:solidFill>
                  <a:schemeClr val="dk1"/>
                </a:solidFill>
              </a:rPr>
              <a:t>diperoleh melalui hasil transformasi products.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9" name="Google Shape;44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50" y="1931325"/>
            <a:ext cx="3532475" cy="22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625" y="2210375"/>
            <a:ext cx="4946324" cy="15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5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LOADING FACT_SALES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55"/>
          <p:cNvSpPr txBox="1"/>
          <p:nvPr>
            <p:ph idx="1" type="body"/>
          </p:nvPr>
        </p:nvSpPr>
        <p:spPr>
          <a:xfrm>
            <a:off x="311700" y="1000350"/>
            <a:ext cx="82692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Tabel </a:t>
            </a:r>
            <a:r>
              <a:rPr b="1" lang="en">
                <a:solidFill>
                  <a:schemeClr val="dk1"/>
                </a:solidFill>
              </a:rPr>
              <a:t>fakta sales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diperoleh melalui hasil transformasi sales dan mengambil key dari dimensi orders, products, dan customers.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59" name="Google Shape;45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25" y="1658925"/>
            <a:ext cx="3364150" cy="32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2350" y="1782801"/>
            <a:ext cx="4574401" cy="24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6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432275" y="1270363"/>
            <a:ext cx="8130600" cy="26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 Load</a:t>
            </a:r>
            <a:endParaRPr b="1">
              <a:solidFill>
                <a:schemeClr val="dk1"/>
              </a:solidFill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Setelah semua data telah ditransformasi, data akan dimuat ke data warehouse menggunakan Microsoft Power BI.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9" name="Google Shape;4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675" y="25717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7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57"/>
          <p:cNvSpPr txBox="1"/>
          <p:nvPr>
            <p:ph idx="1" type="body"/>
          </p:nvPr>
        </p:nvSpPr>
        <p:spPr>
          <a:xfrm>
            <a:off x="432275" y="1270365"/>
            <a:ext cx="8130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Melihat jumlah penjualan masing-masing produk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78" name="Google Shape;47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50" y="1705975"/>
            <a:ext cx="8130602" cy="2621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8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58"/>
          <p:cNvSpPr txBox="1"/>
          <p:nvPr>
            <p:ph idx="1" type="body"/>
          </p:nvPr>
        </p:nvSpPr>
        <p:spPr>
          <a:xfrm>
            <a:off x="5422325" y="2262250"/>
            <a:ext cx="36714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Mengurutkan customer yang paling banyak belanja.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87" name="Google Shape;487;p58"/>
          <p:cNvPicPr preferRelativeResize="0"/>
          <p:nvPr/>
        </p:nvPicPr>
        <p:blipFill rotWithShape="1">
          <a:blip r:embed="rId4">
            <a:alphaModFix/>
          </a:blip>
          <a:srcRect b="0" l="0" r="37260" t="0"/>
          <a:stretch/>
        </p:blipFill>
        <p:spPr>
          <a:xfrm>
            <a:off x="311700" y="1151400"/>
            <a:ext cx="5110626" cy="3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9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59"/>
          <p:cNvSpPr txBox="1"/>
          <p:nvPr>
            <p:ph idx="1" type="body"/>
          </p:nvPr>
        </p:nvSpPr>
        <p:spPr>
          <a:xfrm>
            <a:off x="5422325" y="2262250"/>
            <a:ext cx="36714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Melihat total pendapatan perhari.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496" name="Google Shape;49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00" y="1429497"/>
            <a:ext cx="4802174" cy="27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0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LOAD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4" name="Google Shape;504;p60"/>
          <p:cNvSpPr txBox="1"/>
          <p:nvPr>
            <p:ph idx="1" type="body"/>
          </p:nvPr>
        </p:nvSpPr>
        <p:spPr>
          <a:xfrm>
            <a:off x="6217725" y="2213150"/>
            <a:ext cx="26787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Melihat kuantitas produk yang terjual setiap hari.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05" name="Google Shape;50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1" y="1433650"/>
            <a:ext cx="5426875" cy="30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1"/>
          <p:cNvSpPr/>
          <p:nvPr/>
        </p:nvSpPr>
        <p:spPr>
          <a:xfrm>
            <a:off x="0" y="164700"/>
            <a:ext cx="9144000" cy="655800"/>
          </a:xfrm>
          <a:prstGeom prst="rect">
            <a:avLst/>
          </a:prstGeom>
          <a:solidFill>
            <a:srgbClr val="A2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1"/>
          <p:cNvSpPr txBox="1"/>
          <p:nvPr>
            <p:ph type="title"/>
          </p:nvPr>
        </p:nvSpPr>
        <p:spPr>
          <a:xfrm>
            <a:off x="107150" y="240900"/>
            <a:ext cx="9144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Rancangan Skema Data Warehouse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3" name="Google Shape;51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600" y="1053822"/>
            <a:ext cx="6199101" cy="32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yang digunakan #2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832800" y="1992057"/>
            <a:ext cx="33192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ource_crm: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customer_feedback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</a:t>
            </a:r>
            <a:r>
              <a:rPr lang="en" sz="1500">
                <a:solidFill>
                  <a:schemeClr val="dk1"/>
                </a:solidFill>
              </a:rPr>
              <a:t>ource_erp: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delivery_performance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11473" l="78907" r="0" t="31894"/>
          <a:stretch/>
        </p:blipFill>
        <p:spPr>
          <a:xfrm>
            <a:off x="812650" y="1324300"/>
            <a:ext cx="2336524" cy="29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3384375" y="2576450"/>
            <a:ext cx="12801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2"/>
          <p:cNvSpPr/>
          <p:nvPr/>
        </p:nvSpPr>
        <p:spPr>
          <a:xfrm>
            <a:off x="0" y="164700"/>
            <a:ext cx="9144000" cy="655800"/>
          </a:xfrm>
          <a:prstGeom prst="rect">
            <a:avLst/>
          </a:prstGeom>
          <a:solidFill>
            <a:srgbClr val="A2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107150" y="240900"/>
            <a:ext cx="9144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Rancangan Skema Data Warehouse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62"/>
          <p:cNvSpPr txBox="1"/>
          <p:nvPr>
            <p:ph type="title"/>
          </p:nvPr>
        </p:nvSpPr>
        <p:spPr>
          <a:xfrm>
            <a:off x="6275925" y="2103750"/>
            <a:ext cx="22935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STAR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SCHEMA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22" name="Google Shape;5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00" y="820512"/>
            <a:ext cx="4692152" cy="366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3085225" y="1915950"/>
            <a:ext cx="3307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A22E2E"/>
                </a:solidFill>
                <a:latin typeface="Montserrat"/>
                <a:ea typeface="Montserrat"/>
                <a:cs typeface="Montserrat"/>
                <a:sym typeface="Montserrat"/>
              </a:rPr>
              <a:t>Terima kasih.</a:t>
            </a:r>
            <a:endParaRPr b="1" sz="3500">
              <a:solidFill>
                <a:srgbClr val="A22E2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yang digunakan #3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674300"/>
            <a:ext cx="30315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Bike Store Relational Database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https://www.kaggle.com/datasets/dillonmyrick/bike-store-sample-database?select=customers.csv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LISENSI OTHERS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325" y="1597763"/>
            <a:ext cx="5346974" cy="19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yang digunakan #3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832800" y="2077063"/>
            <a:ext cx="3319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source_crm: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500">
                <a:solidFill>
                  <a:schemeClr val="dk1"/>
                </a:solidFill>
              </a:rPr>
              <a:t>customers.csv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384375" y="2576450"/>
            <a:ext cx="12801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663" y="1307000"/>
            <a:ext cx="164782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/>
          <p:nvPr/>
        </p:nvSpPr>
        <p:spPr>
          <a:xfrm>
            <a:off x="0" y="164700"/>
            <a:ext cx="9144000" cy="655800"/>
          </a:xfrm>
          <a:prstGeom prst="rect">
            <a:avLst/>
          </a:prstGeom>
          <a:solidFill>
            <a:srgbClr val="A22E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107150" y="240900"/>
            <a:ext cx="91440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ERD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9100" y="820500"/>
            <a:ext cx="4522248" cy="36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0" y="0"/>
            <a:ext cx="9144000" cy="5145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3900" y="244925"/>
            <a:ext cx="9144000" cy="8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50478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Buat Database baru → </a:t>
            </a:r>
            <a:r>
              <a:rPr b="1" lang="en">
                <a:solidFill>
                  <a:schemeClr val="dk1"/>
                </a:solidFill>
              </a:rPr>
              <a:t>UAS_Blinkit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75" y="1546375"/>
            <a:ext cx="6049525" cy="28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