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8" r:id="rId2"/>
    <p:sldId id="298" r:id="rId3"/>
    <p:sldId id="299" r:id="rId4"/>
    <p:sldId id="260" r:id="rId5"/>
    <p:sldId id="261" r:id="rId6"/>
    <p:sldId id="265" r:id="rId7"/>
    <p:sldId id="286" r:id="rId8"/>
    <p:sldId id="285" r:id="rId9"/>
    <p:sldId id="262" r:id="rId10"/>
    <p:sldId id="300" r:id="rId11"/>
    <p:sldId id="293" r:id="rId12"/>
    <p:sldId id="294" r:id="rId13"/>
    <p:sldId id="295" r:id="rId14"/>
    <p:sldId id="263" r:id="rId15"/>
    <p:sldId id="276" r:id="rId16"/>
    <p:sldId id="290" r:id="rId17"/>
    <p:sldId id="291" r:id="rId18"/>
    <p:sldId id="292" r:id="rId19"/>
    <p:sldId id="281" r:id="rId20"/>
    <p:sldId id="288" r:id="rId21"/>
    <p:sldId id="283" r:id="rId22"/>
    <p:sldId id="289" r:id="rId23"/>
    <p:sldId id="284" r:id="rId24"/>
    <p:sldId id="297" r:id="rId25"/>
    <p:sldId id="282" r:id="rId26"/>
  </p:sldIdLst>
  <p:sldSz cx="9144000" cy="6858000" type="screen4x3"/>
  <p:notesSz cx="6858000" cy="9144000"/>
  <p:custShowLst>
    <p:custShow name="Custom Show 1" id="0">
      <p:sldLst>
        <p:sld r:id="rId2"/>
        <p:sld r:id="rId7"/>
        <p:sld r:id="rId8"/>
        <p:sld r:id="rId6"/>
        <p:sld r:id="rId5"/>
      </p:sldLst>
    </p:custShow>
  </p:custShowLst>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75" d="100"/>
          <a:sy n="75" d="100"/>
        </p:scale>
        <p:origin x="-330"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3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9E6146-BFE0-4A93-A84D-15FC33C0D35B}" type="datetimeFigureOut">
              <a:rPr lang="id-ID" smtClean="0"/>
              <a:pPr/>
              <a:t>25/10/2016</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5B8875-0515-4F18-B08B-8E35A99C118D}" type="slidenum">
              <a:rPr lang="id-ID" smtClean="0"/>
              <a:pPr/>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FDD0B-760B-4FD6-9ABB-512157558EF0}" type="datetimeFigureOut">
              <a:rPr lang="id-ID" smtClean="0"/>
              <a:pPr/>
              <a:t>25/10/2016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EF176-726C-4BF0-804D-1AAEC30054F7}"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324EF176-726C-4BF0-804D-1AAEC30054F7}" type="slidenum">
              <a:rPr lang="id-ID" smtClean="0"/>
              <a:pPr/>
              <a:t>4</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ECEA3D0-6F31-4205-8EEC-A22462A459FD}" type="datetimeFigureOut">
              <a:rPr lang="id-ID" smtClean="0"/>
              <a:pPr/>
              <a:t>25/10/2016</a:t>
            </a:fld>
            <a:endParaRPr lang="id-ID"/>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id-ID"/>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9020939-62AC-4379-A66A-348F6516E5A5}"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ECEA3D0-6F31-4205-8EEC-A22462A459FD}" type="datetimeFigureOut">
              <a:rPr lang="id-ID" smtClean="0"/>
              <a:pPr/>
              <a:t>25/10/2016</a:t>
            </a:fld>
            <a:endParaRPr lang="id-ID"/>
          </a:p>
        </p:txBody>
      </p:sp>
      <p:sp>
        <p:nvSpPr>
          <p:cNvPr id="5" name="Footer Placeholder 4"/>
          <p:cNvSpPr>
            <a:spLocks noGrp="1"/>
          </p:cNvSpPr>
          <p:nvPr>
            <p:ph type="ftr" sz="quarter" idx="11"/>
          </p:nvPr>
        </p:nvSpPr>
        <p:spPr>
          <a:xfrm>
            <a:off x="457200" y="6556248"/>
            <a:ext cx="3657600" cy="228600"/>
          </a:xfrm>
        </p:spPr>
        <p:txBody>
          <a:bodyPr/>
          <a:lstStyle>
            <a:extLst/>
          </a:lstStyle>
          <a:p>
            <a:endParaRPr lang="id-ID"/>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9020939-62AC-4379-A66A-348F6516E5A5}"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ECEA3D0-6F31-4205-8EEC-A22462A459FD}" type="datetimeFigureOut">
              <a:rPr lang="id-ID" smtClean="0"/>
              <a:pPr/>
              <a:t>25/10/2016</a:t>
            </a:fld>
            <a:endParaRPr lang="id-ID"/>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id-ID"/>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9020939-62AC-4379-A66A-348F6516E5A5}"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ECEA3D0-6F31-4205-8EEC-A22462A459FD}" type="datetimeFigureOut">
              <a:rPr lang="id-ID" smtClean="0"/>
              <a:pPr/>
              <a:t>25/10/2016</a:t>
            </a:fld>
            <a:endParaRPr lang="id-ID"/>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id-ID"/>
          </a:p>
        </p:txBody>
      </p:sp>
      <p:sp>
        <p:nvSpPr>
          <p:cNvPr id="4" name="Slide Number Placeholder 3"/>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49020939-62AC-4379-A66A-348F6516E5A5}"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ECEA3D0-6F31-4205-8EEC-A22462A459FD}" type="datetimeFigureOut">
              <a:rPr lang="id-ID" smtClean="0"/>
              <a:pPr/>
              <a:t>25/10/2016</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49020939-62AC-4379-A66A-348F6516E5A5}" type="slidenum">
              <a:rPr lang="id-ID" smtClean="0"/>
              <a:pPr/>
              <a:t>‹#›</a:t>
            </a:fld>
            <a:endParaRPr lang="id-ID"/>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ECEA3D0-6F31-4205-8EEC-A22462A459FD}" type="datetimeFigureOut">
              <a:rPr lang="id-ID" smtClean="0"/>
              <a:pPr/>
              <a:t>25/10/2016</a:t>
            </a:fld>
            <a:endParaRPr lang="id-ID"/>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id-ID"/>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9020939-62AC-4379-A66A-348F6516E5A5}"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356"/>
            <a:ext cx="8686800" cy="1417638"/>
          </a:xfrm>
        </p:spPr>
        <p:txBody>
          <a:bodyPr>
            <a:normAutofit fontScale="90000"/>
          </a:bodyPr>
          <a:lstStyle/>
          <a:p>
            <a:pPr algn="ctr"/>
            <a:r>
              <a:rPr lang="id-ID" dirty="0" smtClean="0">
                <a:solidFill>
                  <a:srgbClr val="FF0000"/>
                </a:solidFill>
              </a:rPr>
              <a:t>   LAPORAN KEGIATAN PENELITIAN</a:t>
            </a:r>
            <a:br>
              <a:rPr lang="id-ID" dirty="0" smtClean="0">
                <a:solidFill>
                  <a:srgbClr val="FF0000"/>
                </a:solidFill>
              </a:rPr>
            </a:br>
            <a:r>
              <a:rPr lang="id-ID" dirty="0" smtClean="0">
                <a:solidFill>
                  <a:srgbClr val="FF0000"/>
                </a:solidFill>
              </a:rPr>
              <a:t> USAHA JASA</a:t>
            </a:r>
            <a:br>
              <a:rPr lang="id-ID" dirty="0" smtClean="0">
                <a:solidFill>
                  <a:srgbClr val="FF0000"/>
                </a:solidFill>
              </a:rPr>
            </a:br>
            <a:r>
              <a:rPr lang="id-ID" dirty="0" smtClean="0">
                <a:solidFill>
                  <a:srgbClr val="FF0000"/>
                </a:solidFill>
              </a:rPr>
              <a:t>  ENTREPRENEURSHIP  </a:t>
            </a:r>
            <a:br>
              <a:rPr lang="id-ID" dirty="0" smtClean="0">
                <a:solidFill>
                  <a:srgbClr val="FF0000"/>
                </a:solidFill>
              </a:rPr>
            </a:br>
            <a:r>
              <a:rPr lang="id-ID" u="sng" dirty="0" smtClean="0">
                <a:solidFill>
                  <a:srgbClr val="FF0000"/>
                </a:solidFill>
              </a:rPr>
              <a:t>SNACK LOVE</a:t>
            </a:r>
            <a:endParaRPr lang="id-ID"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lgn="ctr">
              <a:buNone/>
            </a:pPr>
            <a:r>
              <a:rPr lang="id-ID" b="1" dirty="0" smtClean="0"/>
              <a:t> </a:t>
            </a:r>
            <a:endParaRPr lang="id-ID" b="1" dirty="0"/>
          </a:p>
          <a:p>
            <a:pPr algn="ctr">
              <a:buNone/>
            </a:pPr>
            <a:endParaRPr lang="id-ID" b="1" dirty="0" smtClean="0"/>
          </a:p>
          <a:p>
            <a:pPr algn="ctr">
              <a:buNone/>
            </a:pPr>
            <a:endParaRPr lang="id-ID" b="1" dirty="0" smtClean="0"/>
          </a:p>
          <a:p>
            <a:pPr algn="ctr">
              <a:buNone/>
            </a:pPr>
            <a:endParaRPr lang="id-ID" b="1" dirty="0" smtClean="0"/>
          </a:p>
          <a:p>
            <a:pPr algn="ctr">
              <a:buNone/>
            </a:pPr>
            <a:endParaRPr lang="id-ID" b="1" dirty="0" smtClean="0"/>
          </a:p>
          <a:p>
            <a:pPr algn="ctr">
              <a:buNone/>
            </a:pPr>
            <a:endParaRPr lang="id-ID" b="1" dirty="0"/>
          </a:p>
          <a:p>
            <a:pPr algn="ctr">
              <a:buNone/>
            </a:pPr>
            <a:endParaRPr lang="id-ID" b="1" dirty="0" smtClean="0"/>
          </a:p>
          <a:p>
            <a:pPr algn="ctr">
              <a:buNone/>
            </a:pPr>
            <a:endParaRPr lang="id-ID" b="1" dirty="0"/>
          </a:p>
          <a:p>
            <a:pPr algn="ctr">
              <a:buNone/>
            </a:pPr>
            <a:endParaRPr lang="id-ID" b="1" dirty="0" smtClean="0"/>
          </a:p>
          <a:p>
            <a:pPr algn="ctr">
              <a:buNone/>
            </a:pPr>
            <a:r>
              <a:rPr lang="id-ID" b="1" dirty="0" smtClean="0"/>
              <a:t>DISIUSUN OLEH :</a:t>
            </a:r>
            <a:endParaRPr lang="id-ID" dirty="0" smtClean="0"/>
          </a:p>
          <a:p>
            <a:pPr lvl="0" algn="ctr">
              <a:buNone/>
            </a:pPr>
            <a:r>
              <a:rPr lang="en-US" b="1" dirty="0" err="1" smtClean="0"/>
              <a:t>Verlinton</a:t>
            </a:r>
            <a:endParaRPr lang="id-ID" dirty="0" smtClean="0"/>
          </a:p>
          <a:p>
            <a:pPr lvl="0" algn="ctr">
              <a:buNone/>
            </a:pPr>
            <a:r>
              <a:rPr lang="en-US" b="1" dirty="0" err="1" smtClean="0"/>
              <a:t>Yulia</a:t>
            </a:r>
            <a:r>
              <a:rPr lang="en-US" b="1" dirty="0" smtClean="0"/>
              <a:t> </a:t>
            </a:r>
            <a:r>
              <a:rPr lang="en-US" b="1" dirty="0" err="1" smtClean="0"/>
              <a:t>Kakerissa</a:t>
            </a:r>
            <a:endParaRPr lang="id-ID" dirty="0" smtClean="0"/>
          </a:p>
          <a:p>
            <a:pPr lvl="0" algn="ctr">
              <a:buNone/>
            </a:pPr>
            <a:r>
              <a:rPr lang="en-US" b="1" dirty="0" err="1" smtClean="0"/>
              <a:t>Mariska</a:t>
            </a:r>
            <a:r>
              <a:rPr lang="en-US" b="1" dirty="0" smtClean="0"/>
              <a:t> </a:t>
            </a:r>
            <a:r>
              <a:rPr lang="en-US" b="1" dirty="0" err="1" smtClean="0"/>
              <a:t>Panegoro</a:t>
            </a:r>
            <a:endParaRPr lang="id-ID" dirty="0" smtClean="0"/>
          </a:p>
          <a:p>
            <a:pPr lvl="0" algn="ctr">
              <a:buNone/>
            </a:pPr>
            <a:r>
              <a:rPr lang="en-US" b="1" dirty="0" err="1" smtClean="0"/>
              <a:t>Novasia</a:t>
            </a:r>
            <a:endParaRPr lang="id-ID" dirty="0" smtClean="0"/>
          </a:p>
          <a:p>
            <a:pPr lvl="0" algn="ctr">
              <a:buNone/>
            </a:pPr>
            <a:r>
              <a:rPr lang="id-ID" b="1" dirty="0" smtClean="0"/>
              <a:t>Siti </a:t>
            </a:r>
            <a:r>
              <a:rPr lang="en-US" b="1" dirty="0" err="1" smtClean="0"/>
              <a:t>Badri</a:t>
            </a:r>
            <a:r>
              <a:rPr lang="id-ID" b="1" dirty="0" smtClean="0"/>
              <a:t>y</a:t>
            </a:r>
            <a:r>
              <a:rPr lang="en-US" b="1" dirty="0" smtClean="0"/>
              <a:t>a</a:t>
            </a:r>
            <a:r>
              <a:rPr lang="id-ID" b="1" dirty="0" smtClean="0"/>
              <a:t>h</a:t>
            </a:r>
            <a:endParaRPr lang="id-ID" dirty="0" smtClean="0"/>
          </a:p>
          <a:p>
            <a:pPr lvl="0" algn="ctr">
              <a:buNone/>
            </a:pPr>
            <a:r>
              <a:rPr lang="en-US" b="1" dirty="0" err="1" smtClean="0"/>
              <a:t>Niko</a:t>
            </a:r>
            <a:endParaRPr lang="id-ID" dirty="0" smtClean="0"/>
          </a:p>
        </p:txBody>
      </p:sp>
      <p:pic>
        <p:nvPicPr>
          <p:cNvPr id="4" name="Picture 3" descr="D:\Data Kuliah Anca\Enterpreneurship\LOGGO BSI copy.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214678" y="2428868"/>
            <a:ext cx="2714644" cy="2071702"/>
          </a:xfrm>
          <a:prstGeom prst="rect">
            <a:avLst/>
          </a:prstGeom>
          <a:noFill/>
          <a:ln>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39000" cy="677246"/>
          </a:xfrm>
        </p:spPr>
        <p:txBody>
          <a:bodyPr>
            <a:noAutofit/>
          </a:bodyPr>
          <a:lstStyle/>
          <a:p>
            <a:pPr algn="ctr"/>
            <a:r>
              <a:rPr lang="id-ID" sz="4800" dirty="0" smtClean="0"/>
              <a:t>3TEKNIK MENJUAL</a:t>
            </a:r>
            <a:endParaRPr lang="id-ID" sz="4800" dirty="0"/>
          </a:p>
        </p:txBody>
      </p:sp>
      <p:sp>
        <p:nvSpPr>
          <p:cNvPr id="3" name="Content Placeholder 2"/>
          <p:cNvSpPr>
            <a:spLocks noGrp="1"/>
          </p:cNvSpPr>
          <p:nvPr>
            <p:ph idx="1"/>
          </p:nvPr>
        </p:nvSpPr>
        <p:spPr/>
        <p:txBody>
          <a:bodyPr/>
          <a:lstStyle/>
          <a:p>
            <a:r>
              <a:rPr lang="id-ID" dirty="0" smtClean="0"/>
              <a:t>SOLVE= MENYAPA</a:t>
            </a:r>
          </a:p>
          <a:p>
            <a:r>
              <a:rPr lang="id-ID" dirty="0" smtClean="0"/>
              <a:t>SEL=MENJUAL</a:t>
            </a:r>
          </a:p>
          <a:p>
            <a:r>
              <a:rPr lang="id-ID" smtClean="0"/>
              <a:t>SUGGETS=MENSUGGETS</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44"/>
          </a:xfrm>
        </p:spPr>
        <p:txBody>
          <a:bodyPr>
            <a:normAutofit fontScale="90000"/>
          </a:bodyPr>
          <a:lstStyle/>
          <a:p>
            <a:pPr lvl="0" algn="ctr"/>
            <a:r>
              <a:rPr lang="id-ID" dirty="0" smtClean="0"/>
              <a:t>PERLENGKAPAN USAHA </a:t>
            </a:r>
            <a:br>
              <a:rPr lang="id-ID" dirty="0" smtClean="0"/>
            </a:br>
            <a:endParaRPr lang="id-ID" dirty="0"/>
          </a:p>
        </p:txBody>
      </p:sp>
      <p:sp>
        <p:nvSpPr>
          <p:cNvPr id="3" name="Content Placeholder 2"/>
          <p:cNvSpPr>
            <a:spLocks noGrp="1"/>
          </p:cNvSpPr>
          <p:nvPr>
            <p:ph idx="1"/>
          </p:nvPr>
        </p:nvSpPr>
        <p:spPr>
          <a:xfrm>
            <a:off x="0" y="785794"/>
            <a:ext cx="8143900" cy="6072206"/>
          </a:xfrm>
        </p:spPr>
        <p:txBody>
          <a:bodyPr>
            <a:normAutofit lnSpcReduction="10000"/>
          </a:bodyPr>
          <a:lstStyle/>
          <a:p>
            <a:pPr>
              <a:buNone/>
            </a:pPr>
            <a:r>
              <a:rPr lang="id-ID" dirty="0" smtClean="0"/>
              <a:t>Dalam menjalankan usaha  perlengkapan adalah suatu yang penting dalam kegiatanya dan SNACK LOVE sendiri telah berusaha untuk melengkapi perlengkapanya agar dapat mengatasi semua masalah kerusakan tanpa adanya kendala dengan kurangnya perlengkapan, perlengkapannya antara lain </a:t>
            </a:r>
          </a:p>
          <a:p>
            <a:pPr>
              <a:buNone/>
            </a:pPr>
            <a:r>
              <a:rPr lang="en-US" dirty="0" smtClean="0"/>
              <a:t> </a:t>
            </a:r>
            <a:endParaRPr lang="id-ID" dirty="0" smtClean="0"/>
          </a:p>
          <a:p>
            <a:pPr>
              <a:buNone/>
            </a:pPr>
            <a:r>
              <a:rPr lang="en-US" dirty="0" smtClean="0"/>
              <a:t> </a:t>
            </a:r>
            <a:endParaRPr lang="id-ID" dirty="0" smtClean="0"/>
          </a:p>
          <a:p>
            <a:pPr>
              <a:buNone/>
            </a:pPr>
            <a:r>
              <a:rPr lang="id-ID" dirty="0" smtClean="0"/>
              <a:t>MENYEDIAHKAN BAHAN YANG MAU DI KELOLAH </a:t>
            </a:r>
            <a:r>
              <a:rPr lang="en-US" dirty="0" err="1" smtClean="0"/>
              <a:t>seperti</a:t>
            </a:r>
            <a:r>
              <a:rPr lang="en-US" dirty="0" smtClean="0"/>
              <a:t> :</a:t>
            </a:r>
            <a:endParaRPr lang="id-ID" dirty="0" smtClean="0"/>
          </a:p>
          <a:p>
            <a:pPr lvl="0"/>
            <a:r>
              <a:rPr lang="id-ID" dirty="0" smtClean="0"/>
              <a:t>ALAT-ALAT MASAK </a:t>
            </a:r>
          </a:p>
          <a:p>
            <a:pPr lvl="0"/>
            <a:r>
              <a:rPr lang="id-ID" dirty="0" smtClean="0"/>
              <a:t>TESTER </a:t>
            </a:r>
          </a:p>
          <a:p>
            <a:pPr lvl="0"/>
            <a:r>
              <a:rPr lang="id-ID" dirty="0" smtClean="0"/>
              <a:t>HARGA DAN PEMASARAN :</a:t>
            </a:r>
          </a:p>
          <a:p>
            <a:pPr>
              <a:buNone/>
            </a:pPr>
            <a:endParaRPr lang="id-ID" dirty="0" smtClean="0"/>
          </a:p>
          <a:p>
            <a:pPr>
              <a:buNone/>
            </a:pP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7239000" cy="428628"/>
          </a:xfrm>
        </p:spPr>
        <p:txBody>
          <a:bodyPr>
            <a:normAutofit fontScale="90000"/>
          </a:bodyPr>
          <a:lstStyle/>
          <a:p>
            <a:pPr lvl="0" algn="ctr"/>
            <a:r>
              <a:rPr lang="en-US" dirty="0" err="1" smtClean="0"/>
              <a:t>harga</a:t>
            </a:r>
            <a:r>
              <a:rPr lang="id-ID" dirty="0" smtClean="0"/>
              <a:t/>
            </a:r>
            <a:br>
              <a:rPr lang="id-ID" dirty="0" smtClean="0"/>
            </a:br>
            <a:endParaRPr lang="id-ID" dirty="0"/>
          </a:p>
        </p:txBody>
      </p:sp>
      <p:sp>
        <p:nvSpPr>
          <p:cNvPr id="3" name="Content Placeholder 2"/>
          <p:cNvSpPr>
            <a:spLocks noGrp="1"/>
          </p:cNvSpPr>
          <p:nvPr>
            <p:ph idx="1"/>
          </p:nvPr>
        </p:nvSpPr>
        <p:spPr>
          <a:xfrm>
            <a:off x="0" y="642918"/>
            <a:ext cx="8143900" cy="6215082"/>
          </a:xfrm>
        </p:spPr>
        <p:txBody>
          <a:bodyPr/>
          <a:lstStyle/>
          <a:p>
            <a:pPr>
              <a:buNone/>
            </a:pPr>
            <a:endParaRPr lang="id-ID" dirty="0" smtClean="0"/>
          </a:p>
          <a:p>
            <a:pPr>
              <a:buNone/>
            </a:pPr>
            <a:endParaRPr lang="id-ID" dirty="0" smtClean="0"/>
          </a:p>
          <a:p>
            <a:pPr>
              <a:buNone/>
            </a:pPr>
            <a:r>
              <a:rPr lang="id-ID" dirty="0" smtClean="0"/>
              <a:t>Dalam usaha SNACK LOVE harga adalah nilai yang sangat sulit ditentukan karena jasa itu seperti seni tidak ternilai dimana pelangganya merasa puas maka akan mendapatkan hasil yang memuaskan pula namun jika sebaliknya maka akan memberikan hasil yang kurang baik pula, namun ada pula pelanggan yang rata-rata saja, dalam hal ini SNACK LOVE ada beberapa penjelasan harga namun bukan berupa harga nominal dalam angka karna sifatnya sangat relatif terjangkau untuk semua kalangan .</a:t>
            </a:r>
          </a:p>
          <a:p>
            <a:pPr>
              <a:buNone/>
            </a:pPr>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0" y="857232"/>
            <a:ext cx="8143900" cy="6000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7239000" cy="534370"/>
          </a:xfrm>
        </p:spPr>
        <p:txBody>
          <a:bodyPr>
            <a:normAutofit fontScale="90000"/>
          </a:bodyPr>
          <a:lstStyle/>
          <a:p>
            <a:pPr algn="ctr"/>
            <a:r>
              <a:rPr lang="id-ID" dirty="0" smtClean="0"/>
              <a:t>STRATEGI PEMASARAN</a:t>
            </a:r>
            <a:endParaRPr lang="id-ID" dirty="0"/>
          </a:p>
        </p:txBody>
      </p:sp>
      <p:sp>
        <p:nvSpPr>
          <p:cNvPr id="3" name="Content Placeholder 2"/>
          <p:cNvSpPr>
            <a:spLocks noGrp="1"/>
          </p:cNvSpPr>
          <p:nvPr>
            <p:ph idx="1"/>
          </p:nvPr>
        </p:nvSpPr>
        <p:spPr>
          <a:xfrm>
            <a:off x="0" y="785794"/>
            <a:ext cx="8143900" cy="6072206"/>
          </a:xfrm>
        </p:spPr>
        <p:txBody>
          <a:bodyPr>
            <a:normAutofit fontScale="92500" lnSpcReduction="20000"/>
          </a:bodyPr>
          <a:lstStyle/>
          <a:p>
            <a:pPr>
              <a:buNone/>
            </a:pPr>
            <a:r>
              <a:rPr lang="en-US" dirty="0" err="1" smtClean="0"/>
              <a:t>Strategi</a:t>
            </a:r>
            <a:r>
              <a:rPr lang="en-US" dirty="0" smtClean="0"/>
              <a:t> </a:t>
            </a:r>
            <a:r>
              <a:rPr lang="en-US" dirty="0" err="1" smtClean="0"/>
              <a:t>Promosi</a:t>
            </a:r>
            <a:r>
              <a:rPr lang="en-US" dirty="0" smtClean="0"/>
              <a:t> </a:t>
            </a:r>
            <a:r>
              <a:rPr lang="en-US" dirty="0" err="1" smtClean="0"/>
              <a:t>dalam</a:t>
            </a:r>
            <a:r>
              <a:rPr lang="en-US" dirty="0" smtClean="0"/>
              <a:t> </a:t>
            </a:r>
            <a:r>
              <a:rPr lang="en-US" dirty="0" err="1" smtClean="0"/>
              <a:t>Membuka</a:t>
            </a:r>
            <a:r>
              <a:rPr lang="en-US" dirty="0" smtClean="0"/>
              <a:t> Usaha Snack love</a:t>
            </a:r>
            <a:endParaRPr lang="id-ID" dirty="0" smtClean="0"/>
          </a:p>
          <a:p>
            <a:pPr>
              <a:buNone/>
            </a:pPr>
            <a:r>
              <a:rPr lang="en-US" dirty="0" err="1" smtClean="0"/>
              <a:t>Dalam</a:t>
            </a:r>
            <a:r>
              <a:rPr lang="en-US" dirty="0" smtClean="0"/>
              <a:t> </a:t>
            </a:r>
            <a:r>
              <a:rPr lang="en-US" dirty="0" err="1" smtClean="0"/>
              <a:t>dunia</a:t>
            </a:r>
            <a:r>
              <a:rPr lang="en-US" dirty="0" smtClean="0"/>
              <a:t> </a:t>
            </a:r>
            <a:r>
              <a:rPr lang="en-US" dirty="0" err="1" smtClean="0"/>
              <a:t>usaha</a:t>
            </a:r>
            <a:r>
              <a:rPr lang="en-US" dirty="0" smtClean="0"/>
              <a:t>, </a:t>
            </a:r>
            <a:r>
              <a:rPr lang="en-US" dirty="0" err="1" smtClean="0"/>
              <a:t>kita</a:t>
            </a:r>
            <a:r>
              <a:rPr lang="en-US" dirty="0" smtClean="0"/>
              <a:t> </a:t>
            </a:r>
            <a:r>
              <a:rPr lang="en-US" dirty="0" err="1" smtClean="0"/>
              <a:t>harus</a:t>
            </a:r>
            <a:r>
              <a:rPr lang="en-US" dirty="0" smtClean="0"/>
              <a:t> </a:t>
            </a:r>
            <a:r>
              <a:rPr lang="en-US" dirty="0" err="1" smtClean="0"/>
              <a:t>pintar-pintar</a:t>
            </a:r>
            <a:r>
              <a:rPr lang="en-US" dirty="0" smtClean="0"/>
              <a:t> </a:t>
            </a:r>
            <a:r>
              <a:rPr lang="en-US" dirty="0" err="1" smtClean="0"/>
              <a:t>menggaet</a:t>
            </a:r>
            <a:r>
              <a:rPr lang="en-US" dirty="0" smtClean="0"/>
              <a:t> </a:t>
            </a:r>
            <a:r>
              <a:rPr lang="en-US" dirty="0" err="1" smtClean="0"/>
              <a:t>pelanggan</a:t>
            </a:r>
            <a:r>
              <a:rPr lang="en-US" dirty="0" smtClean="0"/>
              <a:t> </a:t>
            </a:r>
            <a:r>
              <a:rPr lang="en-US" dirty="0" err="1" smtClean="0"/>
              <a:t>dan</a:t>
            </a:r>
            <a:r>
              <a:rPr lang="en-US" dirty="0" smtClean="0"/>
              <a:t> </a:t>
            </a:r>
            <a:r>
              <a:rPr lang="en-US" dirty="0" err="1" smtClean="0"/>
              <a:t>menjaga</a:t>
            </a:r>
            <a:r>
              <a:rPr lang="en-US" dirty="0" smtClean="0"/>
              <a:t> agar </a:t>
            </a:r>
            <a:r>
              <a:rPr lang="en-US" dirty="0" err="1" smtClean="0"/>
              <a:t>pelanggan</a:t>
            </a:r>
            <a:r>
              <a:rPr lang="en-US" dirty="0" smtClean="0"/>
              <a:t> </a:t>
            </a:r>
            <a:r>
              <a:rPr lang="en-US" dirty="0" err="1" smtClean="0"/>
              <a:t>tersebut</a:t>
            </a:r>
            <a:r>
              <a:rPr lang="en-US" dirty="0" smtClean="0"/>
              <a:t> </a:t>
            </a:r>
            <a:r>
              <a:rPr lang="en-US" dirty="0" err="1" smtClean="0"/>
              <a:t>tidak</a:t>
            </a:r>
            <a:r>
              <a:rPr lang="en-US" dirty="0" smtClean="0"/>
              <a:t> </a:t>
            </a:r>
            <a:r>
              <a:rPr lang="en-US" dirty="0" err="1" smtClean="0"/>
              <a:t>kabur</a:t>
            </a:r>
            <a:r>
              <a:rPr lang="en-US" dirty="0" smtClean="0"/>
              <a:t> </a:t>
            </a:r>
            <a:r>
              <a:rPr lang="en-US" dirty="0" err="1" smtClean="0"/>
              <a:t>ke</a:t>
            </a:r>
            <a:r>
              <a:rPr lang="en-US" dirty="0" smtClean="0"/>
              <a:t> </a:t>
            </a:r>
            <a:r>
              <a:rPr lang="en-US" dirty="0" err="1" smtClean="0"/>
              <a:t>tempat</a:t>
            </a:r>
            <a:r>
              <a:rPr lang="en-US" dirty="0" smtClean="0"/>
              <a:t> </a:t>
            </a:r>
            <a:r>
              <a:rPr lang="en-US" dirty="0" err="1" smtClean="0"/>
              <a:t>lain.Dengan</a:t>
            </a:r>
            <a:r>
              <a:rPr lang="en-US" dirty="0" smtClean="0"/>
              <a:t> </a:t>
            </a:r>
            <a:r>
              <a:rPr lang="en-US" dirty="0" err="1" smtClean="0"/>
              <a:t>adanya</a:t>
            </a:r>
            <a:r>
              <a:rPr lang="en-US" dirty="0" smtClean="0"/>
              <a:t> </a:t>
            </a:r>
            <a:r>
              <a:rPr lang="en-US" dirty="0" err="1" smtClean="0"/>
              <a:t>promosi</a:t>
            </a:r>
            <a:r>
              <a:rPr lang="en-US" dirty="0" smtClean="0"/>
              <a:t>, </a:t>
            </a:r>
            <a:r>
              <a:rPr lang="en-US" dirty="0" err="1" smtClean="0"/>
              <a:t>masyarakat</a:t>
            </a:r>
            <a:r>
              <a:rPr lang="en-US" dirty="0" smtClean="0"/>
              <a:t> </a:t>
            </a:r>
            <a:r>
              <a:rPr lang="en-US" dirty="0" err="1" smtClean="0"/>
              <a:t>dapat</a:t>
            </a:r>
            <a:r>
              <a:rPr lang="en-US" dirty="0" smtClean="0"/>
              <a:t> </a:t>
            </a:r>
            <a:r>
              <a:rPr lang="en-US" dirty="0" err="1" smtClean="0"/>
              <a:t>mengenal</a:t>
            </a:r>
            <a:r>
              <a:rPr lang="en-US" dirty="0" smtClean="0"/>
              <a:t> </a:t>
            </a:r>
            <a:r>
              <a:rPr lang="en-US" dirty="0" err="1" smtClean="0"/>
              <a:t>produk</a:t>
            </a:r>
            <a:r>
              <a:rPr lang="en-US" dirty="0" smtClean="0"/>
              <a:t> yang </a:t>
            </a:r>
            <a:r>
              <a:rPr lang="en-US" dirty="0" err="1" smtClean="0"/>
              <a:t>dita</a:t>
            </a:r>
            <a:endParaRPr lang="id-ID" dirty="0" smtClean="0"/>
          </a:p>
          <a:p>
            <a:pPr>
              <a:buNone/>
            </a:pPr>
            <a:r>
              <a:rPr lang="en-US" dirty="0" err="1" smtClean="0"/>
              <a:t>warkan</a:t>
            </a:r>
            <a:r>
              <a:rPr lang="en-US" dirty="0" smtClean="0"/>
              <a:t>. </a:t>
            </a:r>
            <a:r>
              <a:rPr lang="en-US" dirty="0" err="1" smtClean="0"/>
              <a:t>Sehingga</a:t>
            </a:r>
            <a:r>
              <a:rPr lang="en-US" dirty="0" smtClean="0"/>
              <a:t> </a:t>
            </a:r>
            <a:r>
              <a:rPr lang="en-US" dirty="0" err="1" smtClean="0"/>
              <a:t>konsumen</a:t>
            </a:r>
            <a:r>
              <a:rPr lang="en-US" dirty="0" smtClean="0"/>
              <a:t> </a:t>
            </a:r>
            <a:r>
              <a:rPr lang="en-US" dirty="0" err="1" smtClean="0"/>
              <a:t>dapat</a:t>
            </a:r>
            <a:r>
              <a:rPr lang="en-US" dirty="0" smtClean="0"/>
              <a:t> </a:t>
            </a:r>
            <a:r>
              <a:rPr lang="en-US" dirty="0" err="1" smtClean="0"/>
              <a:t>tertarik</a:t>
            </a:r>
            <a:r>
              <a:rPr lang="en-US" dirty="0" smtClean="0"/>
              <a:t> </a:t>
            </a:r>
            <a:r>
              <a:rPr lang="en-US" dirty="0" err="1" smtClean="0"/>
              <a:t>membeli</a:t>
            </a:r>
            <a:r>
              <a:rPr lang="en-US" dirty="0" smtClean="0"/>
              <a:t> </a:t>
            </a:r>
            <a:r>
              <a:rPr lang="en-US" dirty="0" err="1" smtClean="0"/>
              <a:t>produk</a:t>
            </a:r>
            <a:r>
              <a:rPr lang="en-US" dirty="0" smtClean="0"/>
              <a:t> yang </a:t>
            </a:r>
            <a:r>
              <a:rPr lang="en-US" dirty="0" err="1" smtClean="0"/>
              <a:t>telah</a:t>
            </a:r>
            <a:r>
              <a:rPr lang="en-US" dirty="0" smtClean="0"/>
              <a:t> </a:t>
            </a:r>
            <a:r>
              <a:rPr lang="en-US" dirty="0" err="1" smtClean="0"/>
              <a:t>dibuat</a:t>
            </a:r>
            <a:r>
              <a:rPr lang="en-US" dirty="0" smtClean="0"/>
              <a:t>. Para </a:t>
            </a:r>
            <a:r>
              <a:rPr lang="en-US" dirty="0" err="1" smtClean="0"/>
              <a:t>wirausahawan</a:t>
            </a:r>
            <a:r>
              <a:rPr lang="en-US" dirty="0" smtClean="0"/>
              <a:t> </a:t>
            </a:r>
            <a:r>
              <a:rPr lang="en-US" dirty="0" err="1" smtClean="0"/>
              <a:t>dapat</a:t>
            </a:r>
            <a:r>
              <a:rPr lang="en-US" dirty="0" smtClean="0"/>
              <a:t> </a:t>
            </a:r>
            <a:r>
              <a:rPr lang="en-US" dirty="0" err="1" smtClean="0"/>
              <a:t>mengambil</a:t>
            </a:r>
            <a:r>
              <a:rPr lang="en-US" dirty="0" smtClean="0"/>
              <a:t> </a:t>
            </a:r>
            <a:r>
              <a:rPr lang="en-US" dirty="0" err="1" smtClean="0"/>
              <a:t>alternatifnya</a:t>
            </a:r>
            <a:r>
              <a:rPr lang="en-US" dirty="0" smtClean="0"/>
              <a:t> </a:t>
            </a:r>
            <a:r>
              <a:rPr lang="en-US" dirty="0" err="1" smtClean="0"/>
              <a:t>yakni</a:t>
            </a:r>
            <a:r>
              <a:rPr lang="en-US" dirty="0" smtClean="0"/>
              <a:t>, </a:t>
            </a:r>
            <a:r>
              <a:rPr lang="en-US" dirty="0" err="1" smtClean="0"/>
              <a:t>dengan</a:t>
            </a:r>
            <a:r>
              <a:rPr lang="en-US" dirty="0" smtClean="0"/>
              <a:t> </a:t>
            </a:r>
            <a:r>
              <a:rPr lang="en-US" dirty="0" err="1" smtClean="0"/>
              <a:t>mengikuti</a:t>
            </a:r>
            <a:r>
              <a:rPr lang="en-US" dirty="0" smtClean="0"/>
              <a:t> bazaar, </a:t>
            </a:r>
            <a:r>
              <a:rPr lang="en-US" dirty="0" err="1" smtClean="0"/>
              <a:t>karena</a:t>
            </a:r>
            <a:r>
              <a:rPr lang="en-US" dirty="0" smtClean="0"/>
              <a:t> bazaar </a:t>
            </a:r>
            <a:r>
              <a:rPr lang="en-US" dirty="0" err="1" smtClean="0"/>
              <a:t>adalah</a:t>
            </a:r>
            <a:r>
              <a:rPr lang="en-US" dirty="0" smtClean="0"/>
              <a:t> </a:t>
            </a:r>
            <a:r>
              <a:rPr lang="en-US" dirty="0" err="1" smtClean="0"/>
              <a:t>sarana</a:t>
            </a:r>
            <a:r>
              <a:rPr lang="en-US" dirty="0" smtClean="0"/>
              <a:t> </a:t>
            </a:r>
            <a:r>
              <a:rPr lang="en-US" dirty="0" err="1" smtClean="0"/>
              <a:t>promosi</a:t>
            </a:r>
            <a:r>
              <a:rPr lang="en-US" dirty="0" smtClean="0"/>
              <a:t> yang </a:t>
            </a:r>
            <a:r>
              <a:rPr lang="en-US" dirty="0" err="1" smtClean="0"/>
              <a:t>murah</a:t>
            </a:r>
            <a:r>
              <a:rPr lang="en-US" dirty="0" smtClean="0"/>
              <a:t> </a:t>
            </a:r>
            <a:r>
              <a:rPr lang="en-US" dirty="0" err="1" smtClean="0"/>
              <a:t>dan</a:t>
            </a:r>
            <a:r>
              <a:rPr lang="en-US" dirty="0" smtClean="0"/>
              <a:t> </a:t>
            </a:r>
            <a:r>
              <a:rPr lang="en-US" dirty="0" err="1" smtClean="0"/>
              <a:t>dapat</a:t>
            </a:r>
            <a:r>
              <a:rPr lang="en-US" dirty="0" smtClean="0"/>
              <a:t> </a:t>
            </a:r>
            <a:r>
              <a:rPr lang="en-US" dirty="0" err="1" smtClean="0"/>
              <a:t>dijadikan</a:t>
            </a:r>
            <a:r>
              <a:rPr lang="en-US" dirty="0" smtClean="0"/>
              <a:t> </a:t>
            </a:r>
            <a:r>
              <a:rPr lang="en-US" dirty="0" err="1" smtClean="0"/>
              <a:t>momen</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keuntungan</a:t>
            </a:r>
            <a:r>
              <a:rPr lang="en-US" dirty="0" smtClean="0"/>
              <a:t>. </a:t>
            </a:r>
            <a:r>
              <a:rPr lang="en-US" dirty="0" err="1" smtClean="0"/>
              <a:t>Setelah</a:t>
            </a:r>
            <a:r>
              <a:rPr lang="en-US" dirty="0" smtClean="0"/>
              <a:t> </a:t>
            </a:r>
            <a:r>
              <a:rPr lang="en-US" dirty="0" err="1" smtClean="0"/>
              <a:t>itu</a:t>
            </a:r>
            <a:r>
              <a:rPr lang="en-US" dirty="0" smtClean="0"/>
              <a:t> </a:t>
            </a:r>
            <a:r>
              <a:rPr lang="en-US" dirty="0" err="1" smtClean="0"/>
              <a:t>baru</a:t>
            </a:r>
            <a:r>
              <a:rPr lang="en-US" dirty="0" smtClean="0"/>
              <a:t> </a:t>
            </a:r>
            <a:r>
              <a:rPr lang="en-US" dirty="0" err="1" smtClean="0"/>
              <a:t>mempersiapkan</a:t>
            </a:r>
            <a:r>
              <a:rPr lang="en-US" dirty="0" smtClean="0"/>
              <a:t> </a:t>
            </a:r>
            <a:r>
              <a:rPr lang="en-US" dirty="0" err="1" smtClean="0"/>
              <a:t>brosur</a:t>
            </a:r>
            <a:r>
              <a:rPr lang="en-US" dirty="0" smtClean="0"/>
              <a:t>.</a:t>
            </a:r>
            <a:endParaRPr lang="id-ID" dirty="0" smtClean="0"/>
          </a:p>
          <a:p>
            <a:pPr>
              <a:buNone/>
            </a:pPr>
            <a:r>
              <a:rPr lang="en-US" dirty="0" err="1" smtClean="0"/>
              <a:t>Satu</a:t>
            </a:r>
            <a:r>
              <a:rPr lang="en-US" dirty="0" smtClean="0"/>
              <a:t> tips </a:t>
            </a:r>
            <a:r>
              <a:rPr lang="en-US" dirty="0" err="1" smtClean="0"/>
              <a:t>penting</a:t>
            </a:r>
            <a:r>
              <a:rPr lang="en-US" dirty="0" smtClean="0"/>
              <a:t> :</a:t>
            </a:r>
            <a:endParaRPr lang="id-ID" dirty="0" smtClean="0"/>
          </a:p>
          <a:p>
            <a:pPr>
              <a:buNone/>
            </a:pPr>
            <a:r>
              <a:rPr lang="en-US" dirty="0" smtClean="0"/>
              <a:t>“</a:t>
            </a:r>
            <a:r>
              <a:rPr lang="en-US" dirty="0" err="1" smtClean="0"/>
              <a:t>menunjukan</a:t>
            </a:r>
            <a:r>
              <a:rPr lang="en-US" dirty="0" smtClean="0"/>
              <a:t>  </a:t>
            </a:r>
            <a:r>
              <a:rPr lang="en-US" dirty="0" err="1" smtClean="0"/>
              <a:t>perhatian</a:t>
            </a:r>
            <a:r>
              <a:rPr lang="en-US" dirty="0" smtClean="0"/>
              <a:t>  </a:t>
            </a:r>
            <a:r>
              <a:rPr lang="en-US" dirty="0" err="1" smtClean="0"/>
              <a:t>kepada</a:t>
            </a:r>
            <a:r>
              <a:rPr lang="en-US" dirty="0" smtClean="0"/>
              <a:t> </a:t>
            </a:r>
            <a:r>
              <a:rPr lang="en-US" dirty="0" err="1" smtClean="0"/>
              <a:t>teman</a:t>
            </a:r>
            <a:r>
              <a:rPr lang="en-US" dirty="0" smtClean="0"/>
              <a:t>/</a:t>
            </a:r>
            <a:r>
              <a:rPr lang="en-US" dirty="0" err="1" smtClean="0"/>
              <a:t>kerabat</a:t>
            </a:r>
            <a:r>
              <a:rPr lang="en-US" dirty="0" smtClean="0"/>
              <a:t> yang </a:t>
            </a:r>
            <a:r>
              <a:rPr lang="en-US" dirty="0" err="1" smtClean="0"/>
              <a:t>sudah</a:t>
            </a:r>
            <a:r>
              <a:rPr lang="en-US" dirty="0" smtClean="0"/>
              <a:t> </a:t>
            </a:r>
            <a:r>
              <a:rPr lang="en-US" dirty="0" err="1" smtClean="0"/>
              <a:t>membantu</a:t>
            </a:r>
            <a:r>
              <a:rPr lang="en-US" dirty="0" smtClean="0"/>
              <a:t> </a:t>
            </a:r>
            <a:r>
              <a:rPr lang="en-US" dirty="0" err="1" smtClean="0"/>
              <a:t>mempromosikan</a:t>
            </a:r>
            <a:r>
              <a:rPr lang="en-US" dirty="0" smtClean="0"/>
              <a:t> </a:t>
            </a:r>
            <a:r>
              <a:rPr lang="en-US" dirty="0" err="1" smtClean="0"/>
              <a:t>usaha</a:t>
            </a:r>
            <a:r>
              <a:rPr lang="en-US" dirty="0" smtClean="0"/>
              <a:t> </a:t>
            </a:r>
            <a:r>
              <a:rPr lang="en-US" dirty="0" err="1" smtClean="0"/>
              <a:t>Anda</a:t>
            </a:r>
            <a:r>
              <a:rPr lang="en-US" dirty="0" smtClean="0"/>
              <a:t> </a:t>
            </a:r>
            <a:r>
              <a:rPr lang="en-US" dirty="0" err="1" smtClean="0"/>
              <a:t>sehingga</a:t>
            </a:r>
            <a:r>
              <a:rPr lang="en-US" dirty="0" smtClean="0"/>
              <a:t> </a:t>
            </a:r>
            <a:r>
              <a:rPr lang="en-US" dirty="0" err="1" smtClean="0"/>
              <a:t>Anda</a:t>
            </a:r>
            <a:r>
              <a:rPr lang="en-US" dirty="0" smtClean="0"/>
              <a:t> </a:t>
            </a:r>
            <a:r>
              <a:rPr lang="en-US" dirty="0" err="1" smtClean="0"/>
              <a:t>mendapat</a:t>
            </a:r>
            <a:r>
              <a:rPr lang="en-US" dirty="0" smtClean="0"/>
              <a:t> order </a:t>
            </a:r>
            <a:r>
              <a:rPr lang="en-US" dirty="0" err="1" smtClean="0"/>
              <a:t>berikutnya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mahal</a:t>
            </a:r>
            <a:r>
              <a:rPr lang="en-US" dirty="0" smtClean="0"/>
              <a:t>, </a:t>
            </a:r>
            <a:r>
              <a:rPr lang="en-US" dirty="0" err="1" smtClean="0"/>
              <a:t>misalnya</a:t>
            </a:r>
            <a:r>
              <a:rPr lang="en-US" dirty="0" smtClean="0"/>
              <a:t> </a:t>
            </a:r>
            <a:r>
              <a:rPr lang="en-US" dirty="0" err="1" smtClean="0"/>
              <a:t>berikan</a:t>
            </a:r>
            <a:r>
              <a:rPr lang="en-US" dirty="0" smtClean="0"/>
              <a:t> </a:t>
            </a:r>
            <a:r>
              <a:rPr lang="en-US" dirty="0" err="1" smtClean="0"/>
              <a:t>seloyang</a:t>
            </a:r>
            <a:r>
              <a:rPr lang="en-US" dirty="0" smtClean="0"/>
              <a:t> </a:t>
            </a:r>
            <a:r>
              <a:rPr lang="en-US" dirty="0" err="1" smtClean="0"/>
              <a:t>puding</a:t>
            </a:r>
            <a:r>
              <a:rPr lang="en-US" dirty="0" smtClean="0"/>
              <a:t>, , . </a:t>
            </a:r>
            <a:r>
              <a:rPr lang="en-US" dirty="0" err="1" smtClean="0"/>
              <a:t>Dengan</a:t>
            </a:r>
            <a:r>
              <a:rPr lang="en-US" dirty="0" smtClean="0"/>
              <a:t> </a:t>
            </a:r>
            <a:r>
              <a:rPr lang="en-US" dirty="0" err="1" smtClean="0"/>
              <a:t>perhatian</a:t>
            </a:r>
            <a:r>
              <a:rPr lang="en-US" dirty="0" smtClean="0"/>
              <a:t>/bonus </a:t>
            </a:r>
            <a:r>
              <a:rPr lang="en-US" dirty="0" err="1" smtClean="0"/>
              <a:t>tersebut</a:t>
            </a:r>
            <a:r>
              <a:rPr lang="en-US" dirty="0" smtClean="0"/>
              <a:t> </a:t>
            </a:r>
            <a:r>
              <a:rPr lang="en-US" dirty="0" err="1" smtClean="0"/>
              <a:t>dia</a:t>
            </a:r>
            <a:r>
              <a:rPr lang="en-US" dirty="0" smtClean="0"/>
              <a:t> </a:t>
            </a:r>
            <a:r>
              <a:rPr lang="en-US" dirty="0" err="1" smtClean="0"/>
              <a:t>akan</a:t>
            </a:r>
            <a:r>
              <a:rPr lang="en-US" dirty="0" smtClean="0"/>
              <a:t> </a:t>
            </a:r>
            <a:r>
              <a:rPr lang="en-US" dirty="0" err="1" smtClean="0"/>
              <a:t>lebih</a:t>
            </a:r>
            <a:r>
              <a:rPr lang="en-US" dirty="0" smtClean="0"/>
              <a:t> </a:t>
            </a:r>
            <a:r>
              <a:rPr lang="en-US" dirty="0" err="1" smtClean="0"/>
              <a:t>senang</a:t>
            </a:r>
            <a:r>
              <a:rPr lang="en-US" dirty="0" smtClean="0"/>
              <a:t> </a:t>
            </a:r>
            <a:r>
              <a:rPr lang="en-US" dirty="0" err="1" smtClean="0"/>
              <a:t>membantu</a:t>
            </a:r>
            <a:r>
              <a:rPr lang="en-US" dirty="0" smtClean="0"/>
              <a:t> </a:t>
            </a:r>
            <a:r>
              <a:rPr lang="en-US" dirty="0" err="1" smtClean="0"/>
              <a:t>promosi</a:t>
            </a:r>
            <a:r>
              <a:rPr lang="en-US" dirty="0" smtClean="0"/>
              <a:t> </a:t>
            </a:r>
            <a:r>
              <a:rPr lang="en-US" dirty="0" err="1" smtClean="0"/>
              <a:t>Anda</a:t>
            </a:r>
            <a:r>
              <a:rPr lang="en-US" dirty="0" smtClean="0"/>
              <a:t>.”</a:t>
            </a:r>
            <a:endParaRPr lang="id-ID" dirty="0" smtClean="0"/>
          </a:p>
          <a:p>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Permasalahan yang dihadapi</a:t>
            </a:r>
            <a:endParaRPr lang="id-ID" dirty="0"/>
          </a:p>
        </p:txBody>
      </p:sp>
      <p:sp>
        <p:nvSpPr>
          <p:cNvPr id="3" name="Content Placeholder 2"/>
          <p:cNvSpPr>
            <a:spLocks noGrp="1"/>
          </p:cNvSpPr>
          <p:nvPr>
            <p:ph idx="1"/>
          </p:nvPr>
        </p:nvSpPr>
        <p:spPr>
          <a:xfrm>
            <a:off x="0" y="1609416"/>
            <a:ext cx="8072462" cy="5248584"/>
          </a:xfrm>
        </p:spPr>
        <p:txBody>
          <a:bodyPr/>
          <a:lstStyle/>
          <a:p>
            <a:pPr lvl="0">
              <a:buNone/>
            </a:pPr>
            <a:endParaRPr lang="id-ID" dirty="0" smtClean="0"/>
          </a:p>
          <a:p>
            <a:pPr lvl="0">
              <a:buNone/>
            </a:pPr>
            <a:endParaRPr lang="id-ID" dirty="0" smtClean="0"/>
          </a:p>
          <a:p>
            <a:pPr lvl="0">
              <a:buNone/>
            </a:pPr>
            <a:endParaRPr lang="id-ID" dirty="0" smtClean="0"/>
          </a:p>
          <a:p>
            <a:pPr lvl="0">
              <a:buNone/>
            </a:pPr>
            <a:r>
              <a:rPr lang="id-ID" dirty="0" smtClean="0"/>
              <a:t>Menentukan bahan apa yang akan di kelolah</a:t>
            </a:r>
          </a:p>
          <a:p>
            <a:pPr lvl="0">
              <a:buNone/>
            </a:pPr>
            <a:r>
              <a:rPr lang="id-ID" dirty="0" smtClean="0"/>
              <a:t>Waktu yang tidak sinkron dan balance</a:t>
            </a:r>
          </a:p>
          <a:p>
            <a:pPr lvl="0">
              <a:buNone/>
            </a:pPr>
            <a:r>
              <a:rPr lang="id-ID" dirty="0" smtClean="0"/>
              <a:t>Proses penyalaruna / penjualan</a:t>
            </a:r>
          </a:p>
          <a:p>
            <a:pPr>
              <a:buNone/>
            </a:pPr>
            <a:r>
              <a:rPr lang="id-ID" dirty="0" smtClean="0"/>
              <a:t>Danah/biaya</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7239000" cy="785818"/>
          </a:xfrm>
        </p:spPr>
        <p:txBody>
          <a:bodyPr>
            <a:normAutofit fontScale="90000"/>
          </a:bodyPr>
          <a:lstStyle/>
          <a:p>
            <a:pPr algn="ctr"/>
            <a:r>
              <a:rPr lang="en-US" dirty="0" smtClean="0"/>
              <a:t>PEMECAHAN MASALAH</a:t>
            </a:r>
            <a:r>
              <a:rPr lang="id-ID" dirty="0" smtClean="0"/>
              <a:t/>
            </a:r>
            <a:br>
              <a:rPr lang="id-ID" dirty="0" smtClean="0"/>
            </a:br>
            <a:endParaRPr lang="id-ID" dirty="0"/>
          </a:p>
        </p:txBody>
      </p:sp>
      <p:sp>
        <p:nvSpPr>
          <p:cNvPr id="3" name="Content Placeholder 2"/>
          <p:cNvSpPr>
            <a:spLocks noGrp="1"/>
          </p:cNvSpPr>
          <p:nvPr>
            <p:ph idx="1"/>
          </p:nvPr>
        </p:nvSpPr>
        <p:spPr>
          <a:xfrm>
            <a:off x="0" y="714356"/>
            <a:ext cx="8143900" cy="5741380"/>
          </a:xfrm>
        </p:spPr>
        <p:txBody>
          <a:bodyPr/>
          <a:lstStyle/>
          <a:p>
            <a:pPr>
              <a:buNone/>
            </a:pPr>
            <a:endParaRPr lang="id-ID" dirty="0" smtClean="0"/>
          </a:p>
          <a:p>
            <a:pPr>
              <a:buNone/>
            </a:pPr>
            <a:endParaRPr lang="id-ID" dirty="0" smtClean="0"/>
          </a:p>
          <a:p>
            <a:pPr>
              <a:buNone/>
            </a:pPr>
            <a:endParaRPr lang="id-ID" dirty="0" smtClean="0"/>
          </a:p>
          <a:p>
            <a:pPr>
              <a:buNone/>
            </a:pPr>
            <a:r>
              <a:rPr lang="id-ID" dirty="0" smtClean="0"/>
              <a:t>berkumpul dalam satu tempat yang nyaman</a:t>
            </a:r>
          </a:p>
          <a:p>
            <a:pPr>
              <a:buNone/>
            </a:pPr>
            <a:r>
              <a:rPr lang="id-ID" dirty="0" smtClean="0"/>
              <a:t>berdiskusi dengan kepala dingin,</a:t>
            </a:r>
          </a:p>
          <a:p>
            <a:pPr>
              <a:buNone/>
            </a:pPr>
            <a:r>
              <a:rPr lang="id-ID" dirty="0" smtClean="0"/>
              <a:t>menentukan waktu dan jam yang sama </a:t>
            </a:r>
          </a:p>
          <a:p>
            <a:pPr>
              <a:buNone/>
            </a:pPr>
            <a:r>
              <a:rPr lang="id-ID" dirty="0" smtClean="0"/>
              <a:t>mengesekusi penjualan secara bersamaan dan kompak.</a:t>
            </a:r>
          </a:p>
          <a:p>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39000" cy="748684"/>
          </a:xfrm>
        </p:spPr>
        <p:txBody>
          <a:bodyPr/>
          <a:lstStyle/>
          <a:p>
            <a:pPr algn="ctr"/>
            <a:r>
              <a:rPr lang="en-US" dirty="0" smtClean="0"/>
              <a:t>KESIMPULAN</a:t>
            </a:r>
            <a:endParaRPr lang="id-ID" dirty="0"/>
          </a:p>
        </p:txBody>
      </p:sp>
      <p:sp>
        <p:nvSpPr>
          <p:cNvPr id="3" name="Content Placeholder 2"/>
          <p:cNvSpPr>
            <a:spLocks noGrp="1"/>
          </p:cNvSpPr>
          <p:nvPr>
            <p:ph idx="1"/>
          </p:nvPr>
        </p:nvSpPr>
        <p:spPr>
          <a:xfrm>
            <a:off x="0" y="1071546"/>
            <a:ext cx="8072462" cy="5786454"/>
          </a:xfrm>
        </p:spPr>
        <p:txBody>
          <a:bodyPr>
            <a:normAutofit/>
          </a:bodyPr>
          <a:lstStyle/>
          <a:p>
            <a:pPr>
              <a:buNone/>
            </a:pPr>
            <a:r>
              <a:rPr lang="id-ID" dirty="0" smtClean="0"/>
              <a:t>SNACK bukan merupakan kuliner yang asing lagi bagi masyarakat indonesia,karena rasa yang enak dan harga yang sangat terjangkau membuat banyak orang yang menyukai makanan yang berbahan dasar tepung dan kombinasi sayur-sayuran ini. Mulai dari anak-anak sampai orang dewasa menyukai makanan yang satu ini:</a:t>
            </a:r>
          </a:p>
          <a:p>
            <a:pPr>
              <a:buNone/>
            </a:pPr>
            <a:r>
              <a:rPr lang="id-ID" dirty="0" smtClean="0"/>
              <a:t>Target pasar SNACK LOVE ini adalah remaja khususnya mahasiswa yang mempunyai aktivitas yang padat ,karenan aktivitasnya yang padat .</a:t>
            </a:r>
          </a:p>
          <a:p>
            <a:pPr>
              <a:buNone/>
            </a:pPr>
            <a:r>
              <a:rPr lang="id-ID" dirty="0" smtClean="0"/>
              <a:t>Hadir sebagai salah satu pilihan makanan yang sangat praktis dan sangat cocok jadi makanan mahasiswa yang sangat praktis</a:t>
            </a:r>
          </a:p>
          <a:p>
            <a:pPr>
              <a:buNone/>
            </a:pPr>
            <a:endParaRPr lang="id-ID"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239000" cy="605808"/>
          </a:xfrm>
        </p:spPr>
        <p:txBody>
          <a:bodyPr/>
          <a:lstStyle/>
          <a:p>
            <a:pPr algn="ctr"/>
            <a:r>
              <a:rPr lang="en-US" dirty="0" smtClean="0"/>
              <a:t>SARAN</a:t>
            </a:r>
            <a:endParaRPr lang="id-ID" dirty="0"/>
          </a:p>
        </p:txBody>
      </p:sp>
      <p:sp>
        <p:nvSpPr>
          <p:cNvPr id="3" name="Content Placeholder 2"/>
          <p:cNvSpPr>
            <a:spLocks noGrp="1"/>
          </p:cNvSpPr>
          <p:nvPr>
            <p:ph idx="1"/>
          </p:nvPr>
        </p:nvSpPr>
        <p:spPr>
          <a:xfrm>
            <a:off x="0" y="714356"/>
            <a:ext cx="8143900" cy="6143644"/>
          </a:xfrm>
        </p:spPr>
        <p:txBody>
          <a:bodyPr>
            <a:normAutofit lnSpcReduction="10000"/>
          </a:bodyPr>
          <a:lstStyle/>
          <a:p>
            <a:pPr>
              <a:buNone/>
            </a:pPr>
            <a:r>
              <a:rPr lang="id-ID" dirty="0" smtClean="0"/>
              <a:t>Agar pelaksanaan suatu usah dapat berjalan lancar,maka saya beberapa saran, antara lain:</a:t>
            </a:r>
          </a:p>
          <a:p>
            <a:pPr>
              <a:buNone/>
            </a:pPr>
            <a:r>
              <a:rPr lang="id-ID" dirty="0" smtClean="0"/>
              <a:t>Dalam mendirikan usaha sebaiknya di persiapkan segalasesuatunya dengan matang dan tepat sehingga usaha yang dijalankan dapat berjalan dengan baik.</a:t>
            </a:r>
          </a:p>
          <a:p>
            <a:pPr>
              <a:buNone/>
            </a:pPr>
            <a:r>
              <a:rPr lang="id-ID" dirty="0" smtClean="0"/>
              <a:t>Dalam berwirausaha diperlukan keyakinan percaya diri.dan keuletan.</a:t>
            </a:r>
          </a:p>
          <a:p>
            <a:pPr>
              <a:buNone/>
            </a:pPr>
            <a:r>
              <a:rPr lang="id-ID" dirty="0" smtClean="0"/>
              <a:t>Pandai berkomunikasih</a:t>
            </a:r>
          </a:p>
          <a:p>
            <a:pPr>
              <a:buNone/>
            </a:pPr>
            <a:r>
              <a:rPr lang="id-ID" dirty="0" smtClean="0"/>
              <a:t>Seorang wirausaha haruslah selalu kreatif dan inofatif serta selalu mengikuti trend dan selera konsumen agar pelanggan tidak mudah bosan </a:t>
            </a:r>
          </a:p>
          <a:p>
            <a:pPr>
              <a:buNone/>
            </a:pPr>
            <a:r>
              <a:rPr lang="id-ID" dirty="0" smtClean="0"/>
              <a:t>Mau mendegarkan kritik dan saran dari orang lain</a:t>
            </a:r>
          </a:p>
          <a:p>
            <a:pPr>
              <a:buNone/>
            </a:pPr>
            <a:r>
              <a:rPr lang="id-ID" dirty="0" smtClean="0"/>
              <a:t>Semangat wirausaha harus selalu tertanam dalam diri kita</a:t>
            </a:r>
          </a:p>
          <a:p>
            <a:pPr>
              <a:buNone/>
            </a:pPr>
            <a:endParaRPr lang="id-ID"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239000" cy="891560"/>
          </a:xfrm>
        </p:spPr>
        <p:txBody>
          <a:bodyPr>
            <a:normAutofit fontScale="90000"/>
          </a:bodyPr>
          <a:lstStyle/>
          <a:p>
            <a:pPr algn="ctr"/>
            <a:r>
              <a:rPr lang="id-ID" dirty="0" smtClean="0"/>
              <a:t>GAMBAR DAN PROSES PEMBUATAN PUDING KRISPY</a:t>
            </a:r>
            <a:endParaRPr lang="id-ID" dirty="0"/>
          </a:p>
        </p:txBody>
      </p:sp>
      <p:pic>
        <p:nvPicPr>
          <p:cNvPr id="4" name="Picture 2" descr="C:\Users\verlinton\Documents\My Bluetooth\IMG-20161019-WA0011.jpg"/>
          <p:cNvPicPr>
            <a:picLocks noGrp="1" noChangeAspect="1" noChangeArrowheads="1"/>
          </p:cNvPicPr>
          <p:nvPr>
            <p:ph idx="1"/>
          </p:nvPr>
        </p:nvPicPr>
        <p:blipFill>
          <a:blip r:embed="rId2" cstate="print"/>
          <a:srcRect/>
          <a:stretch>
            <a:fillRect/>
          </a:stretch>
        </p:blipFill>
        <p:spPr bwMode="auto">
          <a:xfrm>
            <a:off x="4857752" y="5214950"/>
            <a:ext cx="2071702" cy="1500197"/>
          </a:xfrm>
          <a:prstGeom prst="rect">
            <a:avLst/>
          </a:prstGeom>
          <a:noFill/>
        </p:spPr>
      </p:pic>
      <p:pic>
        <p:nvPicPr>
          <p:cNvPr id="2050" name="Picture 2" descr="C:\Users\verlinton\Documents\My Bluetooth\IMG_20161018_211430.jpg"/>
          <p:cNvPicPr>
            <a:picLocks noChangeAspect="1" noChangeArrowheads="1"/>
          </p:cNvPicPr>
          <p:nvPr/>
        </p:nvPicPr>
        <p:blipFill>
          <a:blip r:embed="rId3" cstate="print"/>
          <a:srcRect/>
          <a:stretch>
            <a:fillRect/>
          </a:stretch>
        </p:blipFill>
        <p:spPr bwMode="auto">
          <a:xfrm>
            <a:off x="4857752" y="1357298"/>
            <a:ext cx="2000264" cy="1928826"/>
          </a:xfrm>
          <a:prstGeom prst="rect">
            <a:avLst/>
          </a:prstGeom>
          <a:noFill/>
        </p:spPr>
      </p:pic>
      <p:pic>
        <p:nvPicPr>
          <p:cNvPr id="2051" name="Picture 3" descr="C:\Users\verlinton\Documents\My Bluetooth\IMG_20161018_211629.jpg"/>
          <p:cNvPicPr>
            <a:picLocks noChangeAspect="1" noChangeArrowheads="1"/>
          </p:cNvPicPr>
          <p:nvPr/>
        </p:nvPicPr>
        <p:blipFill>
          <a:blip r:embed="rId4" cstate="print"/>
          <a:srcRect/>
          <a:stretch>
            <a:fillRect/>
          </a:stretch>
        </p:blipFill>
        <p:spPr bwMode="auto">
          <a:xfrm>
            <a:off x="0" y="3357562"/>
            <a:ext cx="2357422" cy="1571636"/>
          </a:xfrm>
          <a:prstGeom prst="rect">
            <a:avLst/>
          </a:prstGeom>
          <a:noFill/>
        </p:spPr>
      </p:pic>
      <p:pic>
        <p:nvPicPr>
          <p:cNvPr id="2052" name="Picture 4" descr="C:\Users\verlinton\Documents\My Bluetooth\IMG_20161018_211833.jpg"/>
          <p:cNvPicPr>
            <a:picLocks noChangeAspect="1" noChangeArrowheads="1"/>
          </p:cNvPicPr>
          <p:nvPr/>
        </p:nvPicPr>
        <p:blipFill>
          <a:blip r:embed="rId5" cstate="print"/>
          <a:srcRect/>
          <a:stretch>
            <a:fillRect/>
          </a:stretch>
        </p:blipFill>
        <p:spPr bwMode="auto">
          <a:xfrm>
            <a:off x="0" y="1357298"/>
            <a:ext cx="2309818" cy="1660927"/>
          </a:xfrm>
          <a:prstGeom prst="rect">
            <a:avLst/>
          </a:prstGeom>
          <a:noFill/>
        </p:spPr>
      </p:pic>
      <p:pic>
        <p:nvPicPr>
          <p:cNvPr id="2054" name="Picture 6" descr="C:\Users\verlinton\Documents\My Bluetooth\IMG_20161018_211239.jpg"/>
          <p:cNvPicPr>
            <a:picLocks noChangeAspect="1" noChangeArrowheads="1"/>
          </p:cNvPicPr>
          <p:nvPr/>
        </p:nvPicPr>
        <p:blipFill>
          <a:blip r:embed="rId6" cstate="print"/>
          <a:srcRect/>
          <a:stretch>
            <a:fillRect/>
          </a:stretch>
        </p:blipFill>
        <p:spPr bwMode="auto">
          <a:xfrm>
            <a:off x="0" y="5072074"/>
            <a:ext cx="2428892" cy="1571636"/>
          </a:xfrm>
          <a:prstGeom prst="rect">
            <a:avLst/>
          </a:prstGeom>
          <a:noFill/>
        </p:spPr>
      </p:pic>
      <p:pic>
        <p:nvPicPr>
          <p:cNvPr id="2056" name="Picture 8" descr="C:\Users\verlinton\Documents\My Bluetooth\IMG_20161018_212143.jpg"/>
          <p:cNvPicPr>
            <a:picLocks noChangeAspect="1" noChangeArrowheads="1"/>
          </p:cNvPicPr>
          <p:nvPr/>
        </p:nvPicPr>
        <p:blipFill>
          <a:blip r:embed="rId7" cstate="print"/>
          <a:srcRect/>
          <a:stretch>
            <a:fillRect/>
          </a:stretch>
        </p:blipFill>
        <p:spPr bwMode="auto">
          <a:xfrm>
            <a:off x="4786314" y="3500438"/>
            <a:ext cx="2071702" cy="1500198"/>
          </a:xfrm>
          <a:prstGeom prst="rect">
            <a:avLst/>
          </a:prstGeom>
          <a:noFill/>
        </p:spPr>
      </p:pic>
      <p:sp>
        <p:nvSpPr>
          <p:cNvPr id="9" name="TextBox 8"/>
          <p:cNvSpPr txBox="1"/>
          <p:nvPr/>
        </p:nvSpPr>
        <p:spPr>
          <a:xfrm>
            <a:off x="2357422" y="2000240"/>
            <a:ext cx="1582484" cy="646331"/>
          </a:xfrm>
          <a:prstGeom prst="rect">
            <a:avLst/>
          </a:prstGeom>
          <a:noFill/>
        </p:spPr>
        <p:txBody>
          <a:bodyPr wrap="none" rtlCol="0">
            <a:spAutoFit/>
          </a:bodyPr>
          <a:lstStyle/>
          <a:p>
            <a:r>
              <a:rPr lang="id-ID" dirty="0" smtClean="0"/>
              <a:t>PROSES </a:t>
            </a:r>
          </a:p>
          <a:p>
            <a:r>
              <a:rPr lang="id-ID" dirty="0" smtClean="0"/>
              <a:t>PENGOLAHAN</a:t>
            </a:r>
            <a:endParaRPr lang="id-ID" dirty="0"/>
          </a:p>
        </p:txBody>
      </p:sp>
      <p:sp>
        <p:nvSpPr>
          <p:cNvPr id="10" name="TextBox 9"/>
          <p:cNvSpPr txBox="1"/>
          <p:nvPr/>
        </p:nvSpPr>
        <p:spPr>
          <a:xfrm>
            <a:off x="2285984" y="4059800"/>
            <a:ext cx="2483372" cy="646331"/>
          </a:xfrm>
          <a:prstGeom prst="rect">
            <a:avLst/>
          </a:prstGeom>
          <a:noFill/>
        </p:spPr>
        <p:txBody>
          <a:bodyPr wrap="none" rtlCol="0">
            <a:spAutoFit/>
          </a:bodyPr>
          <a:lstStyle/>
          <a:p>
            <a:r>
              <a:rPr lang="id-ID" dirty="0" smtClean="0"/>
              <a:t>PROSES PENGADUKAN </a:t>
            </a:r>
          </a:p>
          <a:p>
            <a:r>
              <a:rPr lang="id-ID" dirty="0" smtClean="0"/>
              <a:t>BAHAN</a:t>
            </a:r>
            <a:endParaRPr lang="id-ID" dirty="0"/>
          </a:p>
        </p:txBody>
      </p:sp>
      <p:sp>
        <p:nvSpPr>
          <p:cNvPr id="11" name="TextBox 10"/>
          <p:cNvSpPr txBox="1"/>
          <p:nvPr/>
        </p:nvSpPr>
        <p:spPr>
          <a:xfrm>
            <a:off x="2357422" y="5702874"/>
            <a:ext cx="2428892" cy="923330"/>
          </a:xfrm>
          <a:prstGeom prst="rect">
            <a:avLst/>
          </a:prstGeom>
          <a:noFill/>
        </p:spPr>
        <p:txBody>
          <a:bodyPr wrap="square" rtlCol="0">
            <a:spAutoFit/>
          </a:bodyPr>
          <a:lstStyle/>
          <a:p>
            <a:r>
              <a:rPr lang="id-ID" dirty="0" smtClean="0"/>
              <a:t>PROSES PENCAMPURAN </a:t>
            </a:r>
          </a:p>
          <a:p>
            <a:r>
              <a:rPr lang="id-ID" dirty="0" smtClean="0"/>
              <a:t>BAHAN</a:t>
            </a:r>
            <a:endParaRPr lang="id-ID" dirty="0"/>
          </a:p>
        </p:txBody>
      </p:sp>
      <p:sp>
        <p:nvSpPr>
          <p:cNvPr id="12" name="TextBox 11"/>
          <p:cNvSpPr txBox="1"/>
          <p:nvPr/>
        </p:nvSpPr>
        <p:spPr>
          <a:xfrm>
            <a:off x="6845214" y="1428736"/>
            <a:ext cx="1298686" cy="923330"/>
          </a:xfrm>
          <a:prstGeom prst="rect">
            <a:avLst/>
          </a:prstGeom>
          <a:noFill/>
        </p:spPr>
        <p:txBody>
          <a:bodyPr wrap="square" rtlCol="0">
            <a:spAutoFit/>
          </a:bodyPr>
          <a:lstStyle/>
          <a:p>
            <a:r>
              <a:rPr lang="id-ID" dirty="0" smtClean="0"/>
              <a:t>PROSES </a:t>
            </a:r>
          </a:p>
          <a:p>
            <a:r>
              <a:rPr lang="id-ID" dirty="0" smtClean="0"/>
              <a:t>PENGOLAHAN</a:t>
            </a:r>
            <a:endParaRPr lang="id-ID" dirty="0"/>
          </a:p>
        </p:txBody>
      </p:sp>
      <p:sp>
        <p:nvSpPr>
          <p:cNvPr id="13" name="TextBox 12"/>
          <p:cNvSpPr txBox="1"/>
          <p:nvPr/>
        </p:nvSpPr>
        <p:spPr>
          <a:xfrm>
            <a:off x="6854068" y="4131238"/>
            <a:ext cx="1361270" cy="923330"/>
          </a:xfrm>
          <a:prstGeom prst="rect">
            <a:avLst/>
          </a:prstGeom>
          <a:noFill/>
        </p:spPr>
        <p:txBody>
          <a:bodyPr wrap="none" rtlCol="0">
            <a:spAutoFit/>
          </a:bodyPr>
          <a:lstStyle/>
          <a:p>
            <a:r>
              <a:rPr lang="id-ID" dirty="0" smtClean="0"/>
              <a:t>PROSES </a:t>
            </a:r>
          </a:p>
          <a:p>
            <a:r>
              <a:rPr lang="id-ID" dirty="0" smtClean="0"/>
              <a:t>PELAPISAN </a:t>
            </a:r>
          </a:p>
          <a:p>
            <a:r>
              <a:rPr lang="id-ID" dirty="0" smtClean="0"/>
              <a:t>KUE KRISPY</a:t>
            </a:r>
            <a:endParaRPr lang="id-ID" dirty="0"/>
          </a:p>
        </p:txBody>
      </p:sp>
      <p:sp>
        <p:nvSpPr>
          <p:cNvPr id="14" name="TextBox 13"/>
          <p:cNvSpPr txBox="1"/>
          <p:nvPr/>
        </p:nvSpPr>
        <p:spPr>
          <a:xfrm>
            <a:off x="6916652" y="5631436"/>
            <a:ext cx="1201611" cy="923330"/>
          </a:xfrm>
          <a:prstGeom prst="rect">
            <a:avLst/>
          </a:prstGeom>
          <a:noFill/>
        </p:spPr>
        <p:txBody>
          <a:bodyPr wrap="none" rtlCol="0">
            <a:spAutoFit/>
          </a:bodyPr>
          <a:lstStyle/>
          <a:p>
            <a:r>
              <a:rPr lang="id-ID" dirty="0" smtClean="0"/>
              <a:t>PROSES</a:t>
            </a:r>
          </a:p>
          <a:p>
            <a:r>
              <a:rPr lang="id-ID" dirty="0" smtClean="0"/>
              <a:t>PACKING </a:t>
            </a:r>
          </a:p>
          <a:p>
            <a:r>
              <a:rPr lang="id-ID" dirty="0" smtClean="0"/>
              <a:t>SIAP JUAL</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143900" cy="6858000"/>
          </a:xfrm>
        </p:spPr>
        <p:txBody>
          <a:bodyPr>
            <a:normAutofit/>
          </a:bodyPr>
          <a:lstStyle/>
          <a:p>
            <a:pPr>
              <a:buNone/>
            </a:pPr>
            <a:r>
              <a:rPr lang="id-ID" dirty="0" smtClean="0"/>
              <a:t>VISI</a:t>
            </a:r>
          </a:p>
          <a:p>
            <a:r>
              <a:rPr lang="id-ID" dirty="0" smtClean="0"/>
              <a:t>Menjadi pusat pembuattan SNACK terbaik di indonesia di sertai</a:t>
            </a:r>
          </a:p>
          <a:p>
            <a:r>
              <a:rPr lang="id-ID" dirty="0" smtClean="0"/>
              <a:t>Pelayanan yang profesional untuk semua kalangan degan harga yang  wajar dan kopentitif.</a:t>
            </a:r>
          </a:p>
          <a:p>
            <a:pPr>
              <a:buNone/>
            </a:pPr>
            <a:r>
              <a:rPr lang="id-ID" dirty="0" smtClean="0"/>
              <a:t> </a:t>
            </a:r>
          </a:p>
          <a:p>
            <a:pPr>
              <a:buNone/>
            </a:pPr>
            <a:r>
              <a:rPr lang="id-ID" dirty="0" smtClean="0"/>
              <a:t>MISI</a:t>
            </a:r>
          </a:p>
          <a:p>
            <a:pPr lvl="0"/>
            <a:r>
              <a:rPr lang="id-ID" dirty="0" smtClean="0"/>
              <a:t>Memberikan pelanyanan yang terbaik</a:t>
            </a:r>
          </a:p>
          <a:p>
            <a:pPr lvl="0"/>
            <a:r>
              <a:rPr lang="id-ID" dirty="0" smtClean="0"/>
              <a:t>Menyediakan hasil kue yang berkualitas,</a:t>
            </a:r>
          </a:p>
          <a:p>
            <a:pPr lvl="0"/>
            <a:r>
              <a:rPr lang="id-ID" dirty="0" smtClean="0"/>
              <a:t>Sehat dan unik serta bergizi</a:t>
            </a:r>
          </a:p>
          <a:p>
            <a:pPr lvl="0"/>
            <a:r>
              <a:rPr lang="id-ID" dirty="0" smtClean="0"/>
              <a:t>Memberikan inovasi inovasi baru</a:t>
            </a:r>
          </a:p>
          <a:p>
            <a:pPr lvl="0"/>
            <a:r>
              <a:rPr lang="id-ID" dirty="0" smtClean="0"/>
              <a:t>Untuk lingkungan pasar yang profesional dan kreatif</a:t>
            </a:r>
          </a:p>
          <a:p>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7239000" cy="1143000"/>
          </a:xfrm>
        </p:spPr>
        <p:txBody>
          <a:bodyPr>
            <a:normAutofit fontScale="90000"/>
          </a:bodyPr>
          <a:lstStyle/>
          <a:p>
            <a:pPr algn="ctr"/>
            <a:r>
              <a:rPr lang="id-ID" dirty="0" smtClean="0"/>
              <a:t>DESKRIPSI PROSES PEMBUATAN PUDING KRISPY</a:t>
            </a:r>
            <a:endParaRPr lang="id-ID" dirty="0"/>
          </a:p>
        </p:txBody>
      </p:sp>
      <p:sp>
        <p:nvSpPr>
          <p:cNvPr id="3" name="Content Placeholder 2"/>
          <p:cNvSpPr>
            <a:spLocks noGrp="1"/>
          </p:cNvSpPr>
          <p:nvPr>
            <p:ph idx="1"/>
          </p:nvPr>
        </p:nvSpPr>
        <p:spPr>
          <a:xfrm>
            <a:off x="0" y="1928802"/>
            <a:ext cx="8143900" cy="4929198"/>
          </a:xfrm>
        </p:spPr>
        <p:txBody>
          <a:bodyPr/>
          <a:lstStyle/>
          <a:p>
            <a:r>
              <a:rPr lang="id-ID" dirty="0" smtClean="0"/>
              <a:t>Telor , gula kocok + 3 menit</a:t>
            </a:r>
            <a:br>
              <a:rPr lang="id-ID" dirty="0" smtClean="0"/>
            </a:br>
            <a:r>
              <a:rPr lang="id-ID" dirty="0" smtClean="0"/>
              <a:t>6 gelas santan campurkan dengan coklat , maezena,ager, garam lalu masak sampai mendidih sambil diaduk2.</a:t>
            </a:r>
          </a:p>
          <a:p>
            <a:r>
              <a:rPr lang="id-ID" dirty="0" smtClean="0"/>
              <a:t>Cetak di Loyang pudding dulu,lalu susun crispy,lalu pudding lagi,lalu crispy</a:t>
            </a:r>
          </a:p>
          <a:p>
            <a:r>
              <a:rPr lang="id-ID" dirty="0" smtClean="0"/>
              <a:t>Dinginkan,lalu masukan kulkas</a:t>
            </a:r>
          </a:p>
          <a:p>
            <a:pPr>
              <a:buNone/>
            </a:pP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239000" cy="462932"/>
          </a:xfrm>
        </p:spPr>
        <p:txBody>
          <a:bodyPr>
            <a:normAutofit fontScale="90000"/>
          </a:bodyPr>
          <a:lstStyle/>
          <a:p>
            <a:r>
              <a:rPr lang="id-ID" dirty="0" smtClean="0"/>
              <a:t>Proses pengolahan kue mafin</a:t>
            </a:r>
            <a:endParaRPr lang="id-ID" dirty="0"/>
          </a:p>
        </p:txBody>
      </p:sp>
      <p:pic>
        <p:nvPicPr>
          <p:cNvPr id="4" name="Content Placeholder 3" descr="IMG-20161020-WA0015.jpg"/>
          <p:cNvPicPr>
            <a:picLocks noGrp="1" noChangeAspect="1"/>
          </p:cNvPicPr>
          <p:nvPr>
            <p:ph idx="1"/>
          </p:nvPr>
        </p:nvPicPr>
        <p:blipFill>
          <a:blip r:embed="rId2" cstate="print"/>
          <a:stretch>
            <a:fillRect/>
          </a:stretch>
        </p:blipFill>
        <p:spPr>
          <a:xfrm flipH="1">
            <a:off x="214282" y="4857760"/>
            <a:ext cx="2000264" cy="1785950"/>
          </a:xfrm>
        </p:spPr>
      </p:pic>
      <p:pic>
        <p:nvPicPr>
          <p:cNvPr id="5" name="Picture 4" descr="IMG-20161020-WA0016.jpg"/>
          <p:cNvPicPr>
            <a:picLocks noChangeAspect="1"/>
          </p:cNvPicPr>
          <p:nvPr/>
        </p:nvPicPr>
        <p:blipFill>
          <a:blip r:embed="rId3" cstate="print"/>
          <a:stretch>
            <a:fillRect/>
          </a:stretch>
        </p:blipFill>
        <p:spPr>
          <a:xfrm flipH="1">
            <a:off x="214282" y="2928935"/>
            <a:ext cx="1978172" cy="1571635"/>
          </a:xfrm>
          <a:prstGeom prst="rect">
            <a:avLst/>
          </a:prstGeom>
        </p:spPr>
      </p:pic>
      <p:pic>
        <p:nvPicPr>
          <p:cNvPr id="6" name="Picture 5" descr="IMG-20161020-WA0017.jpg"/>
          <p:cNvPicPr>
            <a:picLocks noChangeAspect="1"/>
          </p:cNvPicPr>
          <p:nvPr/>
        </p:nvPicPr>
        <p:blipFill>
          <a:blip r:embed="rId4" cstate="print"/>
          <a:stretch>
            <a:fillRect/>
          </a:stretch>
        </p:blipFill>
        <p:spPr>
          <a:xfrm flipH="1">
            <a:off x="285720" y="1000108"/>
            <a:ext cx="1857387" cy="1785950"/>
          </a:xfrm>
          <a:prstGeom prst="rect">
            <a:avLst/>
          </a:prstGeom>
        </p:spPr>
      </p:pic>
      <p:pic>
        <p:nvPicPr>
          <p:cNvPr id="7" name="Picture 6" descr="IMG-20161020-WA0019.jpg"/>
          <p:cNvPicPr>
            <a:picLocks noChangeAspect="1"/>
          </p:cNvPicPr>
          <p:nvPr/>
        </p:nvPicPr>
        <p:blipFill>
          <a:blip r:embed="rId5" cstate="print"/>
          <a:stretch>
            <a:fillRect/>
          </a:stretch>
        </p:blipFill>
        <p:spPr>
          <a:xfrm flipH="1">
            <a:off x="4572000" y="3071810"/>
            <a:ext cx="2000265" cy="1714512"/>
          </a:xfrm>
          <a:prstGeom prst="rect">
            <a:avLst/>
          </a:prstGeom>
        </p:spPr>
      </p:pic>
      <p:sp>
        <p:nvSpPr>
          <p:cNvPr id="9" name="TextBox 8"/>
          <p:cNvSpPr txBox="1"/>
          <p:nvPr/>
        </p:nvSpPr>
        <p:spPr>
          <a:xfrm>
            <a:off x="2214546" y="1071546"/>
            <a:ext cx="2288127" cy="369332"/>
          </a:xfrm>
          <a:prstGeom prst="rect">
            <a:avLst/>
          </a:prstGeom>
          <a:noFill/>
        </p:spPr>
        <p:txBody>
          <a:bodyPr wrap="none" rtlCol="0">
            <a:spAutoFit/>
          </a:bodyPr>
          <a:lstStyle/>
          <a:p>
            <a:r>
              <a:rPr lang="id-ID" dirty="0" smtClean="0"/>
              <a:t>PROSES PENGOLAHAN</a:t>
            </a:r>
            <a:endParaRPr lang="id-ID" dirty="0"/>
          </a:p>
        </p:txBody>
      </p:sp>
      <p:sp>
        <p:nvSpPr>
          <p:cNvPr id="12" name="TextBox 11"/>
          <p:cNvSpPr txBox="1"/>
          <p:nvPr/>
        </p:nvSpPr>
        <p:spPr>
          <a:xfrm>
            <a:off x="2143108" y="3786190"/>
            <a:ext cx="2071702" cy="646331"/>
          </a:xfrm>
          <a:prstGeom prst="rect">
            <a:avLst/>
          </a:prstGeom>
          <a:noFill/>
        </p:spPr>
        <p:txBody>
          <a:bodyPr wrap="square" rtlCol="0">
            <a:spAutoFit/>
          </a:bodyPr>
          <a:lstStyle/>
          <a:p>
            <a:r>
              <a:rPr lang="id-ID" dirty="0" smtClean="0"/>
              <a:t>PROSES PEMBAKARAN</a:t>
            </a:r>
            <a:endParaRPr lang="id-ID" dirty="0"/>
          </a:p>
        </p:txBody>
      </p:sp>
      <p:pic>
        <p:nvPicPr>
          <p:cNvPr id="2050" name="Picture 2" descr="C:\Users\verlinton\Documents\My Bluetooth\IMG-20161020-WA0009.jpg"/>
          <p:cNvPicPr>
            <a:picLocks noChangeAspect="1" noChangeArrowheads="1"/>
          </p:cNvPicPr>
          <p:nvPr/>
        </p:nvPicPr>
        <p:blipFill>
          <a:blip r:embed="rId6" cstate="print"/>
          <a:srcRect/>
          <a:stretch>
            <a:fillRect/>
          </a:stretch>
        </p:blipFill>
        <p:spPr bwMode="auto">
          <a:xfrm>
            <a:off x="4500562" y="5000636"/>
            <a:ext cx="2214578" cy="1785974"/>
          </a:xfrm>
          <a:prstGeom prst="rect">
            <a:avLst/>
          </a:prstGeom>
          <a:noFill/>
        </p:spPr>
      </p:pic>
      <p:sp>
        <p:nvSpPr>
          <p:cNvPr id="14" name="TextBox 13"/>
          <p:cNvSpPr txBox="1"/>
          <p:nvPr/>
        </p:nvSpPr>
        <p:spPr>
          <a:xfrm>
            <a:off x="6715140" y="5715016"/>
            <a:ext cx="1571636" cy="369332"/>
          </a:xfrm>
          <a:prstGeom prst="rect">
            <a:avLst/>
          </a:prstGeom>
          <a:noFill/>
        </p:spPr>
        <p:txBody>
          <a:bodyPr wrap="square" rtlCol="0">
            <a:spAutoFit/>
          </a:bodyPr>
          <a:lstStyle/>
          <a:p>
            <a:r>
              <a:rPr lang="id-ID" dirty="0" smtClean="0"/>
              <a:t>SIAP DI JUAL</a:t>
            </a:r>
            <a:endParaRPr lang="id-ID" dirty="0"/>
          </a:p>
        </p:txBody>
      </p:sp>
      <p:pic>
        <p:nvPicPr>
          <p:cNvPr id="2051" name="Picture 3" descr="C:\Users\verlinton\Documents\My Bluetooth\IMG-20161020-WA0014.jpg"/>
          <p:cNvPicPr>
            <a:picLocks noChangeAspect="1" noChangeArrowheads="1"/>
          </p:cNvPicPr>
          <p:nvPr/>
        </p:nvPicPr>
        <p:blipFill>
          <a:blip r:embed="rId7" cstate="print"/>
          <a:srcRect/>
          <a:stretch>
            <a:fillRect/>
          </a:stretch>
        </p:blipFill>
        <p:spPr bwMode="auto">
          <a:xfrm>
            <a:off x="4643438" y="1071546"/>
            <a:ext cx="1857356" cy="1643074"/>
          </a:xfrm>
          <a:prstGeom prst="rect">
            <a:avLst/>
          </a:prstGeom>
          <a:noFill/>
        </p:spPr>
      </p:pic>
      <p:sp>
        <p:nvSpPr>
          <p:cNvPr id="16" name="TextBox 15"/>
          <p:cNvSpPr txBox="1"/>
          <p:nvPr/>
        </p:nvSpPr>
        <p:spPr>
          <a:xfrm>
            <a:off x="6572264" y="1428736"/>
            <a:ext cx="1571636" cy="923330"/>
          </a:xfrm>
          <a:prstGeom prst="rect">
            <a:avLst/>
          </a:prstGeom>
          <a:noFill/>
        </p:spPr>
        <p:txBody>
          <a:bodyPr wrap="square" rtlCol="0">
            <a:spAutoFit/>
          </a:bodyPr>
          <a:lstStyle/>
          <a:p>
            <a:r>
              <a:rPr lang="id-ID" dirty="0" smtClean="0"/>
              <a:t>PEMBAKARAN SUDAH SESLESAI</a:t>
            </a:r>
            <a:endParaRPr lang="id-ID" dirty="0"/>
          </a:p>
        </p:txBody>
      </p:sp>
      <p:sp>
        <p:nvSpPr>
          <p:cNvPr id="17" name="TextBox 16"/>
          <p:cNvSpPr txBox="1"/>
          <p:nvPr/>
        </p:nvSpPr>
        <p:spPr>
          <a:xfrm>
            <a:off x="6629838" y="3786190"/>
            <a:ext cx="1013996" cy="369332"/>
          </a:xfrm>
          <a:prstGeom prst="rect">
            <a:avLst/>
          </a:prstGeom>
          <a:noFill/>
        </p:spPr>
        <p:txBody>
          <a:bodyPr wrap="none" rtlCol="0">
            <a:spAutoFit/>
          </a:bodyPr>
          <a:lstStyle/>
          <a:p>
            <a:r>
              <a:rPr lang="id-ID" dirty="0" smtClean="0"/>
              <a:t>PACKING</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7239000" cy="462932"/>
          </a:xfrm>
        </p:spPr>
        <p:txBody>
          <a:bodyPr>
            <a:normAutofit fontScale="90000"/>
          </a:bodyPr>
          <a:lstStyle/>
          <a:p>
            <a:pPr algn="ctr"/>
            <a:r>
              <a:rPr lang="id-ID" dirty="0" smtClean="0"/>
              <a:t>DESPKRIPSI PEMBUATAN KUE MAFIN</a:t>
            </a:r>
            <a:endParaRPr lang="id-ID" dirty="0"/>
          </a:p>
        </p:txBody>
      </p:sp>
      <p:sp>
        <p:nvSpPr>
          <p:cNvPr id="3" name="Content Placeholder 2"/>
          <p:cNvSpPr>
            <a:spLocks noGrp="1"/>
          </p:cNvSpPr>
          <p:nvPr>
            <p:ph idx="1"/>
          </p:nvPr>
        </p:nvSpPr>
        <p:spPr>
          <a:xfrm>
            <a:off x="0" y="1571612"/>
            <a:ext cx="8143900" cy="5286388"/>
          </a:xfrm>
        </p:spPr>
        <p:txBody>
          <a:bodyPr/>
          <a:lstStyle/>
          <a:p>
            <a:r>
              <a:rPr lang="id-ID" dirty="0" smtClean="0"/>
              <a:t>Kocok telur, gula palem, dan gula pasir hingga halus. Masukkan tepung terigu, soda kue, dan baking powder, aduk dengan spatula hingga rata.</a:t>
            </a:r>
          </a:p>
          <a:p>
            <a:r>
              <a:rPr lang="id-ID" dirty="0" smtClean="0"/>
              <a:t>Tambahkan mentega cair, susu skim, oatmeal, dan kismis sambil terus diaduk satu arah hingga rata.</a:t>
            </a:r>
          </a:p>
          <a:p>
            <a:r>
              <a:rPr lang="id-ID" dirty="0" smtClean="0"/>
              <a:t>Tuang adonan ke dalam cetakan muffin yang telah di olesi mentega. Panggang dalam oven yang bersuhu 160 derajat celcius selama 15 menit hingga matang.</a:t>
            </a:r>
          </a:p>
          <a:p>
            <a:pPr>
              <a:buNone/>
            </a:pPr>
            <a:endParaRPr lang="id-ID"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239000" cy="820122"/>
          </a:xfrm>
        </p:spPr>
        <p:txBody>
          <a:bodyPr>
            <a:normAutofit fontScale="90000"/>
          </a:bodyPr>
          <a:lstStyle/>
          <a:p>
            <a:pPr algn="ctr"/>
            <a:r>
              <a:rPr lang="id-ID" dirty="0" smtClean="0">
                <a:solidFill>
                  <a:srgbClr val="FF0000"/>
                </a:solidFill>
              </a:rPr>
              <a:t>PROSES PENJUALAN KUE MAFFIN INSTASI KAMPUS BSI</a:t>
            </a:r>
            <a:endParaRPr lang="id-ID" dirty="0">
              <a:solidFill>
                <a:srgbClr val="FF0000"/>
              </a:solidFill>
            </a:endParaRPr>
          </a:p>
        </p:txBody>
      </p:sp>
      <p:pic>
        <p:nvPicPr>
          <p:cNvPr id="4" name="Content Placeholder 3" descr="IMG_20161020_185844.jpg"/>
          <p:cNvPicPr>
            <a:picLocks noGrp="1" noChangeAspect="1"/>
          </p:cNvPicPr>
          <p:nvPr>
            <p:ph idx="1"/>
          </p:nvPr>
        </p:nvPicPr>
        <p:blipFill>
          <a:blip r:embed="rId2" cstate="print"/>
          <a:stretch>
            <a:fillRect/>
          </a:stretch>
        </p:blipFill>
        <p:spPr>
          <a:xfrm>
            <a:off x="6000760" y="1500174"/>
            <a:ext cx="2143140" cy="1785950"/>
          </a:xfrm>
        </p:spPr>
      </p:pic>
      <p:pic>
        <p:nvPicPr>
          <p:cNvPr id="5" name="Picture 4" descr="IMG_20161020_185902.jpg"/>
          <p:cNvPicPr>
            <a:picLocks noChangeAspect="1"/>
          </p:cNvPicPr>
          <p:nvPr/>
        </p:nvPicPr>
        <p:blipFill>
          <a:blip r:embed="rId3" cstate="print"/>
          <a:stretch>
            <a:fillRect/>
          </a:stretch>
        </p:blipFill>
        <p:spPr>
          <a:xfrm>
            <a:off x="3286116" y="1500174"/>
            <a:ext cx="2286016" cy="1785950"/>
          </a:xfrm>
          <a:prstGeom prst="rect">
            <a:avLst/>
          </a:prstGeom>
        </p:spPr>
      </p:pic>
      <p:pic>
        <p:nvPicPr>
          <p:cNvPr id="6" name="Picture 5" descr="IMG_20161020_190146.jpg"/>
          <p:cNvPicPr>
            <a:picLocks noChangeAspect="1"/>
          </p:cNvPicPr>
          <p:nvPr/>
        </p:nvPicPr>
        <p:blipFill>
          <a:blip r:embed="rId4" cstate="print"/>
          <a:stretch>
            <a:fillRect/>
          </a:stretch>
        </p:blipFill>
        <p:spPr>
          <a:xfrm>
            <a:off x="214282" y="1500174"/>
            <a:ext cx="2643205" cy="1611352"/>
          </a:xfrm>
          <a:prstGeom prst="rect">
            <a:avLst/>
          </a:prstGeom>
        </p:spPr>
      </p:pic>
      <p:pic>
        <p:nvPicPr>
          <p:cNvPr id="7" name="Picture 6" descr="IMG_20161020_190151.jpg"/>
          <p:cNvPicPr>
            <a:picLocks noChangeAspect="1"/>
          </p:cNvPicPr>
          <p:nvPr/>
        </p:nvPicPr>
        <p:blipFill>
          <a:blip r:embed="rId5" cstate="print"/>
          <a:stretch>
            <a:fillRect/>
          </a:stretch>
        </p:blipFill>
        <p:spPr>
          <a:xfrm>
            <a:off x="214282" y="3746474"/>
            <a:ext cx="2714644" cy="1611352"/>
          </a:xfrm>
          <a:prstGeom prst="rect">
            <a:avLst/>
          </a:prstGeom>
        </p:spPr>
      </p:pic>
      <p:pic>
        <p:nvPicPr>
          <p:cNvPr id="8" name="Picture 7" descr="IMG_20161020_190940.jpg"/>
          <p:cNvPicPr>
            <a:picLocks noChangeAspect="1"/>
          </p:cNvPicPr>
          <p:nvPr/>
        </p:nvPicPr>
        <p:blipFill>
          <a:blip r:embed="rId6" cstate="print"/>
          <a:stretch>
            <a:fillRect/>
          </a:stretch>
        </p:blipFill>
        <p:spPr>
          <a:xfrm>
            <a:off x="3571868" y="3643314"/>
            <a:ext cx="3000396" cy="17859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noChangeArrowheads="1"/>
          </p:cNvPicPr>
          <p:nvPr>
            <p:ph idx="1"/>
          </p:nvPr>
        </p:nvPicPr>
        <p:blipFill>
          <a:blip r:embed="rId2" cstate="print"/>
          <a:srcRect/>
          <a:stretch>
            <a:fillRect/>
          </a:stretch>
        </p:blipFill>
        <p:spPr bwMode="auto">
          <a:xfrm>
            <a:off x="0" y="571480"/>
            <a:ext cx="8143900" cy="6286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239000" cy="1143000"/>
          </a:xfrm>
        </p:spPr>
        <p:txBody>
          <a:bodyPr/>
          <a:lstStyle/>
          <a:p>
            <a:pPr algn="ctr"/>
            <a:r>
              <a:rPr lang="id-ID" dirty="0" smtClean="0"/>
              <a:t>DAILY SALES REPORT</a:t>
            </a:r>
            <a:endParaRPr lang="id-ID"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214422"/>
            <a:ext cx="8143900" cy="5643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143900" cy="6858000"/>
          </a:xfrm>
        </p:spPr>
        <p:txBody>
          <a:bodyPr>
            <a:normAutofit fontScale="77500" lnSpcReduction="20000"/>
          </a:bodyPr>
          <a:lstStyle/>
          <a:p>
            <a:pPr>
              <a:buNone/>
            </a:pPr>
            <a:r>
              <a:rPr lang="id-ID" dirty="0" smtClean="0"/>
              <a:t>Analisa  SWOT SNACK LOVE</a:t>
            </a:r>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r>
              <a:rPr lang="id-ID" b="1" dirty="0" smtClean="0"/>
              <a:t>S = Strengths (Kekuatan):</a:t>
            </a:r>
            <a:endParaRPr lang="id-ID" dirty="0" smtClean="0"/>
          </a:p>
          <a:p>
            <a:pPr lvl="0"/>
            <a:r>
              <a:rPr lang="id-ID" b="1" dirty="0" smtClean="0"/>
              <a:t>PENGALAMAN : MEMILIKI SKILL MENJUAL YANG BAIK DAN KOPETEN</a:t>
            </a:r>
            <a:endParaRPr lang="id-ID" dirty="0" smtClean="0"/>
          </a:p>
          <a:p>
            <a:pPr lvl="0"/>
            <a:r>
              <a:rPr lang="id-ID" b="1" dirty="0" smtClean="0"/>
              <a:t>HUBUNGAN PELANGAN YANG KUAT :FU. PESANAN BARANG DENGAN TEPAT SEHINGA MEMPERERAT HUBANGAN DENGAN CUSTOMER\</a:t>
            </a:r>
            <a:endParaRPr lang="id-ID" dirty="0" smtClean="0"/>
          </a:p>
          <a:p>
            <a:pPr lvl="0"/>
            <a:r>
              <a:rPr lang="id-ID" b="1" dirty="0" smtClean="0"/>
              <a:t>BERBAGAI MANCAM PRODUCT : YANG BERKUALITAS DAN ENAK SERTA BERGIZI 					</a:t>
            </a:r>
            <a:endParaRPr lang="id-ID" dirty="0" smtClean="0"/>
          </a:p>
          <a:p>
            <a:r>
              <a:rPr lang="en-US" b="1" dirty="0" smtClean="0"/>
              <a:t>W = Weaknesses (</a:t>
            </a:r>
            <a:r>
              <a:rPr lang="en-US" b="1" dirty="0" err="1" smtClean="0"/>
              <a:t>Kelemahan</a:t>
            </a:r>
            <a:r>
              <a:rPr lang="en-US" b="1" dirty="0" smtClean="0"/>
              <a:t>)</a:t>
            </a:r>
            <a:r>
              <a:rPr lang="id-ID" b="1" dirty="0" smtClean="0"/>
              <a:t>:</a:t>
            </a:r>
            <a:endParaRPr lang="id-ID" dirty="0" smtClean="0"/>
          </a:p>
          <a:p>
            <a:pPr lvl="0"/>
            <a:r>
              <a:rPr lang="id-ID" dirty="0" smtClean="0"/>
              <a:t>KURANGNYA SOSIALISASI ATAU PROMOSI: </a:t>
            </a:r>
          </a:p>
          <a:p>
            <a:r>
              <a:rPr lang="en-US" b="1" dirty="0" smtClean="0"/>
              <a:t>O = Opportunities (</a:t>
            </a:r>
            <a:r>
              <a:rPr lang="en-US" b="1" dirty="0" err="1" smtClean="0"/>
              <a:t>Kesempatan</a:t>
            </a:r>
            <a:r>
              <a:rPr lang="en-US" b="1" dirty="0" smtClean="0"/>
              <a:t>)</a:t>
            </a:r>
            <a:r>
              <a:rPr lang="id-ID" b="1" dirty="0" smtClean="0"/>
              <a:t>:</a:t>
            </a:r>
            <a:endParaRPr lang="id-ID" dirty="0" smtClean="0"/>
          </a:p>
          <a:p>
            <a:pPr lvl="0"/>
            <a:r>
              <a:rPr lang="id-ID" dirty="0" smtClean="0"/>
              <a:t>PERTUMBUHAN PEMBUKAAN PASAR BARU</a:t>
            </a:r>
          </a:p>
          <a:p>
            <a:r>
              <a:rPr lang="en-US" b="1" dirty="0" smtClean="0"/>
              <a:t>T = Threats (</a:t>
            </a:r>
            <a:r>
              <a:rPr lang="en-US" b="1" dirty="0" err="1" smtClean="0"/>
              <a:t>Ancaman</a:t>
            </a:r>
            <a:r>
              <a:rPr lang="en-US" b="1" dirty="0" smtClean="0"/>
              <a:t>)</a:t>
            </a:r>
            <a:r>
              <a:rPr lang="id-ID" b="1" dirty="0" smtClean="0"/>
              <a:t>: </a:t>
            </a:r>
            <a:endParaRPr lang="id-ID" dirty="0" smtClean="0"/>
          </a:p>
          <a:p>
            <a:pPr lvl="0"/>
            <a:r>
              <a:rPr lang="id-ID" dirty="0" smtClean="0"/>
              <a:t>KUE  YANG BERINOVASI DI LUARAN  </a:t>
            </a:r>
          </a:p>
          <a:p>
            <a:pPr lvl="0"/>
            <a:r>
              <a:rPr lang="id-ID" b="1" dirty="0" smtClean="0"/>
              <a:t>PESAING  BRAND- BRAND BARU</a:t>
            </a:r>
            <a:endParaRPr lang="id-ID" dirty="0" smtClean="0"/>
          </a:p>
          <a:p>
            <a:pPr>
              <a:buNone/>
            </a:pPr>
            <a:endParaRPr lang="id-ID" dirty="0" smtClean="0"/>
          </a:p>
        </p:txBody>
      </p:sp>
      <p:pic>
        <p:nvPicPr>
          <p:cNvPr id="6" name="Picture 5" descr="http://www.bisnisrumahanpemula.com/wp-content/uploads/2014/11/Contoh-Analisis-SWOT.jpg"/>
          <p:cNvPicPr/>
          <p:nvPr/>
        </p:nvPicPr>
        <p:blipFill>
          <a:blip r:embed="rId2" cstate="print"/>
          <a:srcRect/>
          <a:stretch>
            <a:fillRect/>
          </a:stretch>
        </p:blipFill>
        <p:spPr bwMode="auto">
          <a:xfrm>
            <a:off x="142844" y="428604"/>
            <a:ext cx="5572164" cy="16979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DAFTAR ISI</a:t>
            </a:r>
            <a:endParaRPr lang="id-ID" dirty="0"/>
          </a:p>
        </p:txBody>
      </p:sp>
      <p:sp>
        <p:nvSpPr>
          <p:cNvPr id="3" name="Content Placeholder 2"/>
          <p:cNvSpPr>
            <a:spLocks noGrp="1"/>
          </p:cNvSpPr>
          <p:nvPr>
            <p:ph idx="1"/>
          </p:nvPr>
        </p:nvSpPr>
        <p:spPr>
          <a:xfrm>
            <a:off x="457200" y="1600200"/>
            <a:ext cx="8472518" cy="5257800"/>
          </a:xfrm>
        </p:spPr>
        <p:txBody>
          <a:bodyPr>
            <a:normAutofit fontScale="32500" lnSpcReduction="20000"/>
          </a:bodyPr>
          <a:lstStyle/>
          <a:p>
            <a:pPr>
              <a:buNone/>
            </a:pPr>
            <a:r>
              <a:rPr lang="en-US" sz="5500" b="1" dirty="0" err="1"/>
              <a:t>Kata</a:t>
            </a:r>
            <a:r>
              <a:rPr lang="en-US" sz="5500" b="1" dirty="0"/>
              <a:t> </a:t>
            </a:r>
            <a:r>
              <a:rPr lang="en-US" sz="5500" b="1" dirty="0" err="1"/>
              <a:t>pengantar</a:t>
            </a:r>
            <a:r>
              <a:rPr lang="en-US" sz="5500" b="1" dirty="0"/>
              <a:t>……………………………………………………………</a:t>
            </a:r>
            <a:r>
              <a:rPr lang="en-US" sz="5500" b="1" dirty="0" err="1"/>
              <a:t>i</a:t>
            </a:r>
            <a:endParaRPr lang="id-ID" sz="5500" dirty="0"/>
          </a:p>
          <a:p>
            <a:pPr>
              <a:buNone/>
            </a:pPr>
            <a:r>
              <a:rPr lang="en-US" sz="5500" b="1" dirty="0" err="1"/>
              <a:t>Daftar</a:t>
            </a:r>
            <a:r>
              <a:rPr lang="en-US" sz="5500" b="1" dirty="0"/>
              <a:t> </a:t>
            </a:r>
            <a:r>
              <a:rPr lang="en-US" sz="5500" b="1" dirty="0" err="1"/>
              <a:t>isi</a:t>
            </a:r>
            <a:r>
              <a:rPr lang="en-US" sz="5500" b="1" dirty="0"/>
              <a:t>……………………………………………………………………ii</a:t>
            </a:r>
            <a:endParaRPr lang="id-ID" sz="5500" dirty="0"/>
          </a:p>
          <a:p>
            <a:pPr>
              <a:buNone/>
            </a:pPr>
            <a:r>
              <a:rPr lang="en-US" sz="5500" b="1" dirty="0" err="1"/>
              <a:t>Isi</a:t>
            </a:r>
            <a:r>
              <a:rPr lang="en-US" sz="5500" b="1" dirty="0"/>
              <a:t>……………………………………………………………………………iii</a:t>
            </a:r>
            <a:endParaRPr lang="id-ID" sz="5500" dirty="0"/>
          </a:p>
          <a:p>
            <a:pPr>
              <a:buNone/>
            </a:pPr>
            <a:r>
              <a:rPr lang="en-US" sz="5500" b="1" dirty="0" err="1"/>
              <a:t>Bab</a:t>
            </a:r>
            <a:r>
              <a:rPr lang="en-US" sz="5500" b="1" dirty="0"/>
              <a:t> I :</a:t>
            </a:r>
            <a:endParaRPr lang="id-ID" sz="5500" dirty="0"/>
          </a:p>
          <a:p>
            <a:pPr>
              <a:buNone/>
            </a:pPr>
            <a:r>
              <a:rPr lang="id-ID" sz="5500" b="1" dirty="0" smtClean="0"/>
              <a:t>	</a:t>
            </a:r>
            <a:r>
              <a:rPr lang="en-US" sz="5500" b="1" dirty="0" err="1" smtClean="0"/>
              <a:t>Pendahuluan</a:t>
            </a:r>
            <a:endParaRPr lang="id-ID" sz="5500" b="1" dirty="0" smtClean="0"/>
          </a:p>
          <a:p>
            <a:pPr>
              <a:buNone/>
            </a:pPr>
            <a:r>
              <a:rPr lang="id-ID" sz="5500" b="1" dirty="0" smtClean="0"/>
              <a:t>	Profil Usaha</a:t>
            </a:r>
            <a:endParaRPr lang="id-ID" sz="5500" dirty="0"/>
          </a:p>
          <a:p>
            <a:pPr>
              <a:buNone/>
            </a:pPr>
            <a:r>
              <a:rPr lang="id-ID" sz="5500" dirty="0"/>
              <a:t>	</a:t>
            </a:r>
            <a:r>
              <a:rPr lang="id-ID" sz="5500" dirty="0" smtClean="0"/>
              <a:t>S</a:t>
            </a:r>
            <a:r>
              <a:rPr lang="id-ID" sz="5500" b="1" dirty="0" smtClean="0"/>
              <a:t>trategi</a:t>
            </a:r>
            <a:r>
              <a:rPr lang="en-US" sz="5500" b="1" dirty="0" smtClean="0"/>
              <a:t> </a:t>
            </a:r>
            <a:r>
              <a:rPr lang="en-US" sz="5500" b="1" dirty="0" err="1" smtClean="0"/>
              <a:t>pengolahan</a:t>
            </a:r>
            <a:endParaRPr lang="id-ID" sz="5500" dirty="0" smtClean="0"/>
          </a:p>
          <a:p>
            <a:pPr>
              <a:buNone/>
            </a:pPr>
            <a:r>
              <a:rPr lang="id-ID" sz="5500" b="1" dirty="0" smtClean="0"/>
              <a:t>	</a:t>
            </a:r>
            <a:r>
              <a:rPr lang="en-US" sz="5500" b="1" dirty="0" err="1" smtClean="0"/>
              <a:t>Strategi</a:t>
            </a:r>
            <a:r>
              <a:rPr lang="en-US" sz="5500" b="1" dirty="0" smtClean="0"/>
              <a:t>  </a:t>
            </a:r>
            <a:r>
              <a:rPr lang="en-US" sz="5500" b="1" dirty="0" err="1"/>
              <a:t>pemasaran</a:t>
            </a:r>
            <a:endParaRPr lang="id-ID" sz="5500" dirty="0"/>
          </a:p>
          <a:p>
            <a:pPr>
              <a:buNone/>
            </a:pPr>
            <a:r>
              <a:rPr lang="id-ID" sz="5500" b="1" dirty="0" smtClean="0">
                <a:solidFill>
                  <a:srgbClr val="FF0000"/>
                </a:solidFill>
              </a:rPr>
              <a:t>	</a:t>
            </a:r>
            <a:r>
              <a:rPr lang="en-US" sz="5500" b="1" dirty="0" err="1" smtClean="0">
                <a:solidFill>
                  <a:srgbClr val="FF0000"/>
                </a:solidFill>
              </a:rPr>
              <a:t>Permasalahan</a:t>
            </a:r>
            <a:r>
              <a:rPr lang="en-US" sz="5500" b="1" dirty="0" smtClean="0">
                <a:solidFill>
                  <a:srgbClr val="FF0000"/>
                </a:solidFill>
              </a:rPr>
              <a:t> </a:t>
            </a:r>
            <a:r>
              <a:rPr lang="en-US" sz="5500" b="1" dirty="0">
                <a:solidFill>
                  <a:srgbClr val="FF0000"/>
                </a:solidFill>
              </a:rPr>
              <a:t>yang </a:t>
            </a:r>
            <a:r>
              <a:rPr lang="en-US" sz="5500" b="1" dirty="0" err="1" smtClean="0">
                <a:solidFill>
                  <a:srgbClr val="FF0000"/>
                </a:solidFill>
              </a:rPr>
              <a:t>dihadapi</a:t>
            </a:r>
            <a:endParaRPr lang="id-ID" sz="5500" b="1" dirty="0" smtClean="0">
              <a:solidFill>
                <a:srgbClr val="FF0000"/>
              </a:solidFill>
            </a:endParaRPr>
          </a:p>
          <a:p>
            <a:pPr>
              <a:buNone/>
            </a:pPr>
            <a:r>
              <a:rPr lang="id-ID" sz="5500" b="1" dirty="0" smtClean="0">
                <a:solidFill>
                  <a:srgbClr val="FF0000"/>
                </a:solidFill>
              </a:rPr>
              <a:t>	</a:t>
            </a:r>
            <a:endParaRPr lang="id-ID" sz="5500" dirty="0">
              <a:solidFill>
                <a:srgbClr val="FF0000"/>
              </a:solidFill>
            </a:endParaRPr>
          </a:p>
          <a:p>
            <a:pPr>
              <a:buNone/>
            </a:pPr>
            <a:r>
              <a:rPr lang="en-US" sz="5500" b="1" dirty="0" err="1"/>
              <a:t>Bab</a:t>
            </a:r>
            <a:r>
              <a:rPr lang="en-US" sz="5500" b="1" dirty="0"/>
              <a:t> II </a:t>
            </a:r>
            <a:r>
              <a:rPr lang="en-US" sz="5500" b="1" dirty="0" smtClean="0"/>
              <a:t>:</a:t>
            </a:r>
            <a:endParaRPr lang="id-ID" sz="5500" b="1" dirty="0" smtClean="0"/>
          </a:p>
          <a:p>
            <a:pPr>
              <a:buNone/>
            </a:pPr>
            <a:r>
              <a:rPr lang="id-ID" sz="5500" b="1" dirty="0" smtClean="0"/>
              <a:t>	Analisa Usaha</a:t>
            </a:r>
          </a:p>
          <a:p>
            <a:pPr>
              <a:buNone/>
            </a:pPr>
            <a:r>
              <a:rPr lang="id-ID" sz="5500" b="1" dirty="0" smtClean="0"/>
              <a:t>	Segmen pasar yang di masuki</a:t>
            </a:r>
          </a:p>
          <a:p>
            <a:pPr>
              <a:buNone/>
            </a:pPr>
            <a:r>
              <a:rPr lang="id-ID" sz="5500" b="1" dirty="0" smtClean="0"/>
              <a:t>	</a:t>
            </a:r>
            <a:r>
              <a:rPr lang="id-ID" sz="5500" b="1" dirty="0" smtClean="0">
                <a:solidFill>
                  <a:srgbClr val="FF0000"/>
                </a:solidFill>
              </a:rPr>
              <a:t>pemecahan masalah</a:t>
            </a:r>
            <a:endParaRPr lang="id-ID" sz="5500" dirty="0">
              <a:solidFill>
                <a:srgbClr val="FF0000"/>
              </a:solidFill>
            </a:endParaRPr>
          </a:p>
          <a:p>
            <a:pPr>
              <a:buNone/>
            </a:pPr>
            <a:r>
              <a:rPr lang="en-US" sz="5500" b="1" dirty="0" err="1"/>
              <a:t>Bab</a:t>
            </a:r>
            <a:r>
              <a:rPr lang="en-US" sz="5500" b="1" dirty="0"/>
              <a:t> III </a:t>
            </a:r>
            <a:r>
              <a:rPr lang="en-US" sz="5500" b="1" dirty="0" smtClean="0"/>
              <a:t>:</a:t>
            </a:r>
            <a:endParaRPr lang="id-ID" sz="5500" dirty="0">
              <a:solidFill>
                <a:srgbClr val="FF0000"/>
              </a:solidFill>
            </a:endParaRPr>
          </a:p>
          <a:p>
            <a:pPr>
              <a:buNone/>
            </a:pPr>
            <a:r>
              <a:rPr lang="id-ID" sz="5500" b="1" dirty="0" smtClean="0">
                <a:solidFill>
                  <a:srgbClr val="FF0000"/>
                </a:solidFill>
              </a:rPr>
              <a:t>	</a:t>
            </a:r>
            <a:r>
              <a:rPr lang="en-US" sz="5500" b="1" dirty="0" err="1" smtClean="0">
                <a:solidFill>
                  <a:srgbClr val="FF0000"/>
                </a:solidFill>
              </a:rPr>
              <a:t>Kesimpulan</a:t>
            </a:r>
            <a:endParaRPr lang="id-ID" sz="5500" dirty="0">
              <a:solidFill>
                <a:srgbClr val="FF0000"/>
              </a:solidFill>
            </a:endParaRPr>
          </a:p>
          <a:p>
            <a:pPr>
              <a:buNone/>
            </a:pPr>
            <a:r>
              <a:rPr lang="id-ID" sz="5500" b="1" dirty="0" smtClean="0">
                <a:solidFill>
                  <a:srgbClr val="FF0000"/>
                </a:solidFill>
              </a:rPr>
              <a:t>	</a:t>
            </a:r>
            <a:r>
              <a:rPr lang="en-US" sz="5500" b="1" dirty="0" smtClean="0">
                <a:solidFill>
                  <a:srgbClr val="FF0000"/>
                </a:solidFill>
              </a:rPr>
              <a:t>Saran</a:t>
            </a:r>
            <a:endParaRPr lang="id-ID" sz="5500" dirty="0">
              <a:solidFill>
                <a:srgbClr val="FF0000"/>
              </a:solidFill>
            </a:endParaRPr>
          </a:p>
          <a:p>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80068"/>
          </a:xfrm>
        </p:spPr>
        <p:txBody>
          <a:bodyPr/>
          <a:lstStyle/>
          <a:p>
            <a:pPr algn="ctr"/>
            <a:r>
              <a:rPr lang="id-ID" dirty="0" smtClean="0"/>
              <a:t>BAB I</a:t>
            </a:r>
            <a:endParaRPr lang="id-ID" dirty="0"/>
          </a:p>
        </p:txBody>
      </p:sp>
      <p:sp>
        <p:nvSpPr>
          <p:cNvPr id="3" name="Content Placeholder 2"/>
          <p:cNvSpPr>
            <a:spLocks noGrp="1"/>
          </p:cNvSpPr>
          <p:nvPr>
            <p:ph idx="1"/>
          </p:nvPr>
        </p:nvSpPr>
        <p:spPr>
          <a:xfrm>
            <a:off x="0" y="1214422"/>
            <a:ext cx="8143900" cy="5643578"/>
          </a:xfrm>
        </p:spPr>
        <p:txBody>
          <a:bodyPr>
            <a:normAutofit fontScale="77500" lnSpcReduction="20000"/>
          </a:bodyPr>
          <a:lstStyle/>
          <a:p>
            <a:pPr>
              <a:buNone/>
            </a:pPr>
            <a:r>
              <a:rPr lang="id-ID" b="1" dirty="0" smtClean="0"/>
              <a:t>Pendahuluan</a:t>
            </a:r>
            <a:endParaRPr lang="id-ID" dirty="0"/>
          </a:p>
          <a:p>
            <a:pPr>
              <a:buNone/>
            </a:pPr>
            <a:r>
              <a:rPr lang="id-ID" dirty="0"/>
              <a:t>“Bisnis </a:t>
            </a:r>
            <a:r>
              <a:rPr lang="en-US" dirty="0" err="1"/>
              <a:t>cemilan</a:t>
            </a:r>
            <a:r>
              <a:rPr lang="id-ID" dirty="0"/>
              <a:t> memang tidak pernah mati.” Bagaimana bisa seperti itu? iya, bisnis ini memang semakin tumbuh subur seiring dengan perkembangan jumlah penduduk dan gaya hidup yang ingin serba cepat tersaji. Sadar atau tidak, dengan pertumbuhan penduduk yang semakin banyak maka semakin banyak pula kebutuhan pangan yang harus disediakan. Hal ini terbukti semakin banyaknya usaha yang bermunculan dengan berbagai inovasi- inovasi yang kreatif.</a:t>
            </a:r>
          </a:p>
          <a:p>
            <a:pPr>
              <a:buNone/>
            </a:pPr>
            <a:r>
              <a:rPr lang="id-ID" dirty="0"/>
              <a:t>Dengan adanya pasar bebas ini mengakibatkan banyaknya pengangguran-pengangguran yang diakibatkan dari banyaknya SDM dari luar </a:t>
            </a:r>
            <a:r>
              <a:rPr lang="id-ID" dirty="0" smtClean="0"/>
              <a:t>negeri </a:t>
            </a:r>
            <a:r>
              <a:rPr lang="id-ID" dirty="0"/>
              <a:t>yang memiliki jenjang pendidikan yang lebih baik dan status universitas yang bisa dikatakan jauh dari pada SDM dari dalam negri sendiri, hal ini banyak berimbas pada masyarakat dalam negri yang kehilangan pekerjaan, dan disaat itulah mulai timbul dorongan-dorongan kepada SDM dalam negri untuk membuka usaha- usaha kreatif dan adapun bantuan-bantuan dari pihak swasta dan pemerintahan untuk memberikan pinjaman dan dana hibah berupa modal yang bertujuan untuk membuat wirausahawan-wirausahawan baru agar dapat membuka lapagan pekerjaan bagi masyarakat sekitarnya.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7239000" cy="748684"/>
          </a:xfrm>
        </p:spPr>
        <p:txBody>
          <a:bodyPr/>
          <a:lstStyle/>
          <a:p>
            <a:pPr algn="ctr"/>
            <a:r>
              <a:rPr lang="id-ID" dirty="0" smtClean="0"/>
              <a:t>PROFIL USAHA</a:t>
            </a:r>
            <a:endParaRPr lang="id-ID" dirty="0"/>
          </a:p>
        </p:txBody>
      </p:sp>
      <p:sp>
        <p:nvSpPr>
          <p:cNvPr id="3" name="Content Placeholder 2"/>
          <p:cNvSpPr>
            <a:spLocks noGrp="1"/>
          </p:cNvSpPr>
          <p:nvPr>
            <p:ph idx="1"/>
          </p:nvPr>
        </p:nvSpPr>
        <p:spPr>
          <a:xfrm>
            <a:off x="0" y="1609416"/>
            <a:ext cx="8072462" cy="5248584"/>
          </a:xfrm>
        </p:spPr>
        <p:txBody>
          <a:bodyPr>
            <a:normAutofit lnSpcReduction="10000"/>
          </a:bodyPr>
          <a:lstStyle/>
          <a:p>
            <a:pPr>
              <a:buNone/>
            </a:pPr>
            <a:r>
              <a:rPr lang="en-US" dirty="0" err="1" smtClean="0"/>
              <a:t>Cv.Snack</a:t>
            </a:r>
            <a:r>
              <a:rPr lang="en-US" dirty="0" smtClean="0"/>
              <a:t> Love </a:t>
            </a:r>
            <a:r>
              <a:rPr lang="id-ID" dirty="0" smtClean="0"/>
              <a:t>yang berlokasi di</a:t>
            </a:r>
            <a:r>
              <a:rPr lang="en-US" dirty="0" err="1" smtClean="0"/>
              <a:t>gading</a:t>
            </a:r>
            <a:r>
              <a:rPr lang="en-US" dirty="0" smtClean="0"/>
              <a:t> </a:t>
            </a:r>
            <a:r>
              <a:rPr lang="en-US" dirty="0" err="1" smtClean="0"/>
              <a:t>serpong</a:t>
            </a:r>
            <a:r>
              <a:rPr lang="id-ID" dirty="0" smtClean="0"/>
              <a:t> ini bermula dari perkumpulan anak-anak </a:t>
            </a:r>
            <a:r>
              <a:rPr lang="en-US" dirty="0" smtClean="0"/>
              <a:t> </a:t>
            </a:r>
            <a:r>
              <a:rPr lang="en-US" dirty="0" err="1" smtClean="0"/>
              <a:t>muda</a:t>
            </a:r>
            <a:r>
              <a:rPr lang="en-US" dirty="0" smtClean="0"/>
              <a:t> </a:t>
            </a:r>
            <a:r>
              <a:rPr lang="id-ID" dirty="0" smtClean="0"/>
              <a:t> yang menyukai </a:t>
            </a:r>
            <a:r>
              <a:rPr lang="en-US" dirty="0" err="1" smtClean="0"/>
              <a:t>cemilan-cemilan</a:t>
            </a:r>
            <a:r>
              <a:rPr lang="en-US" dirty="0" smtClean="0"/>
              <a:t> </a:t>
            </a:r>
            <a:r>
              <a:rPr lang="en-US" dirty="0" err="1" smtClean="0"/>
              <a:t>seperti</a:t>
            </a:r>
            <a:r>
              <a:rPr lang="en-US" dirty="0" smtClean="0"/>
              <a:t> Snack love</a:t>
            </a:r>
            <a:r>
              <a:rPr lang="id-ID" dirty="0" smtClean="0"/>
              <a:t> pada keseharianya. Namun pada suatu saat timbul ide bisinis dikarenakan adanya kejenuhan disaat anak-anak muda tersebut mulai kesulitan keuangan, maka mereka menciptakanlah sutatu kelompok usaha bersama yang bergerak dibidang jasa yaitu </a:t>
            </a:r>
            <a:r>
              <a:rPr lang="en-US" dirty="0" err="1" smtClean="0"/>
              <a:t>Cv.Snacck</a:t>
            </a:r>
            <a:r>
              <a:rPr lang="en-US" dirty="0" smtClean="0"/>
              <a:t> Love</a:t>
            </a:r>
            <a:r>
              <a:rPr lang="id-ID" dirty="0" smtClean="0"/>
              <a:t>. dan tetangga di sekitar rumah</a:t>
            </a:r>
            <a:r>
              <a:rPr lang="en-US" dirty="0" smtClean="0"/>
              <a:t> </a:t>
            </a:r>
            <a:r>
              <a:rPr lang="en-US" dirty="0" err="1" smtClean="0"/>
              <a:t>mulai</a:t>
            </a:r>
            <a:r>
              <a:rPr lang="en-US" dirty="0" smtClean="0"/>
              <a:t> </a:t>
            </a:r>
            <a:r>
              <a:rPr lang="en-US" dirty="0" err="1" smtClean="0"/>
              <a:t>melirik</a:t>
            </a:r>
            <a:r>
              <a:rPr lang="en-US" dirty="0" smtClean="0"/>
              <a:t> </a:t>
            </a:r>
            <a:r>
              <a:rPr lang="en-US" dirty="0" err="1" smtClean="0"/>
              <a:t>perkembangan</a:t>
            </a:r>
            <a:r>
              <a:rPr lang="en-US" dirty="0" smtClean="0"/>
              <a:t> </a:t>
            </a:r>
            <a:r>
              <a:rPr lang="en-US" dirty="0" err="1" smtClean="0"/>
              <a:t>usaha</a:t>
            </a:r>
            <a:r>
              <a:rPr lang="en-US" dirty="0" smtClean="0"/>
              <a:t> </a:t>
            </a:r>
            <a:r>
              <a:rPr lang="en-US" dirty="0" err="1" smtClean="0"/>
              <a:t>kami,kemudian</a:t>
            </a:r>
            <a:r>
              <a:rPr lang="id-ID" dirty="0" smtClean="0"/>
              <a:t> seiring berjalanya waktu mulai</a:t>
            </a:r>
            <a:r>
              <a:rPr lang="en-US" dirty="0" err="1" smtClean="0"/>
              <a:t>llah</a:t>
            </a:r>
            <a:r>
              <a:rPr lang="en-US" dirty="0" smtClean="0"/>
              <a:t> </a:t>
            </a:r>
            <a:r>
              <a:rPr lang="en-US" dirty="0" err="1" smtClean="0"/>
              <a:t>usaha</a:t>
            </a:r>
            <a:r>
              <a:rPr lang="en-US" dirty="0" smtClean="0"/>
              <a:t> </a:t>
            </a:r>
            <a:r>
              <a:rPr lang="en-US" dirty="0" err="1" smtClean="0"/>
              <a:t>disalurkan</a:t>
            </a:r>
            <a:r>
              <a:rPr lang="id-ID" dirty="0" smtClean="0"/>
              <a:t> masuk ke perkantoran , sekolah, bahkan bekerja sama dengan kontraktor. Adapun struktur usahanya sebagai berikut :</a:t>
            </a:r>
          </a:p>
          <a:p>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Grp="1" noChangeAspect="1" noChangeArrowheads="1"/>
          </p:cNvPicPr>
          <p:nvPr>
            <p:ph idx="1"/>
          </p:nvPr>
        </p:nvPicPr>
        <p:blipFill>
          <a:blip r:embed="rId2" cstate="print"/>
          <a:srcRect/>
          <a:stretch>
            <a:fillRect/>
          </a:stretch>
        </p:blipFill>
        <p:spPr bwMode="auto">
          <a:xfrm>
            <a:off x="0" y="0"/>
            <a:ext cx="81438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7715272" y="357166"/>
            <a:ext cx="45719" cy="1143000"/>
          </a:xfrm>
        </p:spPr>
        <p:txBody>
          <a:bodyPr>
            <a:normAutofit fontScale="90000"/>
          </a:bodyPr>
          <a:lstStyle/>
          <a:p>
            <a:r>
              <a:rPr lang="id-ID" dirty="0" smtClean="0"/>
              <a:t/>
            </a:r>
            <a:br>
              <a:rPr lang="id-ID" dirty="0" smtClean="0"/>
            </a:br>
            <a:r>
              <a:rPr lang="id-ID" dirty="0" smtClean="0"/>
              <a:t/>
            </a:r>
            <a:br>
              <a:rPr lang="id-ID" dirty="0" smtClean="0"/>
            </a:br>
            <a:endParaRPr lang="id-ID" dirty="0"/>
          </a:p>
        </p:txBody>
      </p:sp>
      <p:pic>
        <p:nvPicPr>
          <p:cNvPr id="4" name="Content Placeholder 3" descr="IMG_20160911_075917.jpg"/>
          <p:cNvPicPr>
            <a:picLocks noGrp="1" noChangeAspect="1"/>
          </p:cNvPicPr>
          <p:nvPr>
            <p:ph idx="1"/>
          </p:nvPr>
        </p:nvPicPr>
        <p:blipFill>
          <a:blip r:embed="rId2" cstate="print"/>
          <a:stretch>
            <a:fillRect/>
          </a:stretch>
        </p:blipFill>
        <p:spPr>
          <a:xfrm>
            <a:off x="3500430" y="-24"/>
            <a:ext cx="1500198" cy="1643074"/>
          </a:xfrm>
        </p:spPr>
      </p:pic>
      <p:sp>
        <p:nvSpPr>
          <p:cNvPr id="7" name="TextBox 6"/>
          <p:cNvSpPr txBox="1"/>
          <p:nvPr/>
        </p:nvSpPr>
        <p:spPr>
          <a:xfrm>
            <a:off x="3286116" y="1643050"/>
            <a:ext cx="2000264" cy="369332"/>
          </a:xfrm>
          <a:prstGeom prst="rect">
            <a:avLst/>
          </a:prstGeom>
          <a:noFill/>
        </p:spPr>
        <p:txBody>
          <a:bodyPr wrap="square" rtlCol="0">
            <a:spAutoFit/>
          </a:bodyPr>
          <a:lstStyle/>
          <a:p>
            <a:r>
              <a:rPr lang="id-ID" dirty="0" smtClean="0"/>
              <a:t>      verlinton</a:t>
            </a:r>
            <a:endParaRPr lang="id-ID" dirty="0"/>
          </a:p>
        </p:txBody>
      </p:sp>
      <p:sp>
        <p:nvSpPr>
          <p:cNvPr id="9" name="Rounded Rectangle 8"/>
          <p:cNvSpPr/>
          <p:nvPr/>
        </p:nvSpPr>
        <p:spPr>
          <a:xfrm>
            <a:off x="3643306" y="2786058"/>
            <a:ext cx="1285884" cy="1428759"/>
          </a:xfrm>
          <a:prstGeom prst="roundRect">
            <a:avLst>
              <a:gd name="adj" fmla="val 10000"/>
            </a:avLst>
          </a:prstGeom>
          <a:blipFill rotWithShape="0">
            <a:blip r:embed="rId3"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3304747" y="4131238"/>
            <a:ext cx="2195947" cy="369332"/>
          </a:xfrm>
          <a:prstGeom prst="rect">
            <a:avLst/>
          </a:prstGeom>
          <a:noFill/>
        </p:spPr>
        <p:txBody>
          <a:bodyPr wrap="square" rtlCol="0">
            <a:spAutoFit/>
          </a:bodyPr>
          <a:lstStyle/>
          <a:p>
            <a:r>
              <a:rPr lang="id-ID" dirty="0" smtClean="0"/>
              <a:t>  Mariska panegoro</a:t>
            </a:r>
            <a:endParaRPr lang="id-ID" dirty="0"/>
          </a:p>
        </p:txBody>
      </p:sp>
      <p:sp>
        <p:nvSpPr>
          <p:cNvPr id="13" name="Rounded Rectangle 12"/>
          <p:cNvSpPr/>
          <p:nvPr/>
        </p:nvSpPr>
        <p:spPr>
          <a:xfrm>
            <a:off x="4429124" y="5000636"/>
            <a:ext cx="1500198" cy="1500198"/>
          </a:xfrm>
          <a:prstGeom prst="roundRect">
            <a:avLst>
              <a:gd name="adj" fmla="val 10000"/>
            </a:avLst>
          </a:prstGeom>
          <a:blipFill rotWithShape="0">
            <a:blip r:embed="rId4"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5" name="Rounded Rectangle 14"/>
          <p:cNvSpPr/>
          <p:nvPr/>
        </p:nvSpPr>
        <p:spPr>
          <a:xfrm>
            <a:off x="214282" y="2714620"/>
            <a:ext cx="1285884" cy="1571636"/>
          </a:xfrm>
          <a:prstGeom prst="roundRect">
            <a:avLst>
              <a:gd name="adj" fmla="val 10000"/>
            </a:avLst>
          </a:prstGeom>
          <a:blipFill rotWithShape="0">
            <a:blip r:embed="rId5"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7" name="Rounded Rectangle 16"/>
          <p:cNvSpPr/>
          <p:nvPr/>
        </p:nvSpPr>
        <p:spPr>
          <a:xfrm>
            <a:off x="6786578" y="2643182"/>
            <a:ext cx="1285884" cy="1500198"/>
          </a:xfrm>
          <a:prstGeom prst="roundRect">
            <a:avLst>
              <a:gd name="adj" fmla="val 10000"/>
            </a:avLst>
          </a:prstGeom>
          <a:blipFill rotWithShape="0">
            <a:blip r:embed="rId6"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0" name="Rounded Rectangle 19"/>
          <p:cNvSpPr/>
          <p:nvPr/>
        </p:nvSpPr>
        <p:spPr>
          <a:xfrm>
            <a:off x="71406" y="5000636"/>
            <a:ext cx="1643074" cy="1505372"/>
          </a:xfrm>
          <a:prstGeom prst="roundRect">
            <a:avLst>
              <a:gd name="adj" fmla="val 10000"/>
            </a:avLst>
          </a:prstGeom>
          <a:blipFill rotWithShape="0">
            <a:blip r:embed="rId7"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3" name="Rounded Rectangle 22"/>
          <p:cNvSpPr/>
          <p:nvPr/>
        </p:nvSpPr>
        <p:spPr>
          <a:xfrm>
            <a:off x="6786578" y="5072074"/>
            <a:ext cx="1296584" cy="1357322"/>
          </a:xfrm>
          <a:prstGeom prst="roundRect">
            <a:avLst>
              <a:gd name="adj" fmla="val 10000"/>
            </a:avLst>
          </a:prstGeom>
          <a:blipFill rotWithShape="0">
            <a:blip r:embed="rId8"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6" name="Rounded Rectangle 25"/>
          <p:cNvSpPr/>
          <p:nvPr/>
        </p:nvSpPr>
        <p:spPr>
          <a:xfrm>
            <a:off x="2285984" y="5000636"/>
            <a:ext cx="1571636" cy="1500198"/>
          </a:xfrm>
          <a:prstGeom prst="roundRect">
            <a:avLst>
              <a:gd name="adj" fmla="val 10000"/>
            </a:avLst>
          </a:prstGeom>
          <a:blipFill rotWithShape="0">
            <a:blip r:embed="rId9" cstate="print"/>
            <a:stretch>
              <a:fillRect/>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1" name="Right Arrow 30"/>
          <p:cNvSpPr/>
          <p:nvPr/>
        </p:nvSpPr>
        <p:spPr>
          <a:xfrm>
            <a:off x="2000232" y="36433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ight Arrow 31"/>
          <p:cNvSpPr/>
          <p:nvPr/>
        </p:nvSpPr>
        <p:spPr>
          <a:xfrm>
            <a:off x="5357818" y="35004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Down Arrow 32"/>
          <p:cNvSpPr/>
          <p:nvPr/>
        </p:nvSpPr>
        <p:spPr>
          <a:xfrm>
            <a:off x="7715272" y="2143116"/>
            <a:ext cx="214314"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Left-Right-Up Arrow 33"/>
          <p:cNvSpPr/>
          <p:nvPr/>
        </p:nvSpPr>
        <p:spPr>
          <a:xfrm>
            <a:off x="714348" y="1928802"/>
            <a:ext cx="7072362" cy="35719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Down Arrow 34"/>
          <p:cNvSpPr/>
          <p:nvPr/>
        </p:nvSpPr>
        <p:spPr>
          <a:xfrm>
            <a:off x="571472" y="2143116"/>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Down Arrow 35"/>
          <p:cNvSpPr/>
          <p:nvPr/>
        </p:nvSpPr>
        <p:spPr>
          <a:xfrm>
            <a:off x="4143372" y="2285992"/>
            <a:ext cx="214314"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Left-Right-Up Arrow 36"/>
          <p:cNvSpPr/>
          <p:nvPr/>
        </p:nvSpPr>
        <p:spPr>
          <a:xfrm>
            <a:off x="714348" y="4429132"/>
            <a:ext cx="7072362" cy="28575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Down Arrow 37"/>
          <p:cNvSpPr/>
          <p:nvPr/>
        </p:nvSpPr>
        <p:spPr>
          <a:xfrm>
            <a:off x="642910" y="4643446"/>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Down Arrow 38"/>
          <p:cNvSpPr/>
          <p:nvPr/>
        </p:nvSpPr>
        <p:spPr>
          <a:xfrm>
            <a:off x="2857488" y="4643446"/>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Down Arrow 39"/>
          <p:cNvSpPr/>
          <p:nvPr/>
        </p:nvSpPr>
        <p:spPr>
          <a:xfrm>
            <a:off x="5000628" y="4643446"/>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Down Arrow 40"/>
          <p:cNvSpPr/>
          <p:nvPr/>
        </p:nvSpPr>
        <p:spPr>
          <a:xfrm>
            <a:off x="7715272" y="4643446"/>
            <a:ext cx="14287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TextBox 41"/>
          <p:cNvSpPr txBox="1"/>
          <p:nvPr/>
        </p:nvSpPr>
        <p:spPr>
          <a:xfrm>
            <a:off x="-32" y="4214818"/>
            <a:ext cx="1684929" cy="369332"/>
          </a:xfrm>
          <a:prstGeom prst="rect">
            <a:avLst/>
          </a:prstGeom>
          <a:noFill/>
        </p:spPr>
        <p:txBody>
          <a:bodyPr wrap="square" rtlCol="0">
            <a:spAutoFit/>
          </a:bodyPr>
          <a:lstStyle/>
          <a:p>
            <a:r>
              <a:rPr lang="id-ID" dirty="0" smtClean="0"/>
              <a:t>   SITI BADRIA</a:t>
            </a:r>
            <a:endParaRPr lang="id-ID" dirty="0"/>
          </a:p>
        </p:txBody>
      </p:sp>
      <p:sp>
        <p:nvSpPr>
          <p:cNvPr id="43" name="TextBox 42"/>
          <p:cNvSpPr txBox="1"/>
          <p:nvPr/>
        </p:nvSpPr>
        <p:spPr>
          <a:xfrm>
            <a:off x="6215074" y="4131238"/>
            <a:ext cx="2113557" cy="369332"/>
          </a:xfrm>
          <a:prstGeom prst="rect">
            <a:avLst/>
          </a:prstGeom>
          <a:noFill/>
        </p:spPr>
        <p:txBody>
          <a:bodyPr wrap="square" rtlCol="0">
            <a:spAutoFit/>
          </a:bodyPr>
          <a:lstStyle/>
          <a:p>
            <a:r>
              <a:rPr lang="id-ID" dirty="0" smtClean="0"/>
              <a:t>   YULIA KAKERISA</a:t>
            </a:r>
            <a:endParaRPr lang="id-ID" dirty="0"/>
          </a:p>
        </p:txBody>
      </p:sp>
      <p:sp>
        <p:nvSpPr>
          <p:cNvPr id="44" name="TextBox 43"/>
          <p:cNvSpPr txBox="1"/>
          <p:nvPr/>
        </p:nvSpPr>
        <p:spPr>
          <a:xfrm>
            <a:off x="285721" y="6488668"/>
            <a:ext cx="1214446" cy="369332"/>
          </a:xfrm>
          <a:prstGeom prst="rect">
            <a:avLst/>
          </a:prstGeom>
          <a:noFill/>
        </p:spPr>
        <p:txBody>
          <a:bodyPr wrap="square" rtlCol="0">
            <a:spAutoFit/>
          </a:bodyPr>
          <a:lstStyle/>
          <a:p>
            <a:r>
              <a:rPr lang="id-ID" dirty="0" smtClean="0"/>
              <a:t>     CICI</a:t>
            </a:r>
            <a:endParaRPr lang="id-ID" dirty="0"/>
          </a:p>
        </p:txBody>
      </p:sp>
      <p:sp>
        <p:nvSpPr>
          <p:cNvPr id="45" name="TextBox 44"/>
          <p:cNvSpPr txBox="1"/>
          <p:nvPr/>
        </p:nvSpPr>
        <p:spPr>
          <a:xfrm>
            <a:off x="2357422" y="6488668"/>
            <a:ext cx="1357322" cy="369332"/>
          </a:xfrm>
          <a:prstGeom prst="rect">
            <a:avLst/>
          </a:prstGeom>
          <a:noFill/>
        </p:spPr>
        <p:txBody>
          <a:bodyPr wrap="square" rtlCol="0">
            <a:spAutoFit/>
          </a:bodyPr>
          <a:lstStyle/>
          <a:p>
            <a:r>
              <a:rPr lang="id-ID" dirty="0" smtClean="0"/>
              <a:t>     NIKO</a:t>
            </a:r>
            <a:endParaRPr lang="id-ID" dirty="0"/>
          </a:p>
        </p:txBody>
      </p:sp>
      <p:sp>
        <p:nvSpPr>
          <p:cNvPr id="46" name="TextBox 45"/>
          <p:cNvSpPr txBox="1"/>
          <p:nvPr/>
        </p:nvSpPr>
        <p:spPr>
          <a:xfrm>
            <a:off x="4572000" y="6488668"/>
            <a:ext cx="1214446" cy="369332"/>
          </a:xfrm>
          <a:prstGeom prst="rect">
            <a:avLst/>
          </a:prstGeom>
          <a:noFill/>
        </p:spPr>
        <p:txBody>
          <a:bodyPr wrap="square" rtlCol="0">
            <a:spAutoFit/>
          </a:bodyPr>
          <a:lstStyle/>
          <a:p>
            <a:r>
              <a:rPr lang="id-ID" dirty="0" smtClean="0"/>
              <a:t>     NOVA</a:t>
            </a:r>
            <a:endParaRPr lang="id-ID" dirty="0"/>
          </a:p>
        </p:txBody>
      </p:sp>
      <p:sp>
        <p:nvSpPr>
          <p:cNvPr id="47" name="TextBox 46"/>
          <p:cNvSpPr txBox="1"/>
          <p:nvPr/>
        </p:nvSpPr>
        <p:spPr>
          <a:xfrm>
            <a:off x="6929454" y="6211669"/>
            <a:ext cx="1214446" cy="646331"/>
          </a:xfrm>
          <a:prstGeom prst="rect">
            <a:avLst/>
          </a:prstGeom>
          <a:noFill/>
        </p:spPr>
        <p:txBody>
          <a:bodyPr wrap="square" rtlCol="0">
            <a:spAutoFit/>
          </a:bodyPr>
          <a:lstStyle/>
          <a:p>
            <a:r>
              <a:rPr lang="id-ID" dirty="0" smtClean="0"/>
              <a:t>              KARTINI</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500042"/>
          </a:xfrm>
        </p:spPr>
        <p:txBody>
          <a:bodyPr>
            <a:normAutofit fontScale="90000"/>
          </a:bodyPr>
          <a:lstStyle/>
          <a:p>
            <a:pPr algn="ctr"/>
            <a:r>
              <a:rPr lang="id-ID" dirty="0" smtClean="0"/>
              <a:t>B.STRATEGI PENGOLAHAN</a:t>
            </a:r>
            <a:endParaRPr lang="id-ID" dirty="0"/>
          </a:p>
        </p:txBody>
      </p:sp>
      <p:sp>
        <p:nvSpPr>
          <p:cNvPr id="3" name="Content Placeholder 2"/>
          <p:cNvSpPr>
            <a:spLocks noGrp="1"/>
          </p:cNvSpPr>
          <p:nvPr>
            <p:ph idx="1"/>
          </p:nvPr>
        </p:nvSpPr>
        <p:spPr>
          <a:xfrm>
            <a:off x="0" y="500042"/>
            <a:ext cx="8143900" cy="6357958"/>
          </a:xfrm>
        </p:spPr>
        <p:txBody>
          <a:bodyPr>
            <a:noAutofit/>
          </a:bodyPr>
          <a:lstStyle/>
          <a:p>
            <a:pPr>
              <a:buNone/>
            </a:pPr>
            <a:r>
              <a:rPr lang="en-US" sz="1800" b="1" dirty="0" err="1" smtClean="0"/>
              <a:t>adapun</a:t>
            </a:r>
            <a:r>
              <a:rPr lang="en-US" sz="1800" b="1" dirty="0" smtClean="0"/>
              <a:t> </a:t>
            </a:r>
            <a:r>
              <a:rPr lang="en-US" sz="1800" b="1" dirty="0" err="1" smtClean="0"/>
              <a:t>strategi</a:t>
            </a:r>
            <a:r>
              <a:rPr lang="en-US" sz="1800" b="1" dirty="0" smtClean="0"/>
              <a:t> </a:t>
            </a:r>
            <a:r>
              <a:rPr lang="en-US" sz="1800" b="1" dirty="0" err="1" smtClean="0"/>
              <a:t>pengolahan</a:t>
            </a:r>
            <a:r>
              <a:rPr lang="en-US" sz="1800" b="1" dirty="0" smtClean="0"/>
              <a:t> yang </a:t>
            </a:r>
            <a:r>
              <a:rPr lang="en-US" sz="1800" b="1" dirty="0" err="1" smtClean="0"/>
              <a:t>harus</a:t>
            </a:r>
            <a:r>
              <a:rPr lang="en-US" sz="1800" b="1" dirty="0" smtClean="0"/>
              <a:t> </a:t>
            </a:r>
            <a:r>
              <a:rPr lang="en-US" sz="1800" b="1" dirty="0" err="1" smtClean="0"/>
              <a:t>dilakukan</a:t>
            </a:r>
            <a:r>
              <a:rPr lang="en-US" sz="1800" b="1" dirty="0" smtClean="0"/>
              <a:t> </a:t>
            </a:r>
            <a:r>
              <a:rPr lang="en-US" sz="1800" b="1" dirty="0" err="1" smtClean="0"/>
              <a:t>adalah</a:t>
            </a:r>
            <a:r>
              <a:rPr lang="en-US" sz="1800" b="1" dirty="0" smtClean="0"/>
              <a:t>:</a:t>
            </a:r>
            <a:endParaRPr lang="id-ID" sz="1800" b="1" dirty="0" smtClean="0"/>
          </a:p>
          <a:p>
            <a:pPr marL="342900" indent="-342900">
              <a:buAutoNum type="arabicPeriod"/>
            </a:pPr>
            <a:r>
              <a:rPr lang="id-ID" sz="1800" b="1" dirty="0" smtClean="0"/>
              <a:t>Mempersiapkan modal awal dalam pembelian bahan dan alat</a:t>
            </a:r>
          </a:p>
          <a:p>
            <a:pPr marL="342900" indent="-342900">
              <a:buAutoNum type="arabicPeriod"/>
            </a:pPr>
            <a:r>
              <a:rPr lang="id-ID" sz="1800" b="1" dirty="0" smtClean="0"/>
              <a:t>Mempersiapakan bahan dan alat dalam  proses pengolahan</a:t>
            </a:r>
          </a:p>
          <a:p>
            <a:pPr marL="342900" indent="-342900">
              <a:buAutoNum type="arabicPeriod"/>
            </a:pPr>
            <a:r>
              <a:rPr lang="id-ID" sz="1800" b="1" dirty="0" smtClean="0"/>
              <a:t>Ruangan atau dapur</a:t>
            </a:r>
          </a:p>
          <a:p>
            <a:pPr marL="342900" indent="-342900">
              <a:buAutoNum type="arabicPeriod"/>
            </a:pPr>
            <a:r>
              <a:rPr lang="id-ID" sz="1800" b="1" dirty="0" smtClean="0"/>
              <a:t>Keuangan </a:t>
            </a:r>
          </a:p>
          <a:p>
            <a:pPr marL="342900" indent="-342900">
              <a:buAutoNum type="arabicPeriod"/>
            </a:pPr>
            <a:r>
              <a:rPr lang="id-ID" sz="1800" b="1" dirty="0" smtClean="0"/>
              <a:t>Harga pemasaran yang strategis.</a:t>
            </a:r>
          </a:p>
          <a:p>
            <a:pPr>
              <a:buNone/>
            </a:pPr>
            <a:endParaRPr lang="id-ID" sz="1800" b="1"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3123</TotalTime>
  <Words>1013</Words>
  <Application>Microsoft Office PowerPoint</Application>
  <PresentationFormat>On-screen Show (4:3)</PresentationFormat>
  <Paragraphs>167</Paragraphs>
  <Slides>25</Slides>
  <Notes>1</Notes>
  <HiddenSlides>0</HiddenSlides>
  <MMClips>0</MMClips>
  <ScaleCrop>false</ScaleCrop>
  <HeadingPairs>
    <vt:vector size="6" baseType="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27" baseType="lpstr">
      <vt:lpstr>Opulent</vt:lpstr>
      <vt:lpstr>   LAPORAN KEGIATAN PENELITIAN  USAHA JASA   ENTREPRENEURSHIP   SNACK LOVE</vt:lpstr>
      <vt:lpstr>Slide 2</vt:lpstr>
      <vt:lpstr>Slide 3</vt:lpstr>
      <vt:lpstr>DAFTAR ISI</vt:lpstr>
      <vt:lpstr>BAB I</vt:lpstr>
      <vt:lpstr>PROFIL USAHA</vt:lpstr>
      <vt:lpstr>Slide 7</vt:lpstr>
      <vt:lpstr>  </vt:lpstr>
      <vt:lpstr>B.STRATEGI PENGOLAHAN</vt:lpstr>
      <vt:lpstr>3TEKNIK MENJUAL</vt:lpstr>
      <vt:lpstr>PERLENGKAPAN USAHA  </vt:lpstr>
      <vt:lpstr>harga </vt:lpstr>
      <vt:lpstr>Slide 13</vt:lpstr>
      <vt:lpstr>STRATEGI PEMASARAN</vt:lpstr>
      <vt:lpstr>Permasalahan yang dihadapi</vt:lpstr>
      <vt:lpstr>PEMECAHAN MASALAH </vt:lpstr>
      <vt:lpstr>KESIMPULAN</vt:lpstr>
      <vt:lpstr>SARAN</vt:lpstr>
      <vt:lpstr>GAMBAR DAN PROSES PEMBUATAN PUDING KRISPY</vt:lpstr>
      <vt:lpstr>DESKRIPSI PROSES PEMBUATAN PUDING KRISPY</vt:lpstr>
      <vt:lpstr>Proses pengolahan kue mafin</vt:lpstr>
      <vt:lpstr>DESPKRIPSI PEMBUATAN KUE MAFIN</vt:lpstr>
      <vt:lpstr>PROSES PENJUALAN KUE MAFFIN INSTASI KAMPUS BSI</vt:lpstr>
      <vt:lpstr>Slide 24</vt:lpstr>
      <vt:lpstr>DAILY SALES REPORT</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SNACK LOVE . BSI</dc:title>
  <dc:creator>petrus verlinton</dc:creator>
  <cp:lastModifiedBy>petrus verlinton</cp:lastModifiedBy>
  <cp:revision>119</cp:revision>
  <dcterms:created xsi:type="dcterms:W3CDTF">2016-10-12T17:20:41Z</dcterms:created>
  <dcterms:modified xsi:type="dcterms:W3CDTF">2016-10-25T10:26:20Z</dcterms:modified>
</cp:coreProperties>
</file>