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4"/>
  </p:notesMasterIdLst>
  <p:handoutMasterIdLst>
    <p:handoutMasterId r:id="rId25"/>
  </p:handoutMasterIdLst>
  <p:sldIdLst>
    <p:sldId id="258" r:id="rId2"/>
    <p:sldId id="298" r:id="rId3"/>
    <p:sldId id="299" r:id="rId4"/>
    <p:sldId id="265" r:id="rId5"/>
    <p:sldId id="286" r:id="rId6"/>
    <p:sldId id="285" r:id="rId7"/>
    <p:sldId id="262" r:id="rId8"/>
    <p:sldId id="293" r:id="rId9"/>
    <p:sldId id="294" r:id="rId10"/>
    <p:sldId id="295" r:id="rId11"/>
    <p:sldId id="263" r:id="rId12"/>
    <p:sldId id="276" r:id="rId13"/>
    <p:sldId id="290" r:id="rId14"/>
    <p:sldId id="268" r:id="rId15"/>
    <p:sldId id="281" r:id="rId16"/>
    <p:sldId id="288" r:id="rId17"/>
    <p:sldId id="283" r:id="rId18"/>
    <p:sldId id="289" r:id="rId19"/>
    <p:sldId id="284" r:id="rId20"/>
    <p:sldId id="297" r:id="rId21"/>
    <p:sldId id="282" r:id="rId22"/>
    <p:sldId id="300" r:id="rId2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>
        <p:scale>
          <a:sx n="75" d="100"/>
          <a:sy n="75" d="100"/>
        </p:scale>
        <p:origin x="-1224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30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E6146-BFE0-4A93-A84D-15FC33C0D35B}" type="datetimeFigureOut">
              <a:rPr lang="id-ID" smtClean="0"/>
              <a:pPr/>
              <a:t>21/11/2016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B8875-0515-4F18-B08B-8E35A99C118D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FDD0B-760B-4FD6-9ABB-512157558EF0}" type="datetimeFigureOut">
              <a:rPr lang="id-ID" smtClean="0"/>
              <a:pPr/>
              <a:t>21/11/2016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EF176-726C-4BF0-804D-1AAEC30054F7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A3D0-6F31-4205-8EEC-A22462A459FD}" type="datetimeFigureOut">
              <a:rPr lang="id-ID" smtClean="0"/>
              <a:pPr/>
              <a:t>21/11/2016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0939-62AC-4379-A66A-348F6516E5A5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A3D0-6F31-4205-8EEC-A22462A459FD}" type="datetimeFigureOut">
              <a:rPr lang="id-ID" smtClean="0"/>
              <a:pPr/>
              <a:t>21/11/2016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0939-62AC-4379-A66A-348F6516E5A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A3D0-6F31-4205-8EEC-A22462A459FD}" type="datetimeFigureOut">
              <a:rPr lang="id-ID" smtClean="0"/>
              <a:pPr/>
              <a:t>21/11/2016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0939-62AC-4379-A66A-348F6516E5A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A3D0-6F31-4205-8EEC-A22462A459FD}" type="datetimeFigureOut">
              <a:rPr lang="id-ID" smtClean="0"/>
              <a:pPr/>
              <a:t>21/11/2016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0939-62AC-4379-A66A-348F6516E5A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A3D0-6F31-4205-8EEC-A22462A459FD}" type="datetimeFigureOut">
              <a:rPr lang="id-ID" smtClean="0"/>
              <a:pPr/>
              <a:t>21/11/2016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9020939-62AC-4379-A66A-348F6516E5A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A3D0-6F31-4205-8EEC-A22462A459FD}" type="datetimeFigureOut">
              <a:rPr lang="id-ID" smtClean="0"/>
              <a:pPr/>
              <a:t>21/11/2016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0939-62AC-4379-A66A-348F6516E5A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A3D0-6F31-4205-8EEC-A22462A459FD}" type="datetimeFigureOut">
              <a:rPr lang="id-ID" smtClean="0"/>
              <a:pPr/>
              <a:t>21/11/2016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0939-62AC-4379-A66A-348F6516E5A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A3D0-6F31-4205-8EEC-A22462A459FD}" type="datetimeFigureOut">
              <a:rPr lang="id-ID" smtClean="0"/>
              <a:pPr/>
              <a:t>21/11/2016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0939-62AC-4379-A66A-348F6516E5A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A3D0-6F31-4205-8EEC-A22462A459FD}" type="datetimeFigureOut">
              <a:rPr lang="id-ID" smtClean="0"/>
              <a:pPr/>
              <a:t>21/11/2016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0939-62AC-4379-A66A-348F6516E5A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A3D0-6F31-4205-8EEC-A22462A459FD}" type="datetimeFigureOut">
              <a:rPr lang="id-ID" smtClean="0"/>
              <a:pPr/>
              <a:t>21/11/2016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0939-62AC-4379-A66A-348F6516E5A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A3D0-6F31-4205-8EEC-A22462A459FD}" type="datetimeFigureOut">
              <a:rPr lang="id-ID" smtClean="0"/>
              <a:pPr/>
              <a:t>21/11/2016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0939-62AC-4379-A66A-348F6516E5A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ECEA3D0-6F31-4205-8EEC-A22462A459FD}" type="datetimeFigureOut">
              <a:rPr lang="id-ID" smtClean="0"/>
              <a:pPr/>
              <a:t>21/11/2016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9020939-62AC-4379-A66A-348F6516E5A5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0.wav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1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2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3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4.wav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5.wav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7.wav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6.wav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8.jpeg"/><Relationship Id="rId7" Type="http://schemas.openxmlformats.org/officeDocument/2006/relationships/image" Target="../media/image32.jpe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8.wav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9.wav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4.jpeg"/><Relationship Id="rId7" Type="http://schemas.openxmlformats.org/officeDocument/2006/relationships/image" Target="../media/image38.jpe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0.wav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1.wav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2.wav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3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3.wav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4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5.wav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6.wav"/><Relationship Id="rId6" Type="http://schemas.openxmlformats.org/officeDocument/2006/relationships/image" Target="../media/image13.jpe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png"/><Relationship Id="rId9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7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8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9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14356"/>
            <a:ext cx="8686800" cy="1417638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>
                <a:solidFill>
                  <a:srgbClr val="FF0000"/>
                </a:solidFill>
              </a:rPr>
              <a:t>   </a:t>
            </a:r>
            <a:r>
              <a:rPr lang="id-ID" sz="3100" dirty="0" smtClean="0">
                <a:solidFill>
                  <a:srgbClr val="FF0000"/>
                </a:solidFill>
              </a:rPr>
              <a:t>LAPORAN KEGIATAN PENELITIAN</a:t>
            </a:r>
            <a:br>
              <a:rPr lang="id-ID" sz="3100" dirty="0" smtClean="0">
                <a:solidFill>
                  <a:srgbClr val="FF0000"/>
                </a:solidFill>
              </a:rPr>
            </a:br>
            <a:r>
              <a:rPr lang="id-ID" sz="3100" dirty="0" smtClean="0">
                <a:solidFill>
                  <a:srgbClr val="FF0000"/>
                </a:solidFill>
              </a:rPr>
              <a:t> USAHA JASA</a:t>
            </a:r>
            <a:br>
              <a:rPr lang="id-ID" sz="3100" dirty="0" smtClean="0">
                <a:solidFill>
                  <a:srgbClr val="FF0000"/>
                </a:solidFill>
              </a:rPr>
            </a:br>
            <a:r>
              <a:rPr lang="id-ID" sz="3100" dirty="0" smtClean="0">
                <a:solidFill>
                  <a:srgbClr val="FF0000"/>
                </a:solidFill>
              </a:rPr>
              <a:t>  ENTREPRENEURSHIP  </a:t>
            </a:r>
            <a:br>
              <a:rPr lang="id-ID" sz="3100" dirty="0" smtClean="0">
                <a:solidFill>
                  <a:srgbClr val="FF0000"/>
                </a:solidFill>
              </a:rPr>
            </a:br>
            <a:r>
              <a:rPr lang="id-ID" sz="3100" u="sng" dirty="0" smtClean="0">
                <a:solidFill>
                  <a:srgbClr val="FF0000"/>
                </a:solidFill>
              </a:rPr>
              <a:t>SNACK LOVE</a:t>
            </a:r>
            <a:endParaRPr lang="id-ID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id-ID" b="1" dirty="0" smtClean="0"/>
              <a:t> </a:t>
            </a:r>
            <a:endParaRPr lang="id-ID" b="1" dirty="0"/>
          </a:p>
          <a:p>
            <a:pPr algn="ctr">
              <a:buNone/>
            </a:pPr>
            <a:endParaRPr lang="id-ID" b="1" dirty="0" smtClean="0"/>
          </a:p>
          <a:p>
            <a:pPr algn="ctr">
              <a:buNone/>
            </a:pPr>
            <a:endParaRPr lang="id-ID" b="1" dirty="0" smtClean="0"/>
          </a:p>
          <a:p>
            <a:pPr algn="ctr">
              <a:buNone/>
            </a:pPr>
            <a:endParaRPr lang="id-ID" b="1" dirty="0" smtClean="0"/>
          </a:p>
          <a:p>
            <a:pPr algn="ctr">
              <a:buNone/>
            </a:pPr>
            <a:endParaRPr lang="id-ID" b="1" dirty="0" smtClean="0"/>
          </a:p>
          <a:p>
            <a:pPr algn="ctr">
              <a:buNone/>
            </a:pPr>
            <a:endParaRPr lang="id-ID" b="1" dirty="0" smtClean="0"/>
          </a:p>
          <a:p>
            <a:pPr algn="ctr">
              <a:buNone/>
            </a:pPr>
            <a:endParaRPr lang="id-ID" b="1" dirty="0" smtClean="0"/>
          </a:p>
          <a:p>
            <a:pPr algn="ctr">
              <a:buNone/>
            </a:pPr>
            <a:r>
              <a:rPr lang="id-ID" b="1" dirty="0" smtClean="0"/>
              <a:t>DISIUSUN O</a:t>
            </a:r>
            <a:endParaRPr lang="en-US" b="1" dirty="0" smtClean="0"/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b="1" dirty="0" smtClean="0"/>
              <a:t>DISUSUN  OLEH :</a:t>
            </a:r>
          </a:p>
          <a:p>
            <a:pPr algn="ctr">
              <a:buNone/>
            </a:pPr>
            <a:r>
              <a:rPr lang="en-US" b="1" dirty="0" err="1" smtClean="0"/>
              <a:t>Verlinton</a:t>
            </a:r>
            <a:r>
              <a:rPr lang="en-US" b="1" dirty="0" smtClean="0"/>
              <a:t> 		</a:t>
            </a:r>
            <a:r>
              <a:rPr lang="en-US" b="1" dirty="0" err="1" smtClean="0"/>
              <a:t>Nim</a:t>
            </a:r>
            <a:r>
              <a:rPr lang="en-US" b="1" dirty="0" smtClean="0"/>
              <a:t> :</a:t>
            </a:r>
            <a:r>
              <a:rPr lang="id-ID" b="1" dirty="0" smtClean="0"/>
              <a:t>12161914</a:t>
            </a:r>
            <a:endParaRPr lang="en-US" b="1" dirty="0" smtClean="0"/>
          </a:p>
          <a:p>
            <a:pPr algn="ctr">
              <a:buNone/>
            </a:pPr>
            <a:r>
              <a:rPr lang="en-US" b="1" dirty="0" err="1" smtClean="0"/>
              <a:t>Mariska</a:t>
            </a:r>
            <a:r>
              <a:rPr lang="en-US" b="1" dirty="0" smtClean="0"/>
              <a:t> </a:t>
            </a:r>
            <a:r>
              <a:rPr lang="en-US" b="1" dirty="0" err="1" smtClean="0"/>
              <a:t>Panegoro</a:t>
            </a:r>
            <a:r>
              <a:rPr lang="en-US" b="1" dirty="0" smtClean="0"/>
              <a:t>	</a:t>
            </a:r>
            <a:r>
              <a:rPr lang="en-US" b="1" dirty="0" err="1" smtClean="0"/>
              <a:t>Nim</a:t>
            </a:r>
            <a:r>
              <a:rPr lang="en-US" b="1" dirty="0" smtClean="0"/>
              <a:t> :12161058</a:t>
            </a:r>
            <a:endParaRPr lang="en-US" dirty="0" smtClean="0"/>
          </a:p>
          <a:p>
            <a:pPr lvl="0" algn="ctr">
              <a:buNone/>
            </a:pPr>
            <a:r>
              <a:rPr lang="en-US" b="1" dirty="0" err="1" smtClean="0"/>
              <a:t>Niko</a:t>
            </a:r>
            <a:r>
              <a:rPr lang="en-US" b="1" dirty="0" smtClean="0"/>
              <a:t>			</a:t>
            </a:r>
            <a:r>
              <a:rPr lang="en-US" b="1" dirty="0" err="1" smtClean="0"/>
              <a:t>Nim</a:t>
            </a:r>
            <a:r>
              <a:rPr lang="en-US" b="1" dirty="0" smtClean="0"/>
              <a:t> :12163056</a:t>
            </a:r>
            <a:endParaRPr lang="en-US" dirty="0" smtClean="0"/>
          </a:p>
          <a:p>
            <a:pPr lvl="0" algn="ctr">
              <a:buNone/>
            </a:pPr>
            <a:r>
              <a:rPr lang="en-US" b="1" dirty="0" err="1" smtClean="0"/>
              <a:t>Siti</a:t>
            </a:r>
            <a:r>
              <a:rPr lang="en-US" b="1" dirty="0" smtClean="0"/>
              <a:t> </a:t>
            </a:r>
            <a:r>
              <a:rPr lang="en-US" b="1" dirty="0" err="1" smtClean="0"/>
              <a:t>Badria</a:t>
            </a:r>
            <a:r>
              <a:rPr lang="en-US" b="1" dirty="0" smtClean="0"/>
              <a:t>		</a:t>
            </a:r>
            <a:r>
              <a:rPr lang="en-US" b="1" dirty="0" err="1" smtClean="0"/>
              <a:t>Nim</a:t>
            </a:r>
            <a:r>
              <a:rPr lang="en-US" b="1" dirty="0" smtClean="0"/>
              <a:t> :12161396</a:t>
            </a:r>
            <a:endParaRPr lang="en-US" dirty="0" smtClean="0"/>
          </a:p>
          <a:p>
            <a:pPr lvl="0" algn="ctr">
              <a:buNone/>
            </a:pPr>
            <a:r>
              <a:rPr lang="en-US" b="1" dirty="0" smtClean="0"/>
              <a:t>Nova			</a:t>
            </a:r>
            <a:r>
              <a:rPr lang="en-US" b="1" dirty="0" err="1" smtClean="0"/>
              <a:t>Nim</a:t>
            </a:r>
            <a:r>
              <a:rPr lang="en-US" b="1" dirty="0" smtClean="0"/>
              <a:t> :12165820</a:t>
            </a:r>
            <a:endParaRPr lang="en-US" dirty="0" smtClean="0"/>
          </a:p>
          <a:p>
            <a:pPr lvl="0" algn="ctr">
              <a:buNone/>
            </a:pPr>
            <a:r>
              <a:rPr lang="en-US" b="1" dirty="0" err="1" smtClean="0"/>
              <a:t>Yulia</a:t>
            </a:r>
            <a:r>
              <a:rPr lang="en-US" b="1" dirty="0" smtClean="0"/>
              <a:t> </a:t>
            </a:r>
            <a:r>
              <a:rPr lang="en-US" b="1" dirty="0" err="1" smtClean="0"/>
              <a:t>Kakerisa</a:t>
            </a:r>
            <a:r>
              <a:rPr lang="en-US" b="1" dirty="0" smtClean="0"/>
              <a:t>		</a:t>
            </a:r>
            <a:r>
              <a:rPr lang="en-US" b="1" dirty="0" err="1" smtClean="0"/>
              <a:t>Nim</a:t>
            </a:r>
            <a:r>
              <a:rPr lang="en-US" b="1" dirty="0" smtClean="0"/>
              <a:t> :12161059</a:t>
            </a:r>
            <a:endParaRPr lang="en-US" dirty="0" smtClean="0"/>
          </a:p>
          <a:p>
            <a:pPr lvl="0" algn="ctr">
              <a:buNone/>
            </a:pPr>
            <a:r>
              <a:rPr lang="en-US" b="1" dirty="0" err="1" smtClean="0"/>
              <a:t>Cici</a:t>
            </a:r>
            <a:r>
              <a:rPr lang="en-US" b="1" dirty="0" smtClean="0"/>
              <a:t>			</a:t>
            </a:r>
            <a:r>
              <a:rPr lang="en-US" b="1" dirty="0" err="1" smtClean="0"/>
              <a:t>Nim</a:t>
            </a:r>
            <a:r>
              <a:rPr lang="en-US" b="1" dirty="0" smtClean="0"/>
              <a:t> :12163056</a:t>
            </a:r>
            <a:endParaRPr lang="en-US" dirty="0" smtClean="0"/>
          </a:p>
          <a:p>
            <a:pPr lvl="0" algn="ctr">
              <a:buNone/>
            </a:pPr>
            <a:r>
              <a:rPr lang="en-US" b="1" dirty="0" err="1" smtClean="0"/>
              <a:t>Kartini</a:t>
            </a:r>
            <a:r>
              <a:rPr lang="en-US" b="1" dirty="0" smtClean="0"/>
              <a:t>			</a:t>
            </a:r>
            <a:r>
              <a:rPr lang="en-US" b="1" dirty="0" err="1" smtClean="0"/>
              <a:t>Nim</a:t>
            </a:r>
            <a:r>
              <a:rPr lang="en-US" b="1" dirty="0" smtClean="0"/>
              <a:t> :</a:t>
            </a:r>
            <a:r>
              <a:rPr lang="id-ID" b="1" dirty="0" smtClean="0"/>
              <a:t>12162322</a:t>
            </a:r>
            <a:endParaRPr lang="en-US" dirty="0" smtClean="0"/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endParaRPr lang="id-ID" dirty="0" smtClean="0"/>
          </a:p>
        </p:txBody>
      </p:sp>
      <p:pic>
        <p:nvPicPr>
          <p:cNvPr id="4" name="Picture 3" descr="D:\Data Kuliah Anca\Enterpreneurship\LOGGO BSI copy.JPG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214678" y="2428868"/>
            <a:ext cx="2286016" cy="1428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~PP2979.WAV">
            <a:hlinkClick r:id="" action="ppaction://media"/>
          </p:cNvPr>
          <p:cNvPicPr>
            <a:picLocks noRot="1" noChangeAspect="1"/>
          </p:cNvPicPr>
          <p:nvPr>
            <a:wavAudioFile r:embed="rId1" name="~PP2979.WAV"/>
          </p:nvPr>
        </p:nvPicPr>
        <p:blipFill>
          <a:blip r:embed="rId4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1094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6" y="357166"/>
            <a:ext cx="8143900" cy="600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~PP303.WAV">
            <a:hlinkClick r:id="" action="ppaction://media"/>
          </p:cNvPr>
          <p:cNvPicPr>
            <a:picLocks noRot="1" noChangeAspect="1"/>
          </p:cNvPicPr>
          <p:nvPr>
            <a:wavAudioFile r:embed="rId1" name="~PP303.WAV"/>
          </p:nvPr>
        </p:nvPicPr>
        <p:blipFill>
          <a:blip r:embed="rId4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7239000" cy="534370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STRATEGI PEMASARAN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8736"/>
            <a:ext cx="8143900" cy="5429264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Promosi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Membuka</a:t>
            </a:r>
            <a:r>
              <a:rPr lang="en-US" dirty="0" smtClean="0"/>
              <a:t> Usaha Snack love</a:t>
            </a:r>
            <a:endParaRPr lang="id-ID" dirty="0" smtClean="0"/>
          </a:p>
          <a:p>
            <a:pPr>
              <a:buNone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pintar-pintar</a:t>
            </a:r>
            <a:r>
              <a:rPr lang="en-US" dirty="0" smtClean="0"/>
              <a:t> </a:t>
            </a:r>
            <a:r>
              <a:rPr lang="en-US" dirty="0" err="1" smtClean="0"/>
              <a:t>menggaet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menjaga</a:t>
            </a:r>
            <a:r>
              <a:rPr lang="en-US" dirty="0" smtClean="0"/>
              <a:t> agar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kabur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lain.Dengan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promosi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yang </a:t>
            </a:r>
            <a:r>
              <a:rPr lang="en-US" dirty="0" err="1" smtClean="0"/>
              <a:t>dita</a:t>
            </a:r>
            <a:endParaRPr lang="id-ID" dirty="0" smtClean="0"/>
          </a:p>
          <a:p>
            <a:pPr>
              <a:buNone/>
            </a:pPr>
            <a:r>
              <a:rPr lang="en-US" dirty="0" err="1" smtClean="0"/>
              <a:t>warkan</a:t>
            </a:r>
            <a:r>
              <a:rPr lang="en-US" dirty="0" smtClean="0"/>
              <a:t>.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konsumen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tertarik</a:t>
            </a:r>
            <a:r>
              <a:rPr lang="en-US" dirty="0" smtClean="0"/>
              <a:t> </a:t>
            </a:r>
            <a:r>
              <a:rPr lang="en-US" dirty="0" err="1" smtClean="0"/>
              <a:t>membeli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produk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. Para </a:t>
            </a:r>
            <a:r>
              <a:rPr lang="en-US" dirty="0" err="1" smtClean="0"/>
              <a:t>wirausahawan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alternatifnya</a:t>
            </a:r>
            <a:r>
              <a:rPr lang="en-US" dirty="0" smtClean="0"/>
              <a:t> </a:t>
            </a:r>
            <a:r>
              <a:rPr lang="en-US" dirty="0" err="1" smtClean="0"/>
              <a:t>yakni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mengikuti</a:t>
            </a:r>
            <a:r>
              <a:rPr lang="en-US" dirty="0" smtClean="0"/>
              <a:t> bazaar,</a:t>
            </a:r>
          </a:p>
          <a:p>
            <a:pPr>
              <a:buNone/>
            </a:pPr>
            <a:r>
              <a:rPr lang="en-US" dirty="0" err="1" smtClean="0"/>
              <a:t>karena</a:t>
            </a:r>
            <a:r>
              <a:rPr lang="en-US" dirty="0" smtClean="0"/>
              <a:t> bazaar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 smtClean="0"/>
              <a:t>promosi</a:t>
            </a:r>
            <a:r>
              <a:rPr lang="en-US" dirty="0" smtClean="0"/>
              <a:t> yang </a:t>
            </a:r>
            <a:r>
              <a:rPr lang="en-US" dirty="0" err="1" smtClean="0"/>
              <a:t>murah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dijadikan</a:t>
            </a:r>
            <a:r>
              <a:rPr lang="en-US" dirty="0" smtClean="0"/>
              <a:t> </a:t>
            </a:r>
            <a:r>
              <a:rPr lang="en-US" dirty="0" err="1" smtClean="0"/>
              <a:t>momen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keuntungan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mempersiapkan</a:t>
            </a:r>
            <a:r>
              <a:rPr lang="en-US" dirty="0" smtClean="0"/>
              <a:t> </a:t>
            </a:r>
            <a:r>
              <a:rPr lang="en-US" dirty="0" err="1" smtClean="0"/>
              <a:t>brosur</a:t>
            </a:r>
            <a:r>
              <a:rPr lang="en-US" dirty="0" smtClean="0"/>
              <a:t>.</a:t>
            </a:r>
            <a:endParaRPr lang="id-ID" dirty="0" smtClean="0"/>
          </a:p>
          <a:p>
            <a:endParaRPr lang="id-ID" dirty="0"/>
          </a:p>
        </p:txBody>
      </p:sp>
      <p:pic>
        <p:nvPicPr>
          <p:cNvPr id="4" name="~PP1022.WAV">
            <a:hlinkClick r:id="" action="ppaction://media"/>
          </p:cNvPr>
          <p:cNvPicPr>
            <a:picLocks noRot="1" noChangeAspect="1"/>
          </p:cNvPicPr>
          <p:nvPr>
            <a:wavAudioFile r:embed="rId1" name="~PP1022.WAV"/>
          </p:nvPr>
        </p:nvPicPr>
        <p:blipFill>
          <a:blip r:embed="rId3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Permasalahan yang dihadapi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9416"/>
            <a:ext cx="8072462" cy="5248584"/>
          </a:xfrm>
        </p:spPr>
        <p:txBody>
          <a:bodyPr/>
          <a:lstStyle/>
          <a:p>
            <a:pPr lvl="0">
              <a:buFont typeface="Wingdings" pitchFamily="2" charset="2"/>
              <a:buChar char="Ø"/>
            </a:pPr>
            <a:r>
              <a:rPr lang="id-ID" dirty="0" smtClean="0"/>
              <a:t>Menentukan bahan apa yang akan di kelolah</a:t>
            </a:r>
          </a:p>
          <a:p>
            <a:pPr lvl="0">
              <a:buFont typeface="Wingdings" pitchFamily="2" charset="2"/>
              <a:buChar char="Ø"/>
            </a:pPr>
            <a:r>
              <a:rPr lang="id-ID" dirty="0" smtClean="0"/>
              <a:t>Waktu yang tidak sinkron dan balance</a:t>
            </a:r>
          </a:p>
          <a:p>
            <a:pPr lvl="0">
              <a:buFont typeface="Wingdings" pitchFamily="2" charset="2"/>
              <a:buChar char="Ø"/>
            </a:pPr>
            <a:r>
              <a:rPr lang="id-ID" dirty="0" smtClean="0"/>
              <a:t>Proses penyalaruna / penjualan</a:t>
            </a:r>
          </a:p>
          <a:p>
            <a:pPr>
              <a:buFont typeface="Wingdings" pitchFamily="2" charset="2"/>
              <a:buChar char="Ø"/>
            </a:pPr>
            <a:r>
              <a:rPr lang="id-ID" dirty="0" smtClean="0"/>
              <a:t>Danah/biaya</a:t>
            </a:r>
            <a:endParaRPr lang="id-ID" dirty="0"/>
          </a:p>
        </p:txBody>
      </p:sp>
      <p:pic>
        <p:nvPicPr>
          <p:cNvPr id="4" name="~PP1615.WAV">
            <a:hlinkClick r:id="" action="ppaction://media"/>
          </p:cNvPr>
          <p:cNvPicPr>
            <a:picLocks noRot="1" noChangeAspect="1"/>
          </p:cNvPicPr>
          <p:nvPr>
            <a:wavAudioFile r:embed="rId1" name="~PP1615.WAV"/>
          </p:nvPr>
        </p:nvPicPr>
        <p:blipFill>
          <a:blip r:embed="rId3" cstate="print"/>
          <a:stretch>
            <a:fillRect/>
          </a:stretch>
        </p:blipFill>
        <p:spPr>
          <a:xfrm>
            <a:off x="8482042" y="6215082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7239000" cy="7858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PEMECAHAN MASALAH</a:t>
            </a:r>
            <a:r>
              <a:rPr lang="id-ID" dirty="0" smtClean="0"/>
              <a:t/>
            </a:r>
            <a:br>
              <a:rPr lang="id-ID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56"/>
            <a:ext cx="8143900" cy="574138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B</a:t>
            </a:r>
            <a:r>
              <a:rPr lang="id-ID" dirty="0" smtClean="0"/>
              <a:t>erkumpul dalam satu tempat yang nyaman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B</a:t>
            </a:r>
            <a:r>
              <a:rPr lang="id-ID" dirty="0" smtClean="0"/>
              <a:t>erdiskusi dengan kepala dingin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M</a:t>
            </a:r>
            <a:r>
              <a:rPr lang="id-ID" dirty="0" smtClean="0"/>
              <a:t>enentukan waktu dan jam yang sama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M</a:t>
            </a:r>
            <a:r>
              <a:rPr lang="id-ID" dirty="0" smtClean="0"/>
              <a:t>engesekusi penjualan secara bersamaan dan kompak.</a:t>
            </a:r>
          </a:p>
          <a:p>
            <a:endParaRPr lang="id-ID" dirty="0"/>
          </a:p>
        </p:txBody>
      </p:sp>
      <p:pic>
        <p:nvPicPr>
          <p:cNvPr id="4" name="~PP2178.WAV">
            <a:hlinkClick r:id="" action="ppaction://media"/>
          </p:cNvPr>
          <p:cNvPicPr>
            <a:picLocks noRot="1" noChangeAspect="1"/>
          </p:cNvPicPr>
          <p:nvPr>
            <a:wavAudioFile r:embed="rId1" name="~PP2178.WAV"/>
          </p:nvPr>
        </p:nvPicPr>
        <p:blipFill>
          <a:blip r:embed="rId3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7239000" cy="677246"/>
          </a:xfrm>
        </p:spPr>
        <p:txBody>
          <a:bodyPr>
            <a:normAutofit fontScale="90000"/>
          </a:bodyPr>
          <a:lstStyle/>
          <a:p>
            <a:pPr algn="ctr"/>
            <a:r>
              <a:rPr lang="id-ID" b="1" dirty="0" smtClean="0"/>
              <a:t>SEGMEN PASAR YANG  DIMASUKI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85926"/>
            <a:ext cx="8072462" cy="46698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dirty="0" smtClean="0"/>
              <a:t>Adapun para pengguna usaha yang dimasuki sebagai</a:t>
            </a:r>
            <a:endParaRPr lang="en-US" dirty="0" smtClean="0"/>
          </a:p>
          <a:p>
            <a:pPr>
              <a:buNone/>
            </a:pPr>
            <a:r>
              <a:rPr lang="id-ID" dirty="0" smtClean="0"/>
              <a:t>berikut :</a:t>
            </a:r>
          </a:p>
          <a:p>
            <a:pPr lvl="0">
              <a:buNone/>
            </a:pPr>
            <a:r>
              <a:rPr lang="id-ID" dirty="0" smtClean="0"/>
              <a:t>Pelajar</a:t>
            </a:r>
          </a:p>
          <a:p>
            <a:pPr lvl="0">
              <a:buNone/>
            </a:pPr>
            <a:r>
              <a:rPr lang="id-ID" dirty="0" smtClean="0"/>
              <a:t>Mahasiswa</a:t>
            </a:r>
          </a:p>
          <a:p>
            <a:pPr lvl="0">
              <a:buNone/>
            </a:pPr>
            <a:r>
              <a:rPr lang="id-ID" dirty="0" smtClean="0"/>
              <a:t>Pekerja</a:t>
            </a:r>
          </a:p>
          <a:p>
            <a:pPr lvl="0">
              <a:buNone/>
            </a:pPr>
            <a:r>
              <a:rPr lang="id-ID" dirty="0" smtClean="0"/>
              <a:t>Sekolah</a:t>
            </a:r>
          </a:p>
          <a:p>
            <a:pPr lvl="0">
              <a:buNone/>
            </a:pP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Sakit</a:t>
            </a:r>
            <a:r>
              <a:rPr lang="en-US" dirty="0" smtClean="0"/>
              <a:t> </a:t>
            </a:r>
            <a:endParaRPr lang="id-ID" dirty="0" smtClean="0"/>
          </a:p>
          <a:p>
            <a:pPr>
              <a:buNone/>
            </a:pPr>
            <a:endParaRPr lang="id-ID" dirty="0"/>
          </a:p>
        </p:txBody>
      </p:sp>
      <p:pic>
        <p:nvPicPr>
          <p:cNvPr id="4" name="~PP3006.WAV">
            <a:hlinkClick r:id="" action="ppaction://media"/>
          </p:cNvPr>
          <p:cNvPicPr>
            <a:picLocks noRot="1" noChangeAspect="1"/>
          </p:cNvPicPr>
          <p:nvPr>
            <a:wavAudioFile r:embed="rId1" name="~PP3006.WAV"/>
          </p:nvPr>
        </p:nvPicPr>
        <p:blipFill>
          <a:blip r:embed="rId3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7239000" cy="891560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GAMBAR DAN PROSES PEMBUATAN PUDING KRISPY</a:t>
            </a:r>
            <a:endParaRPr lang="id-ID" dirty="0"/>
          </a:p>
        </p:txBody>
      </p:sp>
      <p:pic>
        <p:nvPicPr>
          <p:cNvPr id="4" name="Picture 2" descr="C:\Users\verlinton\Documents\My Bluetooth\IMG-20161019-WA0011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857752" y="5160042"/>
            <a:ext cx="1784117" cy="1626544"/>
          </a:xfrm>
          <a:prstGeom prst="rect">
            <a:avLst/>
          </a:prstGeom>
          <a:noFill/>
        </p:spPr>
      </p:pic>
      <p:pic>
        <p:nvPicPr>
          <p:cNvPr id="2050" name="Picture 2" descr="C:\Users\verlinton\Documents\My Bluetooth\IMG_20161018_21143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14" y="1357298"/>
            <a:ext cx="2000264" cy="1928826"/>
          </a:xfrm>
          <a:prstGeom prst="rect">
            <a:avLst/>
          </a:prstGeom>
          <a:noFill/>
        </p:spPr>
      </p:pic>
      <p:pic>
        <p:nvPicPr>
          <p:cNvPr id="2051" name="Picture 3" descr="C:\Users\verlinton\Documents\My Bluetooth\IMG_20161018_21162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8" y="3286124"/>
            <a:ext cx="2357422" cy="1571636"/>
          </a:xfrm>
          <a:prstGeom prst="rect">
            <a:avLst/>
          </a:prstGeom>
          <a:noFill/>
        </p:spPr>
      </p:pic>
      <p:pic>
        <p:nvPicPr>
          <p:cNvPr id="2052" name="Picture 4" descr="C:\Users\verlinton\Documents\My Bluetooth\IMG_20161018_21183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604" y="1357298"/>
            <a:ext cx="2309818" cy="1660927"/>
          </a:xfrm>
          <a:prstGeom prst="rect">
            <a:avLst/>
          </a:prstGeom>
          <a:noFill/>
        </p:spPr>
      </p:pic>
      <p:pic>
        <p:nvPicPr>
          <p:cNvPr id="2054" name="Picture 6" descr="C:\Users\verlinton\Documents\My Bluetooth\IMG_20161018_211239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406" y="5143512"/>
            <a:ext cx="2428892" cy="1571636"/>
          </a:xfrm>
          <a:prstGeom prst="rect">
            <a:avLst/>
          </a:prstGeom>
          <a:noFill/>
        </p:spPr>
      </p:pic>
      <p:pic>
        <p:nvPicPr>
          <p:cNvPr id="2056" name="Picture 8" descr="C:\Users\verlinton\Documents\My Bluetooth\IMG_20161018_212143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86314" y="3500438"/>
            <a:ext cx="2000264" cy="150019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357422" y="2000240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PROSES </a:t>
            </a:r>
          </a:p>
          <a:p>
            <a:r>
              <a:rPr lang="id-ID" dirty="0" smtClean="0"/>
              <a:t>PENGOLAHAN</a:t>
            </a:r>
            <a:endParaRPr lang="id-ID" dirty="0"/>
          </a:p>
        </p:txBody>
      </p:sp>
      <p:sp>
        <p:nvSpPr>
          <p:cNvPr id="10" name="TextBox 9"/>
          <p:cNvSpPr txBox="1"/>
          <p:nvPr/>
        </p:nvSpPr>
        <p:spPr>
          <a:xfrm>
            <a:off x="2431879" y="3786190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PROSES PENGADUKAN </a:t>
            </a:r>
          </a:p>
          <a:p>
            <a:r>
              <a:rPr lang="id-ID" sz="1400" dirty="0" smtClean="0"/>
              <a:t>BAHAN</a:t>
            </a:r>
            <a:endParaRPr lang="id-ID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500298" y="5572140"/>
            <a:ext cx="242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PROSES PENCAMPURAN </a:t>
            </a:r>
          </a:p>
          <a:p>
            <a:r>
              <a:rPr lang="id-ID" sz="1400" dirty="0" smtClean="0"/>
              <a:t>BAHAN</a:t>
            </a:r>
            <a:endParaRPr lang="id-ID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845214" y="1500175"/>
            <a:ext cx="201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 </a:t>
            </a:r>
            <a:r>
              <a:rPr lang="id-ID" dirty="0" smtClean="0"/>
              <a:t>       </a:t>
            </a:r>
            <a:r>
              <a:rPr lang="id-ID" dirty="0" smtClean="0"/>
              <a:t>PROSES PENGOLAHAN</a:t>
            </a:r>
            <a:endParaRPr lang="id-ID" dirty="0"/>
          </a:p>
        </p:txBody>
      </p:sp>
      <p:sp>
        <p:nvSpPr>
          <p:cNvPr id="13" name="TextBox 12"/>
          <p:cNvSpPr txBox="1"/>
          <p:nvPr/>
        </p:nvSpPr>
        <p:spPr>
          <a:xfrm>
            <a:off x="6854068" y="3929066"/>
            <a:ext cx="2289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PROSES </a:t>
            </a:r>
            <a:r>
              <a:rPr lang="id-ID" sz="1400" dirty="0" smtClean="0"/>
              <a:t> PELAPISAN </a:t>
            </a:r>
            <a:endParaRPr lang="id-ID" sz="1400" dirty="0" smtClean="0"/>
          </a:p>
          <a:p>
            <a:r>
              <a:rPr lang="id-ID" sz="1400" dirty="0" smtClean="0"/>
              <a:t>KUE KRISPY</a:t>
            </a:r>
            <a:endParaRPr lang="id-ID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715140" y="5500702"/>
            <a:ext cx="2428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PROSES PACKING </a:t>
            </a:r>
            <a:r>
              <a:rPr lang="id-ID" sz="1400" dirty="0" smtClean="0"/>
              <a:t> </a:t>
            </a:r>
            <a:r>
              <a:rPr lang="id-ID" sz="1400" dirty="0" smtClean="0"/>
              <a:t>SIAP 	JUAL</a:t>
            </a:r>
            <a:endParaRPr lang="id-ID" sz="1400" dirty="0"/>
          </a:p>
        </p:txBody>
      </p:sp>
      <p:pic>
        <p:nvPicPr>
          <p:cNvPr id="15" name="~PP3631.WAV">
            <a:hlinkClick r:id="" action="ppaction://media"/>
          </p:cNvPr>
          <p:cNvPicPr>
            <a:picLocks noRot="1" noChangeAspect="1"/>
          </p:cNvPicPr>
          <p:nvPr>
            <a:wavAudioFile r:embed="rId1" name="~PP3631.WAV"/>
          </p:nvPr>
        </p:nvPicPr>
        <p:blipFill>
          <a:blip r:embed="rId9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48" y="714364"/>
            <a:ext cx="7239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DESKRIPSI PROSES PEMBUATAN PUDING KRISPY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00306"/>
            <a:ext cx="8143900" cy="435769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id-ID" dirty="0" smtClean="0"/>
              <a:t>Telor , gula kocok + 3 menit</a:t>
            </a:r>
            <a:br>
              <a:rPr lang="id-ID" dirty="0" smtClean="0"/>
            </a:br>
            <a:r>
              <a:rPr lang="id-ID" dirty="0" smtClean="0"/>
              <a:t>6 gelas santan campurkan dengan coklat , maezena,ager, garam lalu masak sampai mendidih sambil diaduk2.</a:t>
            </a:r>
          </a:p>
          <a:p>
            <a:pPr>
              <a:buFont typeface="Wingdings" pitchFamily="2" charset="2"/>
              <a:buChar char="v"/>
            </a:pPr>
            <a:r>
              <a:rPr lang="id-ID" dirty="0" smtClean="0"/>
              <a:t>Cetak di Loyang pudding dulu,lalu susun crispy,lalu pudding lagi,lalu crispy</a:t>
            </a:r>
          </a:p>
          <a:p>
            <a:pPr>
              <a:buFont typeface="Wingdings" pitchFamily="2" charset="2"/>
              <a:buChar char="v"/>
            </a:pPr>
            <a:r>
              <a:rPr lang="id-ID" dirty="0" smtClean="0"/>
              <a:t>Dinginkan,lalu masukan kulkas</a:t>
            </a:r>
          </a:p>
          <a:p>
            <a:pPr>
              <a:buNone/>
            </a:pPr>
            <a:endParaRPr lang="id-ID" dirty="0"/>
          </a:p>
        </p:txBody>
      </p:sp>
      <p:pic>
        <p:nvPicPr>
          <p:cNvPr id="4" name="~PP269.WAV">
            <a:hlinkClick r:id="" action="ppaction://media"/>
          </p:cNvPr>
          <p:cNvPicPr>
            <a:picLocks noRot="1" noChangeAspect="1"/>
          </p:cNvPicPr>
          <p:nvPr>
            <a:wavAudioFile r:embed="rId1" name="~PP269.WAV"/>
          </p:nvPr>
        </p:nvPicPr>
        <p:blipFill>
          <a:blip r:embed="rId4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spd="med" advClick="0" advTm="10000">
    <p:zoom dir="in"/>
    <p:sndAc>
      <p:stSnd loop="1"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214290"/>
            <a:ext cx="7239000" cy="462932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Proses pengolahan kue mafin</a:t>
            </a:r>
            <a:endParaRPr lang="id-ID" dirty="0"/>
          </a:p>
        </p:txBody>
      </p:sp>
      <p:pic>
        <p:nvPicPr>
          <p:cNvPr id="4" name="Content Placeholder 3" descr="IMG-20161020-WA0015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 flipH="1">
            <a:off x="214282" y="4857760"/>
            <a:ext cx="2000264" cy="1785950"/>
          </a:xfrm>
        </p:spPr>
      </p:pic>
      <p:pic>
        <p:nvPicPr>
          <p:cNvPr id="5" name="Picture 4" descr="IMG-20161020-WA001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214282" y="2928935"/>
            <a:ext cx="1978172" cy="1571635"/>
          </a:xfrm>
          <a:prstGeom prst="rect">
            <a:avLst/>
          </a:prstGeom>
        </p:spPr>
      </p:pic>
      <p:pic>
        <p:nvPicPr>
          <p:cNvPr id="6" name="Picture 5" descr="IMG-20161020-WA0017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285720" y="1000108"/>
            <a:ext cx="1857387" cy="1785950"/>
          </a:xfrm>
          <a:prstGeom prst="rect">
            <a:avLst/>
          </a:prstGeom>
        </p:spPr>
      </p:pic>
      <p:pic>
        <p:nvPicPr>
          <p:cNvPr id="7" name="Picture 6" descr="IMG-20161020-WA0019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H="1">
            <a:off x="4572000" y="3071810"/>
            <a:ext cx="2000265" cy="17145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14546" y="1071546"/>
            <a:ext cx="228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PROSES PENGOLAHAN</a:t>
            </a:r>
            <a:endParaRPr lang="id-ID" dirty="0"/>
          </a:p>
        </p:txBody>
      </p:sp>
      <p:sp>
        <p:nvSpPr>
          <p:cNvPr id="12" name="TextBox 11"/>
          <p:cNvSpPr txBox="1"/>
          <p:nvPr/>
        </p:nvSpPr>
        <p:spPr>
          <a:xfrm>
            <a:off x="2143108" y="3786190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PROSES PEMBAKARAN</a:t>
            </a:r>
            <a:endParaRPr lang="id-ID" dirty="0"/>
          </a:p>
        </p:txBody>
      </p:sp>
      <p:pic>
        <p:nvPicPr>
          <p:cNvPr id="2050" name="Picture 2" descr="C:\Users\verlinton\Documents\My Bluetooth\IMG-20161020-WA0009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00562" y="5000636"/>
            <a:ext cx="2214578" cy="1785974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6715140" y="571501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SIAP DI JUAL</a:t>
            </a:r>
            <a:endParaRPr lang="id-ID" dirty="0"/>
          </a:p>
        </p:txBody>
      </p:sp>
      <p:pic>
        <p:nvPicPr>
          <p:cNvPr id="2051" name="Picture 3" descr="C:\Users\verlinton\Documents\My Bluetooth\IMG-20161020-WA0014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3438" y="1071546"/>
            <a:ext cx="1857356" cy="1643074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6572264" y="1428736"/>
            <a:ext cx="1571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PEMBAKARAN SUDAH SESLESAI</a:t>
            </a:r>
            <a:endParaRPr lang="id-ID" dirty="0"/>
          </a:p>
        </p:txBody>
      </p:sp>
      <p:sp>
        <p:nvSpPr>
          <p:cNvPr id="17" name="TextBox 16"/>
          <p:cNvSpPr txBox="1"/>
          <p:nvPr/>
        </p:nvSpPr>
        <p:spPr>
          <a:xfrm>
            <a:off x="6629838" y="3786190"/>
            <a:ext cx="1013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PACKING</a:t>
            </a:r>
            <a:endParaRPr lang="id-ID" dirty="0"/>
          </a:p>
        </p:txBody>
      </p:sp>
      <p:pic>
        <p:nvPicPr>
          <p:cNvPr id="15" name="~PP894.WAV">
            <a:hlinkClick r:id="" action="ppaction://media"/>
          </p:cNvPr>
          <p:cNvPicPr>
            <a:picLocks noRot="1" noChangeAspect="1"/>
          </p:cNvPicPr>
          <p:nvPr>
            <a:wavAudioFile r:embed="rId1" name="~PP894.WAV"/>
          </p:nvPr>
        </p:nvPicPr>
        <p:blipFill>
          <a:blip r:embed="rId9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7239000" cy="462932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DESPKRIPSI PEMBUATAN KUE MAFIN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71612"/>
            <a:ext cx="8143900" cy="5286388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id-ID" dirty="0" smtClean="0"/>
              <a:t>Kocok telur, gula palem, dan gula pasir hingga halus. Masukkan tepung terigu, soda kue, dan baking powder, aduk dengan spatula hingga rata.</a:t>
            </a:r>
          </a:p>
          <a:p>
            <a:pPr>
              <a:buFont typeface="Wingdings" pitchFamily="2" charset="2"/>
              <a:buChar char="v"/>
            </a:pPr>
            <a:r>
              <a:rPr lang="id-ID" dirty="0" smtClean="0"/>
              <a:t>Tambahkan mentega cair, susu skim, oatmeal, dan kismis sambil terus diaduk satu arah hingga rata.</a:t>
            </a:r>
          </a:p>
          <a:p>
            <a:pPr>
              <a:buFont typeface="Wingdings" pitchFamily="2" charset="2"/>
              <a:buChar char="v"/>
            </a:pPr>
            <a:r>
              <a:rPr lang="id-ID" dirty="0" smtClean="0"/>
              <a:t>Tuang adonan ke dalam cetakan muffin yang telah di olesi mentega. Panggang dalam oven yang bersuhu 160 derajat celcius selama 15 menit hingga matang.</a:t>
            </a:r>
          </a:p>
          <a:p>
            <a:pPr>
              <a:buNone/>
            </a:pPr>
            <a:endParaRPr lang="id-ID" dirty="0"/>
          </a:p>
        </p:txBody>
      </p:sp>
      <p:pic>
        <p:nvPicPr>
          <p:cNvPr id="4" name="~PP1738.WAV">
            <a:hlinkClick r:id="" action="ppaction://media"/>
          </p:cNvPr>
          <p:cNvPicPr>
            <a:picLocks noRot="1" noChangeAspect="1"/>
          </p:cNvPicPr>
          <p:nvPr>
            <a:wavAudioFile r:embed="rId1" name="~PP1738.WAV"/>
          </p:nvPr>
        </p:nvPicPr>
        <p:blipFill>
          <a:blip r:embed="rId3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214290"/>
            <a:ext cx="7239000" cy="820122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>
                <a:solidFill>
                  <a:srgbClr val="FF0000"/>
                </a:solidFill>
              </a:rPr>
              <a:t>PROSES PENJUALAN KUE M</a:t>
            </a:r>
            <a:r>
              <a:rPr lang="en-US" dirty="0" smtClean="0">
                <a:solidFill>
                  <a:srgbClr val="FF0000"/>
                </a:solidFill>
              </a:rPr>
              <a:t>u</a:t>
            </a:r>
            <a:r>
              <a:rPr lang="id-ID" dirty="0" smtClean="0">
                <a:solidFill>
                  <a:srgbClr val="FF0000"/>
                </a:solidFill>
              </a:rPr>
              <a:t>FFIN INSTASI KAMPUS BSI</a:t>
            </a:r>
            <a:endParaRPr lang="id-ID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IMG_20161020_185844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000760" y="1500174"/>
            <a:ext cx="2143140" cy="1785950"/>
          </a:xfrm>
        </p:spPr>
      </p:pic>
      <p:pic>
        <p:nvPicPr>
          <p:cNvPr id="5" name="Picture 4" descr="IMG_20161020_18590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86116" y="1500174"/>
            <a:ext cx="2286016" cy="1785950"/>
          </a:xfrm>
          <a:prstGeom prst="rect">
            <a:avLst/>
          </a:prstGeom>
        </p:spPr>
      </p:pic>
      <p:pic>
        <p:nvPicPr>
          <p:cNvPr id="6" name="Picture 5" descr="IMG_20161020_19014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4282" y="1500174"/>
            <a:ext cx="2643205" cy="1611352"/>
          </a:xfrm>
          <a:prstGeom prst="rect">
            <a:avLst/>
          </a:prstGeom>
        </p:spPr>
      </p:pic>
      <p:pic>
        <p:nvPicPr>
          <p:cNvPr id="7" name="Picture 6" descr="IMG_20161020_19015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4282" y="3746474"/>
            <a:ext cx="2714644" cy="1611352"/>
          </a:xfrm>
          <a:prstGeom prst="rect">
            <a:avLst/>
          </a:prstGeom>
        </p:spPr>
      </p:pic>
      <p:pic>
        <p:nvPicPr>
          <p:cNvPr id="8" name="Picture 7" descr="IMG_20161020_190940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71868" y="3643314"/>
            <a:ext cx="3000396" cy="1785950"/>
          </a:xfrm>
          <a:prstGeom prst="rect">
            <a:avLst/>
          </a:prstGeom>
        </p:spPr>
      </p:pic>
      <p:pic>
        <p:nvPicPr>
          <p:cNvPr id="9" name="~PP2316.WAV">
            <a:hlinkClick r:id="" action="ppaction://media"/>
          </p:cNvPr>
          <p:cNvPicPr>
            <a:picLocks noRot="1" noChangeAspect="1"/>
          </p:cNvPicPr>
          <p:nvPr>
            <a:wavAudioFile r:embed="rId1" name="~PP2316.WAV"/>
          </p:nvPr>
        </p:nvPicPr>
        <p:blipFill>
          <a:blip r:embed="rId8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1439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dirty="0" smtClean="0"/>
              <a:t>VISI</a:t>
            </a:r>
          </a:p>
          <a:p>
            <a:pPr>
              <a:buFont typeface="Wingdings" pitchFamily="2" charset="2"/>
              <a:buChar char="v"/>
            </a:pPr>
            <a:r>
              <a:rPr lang="id-ID" dirty="0" smtClean="0"/>
              <a:t>Menjadi pusat pembuattan SNACK terbaik di indonesia di sertai</a:t>
            </a:r>
          </a:p>
          <a:p>
            <a:pPr>
              <a:buFont typeface="Wingdings" pitchFamily="2" charset="2"/>
              <a:buChar char="v"/>
            </a:pPr>
            <a:r>
              <a:rPr lang="id-ID" dirty="0" smtClean="0"/>
              <a:t>Pelayanan yang profesional untuk semua kalangan degan harga yang  wajar dan kopentitif.</a:t>
            </a:r>
          </a:p>
          <a:p>
            <a:pPr>
              <a:buNone/>
            </a:pPr>
            <a:r>
              <a:rPr lang="id-ID" dirty="0" smtClean="0"/>
              <a:t> </a:t>
            </a:r>
          </a:p>
          <a:p>
            <a:pPr>
              <a:buNone/>
            </a:pPr>
            <a:r>
              <a:rPr lang="id-ID" dirty="0" smtClean="0"/>
              <a:t>MISI</a:t>
            </a:r>
          </a:p>
          <a:p>
            <a:pPr>
              <a:buFont typeface="Wingdings" pitchFamily="2" charset="2"/>
              <a:buChar char="v"/>
            </a:pPr>
            <a:r>
              <a:rPr lang="id-ID" dirty="0" smtClean="0"/>
              <a:t>Memberikan pelanyanan yang terbaik</a:t>
            </a:r>
          </a:p>
          <a:p>
            <a:pPr lvl="0">
              <a:buFont typeface="Wingdings" pitchFamily="2" charset="2"/>
              <a:buChar char="v"/>
            </a:pPr>
            <a:r>
              <a:rPr lang="id-ID" dirty="0" smtClean="0"/>
              <a:t>Menyediakan hasil kue yang berkualitas,</a:t>
            </a:r>
          </a:p>
          <a:p>
            <a:pPr lvl="0">
              <a:buFont typeface="Wingdings" pitchFamily="2" charset="2"/>
              <a:buChar char="v"/>
            </a:pPr>
            <a:r>
              <a:rPr lang="id-ID" dirty="0" smtClean="0"/>
              <a:t>Sehat dan unik serta bergizi</a:t>
            </a:r>
          </a:p>
          <a:p>
            <a:pPr lvl="0">
              <a:buFont typeface="Wingdings" pitchFamily="2" charset="2"/>
              <a:buChar char="v"/>
            </a:pPr>
            <a:r>
              <a:rPr lang="id-ID" dirty="0" smtClean="0"/>
              <a:t>Memberikan inovasi inovasi baru</a:t>
            </a:r>
          </a:p>
          <a:p>
            <a:pPr lvl="0">
              <a:buFont typeface="Wingdings" pitchFamily="2" charset="2"/>
              <a:buChar char="v"/>
            </a:pPr>
            <a:r>
              <a:rPr lang="id-ID" dirty="0" smtClean="0"/>
              <a:t>Untuk lingkungan pasar yang profesional dan kreatif</a:t>
            </a:r>
          </a:p>
          <a:p>
            <a:endParaRPr lang="id-ID" dirty="0"/>
          </a:p>
        </p:txBody>
      </p:sp>
      <p:pic>
        <p:nvPicPr>
          <p:cNvPr id="4" name="~PP3479.WAV">
            <a:hlinkClick r:id="" action="ppaction://media"/>
          </p:cNvPr>
          <p:cNvPicPr>
            <a:picLocks noRot="1" noChangeAspect="1"/>
          </p:cNvPicPr>
          <p:nvPr>
            <a:wavAudioFile r:embed="rId1" name="~PP3479.WAV"/>
          </p:nvPr>
        </p:nvPicPr>
        <p:blipFill>
          <a:blip r:embed="rId3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42" y="571480"/>
            <a:ext cx="8143900" cy="6286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~PP2973.WAV">
            <a:hlinkClick r:id="" action="ppaction://media"/>
          </p:cNvPr>
          <p:cNvPicPr>
            <a:picLocks noRot="1" noChangeAspect="1"/>
          </p:cNvPicPr>
          <p:nvPr>
            <a:wavAudioFile r:embed="rId1" name="~PP2973.WAV"/>
          </p:nvPr>
        </p:nvPicPr>
        <p:blipFill>
          <a:blip r:embed="rId4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7239000" cy="1143000"/>
          </a:xfrm>
        </p:spPr>
        <p:txBody>
          <a:bodyPr/>
          <a:lstStyle/>
          <a:p>
            <a:pPr algn="ctr"/>
            <a:r>
              <a:rPr lang="id-ID" dirty="0" smtClean="0"/>
              <a:t>DAILY SALES REPORT</a:t>
            </a:r>
            <a:endParaRPr lang="id-ID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14422"/>
            <a:ext cx="8143900" cy="564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~PP3723.WAV">
            <a:hlinkClick r:id="" action="ppaction://media"/>
          </p:cNvPr>
          <p:cNvPicPr>
            <a:picLocks noRot="1" noChangeAspect="1"/>
          </p:cNvPicPr>
          <p:nvPr>
            <a:wavAudioFile r:embed="rId1" name="~PP3723.WAV"/>
          </p:nvPr>
        </p:nvPicPr>
        <p:blipFill>
          <a:blip r:embed="rId4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6858000"/>
          </a:xfrm>
        </p:spPr>
        <p:txBody>
          <a:bodyPr>
            <a:normAutofit/>
          </a:bodyPr>
          <a:lstStyle/>
          <a:p>
            <a:r>
              <a:rPr lang="id-ID" dirty="0" smtClean="0">
                <a:solidFill>
                  <a:srgbClr val="FF0000"/>
                </a:solidFill>
              </a:rPr>
              <a:t>SEKIAN DAN TERIMA KASIH</a:t>
            </a:r>
            <a:br>
              <a:rPr lang="id-ID" dirty="0" smtClean="0">
                <a:solidFill>
                  <a:srgbClr val="FF0000"/>
                </a:solidFill>
              </a:rPr>
            </a:br>
            <a:r>
              <a:rPr lang="id-ID" dirty="0" smtClean="0">
                <a:solidFill>
                  <a:srgbClr val="FF0000"/>
                </a:solidFill>
              </a:rPr>
              <a:t/>
            </a:r>
            <a:br>
              <a:rPr lang="id-ID" dirty="0" smtClean="0">
                <a:solidFill>
                  <a:srgbClr val="FF0000"/>
                </a:solidFill>
              </a:rPr>
            </a:br>
            <a:r>
              <a:rPr lang="id-ID" dirty="0" smtClean="0">
                <a:solidFill>
                  <a:srgbClr val="FF0000"/>
                </a:solidFill>
              </a:rPr>
              <a:t>WELCOME TO STORE </a:t>
            </a:r>
            <a:br>
              <a:rPr lang="id-ID" dirty="0" smtClean="0">
                <a:solidFill>
                  <a:srgbClr val="FF0000"/>
                </a:solidFill>
              </a:rPr>
            </a:br>
            <a:r>
              <a:rPr lang="id-ID" dirty="0" smtClean="0">
                <a:solidFill>
                  <a:srgbClr val="FF0000"/>
                </a:solidFill>
              </a:rPr>
              <a:t/>
            </a:r>
            <a:br>
              <a:rPr lang="id-ID" dirty="0" smtClean="0">
                <a:solidFill>
                  <a:srgbClr val="FF0000"/>
                </a:solidFill>
              </a:rPr>
            </a:br>
            <a:r>
              <a:rPr lang="id-ID" dirty="0" smtClean="0">
                <a:solidFill>
                  <a:srgbClr val="FF0000"/>
                </a:solidFill>
              </a:rPr>
              <a:t>SNACK LOVE</a:t>
            </a:r>
            <a:endParaRPr lang="id-ID" dirty="0">
              <a:solidFill>
                <a:srgbClr val="FF0000"/>
              </a:solidFill>
            </a:endParaRPr>
          </a:p>
        </p:txBody>
      </p:sp>
      <p:pic>
        <p:nvPicPr>
          <p:cNvPr id="4" name="~PP80.WAV">
            <a:hlinkClick r:id="" action="ppaction://media"/>
          </p:cNvPr>
          <p:cNvPicPr>
            <a:picLocks noRot="1" noChangeAspect="1"/>
          </p:cNvPicPr>
          <p:nvPr>
            <a:wavAudioFile r:embed="rId1" name="~PP80.WAV"/>
          </p:nvPr>
        </p:nvPicPr>
        <p:blipFill>
          <a:blip r:embed="rId3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143900" cy="6858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id-ID" dirty="0" smtClean="0"/>
              <a:t>Analisa  SWOT SNACK LOVE</a:t>
            </a:r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id-ID" b="1" dirty="0" smtClean="0"/>
              <a:t>S = Strengths (Kekuatan):</a:t>
            </a:r>
            <a:endParaRPr lang="id-ID" dirty="0" smtClean="0"/>
          </a:p>
          <a:p>
            <a:pPr lvl="0">
              <a:buNone/>
            </a:pPr>
            <a:r>
              <a:rPr lang="en-US" b="1" dirty="0" smtClean="0"/>
              <a:t>	</a:t>
            </a:r>
            <a:r>
              <a:rPr lang="id-ID" b="1" dirty="0" smtClean="0"/>
              <a:t>PENGALAMAN : MEMILIKI SKILL MENJUAL YANG BAIK DAN KOPETEN</a:t>
            </a:r>
            <a:endParaRPr lang="id-ID" dirty="0" smtClean="0"/>
          </a:p>
          <a:p>
            <a:pPr lvl="0">
              <a:buNone/>
            </a:pPr>
            <a:r>
              <a:rPr lang="en-US" b="1" dirty="0" smtClean="0"/>
              <a:t>	</a:t>
            </a:r>
            <a:r>
              <a:rPr lang="id-ID" b="1" dirty="0" smtClean="0"/>
              <a:t>HUBUNGAN PELANGAN YANG KUAT :FU. PESANAN BARANG DENGAN TEPAT SEHINGA MEMPERERAT HUBANGAN DENGAN CUSTOMER\</a:t>
            </a:r>
            <a:endParaRPr lang="id-ID" dirty="0" smtClean="0"/>
          </a:p>
          <a:p>
            <a:pPr lvl="0">
              <a:buNone/>
            </a:pPr>
            <a:r>
              <a:rPr lang="en-US" b="1" dirty="0" smtClean="0"/>
              <a:t>	</a:t>
            </a:r>
            <a:r>
              <a:rPr lang="id-ID" b="1" dirty="0" smtClean="0"/>
              <a:t>BERBAGAI MANCAM PRODUCT : YANG BERKUALITAS DAN ENAK SERTA BERGIZI 					</a:t>
            </a:r>
            <a:endParaRPr lang="id-ID" dirty="0" smtClean="0"/>
          </a:p>
          <a:p>
            <a:pPr>
              <a:buNone/>
            </a:pPr>
            <a:r>
              <a:rPr lang="en-US" b="1" dirty="0" smtClean="0"/>
              <a:t>W = Weaknesses (</a:t>
            </a:r>
            <a:r>
              <a:rPr lang="en-US" b="1" dirty="0" err="1" smtClean="0"/>
              <a:t>Kelemahan</a:t>
            </a:r>
            <a:r>
              <a:rPr lang="en-US" b="1" dirty="0" smtClean="0"/>
              <a:t>)</a:t>
            </a:r>
            <a:r>
              <a:rPr lang="id-ID" b="1" dirty="0" smtClean="0"/>
              <a:t>:</a:t>
            </a:r>
            <a:endParaRPr lang="id-ID" dirty="0" smtClean="0"/>
          </a:p>
          <a:p>
            <a:pPr lvl="0">
              <a:buNone/>
            </a:pPr>
            <a:r>
              <a:rPr lang="en-US" dirty="0" smtClean="0"/>
              <a:t>	</a:t>
            </a:r>
            <a:r>
              <a:rPr lang="id-ID" dirty="0" smtClean="0"/>
              <a:t>KURANGNYA SOSIALISASI ATAU PROMOSI: </a:t>
            </a:r>
          </a:p>
          <a:p>
            <a:pPr>
              <a:buNone/>
            </a:pPr>
            <a:r>
              <a:rPr lang="en-US" b="1" dirty="0" smtClean="0"/>
              <a:t>O = Opportunities (</a:t>
            </a:r>
            <a:r>
              <a:rPr lang="en-US" b="1" dirty="0" err="1" smtClean="0"/>
              <a:t>Kesempatan</a:t>
            </a:r>
            <a:r>
              <a:rPr lang="en-US" b="1" dirty="0" smtClean="0"/>
              <a:t>)</a:t>
            </a:r>
            <a:r>
              <a:rPr lang="id-ID" b="1" dirty="0" smtClean="0"/>
              <a:t>:</a:t>
            </a:r>
            <a:endParaRPr lang="id-ID" dirty="0" smtClean="0"/>
          </a:p>
          <a:p>
            <a:pPr lvl="0">
              <a:buNone/>
            </a:pPr>
            <a:r>
              <a:rPr lang="en-US" dirty="0" smtClean="0"/>
              <a:t>	</a:t>
            </a:r>
            <a:r>
              <a:rPr lang="id-ID" dirty="0" smtClean="0"/>
              <a:t>PERTUMBUHAN PEMBUKAAN PASAR BARU</a:t>
            </a:r>
          </a:p>
          <a:p>
            <a:pPr>
              <a:buNone/>
            </a:pPr>
            <a:r>
              <a:rPr lang="en-US" b="1" dirty="0" smtClean="0"/>
              <a:t>T = Threats (</a:t>
            </a:r>
            <a:r>
              <a:rPr lang="en-US" b="1" dirty="0" err="1" smtClean="0"/>
              <a:t>Ancaman</a:t>
            </a:r>
            <a:r>
              <a:rPr lang="en-US" b="1" dirty="0" smtClean="0"/>
              <a:t>)</a:t>
            </a:r>
            <a:r>
              <a:rPr lang="id-ID" b="1" dirty="0" smtClean="0"/>
              <a:t>: </a:t>
            </a:r>
            <a:endParaRPr lang="id-ID" dirty="0" smtClean="0"/>
          </a:p>
          <a:p>
            <a:pPr lvl="0">
              <a:buNone/>
            </a:pPr>
            <a:r>
              <a:rPr lang="en-US" dirty="0" smtClean="0"/>
              <a:t>	</a:t>
            </a:r>
            <a:r>
              <a:rPr lang="id-ID" dirty="0" smtClean="0"/>
              <a:t>KUE  YANG BERINOVASI DI LUARAN  </a:t>
            </a:r>
          </a:p>
          <a:p>
            <a:pPr lvl="0">
              <a:buNone/>
            </a:pPr>
            <a:r>
              <a:rPr lang="en-US" b="1" dirty="0" smtClean="0"/>
              <a:t>	</a:t>
            </a:r>
            <a:r>
              <a:rPr lang="id-ID" dirty="0" smtClean="0"/>
              <a:t>PESAING  BRAND- BRAND BARU</a:t>
            </a:r>
          </a:p>
          <a:p>
            <a:pPr>
              <a:buNone/>
            </a:pPr>
            <a:endParaRPr lang="id-ID" dirty="0" smtClean="0"/>
          </a:p>
        </p:txBody>
      </p:sp>
      <p:pic>
        <p:nvPicPr>
          <p:cNvPr id="6" name="Picture 5" descr="http://www.bisnisrumahanpemula.com/wp-content/uploads/2014/11/Contoh-Analisis-SWOT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428604"/>
            <a:ext cx="5572164" cy="1697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~PP4057.WAV">
            <a:hlinkClick r:id="" action="ppaction://media"/>
          </p:cNvPr>
          <p:cNvPicPr>
            <a:picLocks noRot="1" noChangeAspect="1"/>
          </p:cNvPicPr>
          <p:nvPr>
            <a:wavAudioFile r:embed="rId1" name="~PP4057.WAV"/>
          </p:nvPr>
        </p:nvPicPr>
        <p:blipFill>
          <a:blip r:embed="rId4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7239000" cy="748684"/>
          </a:xfrm>
        </p:spPr>
        <p:txBody>
          <a:bodyPr>
            <a:normAutofit/>
          </a:bodyPr>
          <a:lstStyle/>
          <a:p>
            <a:pPr algn="ctr"/>
            <a:r>
              <a:rPr lang="id-ID" dirty="0" smtClean="0"/>
              <a:t>PROFIL USAHA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0108"/>
            <a:ext cx="8072462" cy="5248584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Cv.Snack</a:t>
            </a:r>
            <a:r>
              <a:rPr lang="en-US" dirty="0" smtClean="0"/>
              <a:t> Love </a:t>
            </a:r>
            <a:r>
              <a:rPr lang="id-ID" dirty="0" smtClean="0"/>
              <a:t>yang berlokasi di</a:t>
            </a:r>
            <a:r>
              <a:rPr lang="en-US" dirty="0" err="1" smtClean="0"/>
              <a:t>gading</a:t>
            </a:r>
            <a:r>
              <a:rPr lang="en-US" dirty="0" smtClean="0"/>
              <a:t> </a:t>
            </a:r>
            <a:r>
              <a:rPr lang="en-US" dirty="0" err="1" smtClean="0"/>
              <a:t>serpong</a:t>
            </a:r>
            <a:r>
              <a:rPr lang="id-ID" dirty="0" smtClean="0"/>
              <a:t> ini</a:t>
            </a:r>
            <a:endParaRPr lang="en-US" dirty="0" smtClean="0"/>
          </a:p>
          <a:p>
            <a:pPr algn="just">
              <a:buNone/>
            </a:pPr>
            <a:r>
              <a:rPr lang="id-ID" dirty="0" smtClean="0"/>
              <a:t>bermula dari perkumpulan anak-anak </a:t>
            </a:r>
            <a:r>
              <a:rPr lang="en-US" dirty="0" smtClean="0"/>
              <a:t> </a:t>
            </a:r>
            <a:r>
              <a:rPr lang="en-US" dirty="0" err="1" smtClean="0"/>
              <a:t>muda</a:t>
            </a:r>
            <a:r>
              <a:rPr lang="en-US" dirty="0" smtClean="0"/>
              <a:t> </a:t>
            </a:r>
            <a:r>
              <a:rPr lang="id-ID" dirty="0" smtClean="0"/>
              <a:t> yang</a:t>
            </a:r>
            <a:endParaRPr lang="en-US" dirty="0" smtClean="0"/>
          </a:p>
          <a:p>
            <a:pPr algn="just">
              <a:buNone/>
            </a:pPr>
            <a:r>
              <a:rPr lang="id-ID" dirty="0" smtClean="0"/>
              <a:t>menyukai </a:t>
            </a:r>
            <a:r>
              <a:rPr lang="en-US" dirty="0" err="1" smtClean="0"/>
              <a:t>cemilan-cemilan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Snack love</a:t>
            </a:r>
            <a:r>
              <a:rPr lang="id-ID" dirty="0" smtClean="0"/>
              <a:t> pada</a:t>
            </a:r>
            <a:endParaRPr lang="en-US" dirty="0" smtClean="0"/>
          </a:p>
          <a:p>
            <a:pPr algn="just">
              <a:buNone/>
            </a:pPr>
            <a:r>
              <a:rPr lang="id-ID" dirty="0" smtClean="0"/>
              <a:t>keseharianya. Namun pada suatu saat timbul ide bisinis</a:t>
            </a:r>
            <a:endParaRPr lang="en-US" dirty="0" smtClean="0"/>
          </a:p>
          <a:p>
            <a:pPr algn="just">
              <a:buNone/>
            </a:pPr>
            <a:r>
              <a:rPr lang="id-ID" dirty="0" smtClean="0"/>
              <a:t>dikarenakan adanya kejenuhan disaat</a:t>
            </a:r>
            <a:r>
              <a:rPr lang="en-US" dirty="0" smtClean="0"/>
              <a:t> </a:t>
            </a:r>
            <a:r>
              <a:rPr lang="id-ID" dirty="0" smtClean="0"/>
              <a:t>anak-anak mud</a:t>
            </a:r>
            <a:r>
              <a:rPr lang="en-US" dirty="0" smtClean="0"/>
              <a:t>a</a:t>
            </a:r>
          </a:p>
          <a:p>
            <a:pPr algn="just">
              <a:buNone/>
            </a:pPr>
            <a:r>
              <a:rPr lang="id-ID" dirty="0" smtClean="0"/>
              <a:t>tersebut mulai kesulitan keuangan, maka mereka</a:t>
            </a:r>
            <a:endParaRPr lang="en-US" dirty="0" smtClean="0"/>
          </a:p>
          <a:p>
            <a:pPr algn="just">
              <a:buNone/>
            </a:pPr>
            <a:r>
              <a:rPr lang="id-ID" dirty="0" smtClean="0"/>
              <a:t>menciptakanlah sutatu kelompok usaha bersama yang</a:t>
            </a:r>
            <a:endParaRPr lang="en-US" dirty="0" smtClean="0"/>
          </a:p>
          <a:p>
            <a:pPr algn="just">
              <a:buNone/>
            </a:pPr>
            <a:r>
              <a:rPr lang="id-ID" dirty="0" smtClean="0"/>
              <a:t>bergerak dibidang jasa yaitu </a:t>
            </a:r>
            <a:r>
              <a:rPr lang="en-US" dirty="0" err="1" smtClean="0"/>
              <a:t>Cv.Snacck</a:t>
            </a:r>
            <a:r>
              <a:rPr lang="en-US" dirty="0" smtClean="0"/>
              <a:t> Love</a:t>
            </a:r>
            <a:r>
              <a:rPr lang="id-ID" dirty="0" smtClean="0"/>
              <a:t>.</a:t>
            </a:r>
            <a:endParaRPr lang="en-US" dirty="0" smtClean="0"/>
          </a:p>
          <a:p>
            <a:pPr algn="just">
              <a:buNone/>
            </a:pPr>
            <a:r>
              <a:rPr lang="id-ID" dirty="0" smtClean="0"/>
              <a:t>dan tetangga di sekitar rumah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melirik</a:t>
            </a:r>
            <a:endParaRPr lang="en-US" dirty="0" smtClean="0"/>
          </a:p>
          <a:p>
            <a:pPr algn="just">
              <a:buNone/>
            </a:pPr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err="1" smtClean="0"/>
              <a:t>kami,kemudian</a:t>
            </a:r>
            <a:r>
              <a:rPr lang="id-ID" dirty="0" smtClean="0"/>
              <a:t> seiring</a:t>
            </a:r>
            <a:endParaRPr lang="en-US" dirty="0" smtClean="0"/>
          </a:p>
          <a:p>
            <a:pPr algn="just">
              <a:buNone/>
            </a:pPr>
            <a:r>
              <a:rPr lang="id-ID" dirty="0" smtClean="0"/>
              <a:t>berjalanyawaktu mulai</a:t>
            </a:r>
            <a:r>
              <a:rPr lang="en-US" dirty="0" err="1" smtClean="0"/>
              <a:t>llah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err="1" smtClean="0"/>
              <a:t>disalurkan</a:t>
            </a:r>
            <a:r>
              <a:rPr lang="id-ID" dirty="0" smtClean="0"/>
              <a:t> masuk </a:t>
            </a:r>
            <a:endParaRPr lang="en-US" dirty="0" smtClean="0"/>
          </a:p>
          <a:p>
            <a:pPr algn="just">
              <a:buNone/>
            </a:pPr>
            <a:r>
              <a:rPr lang="id-ID" dirty="0" smtClean="0"/>
              <a:t>keperkantoran , sekolah, bahkan bekerja sama dengan</a:t>
            </a:r>
            <a:endParaRPr lang="en-US" dirty="0" smtClean="0"/>
          </a:p>
          <a:p>
            <a:pPr algn="just">
              <a:buNone/>
            </a:pPr>
            <a:r>
              <a:rPr lang="id-ID" dirty="0" smtClean="0"/>
              <a:t>kontraktor. Adapun struktur usahanya sebagai berikut :</a:t>
            </a:r>
          </a:p>
          <a:p>
            <a:pPr algn="just"/>
            <a:endParaRPr lang="id-ID" dirty="0"/>
          </a:p>
        </p:txBody>
      </p:sp>
      <p:pic>
        <p:nvPicPr>
          <p:cNvPr id="4" name="~PP555.WAV">
            <a:hlinkClick r:id="" action="ppaction://media"/>
          </p:cNvPr>
          <p:cNvPicPr>
            <a:picLocks noRot="1" noChangeAspect="1"/>
          </p:cNvPicPr>
          <p:nvPr>
            <a:wavAudioFile r:embed="rId1" name="~PP555.WAV"/>
          </p:nvPr>
        </p:nvPicPr>
        <p:blipFill>
          <a:blip r:embed="rId3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1438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~PP1227.WAV">
            <a:hlinkClick r:id="" action="ppaction://media"/>
          </p:cNvPr>
          <p:cNvPicPr>
            <a:picLocks noRot="1" noChangeAspect="1"/>
          </p:cNvPicPr>
          <p:nvPr>
            <a:wavAudioFile r:embed="rId1" name="~PP1227.WAV"/>
          </p:nvPr>
        </p:nvPicPr>
        <p:blipFill>
          <a:blip r:embed="rId4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7715272" y="357166"/>
            <a:ext cx="45719" cy="1143000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/>
            </a:r>
            <a:br>
              <a:rPr lang="id-ID" dirty="0" smtClean="0"/>
            </a:br>
            <a:endParaRPr lang="id-ID" dirty="0"/>
          </a:p>
        </p:txBody>
      </p:sp>
      <p:pic>
        <p:nvPicPr>
          <p:cNvPr id="4" name="Content Placeholder 3" descr="IMG_20160911_075917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500430" y="-24"/>
            <a:ext cx="1500198" cy="1643074"/>
          </a:xfrm>
        </p:spPr>
      </p:pic>
      <p:sp>
        <p:nvSpPr>
          <p:cNvPr id="7" name="TextBox 6"/>
          <p:cNvSpPr txBox="1"/>
          <p:nvPr/>
        </p:nvSpPr>
        <p:spPr>
          <a:xfrm>
            <a:off x="3286116" y="1643050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      verlinton</a:t>
            </a:r>
            <a:endParaRPr lang="id-ID" dirty="0"/>
          </a:p>
        </p:txBody>
      </p:sp>
      <p:sp>
        <p:nvSpPr>
          <p:cNvPr id="9" name="Rounded Rectangle 8"/>
          <p:cNvSpPr/>
          <p:nvPr/>
        </p:nvSpPr>
        <p:spPr>
          <a:xfrm>
            <a:off x="3643306" y="2786058"/>
            <a:ext cx="1285884" cy="1428759"/>
          </a:xfrm>
          <a:prstGeom prst="roundRect">
            <a:avLst>
              <a:gd name="adj" fmla="val 10000"/>
            </a:avLst>
          </a:prstGeom>
          <a:blipFill rotWithShape="0">
            <a:blip r:embed="rId4" cstate="print"/>
            <a:stretch>
              <a:fillRect/>
            </a:stretch>
          </a:blipFill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TextBox 10"/>
          <p:cNvSpPr txBox="1"/>
          <p:nvPr/>
        </p:nvSpPr>
        <p:spPr>
          <a:xfrm>
            <a:off x="3304747" y="4131238"/>
            <a:ext cx="219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  Mariska panegoro</a:t>
            </a:r>
            <a:endParaRPr lang="id-ID" dirty="0"/>
          </a:p>
        </p:txBody>
      </p:sp>
      <p:sp>
        <p:nvSpPr>
          <p:cNvPr id="13" name="Rounded Rectangle 12"/>
          <p:cNvSpPr/>
          <p:nvPr/>
        </p:nvSpPr>
        <p:spPr>
          <a:xfrm>
            <a:off x="4429124" y="5000636"/>
            <a:ext cx="1500198" cy="1500198"/>
          </a:xfrm>
          <a:prstGeom prst="roundRect">
            <a:avLst>
              <a:gd name="adj" fmla="val 10000"/>
            </a:avLst>
          </a:prstGeom>
          <a:blipFill rotWithShape="0">
            <a:blip r:embed="rId5" cstate="print"/>
            <a:stretch>
              <a:fillRect/>
            </a:stretch>
          </a:blipFill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Rounded Rectangle 14"/>
          <p:cNvSpPr/>
          <p:nvPr/>
        </p:nvSpPr>
        <p:spPr>
          <a:xfrm>
            <a:off x="214282" y="2714620"/>
            <a:ext cx="1285884" cy="1571636"/>
          </a:xfrm>
          <a:prstGeom prst="roundRect">
            <a:avLst>
              <a:gd name="adj" fmla="val 10000"/>
            </a:avLst>
          </a:prstGeom>
          <a:blipFill rotWithShape="0">
            <a:blip r:embed="rId6" cstate="print"/>
            <a:stretch>
              <a:fillRect/>
            </a:stretch>
          </a:blipFill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Rounded Rectangle 16"/>
          <p:cNvSpPr/>
          <p:nvPr/>
        </p:nvSpPr>
        <p:spPr>
          <a:xfrm>
            <a:off x="6786578" y="2643182"/>
            <a:ext cx="1285884" cy="1500198"/>
          </a:xfrm>
          <a:prstGeom prst="roundRect">
            <a:avLst>
              <a:gd name="adj" fmla="val 10000"/>
            </a:avLst>
          </a:prstGeom>
          <a:blipFill rotWithShape="0">
            <a:blip r:embed="rId7" cstate="print"/>
            <a:stretch>
              <a:fillRect/>
            </a:stretch>
          </a:blipFill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Rounded Rectangle 19"/>
          <p:cNvSpPr/>
          <p:nvPr/>
        </p:nvSpPr>
        <p:spPr>
          <a:xfrm>
            <a:off x="71406" y="5000636"/>
            <a:ext cx="1643074" cy="1505372"/>
          </a:xfrm>
          <a:prstGeom prst="roundRect">
            <a:avLst>
              <a:gd name="adj" fmla="val 10000"/>
            </a:avLst>
          </a:prstGeom>
          <a:blipFill rotWithShape="0">
            <a:blip r:embed="rId8" cstate="print"/>
            <a:stretch>
              <a:fillRect/>
            </a:stretch>
          </a:blipFill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Rounded Rectangle 22"/>
          <p:cNvSpPr/>
          <p:nvPr/>
        </p:nvSpPr>
        <p:spPr>
          <a:xfrm>
            <a:off x="6786578" y="5072074"/>
            <a:ext cx="1296584" cy="1428760"/>
          </a:xfrm>
          <a:prstGeom prst="roundRect">
            <a:avLst>
              <a:gd name="adj" fmla="val 10000"/>
            </a:avLst>
          </a:prstGeom>
          <a:blipFill rotWithShape="0">
            <a:blip r:embed="rId9" cstate="print"/>
            <a:stretch>
              <a:fillRect/>
            </a:stretch>
          </a:blipFill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Rounded Rectangle 25"/>
          <p:cNvSpPr/>
          <p:nvPr/>
        </p:nvSpPr>
        <p:spPr>
          <a:xfrm>
            <a:off x="2285984" y="5000636"/>
            <a:ext cx="1571636" cy="1500198"/>
          </a:xfrm>
          <a:prstGeom prst="roundRect">
            <a:avLst>
              <a:gd name="adj" fmla="val 10000"/>
            </a:avLst>
          </a:prstGeom>
          <a:blipFill rotWithShape="0">
            <a:blip r:embed="rId10" cstate="print"/>
            <a:stretch>
              <a:fillRect/>
            </a:stretch>
          </a:blipFill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Right Arrow 30"/>
          <p:cNvSpPr/>
          <p:nvPr/>
        </p:nvSpPr>
        <p:spPr>
          <a:xfrm>
            <a:off x="2000232" y="364331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ight Arrow 31"/>
          <p:cNvSpPr/>
          <p:nvPr/>
        </p:nvSpPr>
        <p:spPr>
          <a:xfrm>
            <a:off x="5357818" y="350043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Down Arrow 32"/>
          <p:cNvSpPr/>
          <p:nvPr/>
        </p:nvSpPr>
        <p:spPr>
          <a:xfrm>
            <a:off x="7715272" y="2143116"/>
            <a:ext cx="214314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Left-Right-Up Arrow 33"/>
          <p:cNvSpPr/>
          <p:nvPr/>
        </p:nvSpPr>
        <p:spPr>
          <a:xfrm>
            <a:off x="714348" y="1928802"/>
            <a:ext cx="7072362" cy="35719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Down Arrow 34"/>
          <p:cNvSpPr/>
          <p:nvPr/>
        </p:nvSpPr>
        <p:spPr>
          <a:xfrm>
            <a:off x="571472" y="2143116"/>
            <a:ext cx="214314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Down Arrow 35"/>
          <p:cNvSpPr/>
          <p:nvPr/>
        </p:nvSpPr>
        <p:spPr>
          <a:xfrm>
            <a:off x="4143372" y="2285992"/>
            <a:ext cx="214314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Left-Right-Up Arrow 36"/>
          <p:cNvSpPr/>
          <p:nvPr/>
        </p:nvSpPr>
        <p:spPr>
          <a:xfrm>
            <a:off x="714348" y="4429132"/>
            <a:ext cx="7072362" cy="285752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8" name="Down Arrow 37"/>
          <p:cNvSpPr/>
          <p:nvPr/>
        </p:nvSpPr>
        <p:spPr>
          <a:xfrm>
            <a:off x="642910" y="4643446"/>
            <a:ext cx="142876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Down Arrow 38"/>
          <p:cNvSpPr/>
          <p:nvPr/>
        </p:nvSpPr>
        <p:spPr>
          <a:xfrm>
            <a:off x="2857488" y="4643446"/>
            <a:ext cx="142876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Down Arrow 39"/>
          <p:cNvSpPr/>
          <p:nvPr/>
        </p:nvSpPr>
        <p:spPr>
          <a:xfrm>
            <a:off x="5000628" y="4643446"/>
            <a:ext cx="142876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Down Arrow 40"/>
          <p:cNvSpPr/>
          <p:nvPr/>
        </p:nvSpPr>
        <p:spPr>
          <a:xfrm>
            <a:off x="7715272" y="4643446"/>
            <a:ext cx="142876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TextBox 41"/>
          <p:cNvSpPr txBox="1"/>
          <p:nvPr/>
        </p:nvSpPr>
        <p:spPr>
          <a:xfrm>
            <a:off x="-32" y="4214818"/>
            <a:ext cx="1684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   SITI BADRIA</a:t>
            </a:r>
            <a:endParaRPr lang="id-ID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6215074" y="4131238"/>
            <a:ext cx="211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   </a:t>
            </a:r>
            <a:r>
              <a:rPr lang="id-ID" sz="1600" dirty="0" smtClean="0"/>
              <a:t>YULIA KAKERISA</a:t>
            </a:r>
            <a:endParaRPr lang="id-ID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285721" y="648866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     CICI</a:t>
            </a:r>
            <a:endParaRPr lang="id-ID" dirty="0"/>
          </a:p>
        </p:txBody>
      </p:sp>
      <p:sp>
        <p:nvSpPr>
          <p:cNvPr id="45" name="TextBox 44"/>
          <p:cNvSpPr txBox="1"/>
          <p:nvPr/>
        </p:nvSpPr>
        <p:spPr>
          <a:xfrm>
            <a:off x="2357422" y="6488668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     NIKO</a:t>
            </a:r>
            <a:endParaRPr lang="id-ID" dirty="0"/>
          </a:p>
        </p:txBody>
      </p:sp>
      <p:sp>
        <p:nvSpPr>
          <p:cNvPr id="46" name="TextBox 45"/>
          <p:cNvSpPr txBox="1"/>
          <p:nvPr/>
        </p:nvSpPr>
        <p:spPr>
          <a:xfrm>
            <a:off x="4572000" y="648866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     NOVA</a:t>
            </a:r>
            <a:endParaRPr lang="id-ID" dirty="0"/>
          </a:p>
        </p:txBody>
      </p:sp>
      <p:sp>
        <p:nvSpPr>
          <p:cNvPr id="47" name="TextBox 46"/>
          <p:cNvSpPr txBox="1"/>
          <p:nvPr/>
        </p:nvSpPr>
        <p:spPr>
          <a:xfrm>
            <a:off x="6929454" y="6211669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              KARTINI</a:t>
            </a:r>
            <a:endParaRPr lang="id-ID" dirty="0"/>
          </a:p>
        </p:txBody>
      </p:sp>
      <p:pic>
        <p:nvPicPr>
          <p:cNvPr id="30" name="~PP1836.WAV">
            <a:hlinkClick r:id="" action="ppaction://media"/>
          </p:cNvPr>
          <p:cNvPicPr>
            <a:picLocks noRot="1" noChangeAspect="1"/>
          </p:cNvPicPr>
          <p:nvPr>
            <a:wavAudioFile r:embed="rId1" name="~PP1836.WAV"/>
          </p:nvPr>
        </p:nvPicPr>
        <p:blipFill>
          <a:blip r:embed="rId11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500042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B.STRATEGI PENGOLAHAN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00042"/>
            <a:ext cx="8143900" cy="635795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 err="1" smtClean="0"/>
              <a:t>Adapun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strategi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pengolahan</a:t>
            </a:r>
            <a:r>
              <a:rPr lang="en-US" sz="3600" b="1" dirty="0" smtClean="0"/>
              <a:t> yang </a:t>
            </a:r>
            <a:r>
              <a:rPr lang="en-US" sz="3600" b="1" dirty="0" err="1" smtClean="0"/>
              <a:t>harus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dilakukan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adalah</a:t>
            </a:r>
            <a:r>
              <a:rPr lang="en-US" sz="3600" b="1" dirty="0" smtClean="0"/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sz="3600" b="1" dirty="0" smtClean="0"/>
              <a:t> </a:t>
            </a:r>
            <a:r>
              <a:rPr lang="en-US" sz="3600" b="1" dirty="0" err="1" smtClean="0"/>
              <a:t>Mempersiapkan</a:t>
            </a:r>
            <a:r>
              <a:rPr lang="en-US" sz="3600" b="1" dirty="0" smtClean="0"/>
              <a:t> Modal </a:t>
            </a:r>
            <a:r>
              <a:rPr lang="en-US" sz="3600" b="1" dirty="0" err="1" smtClean="0"/>
              <a:t>awal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dalam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pembelian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bahab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alat</a:t>
            </a:r>
            <a:endParaRPr lang="id-ID" sz="3600" b="1" dirty="0" smtClean="0"/>
          </a:p>
          <a:p>
            <a:pPr lvl="0">
              <a:buFont typeface="Wingdings" pitchFamily="2" charset="2"/>
              <a:buChar char="v"/>
            </a:pPr>
            <a:r>
              <a:rPr lang="en-US" sz="3600" b="1" dirty="0" err="1" smtClean="0"/>
              <a:t>Mempersiapkan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bahan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alat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dalam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proses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pengolahan</a:t>
            </a:r>
            <a:endParaRPr lang="en-US" sz="3600" b="1" dirty="0" smtClean="0"/>
          </a:p>
          <a:p>
            <a:pPr>
              <a:buFont typeface="Wingdings" pitchFamily="2" charset="2"/>
              <a:buChar char="v"/>
            </a:pPr>
            <a:r>
              <a:rPr lang="en-US" sz="3600" b="1" dirty="0" smtClean="0"/>
              <a:t> </a:t>
            </a:r>
            <a:r>
              <a:rPr lang="en-US" sz="3600" b="1" dirty="0" err="1" smtClean="0"/>
              <a:t>Ruangan</a:t>
            </a:r>
            <a:r>
              <a:rPr lang="en-US" sz="3600" b="1" dirty="0" smtClean="0"/>
              <a:t> / </a:t>
            </a:r>
            <a:r>
              <a:rPr lang="en-US" sz="3600" b="1" dirty="0" err="1" smtClean="0"/>
              <a:t>dapur</a:t>
            </a:r>
            <a:r>
              <a:rPr lang="id-ID" sz="3600" b="1" dirty="0" smtClean="0"/>
              <a:t>,</a:t>
            </a:r>
          </a:p>
          <a:p>
            <a:pPr>
              <a:buFont typeface="Wingdings" pitchFamily="2" charset="2"/>
              <a:buChar char="v"/>
            </a:pPr>
            <a:r>
              <a:rPr lang="en-US" sz="3600" b="1" dirty="0" smtClean="0"/>
              <a:t> </a:t>
            </a:r>
            <a:r>
              <a:rPr lang="en-US" sz="3600" b="1" dirty="0" err="1" smtClean="0"/>
              <a:t>Keuangan</a:t>
            </a:r>
            <a:endParaRPr lang="id-ID" sz="3600" b="1" dirty="0" smtClean="0"/>
          </a:p>
          <a:p>
            <a:pPr lvl="0">
              <a:buFont typeface="Wingdings" pitchFamily="2" charset="2"/>
              <a:buChar char="v"/>
            </a:pPr>
            <a:r>
              <a:rPr lang="en-US" sz="3600" b="1" dirty="0" smtClean="0"/>
              <a:t> </a:t>
            </a:r>
            <a:r>
              <a:rPr lang="en-US" sz="3600" b="1" dirty="0" err="1" smtClean="0"/>
              <a:t>Harga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Pemasaran</a:t>
            </a:r>
            <a:r>
              <a:rPr lang="id-ID" sz="3600" b="1" dirty="0" smtClean="0"/>
              <a:t>.</a:t>
            </a:r>
          </a:p>
          <a:p>
            <a:pPr>
              <a:buNone/>
            </a:pPr>
            <a:endParaRPr lang="id-ID" sz="1800" b="1" dirty="0" smtClean="0"/>
          </a:p>
        </p:txBody>
      </p:sp>
      <p:pic>
        <p:nvPicPr>
          <p:cNvPr id="4" name="~PP2508.WAV">
            <a:hlinkClick r:id="" action="ppaction://media"/>
          </p:cNvPr>
          <p:cNvPicPr>
            <a:picLocks noRot="1" noChangeAspect="1"/>
          </p:cNvPicPr>
          <p:nvPr>
            <a:wavAudioFile r:embed="rId1" name="~PP2508.WAV"/>
          </p:nvPr>
        </p:nvPicPr>
        <p:blipFill>
          <a:blip r:embed="rId3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44"/>
          </a:xfrm>
        </p:spPr>
        <p:txBody>
          <a:bodyPr>
            <a:normAutofit fontScale="90000"/>
          </a:bodyPr>
          <a:lstStyle/>
          <a:p>
            <a:pPr lvl="0" algn="ctr"/>
            <a:r>
              <a:rPr lang="id-ID" dirty="0" smtClean="0"/>
              <a:t>PERLENGKAPAN USAHA </a:t>
            </a:r>
            <a:br>
              <a:rPr lang="id-ID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8143900" cy="607220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/>
              <a:t>	</a:t>
            </a:r>
            <a:r>
              <a:rPr lang="id-ID" sz="2400" dirty="0" smtClean="0"/>
              <a:t>Dalam menjalankan usaha  perlengkapan adalah</a:t>
            </a:r>
            <a:endParaRPr lang="en-US" sz="2400" dirty="0" smtClean="0"/>
          </a:p>
          <a:p>
            <a:pPr algn="just">
              <a:buNone/>
            </a:pPr>
            <a:r>
              <a:rPr lang="id-ID" sz="2400" dirty="0" smtClean="0"/>
              <a:t>suatu yang penting dalam kegiatanya dan SNACK</a:t>
            </a:r>
            <a:endParaRPr lang="en-US" sz="2400" dirty="0" smtClean="0"/>
          </a:p>
          <a:p>
            <a:pPr algn="just">
              <a:buNone/>
            </a:pPr>
            <a:r>
              <a:rPr lang="id-ID" sz="2400" dirty="0" smtClean="0"/>
              <a:t>LOVE sendiri telah berusaha untuk melengkapi</a:t>
            </a:r>
            <a:endParaRPr lang="en-US" sz="2400" dirty="0" smtClean="0"/>
          </a:p>
          <a:p>
            <a:pPr algn="just">
              <a:buNone/>
            </a:pPr>
            <a:r>
              <a:rPr lang="id-ID" sz="2400" dirty="0" smtClean="0"/>
              <a:t>perlengkapanya agar dapat mengatasi semua</a:t>
            </a:r>
            <a:endParaRPr lang="en-US" sz="2400" dirty="0" smtClean="0"/>
          </a:p>
          <a:p>
            <a:pPr algn="just">
              <a:buNone/>
            </a:pPr>
            <a:r>
              <a:rPr lang="id-ID" sz="2400" dirty="0" smtClean="0"/>
              <a:t>masalah kerusakan tanpa adanya kendala dengan</a:t>
            </a:r>
            <a:endParaRPr lang="en-US" sz="2400" dirty="0" smtClean="0"/>
          </a:p>
          <a:p>
            <a:pPr algn="just">
              <a:buNone/>
            </a:pPr>
            <a:r>
              <a:rPr lang="id-ID" sz="2400" dirty="0" smtClean="0"/>
              <a:t>kurangnya perlengkapan, perlengkapannya antara</a:t>
            </a:r>
            <a:endParaRPr lang="en-US" sz="2400" dirty="0" smtClean="0"/>
          </a:p>
          <a:p>
            <a:pPr algn="just">
              <a:buNone/>
            </a:pPr>
            <a:r>
              <a:rPr lang="id-ID" sz="2400" dirty="0" smtClean="0"/>
              <a:t>lain </a:t>
            </a:r>
            <a:r>
              <a:rPr lang="en-US" sz="2400" dirty="0" smtClean="0"/>
              <a:t>:</a:t>
            </a:r>
            <a:endParaRPr lang="id-ID" sz="2400" dirty="0" smtClean="0"/>
          </a:p>
          <a:p>
            <a:pPr algn="just">
              <a:buNone/>
            </a:pPr>
            <a:r>
              <a:rPr lang="id-ID" sz="2400" dirty="0" smtClean="0"/>
              <a:t>MENYEDIAHKAN BAHAN YANG MAU DI KELOLAH</a:t>
            </a:r>
            <a:endParaRPr lang="en-US" sz="2400" dirty="0" smtClean="0"/>
          </a:p>
          <a:p>
            <a:pPr algn="just">
              <a:buNone/>
            </a:pPr>
            <a:r>
              <a:rPr lang="en-US" sz="2400" dirty="0" err="1" smtClean="0"/>
              <a:t>seperti</a:t>
            </a:r>
            <a:r>
              <a:rPr lang="en-US" sz="2400" dirty="0" smtClean="0"/>
              <a:t> :</a:t>
            </a:r>
            <a:endParaRPr lang="id-ID" sz="2400" dirty="0" smtClean="0"/>
          </a:p>
          <a:p>
            <a:pPr lvl="0" algn="just">
              <a:buFont typeface="Wingdings" pitchFamily="2" charset="2"/>
              <a:buChar char="v"/>
            </a:pPr>
            <a:r>
              <a:rPr lang="id-ID" sz="2400" dirty="0" smtClean="0"/>
              <a:t>ALAT-ALAT MASAK </a:t>
            </a:r>
          </a:p>
          <a:p>
            <a:pPr lvl="0" algn="just">
              <a:buFont typeface="Wingdings" pitchFamily="2" charset="2"/>
              <a:buChar char="v"/>
            </a:pPr>
            <a:r>
              <a:rPr lang="id-ID" sz="2400" dirty="0" smtClean="0"/>
              <a:t>TESTER </a:t>
            </a:r>
          </a:p>
          <a:p>
            <a:pPr lvl="0" algn="just">
              <a:buFont typeface="Wingdings" pitchFamily="2" charset="2"/>
              <a:buChar char="v"/>
            </a:pPr>
            <a:r>
              <a:rPr lang="id-ID" sz="2400" dirty="0" smtClean="0"/>
              <a:t>HARGA DAN PEMASARAN </a:t>
            </a:r>
          </a:p>
          <a:p>
            <a:pPr algn="just">
              <a:buNone/>
            </a:pPr>
            <a:endParaRPr lang="id-ID" sz="2400" dirty="0" smtClean="0"/>
          </a:p>
          <a:p>
            <a:pPr algn="just">
              <a:buNone/>
            </a:pPr>
            <a:endParaRPr lang="id-ID" sz="2400" dirty="0"/>
          </a:p>
        </p:txBody>
      </p:sp>
      <p:pic>
        <p:nvPicPr>
          <p:cNvPr id="4" name="~PP3118.WAV">
            <a:hlinkClick r:id="" action="ppaction://media"/>
          </p:cNvPr>
          <p:cNvPicPr>
            <a:picLocks noRot="1" noChangeAspect="1"/>
          </p:cNvPicPr>
          <p:nvPr>
            <a:wavAudioFile r:embed="rId1" name="~PP3118.WAV"/>
          </p:nvPr>
        </p:nvPicPr>
        <p:blipFill>
          <a:blip r:embed="rId3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7232"/>
            <a:ext cx="7239000" cy="428628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dirty="0" err="1" smtClean="0"/>
              <a:t>harga</a:t>
            </a:r>
            <a:r>
              <a:rPr lang="id-ID" dirty="0" smtClean="0"/>
              <a:t/>
            </a:r>
            <a:br>
              <a:rPr lang="id-ID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00174"/>
            <a:ext cx="8143900" cy="5357826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/>
              <a:t>	</a:t>
            </a:r>
            <a:r>
              <a:rPr lang="id-ID" dirty="0" smtClean="0"/>
              <a:t>Dalam usaha SNACK LOVE harga adalah nilai yang</a:t>
            </a:r>
            <a:endParaRPr lang="en-US" dirty="0" smtClean="0"/>
          </a:p>
          <a:p>
            <a:pPr algn="just">
              <a:buNone/>
            </a:pPr>
            <a:r>
              <a:rPr lang="id-ID" dirty="0" smtClean="0"/>
              <a:t>sangat sulit ditentukan karena jasa itu seperti seni</a:t>
            </a:r>
            <a:endParaRPr lang="en-US" dirty="0" smtClean="0"/>
          </a:p>
          <a:p>
            <a:pPr algn="just">
              <a:buNone/>
            </a:pPr>
            <a:r>
              <a:rPr lang="id-ID" dirty="0" smtClean="0"/>
              <a:t>tidak ternilai dimana pelangganya merasa puas maka</a:t>
            </a:r>
            <a:endParaRPr lang="en-US" dirty="0" smtClean="0"/>
          </a:p>
          <a:p>
            <a:pPr algn="just">
              <a:buNone/>
            </a:pPr>
            <a:r>
              <a:rPr lang="id-ID" dirty="0" smtClean="0"/>
              <a:t>akan mendapatkan hasil yang memuaskan pula</a:t>
            </a:r>
            <a:endParaRPr lang="en-US" dirty="0" smtClean="0"/>
          </a:p>
          <a:p>
            <a:pPr algn="just">
              <a:buNone/>
            </a:pPr>
            <a:r>
              <a:rPr lang="id-ID" dirty="0" smtClean="0"/>
              <a:t>namun jika sebaliknya maka akan memberikan hasil</a:t>
            </a:r>
            <a:endParaRPr lang="en-US" dirty="0" smtClean="0"/>
          </a:p>
          <a:p>
            <a:pPr algn="just">
              <a:buNone/>
            </a:pPr>
            <a:r>
              <a:rPr lang="id-ID" dirty="0" smtClean="0"/>
              <a:t>yang kurang baik pula, namun ada pula pelanggan</a:t>
            </a:r>
            <a:endParaRPr lang="en-US" dirty="0" smtClean="0"/>
          </a:p>
          <a:p>
            <a:pPr algn="just">
              <a:buNone/>
            </a:pPr>
            <a:r>
              <a:rPr lang="id-ID" dirty="0" smtClean="0"/>
              <a:t>yang rata-rata saja, dalam hal ini SNACK LOVE ada</a:t>
            </a:r>
            <a:endParaRPr lang="en-US" dirty="0" smtClean="0"/>
          </a:p>
          <a:p>
            <a:pPr algn="just">
              <a:buNone/>
            </a:pPr>
            <a:r>
              <a:rPr lang="id-ID" dirty="0" smtClean="0"/>
              <a:t>beberapa penjelasan harga namun bukan berupa</a:t>
            </a:r>
            <a:endParaRPr lang="en-US" dirty="0" smtClean="0"/>
          </a:p>
          <a:p>
            <a:pPr algn="just">
              <a:buNone/>
            </a:pPr>
            <a:r>
              <a:rPr lang="id-ID" dirty="0" smtClean="0"/>
              <a:t>harga nominal dalam angka karna sifatnya sangat</a:t>
            </a:r>
            <a:endParaRPr lang="en-US" dirty="0" smtClean="0"/>
          </a:p>
          <a:p>
            <a:pPr algn="just">
              <a:buNone/>
            </a:pPr>
            <a:r>
              <a:rPr lang="id-ID" dirty="0" smtClean="0"/>
              <a:t>relatif terjangkau untuk semua kalangan </a:t>
            </a:r>
          </a:p>
          <a:p>
            <a:pPr algn="just">
              <a:buNone/>
            </a:pPr>
            <a:endParaRPr lang="id-ID" dirty="0"/>
          </a:p>
        </p:txBody>
      </p:sp>
      <p:pic>
        <p:nvPicPr>
          <p:cNvPr id="4" name="~PP3649.WAV">
            <a:hlinkClick r:id="" action="ppaction://media"/>
          </p:cNvPr>
          <p:cNvPicPr>
            <a:picLocks noRot="1" noChangeAspect="1"/>
          </p:cNvPicPr>
          <p:nvPr>
            <a:wavAudioFile r:embed="rId1" name="~PP3649.WAV"/>
          </p:nvPr>
        </p:nvPicPr>
        <p:blipFill>
          <a:blip r:embed="rId3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3425</TotalTime>
  <Words>321</Words>
  <Application>Microsoft Office PowerPoint</Application>
  <PresentationFormat>On-screen Show (4:3)</PresentationFormat>
  <Paragraphs>159</Paragraphs>
  <Slides>22</Slides>
  <Notes>0</Notes>
  <HiddenSlides>0</HiddenSlides>
  <MMClips>22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Apex</vt:lpstr>
      <vt:lpstr>   LAPORAN KEGIATAN PENELITIAN  USAHA JASA   ENTREPRENEURSHIP   SNACK LOVE</vt:lpstr>
      <vt:lpstr>Slide 2</vt:lpstr>
      <vt:lpstr>Slide 3</vt:lpstr>
      <vt:lpstr>PROFIL USAHA</vt:lpstr>
      <vt:lpstr>Slide 5</vt:lpstr>
      <vt:lpstr>  </vt:lpstr>
      <vt:lpstr>B.STRATEGI PENGOLAHAN</vt:lpstr>
      <vt:lpstr>PERLENGKAPAN USAHA  </vt:lpstr>
      <vt:lpstr>harga </vt:lpstr>
      <vt:lpstr>Slide 10</vt:lpstr>
      <vt:lpstr>STRATEGI PEMASARAN</vt:lpstr>
      <vt:lpstr>Permasalahan yang dihadapi</vt:lpstr>
      <vt:lpstr>PEMECAHAN MASALAH </vt:lpstr>
      <vt:lpstr>SEGMEN PASAR YANG  DIMASUKI</vt:lpstr>
      <vt:lpstr>GAMBAR DAN PROSES PEMBUATAN PUDING KRISPY</vt:lpstr>
      <vt:lpstr>DESKRIPSI PROSES PEMBUATAN PUDING KRISPY</vt:lpstr>
      <vt:lpstr>Proses pengolahan kue mafin</vt:lpstr>
      <vt:lpstr>DESPKRIPSI PEMBUATAN KUE MAFIN</vt:lpstr>
      <vt:lpstr>PROSES PENJUALAN KUE MuFFIN INSTASI KAMPUS BSI</vt:lpstr>
      <vt:lpstr>Slide 20</vt:lpstr>
      <vt:lpstr>DAILY SALES REPORT</vt:lpstr>
      <vt:lpstr>SEKIAN DAN TERIMA KASIH  WELCOME TO STORE   SNACK LOVE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CV. SNACK LOVE . BSI</dc:title>
  <dc:creator>petrus verlinton</dc:creator>
  <cp:lastModifiedBy>petrus verlinton</cp:lastModifiedBy>
  <cp:revision>138</cp:revision>
  <dcterms:created xsi:type="dcterms:W3CDTF">2016-10-12T17:20:41Z</dcterms:created>
  <dcterms:modified xsi:type="dcterms:W3CDTF">2016-11-21T16:38:13Z</dcterms:modified>
</cp:coreProperties>
</file>