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20" r:id="rId10"/>
    <p:sldId id="272" r:id="rId11"/>
    <p:sldId id="266" r:id="rId12"/>
    <p:sldId id="267" r:id="rId13"/>
    <p:sldId id="268" r:id="rId14"/>
    <p:sldId id="270" r:id="rId15"/>
    <p:sldId id="273" r:id="rId16"/>
    <p:sldId id="265" r:id="rId17"/>
    <p:sldId id="275" r:id="rId18"/>
    <p:sldId id="271" r:id="rId19"/>
    <p:sldId id="274" r:id="rId20"/>
    <p:sldId id="276" r:id="rId21"/>
    <p:sldId id="284" r:id="rId22"/>
    <p:sldId id="285" r:id="rId23"/>
    <p:sldId id="277" r:id="rId24"/>
    <p:sldId id="278" r:id="rId25"/>
    <p:sldId id="318" r:id="rId26"/>
    <p:sldId id="281" r:id="rId27"/>
    <p:sldId id="286" r:id="rId28"/>
    <p:sldId id="288" r:id="rId29"/>
    <p:sldId id="289" r:id="rId30"/>
    <p:sldId id="280" r:id="rId31"/>
    <p:sldId id="282" r:id="rId32"/>
    <p:sldId id="283" r:id="rId33"/>
    <p:sldId id="291" r:id="rId34"/>
    <p:sldId id="319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2" r:id="rId43"/>
    <p:sldId id="305" r:id="rId44"/>
    <p:sldId id="306" r:id="rId45"/>
    <p:sldId id="303" r:id="rId46"/>
    <p:sldId id="307" r:id="rId47"/>
    <p:sldId id="308" r:id="rId48"/>
    <p:sldId id="309" r:id="rId49"/>
    <p:sldId id="311" r:id="rId50"/>
    <p:sldId id="316" r:id="rId51"/>
    <p:sldId id="31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1"/>
    <p:restoredTop sz="94158"/>
  </p:normalViewPr>
  <p:slideViewPr>
    <p:cSldViewPr snapToGrid="0" snapToObjects="1">
      <p:cViewPr varScale="1">
        <p:scale>
          <a:sx n="117" d="100"/>
          <a:sy n="117" d="100"/>
        </p:scale>
        <p:origin x="18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://www.ansib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3.amazonaws.com/seis665/AnsibleSystems.js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foAb50Br9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Configuration Management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 Lifecycle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 we create new servers using automation?</a:t>
            </a:r>
          </a:p>
          <a:p>
            <a:pPr lvl="1"/>
            <a:r>
              <a:rPr lang="en-US" dirty="0"/>
              <a:t>Server consists of:</a:t>
            </a:r>
          </a:p>
          <a:p>
            <a:pPr lvl="2"/>
            <a:r>
              <a:rPr lang="en-US" dirty="0"/>
              <a:t>Infrastructure definition (server type)</a:t>
            </a:r>
          </a:p>
          <a:p>
            <a:pPr lvl="2"/>
            <a:r>
              <a:rPr lang="en-US" dirty="0"/>
              <a:t>Operating system</a:t>
            </a:r>
          </a:p>
          <a:p>
            <a:pPr lvl="2"/>
            <a:r>
              <a:rPr lang="en-US" dirty="0"/>
              <a:t>Software (</a:t>
            </a:r>
            <a:r>
              <a:rPr lang="en-US" dirty="0" err="1"/>
              <a:t>php</a:t>
            </a:r>
            <a:r>
              <a:rPr lang="en-US" dirty="0"/>
              <a:t>, apache,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OS &amp; application configuration</a:t>
            </a:r>
          </a:p>
          <a:p>
            <a:pPr lvl="2"/>
            <a:r>
              <a:rPr lang="en-US" dirty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Terraform, CloudFormation, Auto-scaling or other tools to create the infrastructure.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software and configuration using a command tool (Capistrano) or configuration management tool (Chef/ Puppet/ </a:t>
            </a:r>
            <a:r>
              <a:rPr lang="en-US" dirty="0" err="1"/>
              <a:t>Ansible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two general approaches to building a server:</a:t>
            </a:r>
          </a:p>
          <a:p>
            <a:pPr lvl="1"/>
            <a:r>
              <a:rPr lang="en-US" b="1" dirty="0"/>
              <a:t>Bake</a:t>
            </a:r>
            <a:r>
              <a:rPr lang="en-US" dirty="0"/>
              <a:t>: pre-generate a software image which contains an OS and all the required software components.</a:t>
            </a:r>
          </a:p>
          <a:p>
            <a:pPr lvl="2"/>
            <a:r>
              <a:rPr lang="en-US" dirty="0"/>
              <a:t>Example: Use an AMI based on a snapshot of a fully working system.</a:t>
            </a:r>
          </a:p>
          <a:p>
            <a:pPr lvl="2"/>
            <a:r>
              <a:rPr lang="en-US" dirty="0"/>
              <a:t>May need to perform a few configuration tasks once it’s launched.</a:t>
            </a:r>
          </a:p>
          <a:p>
            <a:pPr lvl="2"/>
            <a:r>
              <a:rPr lang="en-US" dirty="0"/>
              <a:t>Benefit: Allows you to launch a new server quickly.</a:t>
            </a:r>
          </a:p>
          <a:p>
            <a:pPr lvl="2"/>
            <a:r>
              <a:rPr lang="en-US" dirty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Fry</a:t>
            </a:r>
            <a:r>
              <a:rPr lang="en-US" dirty="0"/>
              <a:t>: launch a server with a plain OS distribution and then install required software on-the-fly.</a:t>
            </a:r>
          </a:p>
          <a:p>
            <a:pPr lvl="2"/>
            <a:r>
              <a:rPr lang="en-US" dirty="0"/>
              <a:t>Example: Use a base AMI image and run a </a:t>
            </a:r>
            <a:r>
              <a:rPr lang="en-US" dirty="0" err="1"/>
              <a:t>userdata</a:t>
            </a:r>
            <a:r>
              <a:rPr lang="en-US" dirty="0"/>
              <a:t> shell script.</a:t>
            </a:r>
          </a:p>
          <a:p>
            <a:pPr lvl="2"/>
            <a:r>
              <a:rPr lang="en-US" dirty="0"/>
              <a:t>Benefit: No need to manage images.</a:t>
            </a:r>
          </a:p>
          <a:p>
            <a:pPr lvl="2"/>
            <a:r>
              <a:rPr lang="en-US" dirty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Packer is a tool to create multiple machine images based on a configuration file.</a:t>
            </a:r>
          </a:p>
          <a:p>
            <a:pPr lvl="1"/>
            <a:r>
              <a:rPr lang="en-US" dirty="0"/>
              <a:t>Can create images for AWS, VMWare, Docker, and others.</a:t>
            </a:r>
          </a:p>
          <a:p>
            <a:pPr lvl="1"/>
            <a:r>
              <a:rPr lang="en-US" dirty="0"/>
              <a:t>Configuration file uses JSON.</a:t>
            </a:r>
          </a:p>
          <a:p>
            <a:pPr lvl="1"/>
            <a:r>
              <a:rPr lang="en-US" dirty="0"/>
              <a:t>Developed by </a:t>
            </a:r>
            <a:r>
              <a:rPr lang="en-US" dirty="0" err="1"/>
              <a:t>HashiCorp</a:t>
            </a:r>
            <a:r>
              <a:rPr lang="en-US" dirty="0"/>
              <a:t> (Terraform &amp; Vagrant).</a:t>
            </a:r>
          </a:p>
          <a:p>
            <a:pPr lvl="1"/>
            <a:r>
              <a:rPr lang="en-US" dirty="0"/>
              <a:t>Free tool available at: http://</a:t>
            </a:r>
            <a:r>
              <a:rPr lang="en-US" dirty="0" err="1"/>
              <a:t>www.packer.io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configuration file defines:</a:t>
            </a:r>
          </a:p>
          <a:p>
            <a:pPr lvl="1"/>
            <a:r>
              <a:rPr lang="en-US" b="1" dirty="0"/>
              <a:t>Builders</a:t>
            </a:r>
            <a:r>
              <a:rPr lang="en-US" dirty="0"/>
              <a:t>: describe the type of machine image to create and what infrastructure is used to create it.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Provisioners</a:t>
            </a:r>
            <a:r>
              <a:rPr lang="en-US" dirty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/>
              <a:t>Review Packer JSON file.</a:t>
            </a:r>
          </a:p>
          <a:p>
            <a:endParaRPr lang="en-US" dirty="0"/>
          </a:p>
          <a:p>
            <a:r>
              <a:rPr lang="en-US" dirty="0"/>
              <a:t>Build new image.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$ packer build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redis.json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 models for making configuration changes to servers:</a:t>
            </a:r>
          </a:p>
          <a:p>
            <a:pPr lvl="1"/>
            <a:r>
              <a:rPr lang="en-US" b="1" dirty="0"/>
              <a:t>Ad hoc </a:t>
            </a:r>
            <a:r>
              <a:rPr lang="en-US" dirty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/>
              <a:t>Tends to leave servers inconsistently configured.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Leads to </a:t>
            </a:r>
            <a:r>
              <a:rPr lang="en-US" b="1" dirty="0"/>
              <a:t>configuration drift </a:t>
            </a:r>
            <a:r>
              <a:rPr lang="en-US" dirty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Continuous configuration synchronization</a:t>
            </a:r>
            <a:r>
              <a:rPr lang="en-US" dirty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/>
              <a:t>Minimizes configuration drift by continuously reapplying configuration.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Only manages configuration covered by definition files, creating opportunities for other parts of the server configuration to drift.</a:t>
            </a:r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/>
              <a:t>Immutable servers</a:t>
            </a:r>
            <a:r>
              <a:rPr lang="en-US" dirty="0"/>
              <a:t>: a deployment methodology where we replace systems instead of updating them.</a:t>
            </a:r>
          </a:p>
          <a:p>
            <a:pPr lvl="2"/>
            <a:r>
              <a:rPr lang="en-US" dirty="0"/>
              <a:t>Allows us to fully test configuration changes and not worry about unexpected effects of changing running systems.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Eliminates pets from the infrastructure environment.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/>
              <a:t>Phoenix server </a:t>
            </a:r>
            <a:r>
              <a:rPr lang="en-US" dirty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Containerized servers</a:t>
            </a:r>
            <a:r>
              <a:rPr lang="en-US" dirty="0"/>
              <a:t>: use containers to package applications and their dependencies.</a:t>
            </a:r>
          </a:p>
          <a:p>
            <a:pPr lvl="2"/>
            <a:r>
              <a:rPr lang="en-US" dirty="0"/>
              <a:t>Basically immutable servers, but with containers.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Infrastructure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Server sprawl</a:t>
            </a:r>
          </a:p>
          <a:p>
            <a:pPr lvl="1"/>
            <a:r>
              <a:rPr lang="en-US" sz="2900" dirty="0"/>
              <a:t>It’s really easy to provision new servers.</a:t>
            </a:r>
          </a:p>
          <a:p>
            <a:pPr lvl="1"/>
            <a:r>
              <a:rPr lang="en-US" sz="2900" dirty="0"/>
              <a:t>It becomes difficult to patch and consistently maintain servers and the numbers grow.</a:t>
            </a:r>
          </a:p>
          <a:p>
            <a:pPr lvl="1"/>
            <a:endParaRPr lang="en-US" dirty="0"/>
          </a:p>
          <a:p>
            <a:r>
              <a:rPr lang="en-US" dirty="0"/>
              <a:t>Configuration drift</a:t>
            </a:r>
          </a:p>
          <a:p>
            <a:pPr lvl="1"/>
            <a:r>
              <a:rPr lang="en-US" sz="2900" dirty="0"/>
              <a:t>Configuration of servers gradually change over time.</a:t>
            </a:r>
          </a:p>
          <a:p>
            <a:pPr lvl="1"/>
            <a:r>
              <a:rPr lang="en-US" sz="2900" dirty="0"/>
              <a:t>Unmanaged variation leads to support and maintenance challenges.</a:t>
            </a:r>
          </a:p>
          <a:p>
            <a:pPr lvl="1"/>
            <a:endParaRPr lang="en-US" dirty="0"/>
          </a:p>
          <a:p>
            <a:r>
              <a:rPr lang="en-US" dirty="0"/>
              <a:t>Snowflake servers</a:t>
            </a:r>
          </a:p>
          <a:p>
            <a:pPr lvl="1"/>
            <a:r>
              <a:rPr lang="en-US" sz="2900" dirty="0"/>
              <a:t>Unique servers that cannot be easily replicated.</a:t>
            </a:r>
          </a:p>
          <a:p>
            <a:pPr lvl="1"/>
            <a:r>
              <a:rPr lang="en-US" sz="2900" dirty="0"/>
              <a:t>Leads to fragile infrastructure and components that nobody knows how to fix.</a:t>
            </a:r>
          </a:p>
          <a:p>
            <a:endParaRPr lang="en-US" dirty="0"/>
          </a:p>
          <a:p>
            <a:r>
              <a:rPr lang="en-US" dirty="0"/>
              <a:t>Automation fear</a:t>
            </a:r>
          </a:p>
          <a:p>
            <a:pPr lvl="1"/>
            <a:r>
              <a:rPr lang="en-US" sz="2900" dirty="0"/>
              <a:t>Fear of running automation tools because so much infrastructure is hand-cranked.</a:t>
            </a:r>
          </a:p>
          <a:p>
            <a:pPr lvl="1"/>
            <a:endParaRPr lang="en-US" dirty="0"/>
          </a:p>
          <a:p>
            <a:r>
              <a:rPr lang="en-US" dirty="0"/>
              <a:t>Erosion</a:t>
            </a:r>
          </a:p>
          <a:p>
            <a:pPr lvl="1"/>
            <a:r>
              <a:rPr lang="en-US" sz="2900" dirty="0"/>
              <a:t>Natural entropy suggests that problems will creep into systems over time.</a:t>
            </a:r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Regularly run a process to apply the current configuration definitions to a server.</a:t>
            </a:r>
          </a:p>
          <a:p>
            <a:endParaRPr lang="en-US" dirty="0"/>
          </a:p>
          <a:p>
            <a:r>
              <a:rPr lang="en-US" dirty="0"/>
              <a:t>Three synchronization patterns:</a:t>
            </a:r>
          </a:p>
          <a:p>
            <a:pPr lvl="1"/>
            <a:r>
              <a:rPr lang="en-US" b="1" dirty="0"/>
              <a:t>Pushing to synchronize</a:t>
            </a:r>
            <a:r>
              <a:rPr lang="en-US" dirty="0"/>
              <a:t>: a master server pushes configuration to the servers it manages.</a:t>
            </a:r>
          </a:p>
          <a:p>
            <a:pPr lvl="2"/>
            <a:r>
              <a:rPr lang="en-US" dirty="0"/>
              <a:t>Typically uses common communication channels like SSH.</a:t>
            </a:r>
          </a:p>
          <a:p>
            <a:pPr lvl="2"/>
            <a:r>
              <a:rPr lang="en-US" dirty="0"/>
              <a:t>No need to install special software agent on managed servers.</a:t>
            </a:r>
          </a:p>
          <a:p>
            <a:pPr lvl="2"/>
            <a:r>
              <a:rPr lang="en-US" dirty="0"/>
              <a:t>Centralized control over when changes are distributed to servers.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Pulling to synchronize</a:t>
            </a:r>
            <a:r>
              <a:rPr lang="en-US" dirty="0"/>
              <a:t>: each managed server pulls configuration from a master server.</a:t>
            </a:r>
          </a:p>
          <a:p>
            <a:pPr lvl="2"/>
            <a:r>
              <a:rPr lang="en-US" dirty="0"/>
              <a:t>Polling is controlled by an agent on each managed server.</a:t>
            </a:r>
          </a:p>
          <a:p>
            <a:pPr lvl="2"/>
            <a:r>
              <a:rPr lang="en-US" dirty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Masterless</a:t>
            </a:r>
            <a:r>
              <a:rPr lang="en-US" b="1" dirty="0"/>
              <a:t> configuration management</a:t>
            </a:r>
            <a:r>
              <a:rPr lang="en-US" dirty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free-software platform for configuring and managing servers.</a:t>
            </a:r>
          </a:p>
          <a:p>
            <a:pPr lvl="1"/>
            <a:r>
              <a:rPr lang="en-US" dirty="0"/>
              <a:t>Push-based configuration using SSH as a communications channel – no agents!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both synchronized and ad hoc task execution on Linux and Windows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Python over SSH.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Originally developed by Michael </a:t>
            </a:r>
            <a:r>
              <a:rPr lang="en-US" dirty="0" err="1"/>
              <a:t>DeHaan</a:t>
            </a:r>
            <a:r>
              <a:rPr lang="en-US" dirty="0"/>
              <a:t> 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Written in Python and available at </a:t>
            </a:r>
            <a:r>
              <a:rPr lang="en-US" dirty="0">
                <a:hlinkClick r:id="rId2"/>
              </a:rPr>
              <a:t>www.ansible.com</a:t>
            </a:r>
            <a:endParaRPr lang="en-US" dirty="0"/>
          </a:p>
          <a:p>
            <a:pPr lvl="2"/>
            <a:r>
              <a:rPr lang="en-US" dirty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Deployment Strategies</a:t>
            </a:r>
          </a:p>
          <a:p>
            <a:r>
              <a:rPr lang="en-US" dirty="0"/>
              <a:t>Immutable Infrastructure</a:t>
            </a:r>
          </a:p>
          <a:p>
            <a:r>
              <a:rPr lang="en-US" dirty="0"/>
              <a:t>Packer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 err="1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2EE75-5566-1940-9B88-C5D97BFE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7" y="1149014"/>
            <a:ext cx="7875083" cy="44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Playbooks</a:t>
            </a:r>
            <a:r>
              <a:rPr lang="en-US" dirty="0"/>
              <a:t> 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language.</a:t>
            </a:r>
          </a:p>
          <a:p>
            <a:endParaRPr lang="en-US" dirty="0"/>
          </a:p>
          <a:p>
            <a:r>
              <a:rPr lang="en-US" dirty="0"/>
              <a:t>Plain-text YAML files that describe the configuration state of a system.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Playbooks contain </a:t>
            </a:r>
            <a:r>
              <a:rPr lang="en-US" b="1" dirty="0"/>
              <a:t>plays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Plays contain </a:t>
            </a:r>
            <a:r>
              <a:rPr lang="en-US" b="1" dirty="0"/>
              <a:t>tasks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Tasks call </a:t>
            </a:r>
            <a:r>
              <a:rPr lang="en-US" b="1" dirty="0"/>
              <a:t>modules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Tasks run sequentially.</a:t>
            </a:r>
          </a:p>
          <a:p>
            <a:endParaRPr lang="en-US" dirty="0"/>
          </a:p>
          <a:p>
            <a:r>
              <a:rPr lang="en-US" b="1" dirty="0"/>
              <a:t>Handlers</a:t>
            </a:r>
            <a:r>
              <a:rPr lang="en-US" dirty="0"/>
              <a:t> may be triggered by tasks, and run once at the end of plays.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playbook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saturation sat="58000"/>
                    </a14:imgEffect>
                    <a14:imgEffect>
                      <a14:brightnessContrast bright="6000" contras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an inventory file, named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/>
              <a:t>, to store a list of systems that may be configured.</a:t>
            </a:r>
          </a:p>
          <a:p>
            <a:endParaRPr lang="en-US" dirty="0"/>
          </a:p>
          <a:p>
            <a:pPr lvl="1"/>
            <a:r>
              <a:rPr lang="en-US" dirty="0"/>
              <a:t>The hosts file uses an INI-like format: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[webservers]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web2.mydomain.com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Hosts may be members of one or more groups.</a:t>
            </a: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Variables hold values that hosts or groups of hosts can use for configuration.</a:t>
            </a:r>
          </a:p>
          <a:p>
            <a:pPr lvl="1"/>
            <a:r>
              <a:rPr lang="en-US" dirty="0"/>
              <a:t>Dynamically alter how playbooks run.</a:t>
            </a:r>
          </a:p>
          <a:p>
            <a:endParaRPr lang="en-US" dirty="0"/>
          </a:p>
          <a:p>
            <a:r>
              <a:rPr lang="en-US" dirty="0"/>
              <a:t>We can pass in variables via the inventory (</a:t>
            </a:r>
            <a:r>
              <a:rPr lang="en-US" b="1" dirty="0" err="1"/>
              <a:t>group_vars</a:t>
            </a:r>
            <a:r>
              <a:rPr lang="en-US" dirty="0"/>
              <a:t> or </a:t>
            </a:r>
            <a:r>
              <a:rPr lang="en-US" b="1" dirty="0" err="1"/>
              <a:t>host_vars</a:t>
            </a:r>
            <a:r>
              <a:rPr lang="en-US" dirty="0"/>
              <a:t> directories), command line, or using facts.</a:t>
            </a:r>
          </a:p>
          <a:p>
            <a:endParaRPr lang="en-US" dirty="0"/>
          </a:p>
          <a:p>
            <a:r>
              <a:rPr lang="en-US" dirty="0"/>
              <a:t>Example for ../</a:t>
            </a:r>
            <a:r>
              <a:rPr lang="en-US" dirty="0" err="1"/>
              <a:t>group_vars</a:t>
            </a:r>
            <a:r>
              <a:rPr lang="en-US" dirty="0"/>
              <a:t>/</a:t>
            </a:r>
            <a:r>
              <a:rPr lang="en-US" dirty="0" err="1"/>
              <a:t>webservers.yml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 configuration file to control specific software settings.</a:t>
            </a:r>
          </a:p>
          <a:p>
            <a:pPr lvl="1"/>
            <a:r>
              <a:rPr lang="en-US" dirty="0"/>
              <a:t>Stored in an INI format.</a:t>
            </a:r>
          </a:p>
          <a:p>
            <a:pPr lvl="1"/>
            <a:r>
              <a:rPr lang="en-US" dirty="0"/>
              <a:t>User can override default settings.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Ansible</a:t>
            </a:r>
            <a:r>
              <a:rPr lang="en-US" dirty="0"/>
              <a:t> looks for configuration settings:</a:t>
            </a:r>
          </a:p>
          <a:p>
            <a:endParaRPr lang="en-US" dirty="0"/>
          </a:p>
          <a:p>
            <a:pPr lvl="1"/>
            <a:r>
              <a:rPr lang="en-US" dirty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variable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current directory)</a:t>
            </a:r>
            <a:endParaRPr lang="en-US" b="1" dirty="0"/>
          </a:p>
          <a:p>
            <a:pPr lvl="1"/>
            <a:r>
              <a:rPr lang="en-US" dirty="0"/>
              <a:t>.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</a:t>
            </a:r>
            <a:r>
              <a:rPr lang="en-US" dirty="0" err="1"/>
              <a:t>ansible.cfg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ansible.cfg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[defaults]</a:t>
            </a:r>
          </a:p>
          <a:p>
            <a:pPr marL="0" indent="0">
              <a:buNone/>
            </a:pPr>
            <a:r>
              <a:rPr lang="en-US" dirty="0"/>
              <a:t>inventory = /home/username/configuration/hosts</a:t>
            </a:r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Selection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/>
              <a:t>*.com				 (all hosts ending in .com domain)</a:t>
            </a:r>
          </a:p>
          <a:p>
            <a:pPr marL="457200" lvl="1" indent="0">
              <a:buNone/>
            </a:pPr>
            <a:r>
              <a:rPr lang="en-US" sz="2000" dirty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/>
              <a:t>webservers:dbservers</a:t>
            </a:r>
            <a:r>
              <a:rPr lang="en-US" sz="2000" dirty="0"/>
              <a:t>  (webservers OR </a:t>
            </a:r>
            <a:r>
              <a:rPr lang="en-US" sz="2000" dirty="0" err="1"/>
              <a:t>dbservers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webservers:&amp;</a:t>
            </a:r>
            <a:r>
              <a:rPr lang="en-US" sz="2000" dirty="0" err="1"/>
              <a:t>mpls</a:t>
            </a:r>
            <a:r>
              <a:rPr lang="en-US" sz="2000" dirty="0"/>
              <a:t>	 (intersection of webservers &amp; </a:t>
            </a:r>
            <a:r>
              <a:rPr lang="en-US" sz="2000" dirty="0" err="1"/>
              <a:t>mpls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webservers[1]		 (2</a:t>
            </a:r>
            <a:r>
              <a:rPr lang="en-US" sz="2000" baseline="30000" dirty="0"/>
              <a:t>nd</a:t>
            </a:r>
            <a:r>
              <a:rPr lang="en-US" sz="2000" dirty="0"/>
              <a:t> host listed in webservers group)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Modules are helper applications that </a:t>
            </a:r>
            <a:r>
              <a:rPr lang="en-US" dirty="0" err="1"/>
              <a:t>Ansible</a:t>
            </a:r>
            <a:r>
              <a:rPr lang="en-US" dirty="0"/>
              <a:t> uses to automate every part of your </a:t>
            </a:r>
            <a:r>
              <a:rPr lang="en-US"/>
              <a:t>server configuration.</a:t>
            </a:r>
            <a:endParaRPr lang="en-US" dirty="0"/>
          </a:p>
          <a:p>
            <a:pPr lvl="1"/>
            <a:r>
              <a:rPr lang="en-US" dirty="0"/>
              <a:t>Over 450 modules available and you can create your own.</a:t>
            </a:r>
          </a:p>
          <a:p>
            <a:pPr lvl="1"/>
            <a:endParaRPr lang="en-US" dirty="0"/>
          </a:p>
          <a:p>
            <a:r>
              <a:rPr lang="en-US" dirty="0"/>
              <a:t>We pass in directives to modules to control behavior.</a:t>
            </a:r>
          </a:p>
          <a:p>
            <a:pPr lvl="1"/>
            <a:endParaRPr lang="en-US" dirty="0"/>
          </a:p>
          <a:p>
            <a:r>
              <a:rPr lang="en-US" dirty="0"/>
              <a:t>Standard structure: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role is a special kind of re-usable playbook that is fully self-contained: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Configuration templates</a:t>
            </a:r>
          </a:p>
          <a:p>
            <a:pPr lvl="1"/>
            <a:r>
              <a:rPr lang="en-US" dirty="0"/>
              <a:t>Supporting files</a:t>
            </a:r>
          </a:p>
          <a:p>
            <a:endParaRPr lang="en-US" dirty="0"/>
          </a:p>
          <a:p>
            <a:r>
              <a:rPr lang="en-US" dirty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Galaxy: global repository where </a:t>
            </a:r>
            <a:r>
              <a:rPr lang="en-US" dirty="0" err="1"/>
              <a:t>Ansible</a:t>
            </a:r>
            <a:r>
              <a:rPr lang="en-US" dirty="0"/>
              <a:t> users share roles.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ways to run </a:t>
            </a:r>
            <a:r>
              <a:rPr lang="en-US" dirty="0" err="1"/>
              <a:t>Ansible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/>
              <a:t>Ad-hoc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Playbooks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Automation Framework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Tower</a:t>
            </a:r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Question: Once an application is built, how do we deploy it to distributed infrastructure?</a:t>
            </a:r>
          </a:p>
          <a:p>
            <a:endParaRPr lang="en-US" dirty="0"/>
          </a:p>
          <a:p>
            <a:pPr lvl="1"/>
            <a:r>
              <a:rPr lang="en-US" dirty="0"/>
              <a:t>Strategy for deploying to 1 server very different than 100’s.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Trade-offs between deployment speed and risk.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be used to execute quick commands on hosts.</a:t>
            </a:r>
          </a:p>
          <a:p>
            <a:pPr lvl="1"/>
            <a:r>
              <a:rPr lang="en-US" dirty="0"/>
              <a:t>Used for very small tasks or testing.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&lt;host pattern&gt; -m &lt;</a:t>
            </a:r>
            <a:r>
              <a:rPr lang="en-US" sz="2000" dirty="0" err="1"/>
              <a:t>module_name</a:t>
            </a:r>
            <a:r>
              <a:rPr lang="en-US" sz="2000" dirty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web1 </a:t>
            </a:r>
            <a:r>
              <a:rPr lang="en-US" sz="2000"/>
              <a:t>-m command </a:t>
            </a:r>
            <a:r>
              <a:rPr lang="en-US" sz="2000" dirty="0"/>
              <a:t>–a “uptime”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command</a:t>
            </a:r>
            <a:r>
              <a:rPr lang="en-US" sz="2400" dirty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all –a “tail /</a:t>
            </a:r>
            <a:r>
              <a:rPr lang="en-US" sz="2000" dirty="0" err="1"/>
              <a:t>var</a:t>
            </a:r>
            <a:r>
              <a:rPr lang="en-US" sz="2000" dirty="0"/>
              <a:t>/log/boot” –u </a:t>
            </a:r>
            <a:r>
              <a:rPr lang="en-US" sz="2000" dirty="0" err="1"/>
              <a:t>sudo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Ansible</a:t>
            </a:r>
            <a:r>
              <a:rPr lang="en-US" sz="2400" dirty="0"/>
              <a:t> will execute the command as the user specified by the –u option.</a:t>
            </a:r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files to a group of servers using </a:t>
            </a:r>
            <a:r>
              <a:rPr lang="en-US" b="1" dirty="0"/>
              <a:t>copy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minneapolis</a:t>
            </a:r>
            <a:r>
              <a:rPr lang="en-US" sz="1900" dirty="0"/>
              <a:t> –m copy –a “</a:t>
            </a:r>
            <a:r>
              <a:rPr lang="en-US" sz="1900" dirty="0" err="1"/>
              <a:t>src</a:t>
            </a:r>
            <a:r>
              <a:rPr lang="en-US" sz="1900" dirty="0"/>
              <a:t>=~/</a:t>
            </a:r>
            <a:r>
              <a:rPr lang="en-US" sz="1900" dirty="0" err="1"/>
              <a:t>archive.zip</a:t>
            </a:r>
            <a:r>
              <a:rPr lang="en-US" sz="1900" dirty="0"/>
              <a:t> </a:t>
            </a:r>
            <a:r>
              <a:rPr lang="en-US" sz="1900" dirty="0" err="1"/>
              <a:t>dest</a:t>
            </a:r>
            <a:r>
              <a:rPr lang="en-US" sz="1900" dirty="0"/>
              <a:t>=/</a:t>
            </a:r>
            <a:r>
              <a:rPr lang="en-US" sz="1900" dirty="0" err="1"/>
              <a:t>var</a:t>
            </a:r>
            <a:r>
              <a:rPr lang="en-US" sz="1900" dirty="0"/>
              <a:t>/www/</a:t>
            </a:r>
            <a:r>
              <a:rPr lang="en-US" sz="1900" dirty="0" err="1"/>
              <a:t>archive.zip</a:t>
            </a:r>
            <a:r>
              <a:rPr lang="en-US" sz="1900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Create and delete a directory using </a:t>
            </a:r>
            <a:r>
              <a:rPr lang="en-US" b="1" dirty="0"/>
              <a:t>file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-m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–m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state=absent”</a:t>
            </a:r>
          </a:p>
          <a:p>
            <a:endParaRPr lang="en-US" dirty="0"/>
          </a:p>
          <a:p>
            <a:r>
              <a:rPr lang="en-US" dirty="0"/>
              <a:t>Install a software package using </a:t>
            </a:r>
            <a:r>
              <a:rPr lang="en-US" b="1" dirty="0"/>
              <a:t>yum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dbserver</a:t>
            </a:r>
            <a:r>
              <a:rPr lang="en-US" sz="1900" dirty="0"/>
              <a:t> –m yum –a “name=</a:t>
            </a:r>
            <a:r>
              <a:rPr lang="en-US" sz="1900" dirty="0" err="1"/>
              <a:t>mysql</a:t>
            </a:r>
            <a:r>
              <a:rPr lang="en-US" sz="1900" dirty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and remove user accounts with </a:t>
            </a:r>
            <a:r>
              <a:rPr lang="en-US" b="1" dirty="0"/>
              <a:t>user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password=&lt;</a:t>
            </a:r>
            <a:r>
              <a:rPr lang="en-US" sz="2300" dirty="0" err="1"/>
              <a:t>crypted</a:t>
            </a:r>
            <a:r>
              <a:rPr lang="en-US" sz="2300" dirty="0"/>
              <a:t> password&gt;”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state=absent”</a:t>
            </a:r>
          </a:p>
          <a:p>
            <a:pPr lvl="1"/>
            <a:endParaRPr lang="en-US" dirty="0"/>
          </a:p>
          <a:p>
            <a:r>
              <a:rPr lang="en-US" dirty="0"/>
              <a:t>Manage services using </a:t>
            </a:r>
            <a:r>
              <a:rPr lang="en-US" b="1" dirty="0"/>
              <a:t>service </a:t>
            </a:r>
            <a:r>
              <a:rPr lang="en-US" dirty="0"/>
              <a:t>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-m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state=started”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–m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state=restarted”</a:t>
            </a:r>
          </a:p>
          <a:p>
            <a:endParaRPr lang="en-US" dirty="0"/>
          </a:p>
          <a:p>
            <a:r>
              <a:rPr lang="en-US" dirty="0"/>
              <a:t>Facts represent a set of values which describe the configuration of a system. Gather facts using the </a:t>
            </a:r>
            <a:r>
              <a:rPr lang="en-US" b="1" dirty="0"/>
              <a:t>setup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</a:t>
            </a:r>
            <a:r>
              <a:rPr lang="en-US" dirty="0" err="1"/>
              <a:t>Ansible</a:t>
            </a:r>
            <a:r>
              <a:rPr lang="en-US" dirty="0"/>
              <a:t> hands-on environment:</a:t>
            </a:r>
          </a:p>
          <a:p>
            <a:pPr lvl="1"/>
            <a:r>
              <a:rPr lang="en-US" u="sng" dirty="0">
                <a:hlinkClick r:id="rId2"/>
              </a:rPr>
              <a:t>https://s3.amazonaws.com/seis665/AnsibleSystems.json</a:t>
            </a:r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ad-hoc commands (within </a:t>
            </a:r>
            <a:r>
              <a:rPr lang="en-US" dirty="0" err="1"/>
              <a:t>ansible</a:t>
            </a:r>
            <a:r>
              <a:rPr lang="en-US" dirty="0"/>
              <a:t> directory):</a:t>
            </a:r>
          </a:p>
          <a:p>
            <a:pPr lvl="1"/>
            <a:r>
              <a:rPr lang="en-US" dirty="0"/>
              <a:t>Ping command: 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ping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Uptime: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web1 -m command –a “uptime”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“uptime”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Top (sorted by memory allocation):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“top -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abn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1”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Install </a:t>
            </a:r>
            <a:r>
              <a:rPr lang="en-US" dirty="0" err="1"/>
              <a:t>nginx</a:t>
            </a:r>
            <a:r>
              <a:rPr lang="en-US" dirty="0"/>
              <a:t> package: 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/>
              <a:t>Re-run </a:t>
            </a:r>
            <a:r>
              <a:rPr lang="en-US" dirty="0" err="1"/>
              <a:t>nginx</a:t>
            </a:r>
            <a:r>
              <a:rPr lang="en-US" dirty="0"/>
              <a:t> package install.</a:t>
            </a:r>
          </a:p>
          <a:p>
            <a:pPr lvl="1"/>
            <a:r>
              <a:rPr lang="en-US" dirty="0"/>
              <a:t>Commands are idempotent.</a:t>
            </a:r>
          </a:p>
          <a:p>
            <a:pPr lvl="1"/>
            <a:r>
              <a:rPr lang="en-US" dirty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/>
              <a:t>Remove </a:t>
            </a:r>
            <a:r>
              <a:rPr lang="en-US" dirty="0" err="1"/>
              <a:t>nginx</a:t>
            </a:r>
            <a:r>
              <a:rPr lang="en-US" dirty="0"/>
              <a:t> package: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state=absent”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perform a dry-run for ad-hoc commands and playbooks.</a:t>
            </a:r>
          </a:p>
          <a:p>
            <a:pPr lvl="1"/>
            <a:r>
              <a:rPr lang="en-US" dirty="0"/>
              <a:t>Implemented with the –C flag on command line.</a:t>
            </a:r>
          </a:p>
          <a:p>
            <a:endParaRPr lang="en-US" dirty="0"/>
          </a:p>
          <a:p>
            <a:r>
              <a:rPr lang="en-US" dirty="0"/>
              <a:t>Used to validate </a:t>
            </a:r>
            <a:r>
              <a:rPr lang="en-US" dirty="0" err="1"/>
              <a:t>Ansible</a:t>
            </a:r>
            <a:r>
              <a:rPr lang="en-US" dirty="0"/>
              <a:t> execution before making state changes on target systems.</a:t>
            </a:r>
          </a:p>
          <a:p>
            <a:pPr lvl="1"/>
            <a:r>
              <a:rPr lang="en-US" dirty="0"/>
              <a:t>Note: Not all modules support check mode.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8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/>
              <a:t>We can turn this into a playbook called </a:t>
            </a:r>
            <a:r>
              <a:rPr lang="en-US" sz="4200" dirty="0" err="1"/>
              <a:t>helloworld.yml</a:t>
            </a:r>
            <a:r>
              <a:rPr lang="en-US" sz="4200" dirty="0"/>
              <a:t> containing a single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	- shell: echo “hello world”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-playbook -v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helloworld.yml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>
                <a:ea typeface="Consolas" charset="0"/>
                <a:cs typeface="Consolas" charset="0"/>
              </a:rPr>
              <a:t>Execute a playbook against multiple systems: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Playbooks can declare configurations, but also orchestrate steps of complex ordered processes. </a:t>
            </a:r>
          </a:p>
          <a:p>
            <a:pPr lvl="1"/>
            <a:r>
              <a:rPr lang="en-US" dirty="0"/>
              <a:t>Bounce back-and-forth between sets of machines.</a:t>
            </a:r>
          </a:p>
          <a:p>
            <a:pPr lvl="1"/>
            <a:r>
              <a:rPr lang="en-US" dirty="0"/>
              <a:t>Launch tasks synchronously or asynchronously.</a:t>
            </a:r>
          </a:p>
          <a:p>
            <a:pPr lvl="1"/>
            <a:endParaRPr lang="en-US" dirty="0"/>
          </a:p>
          <a:p>
            <a:r>
              <a:rPr lang="en-US" dirty="0"/>
              <a:t>Playbooks contain one or more plays in a list.</a:t>
            </a:r>
          </a:p>
          <a:p>
            <a:pPr lvl="1"/>
            <a:r>
              <a:rPr lang="en-US" dirty="0"/>
              <a:t>A play maps a group of hosts to well defined roles, represented by tasks.</a:t>
            </a:r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/>
              <a:t>We can define the hosts to target and remote user to perform tasks for each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  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/>
              <a:t>Some tasks require root access to execute properly and we can </a:t>
            </a:r>
            <a:r>
              <a:rPr lang="en-US" sz="6000" b="1" dirty="0"/>
              <a:t>become</a:t>
            </a:r>
            <a:r>
              <a:rPr lang="en-US" sz="6000" dirty="0"/>
              <a:t> a super-user: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become: yes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yum: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state=present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enabled</a:t>
            </a:r>
            <a:r>
              <a:rPr lang="en-US" sz="3400">
                <a:latin typeface="Consolas" charset="0"/>
                <a:ea typeface="Consolas" charset="0"/>
                <a:cs typeface="Consolas" charset="0"/>
              </a:rPr>
              <a:t>=yes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play contains a list of tasks which are executed in order, one at a time.</a:t>
            </a:r>
          </a:p>
          <a:p>
            <a:pPr lvl="1"/>
            <a:r>
              <a:rPr lang="en-US" dirty="0"/>
              <a:t>Tasks are executed against matched host pattern.</a:t>
            </a:r>
          </a:p>
          <a:p>
            <a:pPr lvl="1"/>
            <a:r>
              <a:rPr lang="en-US" dirty="0"/>
              <a:t>All hosts receive the same task directives.</a:t>
            </a:r>
          </a:p>
          <a:p>
            <a:pPr lvl="1"/>
            <a:r>
              <a:rPr lang="en-US" dirty="0"/>
              <a:t>Hosts with failed tasks are removed from the entire playbook.</a:t>
            </a:r>
          </a:p>
          <a:p>
            <a:pPr lvl="1"/>
            <a:endParaRPr lang="en-US" dirty="0"/>
          </a:p>
          <a:p>
            <a:r>
              <a:rPr lang="en-US" dirty="0"/>
              <a:t>Each tasks executes a module with specified arguments.</a:t>
            </a:r>
          </a:p>
          <a:p>
            <a:pPr lvl="1"/>
            <a:r>
              <a:rPr lang="en-US" dirty="0"/>
              <a:t>Variables may be used as arguments for modules.</a:t>
            </a:r>
          </a:p>
          <a:p>
            <a:endParaRPr lang="en-US" dirty="0"/>
          </a:p>
          <a:p>
            <a:r>
              <a:rPr lang="en-US" dirty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/>
              <a:t>Every task should have a </a:t>
            </a:r>
            <a:r>
              <a:rPr lang="en-US" b="1" dirty="0"/>
              <a:t>name</a:t>
            </a:r>
            <a:r>
              <a:rPr lang="en-US" dirty="0"/>
              <a:t> which is included in the output from running the playbook.</a:t>
            </a:r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Single Server Deployment</a:t>
            </a:r>
          </a:p>
          <a:p>
            <a:pPr lvl="1"/>
            <a:r>
              <a:rPr lang="en-US" dirty="0"/>
              <a:t>Application is deployed to a single server.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Easy and quick to deploy app on a single server.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</a:t>
            </a:r>
          </a:p>
          <a:p>
            <a:pPr lvl="2"/>
            <a:r>
              <a:rPr lang="en-US" dirty="0"/>
              <a:t>No ability to test app in production before deployment</a:t>
            </a:r>
          </a:p>
          <a:p>
            <a:pPr lvl="2"/>
            <a:r>
              <a:rPr lang="en-US" dirty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 task specifies a module and a set of key/value arguments: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make sure apache is running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service: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state=started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0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template: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 can use include files to reuse tasks between plays or playbooks.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tasks/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name: this is a play at the top level of a file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hosts: all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- name: say hi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  shell: echo "hi..." </a:t>
            </a: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/>
              <a:t>Variables allow us to deal with small configuration differences between systems.</a:t>
            </a:r>
          </a:p>
          <a:p>
            <a:endParaRPr lang="en-US" sz="5500" dirty="0"/>
          </a:p>
          <a:p>
            <a:r>
              <a:rPr lang="en-US" sz="5500" dirty="0"/>
              <a:t>Variable names should be letters, numbers, and underscores.</a:t>
            </a:r>
          </a:p>
          <a:p>
            <a:pPr lvl="1"/>
            <a:r>
              <a:rPr lang="en-US" sz="5500" dirty="0"/>
              <a:t>Should always start with a letter.</a:t>
            </a:r>
          </a:p>
          <a:p>
            <a:pPr lvl="1"/>
            <a:endParaRPr lang="en-US" sz="5500" dirty="0"/>
          </a:p>
          <a:p>
            <a:r>
              <a:rPr lang="en-US" sz="5500" dirty="0"/>
              <a:t>YAML can map keys to values: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field2: two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foo[‘field1’]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Define variables directly in a playbook using </a:t>
            </a:r>
            <a:r>
              <a:rPr lang="en-US" sz="5500" b="1" dirty="0" err="1"/>
              <a:t>vars</a:t>
            </a:r>
            <a:r>
              <a:rPr lang="en-US" sz="5500" dirty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Facts are a type of variable that contain information about remote systems.</a:t>
            </a:r>
          </a:p>
          <a:p>
            <a:pPr lvl="1"/>
            <a:r>
              <a:rPr lang="en-US" dirty="0"/>
              <a:t>System name, IP address, OS version,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Facts are discovered automatically by the </a:t>
            </a:r>
            <a:r>
              <a:rPr lang="en-US" b="1" dirty="0"/>
              <a:t>setup</a:t>
            </a:r>
            <a:r>
              <a:rPr lang="en-US" dirty="0"/>
              <a:t> module and stored in a JSON structure.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"root”</a:t>
            </a:r>
          </a:p>
          <a:p>
            <a:pPr marL="0" indent="0">
              <a:buNone/>
            </a:pPr>
            <a:r>
              <a:rPr lang="is-IS" sz="19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>
                <a:ea typeface="Consolas" charset="0"/>
                <a:cs typeface="Consolas" charset="0"/>
              </a:rPr>
              <a:t>{{ ansible_architecture }}</a:t>
            </a:r>
          </a:p>
          <a:p>
            <a:endParaRPr lang="is-I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is-IS" sz="2400" dirty="0">
                <a:ea typeface="Consolas" charset="0"/>
                <a:cs typeface="Consolas" charset="0"/>
              </a:rPr>
              <a:t>$ ansible all -m setup</a:t>
            </a:r>
          </a:p>
          <a:p>
            <a:pPr marL="457200" lvl="1" indent="0">
              <a:buNone/>
            </a:pPr>
            <a:endParaRPr lang="is-IS" sz="2000" dirty="0"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The variable </a:t>
            </a:r>
            <a:r>
              <a:rPr lang="en-US" sz="2200" dirty="0" err="1">
                <a:ea typeface="Consolas" charset="0"/>
                <a:cs typeface="Consolas" charset="0"/>
              </a:rPr>
              <a:t>foo_result</a:t>
            </a:r>
            <a:r>
              <a:rPr lang="en-US" sz="2200" dirty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>
                <a:ea typeface="Consolas" charset="0"/>
                <a:cs typeface="Consolas" charset="0"/>
              </a:rPr>
              <a:t>usr</a:t>
            </a:r>
            <a:r>
              <a:rPr lang="en-US" sz="2200" dirty="0">
                <a:ea typeface="Consolas" charset="0"/>
                <a:cs typeface="Consolas" charset="0"/>
              </a:rPr>
              <a:t>/bin/foo command on a remote host.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/>
              <a:t>Templates</a:t>
            </a:r>
            <a:r>
              <a:rPr lang="en-US" sz="4200" dirty="0"/>
              <a:t> allow us to dynamically create configuration files using variable substitution.</a:t>
            </a:r>
          </a:p>
          <a:p>
            <a:pPr lvl="1"/>
            <a:r>
              <a:rPr lang="en-US" sz="4200" dirty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}}:8080;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}};</a:t>
            </a: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>
                <a:ea typeface="Consolas" charset="0"/>
                <a:cs typeface="Consolas" charset="0"/>
              </a:rPr>
              <a:t>Copy</a:t>
            </a:r>
            <a:r>
              <a:rPr lang="de-DE" sz="4200" dirty="0">
                <a:ea typeface="Consolas" charset="0"/>
                <a:cs typeface="Consolas" charset="0"/>
              </a:rPr>
              <a:t> a </a:t>
            </a:r>
            <a:r>
              <a:rPr lang="de-DE" sz="4200" dirty="0" err="1">
                <a:ea typeface="Consolas" charset="0"/>
                <a:cs typeface="Consolas" charset="0"/>
              </a:rPr>
              <a:t>template</a:t>
            </a:r>
            <a:r>
              <a:rPr lang="de-DE" sz="4200" dirty="0">
                <a:ea typeface="Consolas" charset="0"/>
                <a:cs typeface="Consolas" charset="0"/>
              </a:rPr>
              <a:t> </a:t>
            </a:r>
            <a:r>
              <a:rPr lang="de-DE" sz="4200" dirty="0" err="1">
                <a:ea typeface="Consolas" charset="0"/>
                <a:cs typeface="Consolas" charset="0"/>
              </a:rPr>
              <a:t>to</a:t>
            </a:r>
            <a:r>
              <a:rPr lang="de-DE" sz="4200" dirty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Jinja2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some_variable</a:t>
            </a:r>
            <a:r>
              <a:rPr lang="en-US" dirty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a random item from 0 to 10:</a:t>
            </a:r>
          </a:p>
          <a:p>
            <a:pPr marL="914400" lvl="2" indent="0">
              <a:buNone/>
            </a:pPr>
            <a:r>
              <a:rPr lang="en-US" dirty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myvar</a:t>
            </a:r>
            <a:r>
              <a:rPr lang="en-US" dirty="0"/>
              <a:t> | </a:t>
            </a:r>
            <a:r>
              <a:rPr lang="en-US" dirty="0" err="1"/>
              <a:t>ipaddr</a:t>
            </a:r>
            <a:r>
              <a:rPr lang="en-US" dirty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Concatenate a list into a string: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var_list</a:t>
            </a:r>
            <a:r>
              <a:rPr lang="en-US" dirty="0"/>
              <a:t> | join(“ ”) }}</a:t>
            </a:r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Use the </a:t>
            </a:r>
            <a:r>
              <a:rPr lang="en-US" sz="2600" b="1" dirty="0"/>
              <a:t>when</a:t>
            </a:r>
            <a:r>
              <a:rPr lang="en-US" sz="2600" dirty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Note 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used directly in conditionals without double curly 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Oftentimes it’s useful to repeat tasks to save some typing.</a:t>
            </a:r>
          </a:p>
          <a:p>
            <a:pPr lvl="1"/>
            <a:r>
              <a:rPr lang="en-US" sz="2200" dirty="0"/>
              <a:t>Loop using </a:t>
            </a:r>
            <a:r>
              <a:rPr lang="en-US" sz="2200" b="1" dirty="0" err="1"/>
              <a:t>with_items</a:t>
            </a:r>
            <a:r>
              <a:rPr lang="en-US" sz="2200" dirty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with_sequence</a:t>
            </a:r>
            <a:r>
              <a:rPr lang="en-US" dirty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 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Big Bang Deployment</a:t>
            </a:r>
          </a:p>
          <a:p>
            <a:pPr lvl="1"/>
            <a:r>
              <a:rPr lang="en-US" dirty="0"/>
              <a:t>Application is deployed to all servers at once.</a:t>
            </a:r>
          </a:p>
          <a:p>
            <a:pPr lvl="1"/>
            <a:r>
              <a:rPr lang="en-US" dirty="0"/>
              <a:t>Common for a small set of servers (2-5)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Quick to deploy app on multiple servers, though requires orchestration.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deployment.</a:t>
            </a:r>
          </a:p>
          <a:p>
            <a:pPr lvl="2"/>
            <a:r>
              <a:rPr lang="en-US" dirty="0"/>
              <a:t>No ability to test app in production before deployment.</a:t>
            </a:r>
          </a:p>
          <a:p>
            <a:pPr lvl="2"/>
            <a:r>
              <a:rPr lang="en-US" dirty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http://docs.ansible.com/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http://docs.ansible.com/ansible/modules_by_category.html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/>
              <a:t> Absolute Basic </a:t>
            </a:r>
            <a:r>
              <a:rPr lang="en-US" dirty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https://www.youtube.com/watch?v=MfoAb50Br94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Minimum-in-service Deployment</a:t>
            </a:r>
          </a:p>
          <a:p>
            <a:pPr lvl="1"/>
            <a:r>
              <a:rPr lang="en-US" dirty="0"/>
              <a:t>Application is deployed in multiple stages with a minimum set of servers supporting service.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Supports large environments</a:t>
            </a:r>
          </a:p>
          <a:p>
            <a:pPr lvl="2"/>
            <a:r>
              <a:rPr lang="en-US" dirty="0"/>
              <a:t>No downtime</a:t>
            </a:r>
          </a:p>
          <a:p>
            <a:pPr lvl="2"/>
            <a:r>
              <a:rPr lang="en-US" dirty="0"/>
              <a:t>Fast, most systems updated</a:t>
            </a:r>
          </a:p>
          <a:p>
            <a:pPr lvl="2"/>
            <a:r>
              <a:rPr lang="en-US" dirty="0"/>
              <a:t>Deployments are tested in production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capabilities</a:t>
            </a:r>
          </a:p>
          <a:p>
            <a:pPr lvl="2"/>
            <a:r>
              <a:rPr lang="en-US" dirty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minimum-in-service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----Updating---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Rolling (Canary) Deployment</a:t>
            </a:r>
          </a:p>
          <a:p>
            <a:pPr lvl="1"/>
            <a:r>
              <a:rPr lang="en-US" dirty="0"/>
              <a:t>Application is deployed to a specified number of servers at each stage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Low risk strategy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Minimize user impact through early service issue detection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rolling deployment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Blue Green Deployment</a:t>
            </a:r>
          </a:p>
          <a:p>
            <a:pPr lvl="1"/>
            <a:r>
              <a:rPr lang="en-US" dirty="0"/>
              <a:t>Application is deployed to a completely new production environment in parallel.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Rapid cut-over deployment</a:t>
            </a:r>
          </a:p>
          <a:p>
            <a:pPr lvl="2"/>
            <a:r>
              <a:rPr lang="en-US" dirty="0"/>
              <a:t>Ability to test complete deployment in production</a:t>
            </a:r>
          </a:p>
          <a:p>
            <a:pPr lvl="2"/>
            <a:r>
              <a:rPr lang="en-US" dirty="0"/>
              <a:t>Easy to perform full rollback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Challenges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Minimizing disruption to customer services.</a:t>
            </a:r>
          </a:p>
          <a:p>
            <a:endParaRPr lang="en-US" dirty="0"/>
          </a:p>
          <a:p>
            <a:r>
              <a:rPr lang="en-US" dirty="0"/>
              <a:t>Supporting multiple versions of application simultaneously.</a:t>
            </a:r>
          </a:p>
          <a:p>
            <a:pPr lvl="1"/>
            <a:r>
              <a:rPr lang="en-US" dirty="0"/>
              <a:t>Database scheme must support multiple app versions.</a:t>
            </a:r>
          </a:p>
          <a:p>
            <a:pPr lvl="1"/>
            <a:r>
              <a:rPr lang="en-US" dirty="0"/>
              <a:t>Application APIs must support multiple contract versions.</a:t>
            </a:r>
          </a:p>
          <a:p>
            <a:endParaRPr lang="en-US" dirty="0"/>
          </a:p>
          <a:p>
            <a:r>
              <a:rPr lang="en-US" dirty="0"/>
              <a:t>Gracefully recovering from failure.</a:t>
            </a:r>
          </a:p>
          <a:p>
            <a:pPr lvl="1"/>
            <a:r>
              <a:rPr lang="en-US" dirty="0"/>
              <a:t>Rolling back updates -- what about the database?</a:t>
            </a:r>
          </a:p>
          <a:p>
            <a:pPr lvl="1"/>
            <a:r>
              <a:rPr lang="en-US" dirty="0"/>
              <a:t>Maybe we just roll forward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30215</TotalTime>
  <Words>3670</Words>
  <Application>Microsoft Macintosh PowerPoint</Application>
  <PresentationFormat>On-screen Show (4:3)</PresentationFormat>
  <Paragraphs>722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Consolas</vt:lpstr>
      <vt:lpstr>Mangal</vt:lpstr>
      <vt:lpstr>Office Theme</vt:lpstr>
      <vt:lpstr>DevOps &amp; Cloud Infrastructure SEIS 665 Configuration Management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Challenges Summary</vt:lpstr>
      <vt:lpstr>Application 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PowerPoint Presentation</vt:lpstr>
      <vt:lpstr>Playbooks</vt:lpstr>
      <vt:lpstr>Example playbook</vt:lpstr>
      <vt:lpstr>Inventory</vt:lpstr>
      <vt:lpstr>Inventory Variables</vt:lpstr>
      <vt:lpstr>Configuration file</vt:lpstr>
      <vt:lpstr>Host Selection Patterns</vt:lpstr>
      <vt:lpstr>Modules</vt:lpstr>
      <vt:lpstr>Role</vt:lpstr>
      <vt:lpstr>Running Ansible</vt:lpstr>
      <vt:lpstr>Ad hoc commands</vt:lpstr>
      <vt:lpstr>Ad hoc commands</vt:lpstr>
      <vt:lpstr>Ad hoc commands</vt:lpstr>
      <vt:lpstr>Ansible Hands-on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Putting it all together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Microsoft Office User</cp:lastModifiedBy>
  <cp:revision>243</cp:revision>
  <dcterms:created xsi:type="dcterms:W3CDTF">2016-04-18T21:29:35Z</dcterms:created>
  <dcterms:modified xsi:type="dcterms:W3CDTF">2018-11-05T01:27:29Z</dcterms:modified>
</cp:coreProperties>
</file>