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7" r:id="rId3"/>
    <p:sldId id="264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60" r:id="rId18"/>
    <p:sldId id="282" r:id="rId19"/>
    <p:sldId id="284" r:id="rId20"/>
    <p:sldId id="286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B27BD-76DA-43F1-B013-50A8618AD6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4E3169-F558-4679-A13F-E8402CA5B5B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6408978-2B1F-4C7A-9A5A-0B8661783976}" type="parTrans" cxnId="{74B07EE9-1014-4C9C-937F-0BB3EB9C20BA}">
      <dgm:prSet/>
      <dgm:spPr/>
      <dgm:t>
        <a:bodyPr/>
        <a:lstStyle/>
        <a:p>
          <a:endParaRPr lang="en-US"/>
        </a:p>
      </dgm:t>
    </dgm:pt>
    <dgm:pt modelId="{F2AE0C1F-7D99-4BFD-908F-19D46B8A4544}" type="sibTrans" cxnId="{74B07EE9-1014-4C9C-937F-0BB3EB9C20BA}">
      <dgm:prSet/>
      <dgm:spPr/>
      <dgm:t>
        <a:bodyPr/>
        <a:lstStyle/>
        <a:p>
          <a:endParaRPr lang="en-US"/>
        </a:p>
      </dgm:t>
    </dgm:pt>
    <dgm:pt modelId="{C1CF2766-36E2-4359-8E72-5A28CFD69550}">
      <dgm:prSet/>
      <dgm:spPr/>
      <dgm:t>
        <a:bodyPr/>
        <a:lstStyle/>
        <a:p>
          <a:r>
            <a:rPr lang="en-US" dirty="0"/>
            <a:t> Why </a:t>
          </a:r>
          <a:r>
            <a:rPr lang="en-US" dirty="0" err="1"/>
            <a:t>matmul</a:t>
          </a:r>
          <a:r>
            <a:rPr lang="en-US" dirty="0"/>
            <a:t> is so important?</a:t>
          </a:r>
        </a:p>
      </dgm:t>
    </dgm:pt>
    <dgm:pt modelId="{5CA50021-B02D-4B4A-8038-A5D55FFAD2FC}" type="parTrans" cxnId="{D5C9B62E-0EAD-472B-9528-9610F2971F6C}">
      <dgm:prSet/>
      <dgm:spPr/>
      <dgm:t>
        <a:bodyPr/>
        <a:lstStyle/>
        <a:p>
          <a:endParaRPr lang="en-US"/>
        </a:p>
      </dgm:t>
    </dgm:pt>
    <dgm:pt modelId="{8AC47769-9234-4128-B6FE-598E87713913}" type="sibTrans" cxnId="{D5C9B62E-0EAD-472B-9528-9610F2971F6C}">
      <dgm:prSet/>
      <dgm:spPr/>
      <dgm:t>
        <a:bodyPr/>
        <a:lstStyle/>
        <a:p>
          <a:endParaRPr lang="en-US"/>
        </a:p>
      </dgm:t>
    </dgm:pt>
    <dgm:pt modelId="{584D13D7-54CC-4FEE-8689-D7494F820198}">
      <dgm:prSet/>
      <dgm:spPr/>
      <dgm:t>
        <a:bodyPr/>
        <a:lstStyle/>
        <a:p>
          <a:r>
            <a:rPr lang="en-US" dirty="0"/>
            <a:t>Sparse Matrix Multiplication</a:t>
          </a:r>
        </a:p>
      </dgm:t>
    </dgm:pt>
    <dgm:pt modelId="{8BF58688-F766-43D7-A823-D7413D1BA699}" type="parTrans" cxnId="{66919AB9-546B-4194-BCFC-C3789CA1F7C0}">
      <dgm:prSet/>
      <dgm:spPr/>
      <dgm:t>
        <a:bodyPr/>
        <a:lstStyle/>
        <a:p>
          <a:endParaRPr lang="en-US"/>
        </a:p>
      </dgm:t>
    </dgm:pt>
    <dgm:pt modelId="{A9D3EC4D-659F-4C6A-92A2-6098A58E053D}" type="sibTrans" cxnId="{66919AB9-546B-4194-BCFC-C3789CA1F7C0}">
      <dgm:prSet/>
      <dgm:spPr/>
      <dgm:t>
        <a:bodyPr/>
        <a:lstStyle/>
        <a:p>
          <a:endParaRPr lang="en-US"/>
        </a:p>
      </dgm:t>
    </dgm:pt>
    <dgm:pt modelId="{40C2877A-C5F6-47F3-A9EB-33384B622689}">
      <dgm:prSet/>
      <dgm:spPr/>
      <dgm:t>
        <a:bodyPr/>
        <a:lstStyle/>
        <a:p>
          <a:r>
            <a:rPr lang="en-US" dirty="0"/>
            <a:t>Matmul kernel</a:t>
          </a:r>
        </a:p>
      </dgm:t>
    </dgm:pt>
    <dgm:pt modelId="{260B4AD2-AA1E-4614-9D30-6DDEA5B82111}" type="parTrans" cxnId="{E0A6AE6D-051D-4889-BD78-A4E98064F8EC}">
      <dgm:prSet/>
      <dgm:spPr/>
      <dgm:t>
        <a:bodyPr/>
        <a:lstStyle/>
        <a:p>
          <a:endParaRPr lang="en-US"/>
        </a:p>
      </dgm:t>
    </dgm:pt>
    <dgm:pt modelId="{4AD027AB-BA3F-4CB6-B55D-ABC7AD1A1DE7}" type="sibTrans" cxnId="{E0A6AE6D-051D-4889-BD78-A4E98064F8EC}">
      <dgm:prSet/>
      <dgm:spPr/>
      <dgm:t>
        <a:bodyPr/>
        <a:lstStyle/>
        <a:p>
          <a:endParaRPr lang="en-US"/>
        </a:p>
      </dgm:t>
    </dgm:pt>
    <dgm:pt modelId="{0B74FC38-C14D-4208-876B-DBE8C34438EA}">
      <dgm:prSet/>
      <dgm:spPr/>
      <dgm:t>
        <a:bodyPr/>
        <a:lstStyle/>
        <a:p>
          <a:r>
            <a:rPr lang="en-US" dirty="0"/>
            <a:t>ijk algorithm</a:t>
          </a:r>
        </a:p>
      </dgm:t>
    </dgm:pt>
    <dgm:pt modelId="{4CD836BD-C092-4861-826A-D6572A6F2CF0}" type="parTrans" cxnId="{A075563A-908F-4CAF-ABAF-E5D1840502D0}">
      <dgm:prSet/>
      <dgm:spPr/>
      <dgm:t>
        <a:bodyPr/>
        <a:lstStyle/>
        <a:p>
          <a:endParaRPr lang="en-US"/>
        </a:p>
      </dgm:t>
    </dgm:pt>
    <dgm:pt modelId="{27DDC735-ADCC-44BD-A3D5-EC6A85A5B14A}" type="sibTrans" cxnId="{A075563A-908F-4CAF-ABAF-E5D1840502D0}">
      <dgm:prSet/>
      <dgm:spPr/>
      <dgm:t>
        <a:bodyPr/>
        <a:lstStyle/>
        <a:p>
          <a:endParaRPr lang="en-US"/>
        </a:p>
      </dgm:t>
    </dgm:pt>
    <dgm:pt modelId="{00A20F6D-FBA3-4BB5-AB84-573267755FDB}">
      <dgm:prSet/>
      <dgm:spPr/>
      <dgm:t>
        <a:bodyPr/>
        <a:lstStyle/>
        <a:p>
          <a:r>
            <a:rPr lang="en-US"/>
            <a:t>ikj algorithm</a:t>
          </a:r>
        </a:p>
      </dgm:t>
    </dgm:pt>
    <dgm:pt modelId="{50767ECC-C139-4444-9FE4-591AC62E39C8}" type="parTrans" cxnId="{C6254B57-BCE9-4874-9090-BB38424F5464}">
      <dgm:prSet/>
      <dgm:spPr/>
      <dgm:t>
        <a:bodyPr/>
        <a:lstStyle/>
        <a:p>
          <a:endParaRPr lang="en-US"/>
        </a:p>
      </dgm:t>
    </dgm:pt>
    <dgm:pt modelId="{40CB11C9-74B2-4F73-B279-23CA5176E507}" type="sibTrans" cxnId="{C6254B57-BCE9-4874-9090-BB38424F5464}">
      <dgm:prSet/>
      <dgm:spPr/>
      <dgm:t>
        <a:bodyPr/>
        <a:lstStyle/>
        <a:p>
          <a:endParaRPr lang="en-US"/>
        </a:p>
      </dgm:t>
    </dgm:pt>
    <dgm:pt modelId="{3E8B3AD1-40D8-4075-B485-661330E2E87D}">
      <dgm:prSet/>
      <dgm:spPr/>
      <dgm:t>
        <a:bodyPr/>
        <a:lstStyle/>
        <a:p>
          <a:r>
            <a:rPr lang="en-US" dirty="0"/>
            <a:t>Strassen </a:t>
          </a:r>
        </a:p>
      </dgm:t>
    </dgm:pt>
    <dgm:pt modelId="{4F979524-7F7B-4ACE-9B80-86E929582D3C}" type="parTrans" cxnId="{BBA719C2-F6AC-4029-8C53-8B0401955FDA}">
      <dgm:prSet/>
      <dgm:spPr/>
      <dgm:t>
        <a:bodyPr/>
        <a:lstStyle/>
        <a:p>
          <a:endParaRPr lang="en-US"/>
        </a:p>
      </dgm:t>
    </dgm:pt>
    <dgm:pt modelId="{C70511B6-FC53-4253-A9AE-7511AA83E2C8}" type="sibTrans" cxnId="{BBA719C2-F6AC-4029-8C53-8B0401955FDA}">
      <dgm:prSet/>
      <dgm:spPr/>
      <dgm:t>
        <a:bodyPr/>
        <a:lstStyle/>
        <a:p>
          <a:endParaRPr lang="en-US"/>
        </a:p>
      </dgm:t>
    </dgm:pt>
    <dgm:pt modelId="{4E7D1E18-553F-4A00-9C86-56D5AE7FA854}">
      <dgm:prSet/>
      <dgm:spPr/>
      <dgm:t>
        <a:bodyPr/>
        <a:lstStyle/>
        <a:p>
          <a:r>
            <a:rPr lang="en-US"/>
            <a:t>SPGEMM</a:t>
          </a:r>
        </a:p>
      </dgm:t>
    </dgm:pt>
    <dgm:pt modelId="{3E04F921-C5A2-4A56-B1F0-97837381FCBB}" type="parTrans" cxnId="{5BC2602F-6B6D-481A-94A8-4B8B0C702F9E}">
      <dgm:prSet/>
      <dgm:spPr/>
      <dgm:t>
        <a:bodyPr/>
        <a:lstStyle/>
        <a:p>
          <a:endParaRPr lang="en-US"/>
        </a:p>
      </dgm:t>
    </dgm:pt>
    <dgm:pt modelId="{9F393053-5E55-4A65-BC2B-00546579D7B5}" type="sibTrans" cxnId="{5BC2602F-6B6D-481A-94A8-4B8B0C702F9E}">
      <dgm:prSet/>
      <dgm:spPr/>
      <dgm:t>
        <a:bodyPr/>
        <a:lstStyle/>
        <a:p>
          <a:endParaRPr lang="en-US"/>
        </a:p>
      </dgm:t>
    </dgm:pt>
    <dgm:pt modelId="{EF2D5B53-B65F-423E-A71F-71C148BC7F10}">
      <dgm:prSet/>
      <dgm:spPr/>
      <dgm:t>
        <a:bodyPr/>
        <a:lstStyle/>
        <a:p>
          <a:r>
            <a:rPr lang="en-US" dirty="0"/>
            <a:t>SMASH 	</a:t>
          </a:r>
        </a:p>
      </dgm:t>
    </dgm:pt>
    <dgm:pt modelId="{D78E4773-8F21-4CCA-802D-267B082D95F9}" type="parTrans" cxnId="{152BA49D-A653-48C3-ACDD-4C6F1A7E52B5}">
      <dgm:prSet/>
      <dgm:spPr/>
      <dgm:t>
        <a:bodyPr/>
        <a:lstStyle/>
        <a:p>
          <a:endParaRPr lang="en-US"/>
        </a:p>
      </dgm:t>
    </dgm:pt>
    <dgm:pt modelId="{DBC964CD-FF89-4237-A6E3-43C7582F2574}" type="sibTrans" cxnId="{152BA49D-A653-48C3-ACDD-4C6F1A7E52B5}">
      <dgm:prSet/>
      <dgm:spPr/>
      <dgm:t>
        <a:bodyPr/>
        <a:lstStyle/>
        <a:p>
          <a:endParaRPr lang="en-US"/>
        </a:p>
      </dgm:t>
    </dgm:pt>
    <dgm:pt modelId="{9242813B-10B8-4369-A464-BF0AC7F11339}">
      <dgm:prSet/>
      <dgm:spPr/>
      <dgm:t>
        <a:bodyPr/>
        <a:lstStyle/>
        <a:p>
          <a:r>
            <a:rPr lang="en-US" dirty="0"/>
            <a:t>Simulation Infra</a:t>
          </a:r>
        </a:p>
      </dgm:t>
    </dgm:pt>
    <dgm:pt modelId="{9A738A84-2EFA-4741-AF8E-437F0B57A2D0}" type="parTrans" cxnId="{B707AD05-F6AD-4733-A6CE-8C103EF98E0E}">
      <dgm:prSet/>
      <dgm:spPr/>
      <dgm:t>
        <a:bodyPr/>
        <a:lstStyle/>
        <a:p>
          <a:endParaRPr lang="en-US"/>
        </a:p>
      </dgm:t>
    </dgm:pt>
    <dgm:pt modelId="{FA75B2EA-4F5A-435E-92F4-EFFFDD784FA0}" type="sibTrans" cxnId="{B707AD05-F6AD-4733-A6CE-8C103EF98E0E}">
      <dgm:prSet/>
      <dgm:spPr/>
      <dgm:t>
        <a:bodyPr/>
        <a:lstStyle/>
        <a:p>
          <a:endParaRPr lang="en-US"/>
        </a:p>
      </dgm:t>
    </dgm:pt>
    <dgm:pt modelId="{CDDD3E88-6D74-429D-8C10-12A6C62C9E3F}">
      <dgm:prSet/>
      <dgm:spPr/>
      <dgm:t>
        <a:bodyPr/>
        <a:lstStyle/>
        <a:p>
          <a:r>
            <a:rPr lang="en-US" dirty="0"/>
            <a:t>Intel Pin tool</a:t>
          </a:r>
        </a:p>
      </dgm:t>
    </dgm:pt>
    <dgm:pt modelId="{86B48F31-A15D-4E49-A0F7-8DD8758CFC5C}" type="parTrans" cxnId="{9D9F4954-5B85-4EBD-8092-02417F61B5C1}">
      <dgm:prSet/>
      <dgm:spPr/>
      <dgm:t>
        <a:bodyPr/>
        <a:lstStyle/>
        <a:p>
          <a:endParaRPr lang="en-US"/>
        </a:p>
      </dgm:t>
    </dgm:pt>
    <dgm:pt modelId="{4C07FE77-1949-4CDE-BB44-10EF03BFCABD}" type="sibTrans" cxnId="{9D9F4954-5B85-4EBD-8092-02417F61B5C1}">
      <dgm:prSet/>
      <dgm:spPr/>
      <dgm:t>
        <a:bodyPr/>
        <a:lstStyle/>
        <a:p>
          <a:endParaRPr lang="en-US"/>
        </a:p>
      </dgm:t>
    </dgm:pt>
    <dgm:pt modelId="{967A8B92-39C7-4E12-889B-D6EF3DF79522}">
      <dgm:prSet/>
      <dgm:spPr/>
      <dgm:t>
        <a:bodyPr/>
        <a:lstStyle/>
        <a:p>
          <a:r>
            <a:rPr lang="en-US" dirty="0"/>
            <a:t>Cache Simulator overview</a:t>
          </a:r>
        </a:p>
      </dgm:t>
    </dgm:pt>
    <dgm:pt modelId="{CED06123-57AA-414E-B52C-B1995A09C454}" type="parTrans" cxnId="{F7F858EC-0A9B-4105-81F6-7BC3C9B48022}">
      <dgm:prSet/>
      <dgm:spPr/>
      <dgm:t>
        <a:bodyPr/>
        <a:lstStyle/>
        <a:p>
          <a:endParaRPr lang="en-US"/>
        </a:p>
      </dgm:t>
    </dgm:pt>
    <dgm:pt modelId="{42B7A53E-82F9-4AEE-B561-0AFCCEA9F86F}" type="sibTrans" cxnId="{F7F858EC-0A9B-4105-81F6-7BC3C9B48022}">
      <dgm:prSet/>
      <dgm:spPr/>
      <dgm:t>
        <a:bodyPr/>
        <a:lstStyle/>
        <a:p>
          <a:endParaRPr lang="en-US"/>
        </a:p>
      </dgm:t>
    </dgm:pt>
    <dgm:pt modelId="{B36FD428-1866-4EFD-92D1-501CD14B9D0E}">
      <dgm:prSet/>
      <dgm:spPr/>
      <dgm:t>
        <a:bodyPr/>
        <a:lstStyle/>
        <a:p>
          <a:r>
            <a:rPr lang="en-US" dirty="0"/>
            <a:t>Quick Demo </a:t>
          </a:r>
        </a:p>
      </dgm:t>
    </dgm:pt>
    <dgm:pt modelId="{A7BCF011-ECBF-4E01-B5EA-D3C7DB0F0A84}" type="parTrans" cxnId="{65463F4F-3320-455D-8853-5BDAE52F4783}">
      <dgm:prSet/>
      <dgm:spPr/>
      <dgm:t>
        <a:bodyPr/>
        <a:lstStyle/>
        <a:p>
          <a:endParaRPr lang="en-US"/>
        </a:p>
      </dgm:t>
    </dgm:pt>
    <dgm:pt modelId="{277225F5-0E91-4487-B880-43D84FF3E351}" type="sibTrans" cxnId="{65463F4F-3320-455D-8853-5BDAE52F4783}">
      <dgm:prSet/>
      <dgm:spPr/>
      <dgm:t>
        <a:bodyPr/>
        <a:lstStyle/>
        <a:p>
          <a:endParaRPr lang="en-US"/>
        </a:p>
      </dgm:t>
    </dgm:pt>
    <dgm:pt modelId="{3E73BC15-3470-4408-81D8-BD7B02E2D258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F471A106-4DFD-4F51-A504-9413EF31990F}" type="parTrans" cxnId="{54FE5F75-4931-4B9C-9588-1376CDD9F01A}">
      <dgm:prSet/>
      <dgm:spPr/>
      <dgm:t>
        <a:bodyPr/>
        <a:lstStyle/>
        <a:p>
          <a:endParaRPr lang="en-US"/>
        </a:p>
      </dgm:t>
    </dgm:pt>
    <dgm:pt modelId="{E8AD690A-ECA9-4B5F-BD18-6643F434D5FC}" type="sibTrans" cxnId="{54FE5F75-4931-4B9C-9588-1376CDD9F01A}">
      <dgm:prSet/>
      <dgm:spPr/>
      <dgm:t>
        <a:bodyPr/>
        <a:lstStyle/>
        <a:p>
          <a:endParaRPr lang="en-US"/>
        </a:p>
      </dgm:t>
    </dgm:pt>
    <dgm:pt modelId="{9457B49F-9ABE-4C4E-8A37-A8EEC9655D3B}">
      <dgm:prSet/>
      <dgm:spPr/>
      <dgm:t>
        <a:bodyPr/>
        <a:lstStyle/>
        <a:p>
          <a:r>
            <a:rPr lang="en-US" dirty="0"/>
            <a:t>Project Overview </a:t>
          </a:r>
        </a:p>
      </dgm:t>
    </dgm:pt>
    <dgm:pt modelId="{6FC3B2FF-6279-4683-A2F6-A154CD16F7E3}" type="parTrans" cxnId="{87CA7EB4-58D9-4108-AE51-73785B593EBB}">
      <dgm:prSet/>
      <dgm:spPr/>
      <dgm:t>
        <a:bodyPr/>
        <a:lstStyle/>
        <a:p>
          <a:endParaRPr lang="en-US"/>
        </a:p>
      </dgm:t>
    </dgm:pt>
    <dgm:pt modelId="{A3F12C31-FA32-4D70-81AF-35E7C89D2D9C}" type="sibTrans" cxnId="{87CA7EB4-58D9-4108-AE51-73785B593EBB}">
      <dgm:prSet/>
      <dgm:spPr/>
      <dgm:t>
        <a:bodyPr/>
        <a:lstStyle/>
        <a:p>
          <a:endParaRPr lang="en-US"/>
        </a:p>
      </dgm:t>
    </dgm:pt>
    <dgm:pt modelId="{5092F9B2-862E-48BF-91F7-5B6640723FAA}" type="pres">
      <dgm:prSet presAssocID="{076B27BD-76DA-43F1-B013-50A8618AD677}" presName="linear" presStyleCnt="0">
        <dgm:presLayoutVars>
          <dgm:animLvl val="lvl"/>
          <dgm:resizeHandles val="exact"/>
        </dgm:presLayoutVars>
      </dgm:prSet>
      <dgm:spPr/>
    </dgm:pt>
    <dgm:pt modelId="{D14EA398-3F9A-4BE8-B57A-408B69ABD094}" type="pres">
      <dgm:prSet presAssocID="{8D4E3169-F558-4679-A13F-E8402CA5B5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D9969F-7A2E-4DE2-B604-9A3674FDE2B1}" type="pres">
      <dgm:prSet presAssocID="{8D4E3169-F558-4679-A13F-E8402CA5B5B1}" presName="childText" presStyleLbl="revTx" presStyleIdx="0" presStyleCnt="3">
        <dgm:presLayoutVars>
          <dgm:bulletEnabled val="1"/>
        </dgm:presLayoutVars>
      </dgm:prSet>
      <dgm:spPr/>
    </dgm:pt>
    <dgm:pt modelId="{C341A84F-5051-4F72-91F7-BFB4EDCBB033}" type="pres">
      <dgm:prSet presAssocID="{40C2877A-C5F6-47F3-A9EB-33384B6226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4AD6FA2-6BB8-4D0C-8B36-AE2818BF10FD}" type="pres">
      <dgm:prSet presAssocID="{40C2877A-C5F6-47F3-A9EB-33384B622689}" presName="childText" presStyleLbl="revTx" presStyleIdx="1" presStyleCnt="3">
        <dgm:presLayoutVars>
          <dgm:bulletEnabled val="1"/>
        </dgm:presLayoutVars>
      </dgm:prSet>
      <dgm:spPr/>
    </dgm:pt>
    <dgm:pt modelId="{69B8C185-8B60-4D0D-9AC9-7F57AAEE716F}" type="pres">
      <dgm:prSet presAssocID="{9242813B-10B8-4369-A464-BF0AC7F1133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DF7CC7-8E26-4498-BFB2-CCD9FF2EC5D7}" type="pres">
      <dgm:prSet presAssocID="{9242813B-10B8-4369-A464-BF0AC7F11339}" presName="childText" presStyleLbl="revTx" presStyleIdx="2" presStyleCnt="3">
        <dgm:presLayoutVars>
          <dgm:bulletEnabled val="1"/>
        </dgm:presLayoutVars>
      </dgm:prSet>
      <dgm:spPr/>
    </dgm:pt>
    <dgm:pt modelId="{CBB88C68-BA5D-45E7-B0FF-8BD63F1ADB93}" type="pres">
      <dgm:prSet presAssocID="{9457B49F-9ABE-4C4E-8A37-A8EEC9655D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2A55686-265D-40C8-BA31-DA1074915C3B}" type="pres">
      <dgm:prSet presAssocID="{A3F12C31-FA32-4D70-81AF-35E7C89D2D9C}" presName="spacer" presStyleCnt="0"/>
      <dgm:spPr/>
    </dgm:pt>
    <dgm:pt modelId="{FB11E5B1-4E69-44AB-89AF-FEEF7AD34192}" type="pres">
      <dgm:prSet presAssocID="{B36FD428-1866-4EFD-92D1-501CD14B9D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80A666-C934-4C57-9A96-B05341EC09CD}" type="pres">
      <dgm:prSet presAssocID="{277225F5-0E91-4487-B880-43D84FF3E351}" presName="spacer" presStyleCnt="0"/>
      <dgm:spPr/>
    </dgm:pt>
    <dgm:pt modelId="{5F66C976-97E8-4D67-8D5B-0D3419446F24}" type="pres">
      <dgm:prSet presAssocID="{3E73BC15-3470-4408-81D8-BD7B02E2D25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07AD05-F6AD-4733-A6CE-8C103EF98E0E}" srcId="{076B27BD-76DA-43F1-B013-50A8618AD677}" destId="{9242813B-10B8-4369-A464-BF0AC7F11339}" srcOrd="2" destOrd="0" parTransId="{9A738A84-2EFA-4741-AF8E-437F0B57A2D0}" sibTransId="{FA75B2EA-4F5A-435E-92F4-EFFFDD784FA0}"/>
    <dgm:cxn modelId="{A5CC840F-3B75-4ECB-A556-87DEAFFD0A52}" type="presOf" srcId="{40C2877A-C5F6-47F3-A9EB-33384B622689}" destId="{C341A84F-5051-4F72-91F7-BFB4EDCBB033}" srcOrd="0" destOrd="0" presId="urn:microsoft.com/office/officeart/2005/8/layout/vList2"/>
    <dgm:cxn modelId="{4EC62223-DD32-4969-B706-5A9F655A45AB}" type="presOf" srcId="{3E8B3AD1-40D8-4075-B485-661330E2E87D}" destId="{04AD6FA2-6BB8-4D0C-8B36-AE2818BF10FD}" srcOrd="0" destOrd="2" presId="urn:microsoft.com/office/officeart/2005/8/layout/vList2"/>
    <dgm:cxn modelId="{C217AA2A-544E-4B3D-993E-11746D6BF340}" type="presOf" srcId="{967A8B92-39C7-4E12-889B-D6EF3DF79522}" destId="{B6DF7CC7-8E26-4498-BFB2-CCD9FF2EC5D7}" srcOrd="0" destOrd="1" presId="urn:microsoft.com/office/officeart/2005/8/layout/vList2"/>
    <dgm:cxn modelId="{D5C9B62E-0EAD-472B-9528-9610F2971F6C}" srcId="{8D4E3169-F558-4679-A13F-E8402CA5B5B1}" destId="{C1CF2766-36E2-4359-8E72-5A28CFD69550}" srcOrd="0" destOrd="0" parTransId="{5CA50021-B02D-4B4A-8038-A5D55FFAD2FC}" sibTransId="{8AC47769-9234-4128-B6FE-598E87713913}"/>
    <dgm:cxn modelId="{5BC2602F-6B6D-481A-94A8-4B8B0C702F9E}" srcId="{40C2877A-C5F6-47F3-A9EB-33384B622689}" destId="{4E7D1E18-553F-4A00-9C86-56D5AE7FA854}" srcOrd="3" destOrd="0" parTransId="{3E04F921-C5A2-4A56-B1F0-97837381FCBB}" sibTransId="{9F393053-5E55-4A65-BC2B-00546579D7B5}"/>
    <dgm:cxn modelId="{A075563A-908F-4CAF-ABAF-E5D1840502D0}" srcId="{40C2877A-C5F6-47F3-A9EB-33384B622689}" destId="{0B74FC38-C14D-4208-876B-DBE8C34438EA}" srcOrd="0" destOrd="0" parTransId="{4CD836BD-C092-4861-826A-D6572A6F2CF0}" sibTransId="{27DDC735-ADCC-44BD-A3D5-EC6A85A5B14A}"/>
    <dgm:cxn modelId="{6BB43544-C3E1-4AF2-B92A-1DF9A708E1B0}" type="presOf" srcId="{9242813B-10B8-4369-A464-BF0AC7F11339}" destId="{69B8C185-8B60-4D0D-9AC9-7F57AAEE716F}" srcOrd="0" destOrd="0" presId="urn:microsoft.com/office/officeart/2005/8/layout/vList2"/>
    <dgm:cxn modelId="{7CC4B946-8F30-4090-8D42-D2D0BE84297D}" type="presOf" srcId="{CDDD3E88-6D74-429D-8C10-12A6C62C9E3F}" destId="{B6DF7CC7-8E26-4498-BFB2-CCD9FF2EC5D7}" srcOrd="0" destOrd="0" presId="urn:microsoft.com/office/officeart/2005/8/layout/vList2"/>
    <dgm:cxn modelId="{E0A6AE6D-051D-4889-BD78-A4E98064F8EC}" srcId="{076B27BD-76DA-43F1-B013-50A8618AD677}" destId="{40C2877A-C5F6-47F3-A9EB-33384B622689}" srcOrd="1" destOrd="0" parTransId="{260B4AD2-AA1E-4614-9D30-6DDEA5B82111}" sibTransId="{4AD027AB-BA3F-4CB6-B55D-ABC7AD1A1DE7}"/>
    <dgm:cxn modelId="{65463F4F-3320-455D-8853-5BDAE52F4783}" srcId="{076B27BD-76DA-43F1-B013-50A8618AD677}" destId="{B36FD428-1866-4EFD-92D1-501CD14B9D0E}" srcOrd="4" destOrd="0" parTransId="{A7BCF011-ECBF-4E01-B5EA-D3C7DB0F0A84}" sibTransId="{277225F5-0E91-4487-B880-43D84FF3E351}"/>
    <dgm:cxn modelId="{3EF24B51-3CB3-4048-B844-4D8287100F27}" type="presOf" srcId="{584D13D7-54CC-4FEE-8689-D7494F820198}" destId="{84D9969F-7A2E-4DE2-B604-9A3674FDE2B1}" srcOrd="0" destOrd="1" presId="urn:microsoft.com/office/officeart/2005/8/layout/vList2"/>
    <dgm:cxn modelId="{9D9F4954-5B85-4EBD-8092-02417F61B5C1}" srcId="{9242813B-10B8-4369-A464-BF0AC7F11339}" destId="{CDDD3E88-6D74-429D-8C10-12A6C62C9E3F}" srcOrd="0" destOrd="0" parTransId="{86B48F31-A15D-4E49-A0F7-8DD8758CFC5C}" sibTransId="{4C07FE77-1949-4CDE-BB44-10EF03BFCABD}"/>
    <dgm:cxn modelId="{54FE5F75-4931-4B9C-9588-1376CDD9F01A}" srcId="{076B27BD-76DA-43F1-B013-50A8618AD677}" destId="{3E73BC15-3470-4408-81D8-BD7B02E2D258}" srcOrd="5" destOrd="0" parTransId="{F471A106-4DFD-4F51-A504-9413EF31990F}" sibTransId="{E8AD690A-ECA9-4B5F-BD18-6643F434D5FC}"/>
    <dgm:cxn modelId="{C6254B57-BCE9-4874-9090-BB38424F5464}" srcId="{40C2877A-C5F6-47F3-A9EB-33384B622689}" destId="{00A20F6D-FBA3-4BB5-AB84-573267755FDB}" srcOrd="1" destOrd="0" parTransId="{50767ECC-C139-4444-9FE4-591AC62E39C8}" sibTransId="{40CB11C9-74B2-4F73-B279-23CA5176E507}"/>
    <dgm:cxn modelId="{BCD1BA7D-CE22-458F-9C8E-5494DCDED94A}" type="presOf" srcId="{3E73BC15-3470-4408-81D8-BD7B02E2D258}" destId="{5F66C976-97E8-4D67-8D5B-0D3419446F24}" srcOrd="0" destOrd="0" presId="urn:microsoft.com/office/officeart/2005/8/layout/vList2"/>
    <dgm:cxn modelId="{9E367395-F202-4E87-9696-70F245F6E2A5}" type="presOf" srcId="{EF2D5B53-B65F-423E-A71F-71C148BC7F10}" destId="{04AD6FA2-6BB8-4D0C-8B36-AE2818BF10FD}" srcOrd="0" destOrd="4" presId="urn:microsoft.com/office/officeart/2005/8/layout/vList2"/>
    <dgm:cxn modelId="{152BA49D-A653-48C3-ACDD-4C6F1A7E52B5}" srcId="{40C2877A-C5F6-47F3-A9EB-33384B622689}" destId="{EF2D5B53-B65F-423E-A71F-71C148BC7F10}" srcOrd="4" destOrd="0" parTransId="{D78E4773-8F21-4CCA-802D-267B082D95F9}" sibTransId="{DBC964CD-FF89-4237-A6E3-43C7582F2574}"/>
    <dgm:cxn modelId="{06BF12AF-E872-4453-8B8A-B58F6B714F64}" type="presOf" srcId="{0B74FC38-C14D-4208-876B-DBE8C34438EA}" destId="{04AD6FA2-6BB8-4D0C-8B36-AE2818BF10FD}" srcOrd="0" destOrd="0" presId="urn:microsoft.com/office/officeart/2005/8/layout/vList2"/>
    <dgm:cxn modelId="{764319AF-D671-41B0-9793-C9C6112A7B6E}" type="presOf" srcId="{B36FD428-1866-4EFD-92D1-501CD14B9D0E}" destId="{FB11E5B1-4E69-44AB-89AF-FEEF7AD34192}" srcOrd="0" destOrd="0" presId="urn:microsoft.com/office/officeart/2005/8/layout/vList2"/>
    <dgm:cxn modelId="{87CA7EB4-58D9-4108-AE51-73785B593EBB}" srcId="{076B27BD-76DA-43F1-B013-50A8618AD677}" destId="{9457B49F-9ABE-4C4E-8A37-A8EEC9655D3B}" srcOrd="3" destOrd="0" parTransId="{6FC3B2FF-6279-4683-A2F6-A154CD16F7E3}" sibTransId="{A3F12C31-FA32-4D70-81AF-35E7C89D2D9C}"/>
    <dgm:cxn modelId="{66919AB9-546B-4194-BCFC-C3789CA1F7C0}" srcId="{8D4E3169-F558-4679-A13F-E8402CA5B5B1}" destId="{584D13D7-54CC-4FEE-8689-D7494F820198}" srcOrd="1" destOrd="0" parTransId="{8BF58688-F766-43D7-A823-D7413D1BA699}" sibTransId="{A9D3EC4D-659F-4C6A-92A2-6098A58E053D}"/>
    <dgm:cxn modelId="{BBA719C2-F6AC-4029-8C53-8B0401955FDA}" srcId="{40C2877A-C5F6-47F3-A9EB-33384B622689}" destId="{3E8B3AD1-40D8-4075-B485-661330E2E87D}" srcOrd="2" destOrd="0" parTransId="{4F979524-7F7B-4ACE-9B80-86E929582D3C}" sibTransId="{C70511B6-FC53-4253-A9AE-7511AA83E2C8}"/>
    <dgm:cxn modelId="{82C1F2D3-F98A-4AEE-B603-4A5CADF900ED}" type="presOf" srcId="{076B27BD-76DA-43F1-B013-50A8618AD677}" destId="{5092F9B2-862E-48BF-91F7-5B6640723FAA}" srcOrd="0" destOrd="0" presId="urn:microsoft.com/office/officeart/2005/8/layout/vList2"/>
    <dgm:cxn modelId="{A21086DA-A617-44A1-A2C9-3B61D91593D0}" type="presOf" srcId="{4E7D1E18-553F-4A00-9C86-56D5AE7FA854}" destId="{04AD6FA2-6BB8-4D0C-8B36-AE2818BF10FD}" srcOrd="0" destOrd="3" presId="urn:microsoft.com/office/officeart/2005/8/layout/vList2"/>
    <dgm:cxn modelId="{69CB8EDF-D6B0-4C10-9898-19D36FA2B632}" type="presOf" srcId="{9457B49F-9ABE-4C4E-8A37-A8EEC9655D3B}" destId="{CBB88C68-BA5D-45E7-B0FF-8BD63F1ADB93}" srcOrd="0" destOrd="0" presId="urn:microsoft.com/office/officeart/2005/8/layout/vList2"/>
    <dgm:cxn modelId="{74B07EE9-1014-4C9C-937F-0BB3EB9C20BA}" srcId="{076B27BD-76DA-43F1-B013-50A8618AD677}" destId="{8D4E3169-F558-4679-A13F-E8402CA5B5B1}" srcOrd="0" destOrd="0" parTransId="{26408978-2B1F-4C7A-9A5A-0B8661783976}" sibTransId="{F2AE0C1F-7D99-4BFD-908F-19D46B8A4544}"/>
    <dgm:cxn modelId="{30B0D9EA-316F-45FC-B49C-F2EA2DE0AFB8}" type="presOf" srcId="{00A20F6D-FBA3-4BB5-AB84-573267755FDB}" destId="{04AD6FA2-6BB8-4D0C-8B36-AE2818BF10FD}" srcOrd="0" destOrd="1" presId="urn:microsoft.com/office/officeart/2005/8/layout/vList2"/>
    <dgm:cxn modelId="{CB6A89EB-ACF4-404D-AF47-A408EF4FEEC2}" type="presOf" srcId="{8D4E3169-F558-4679-A13F-E8402CA5B5B1}" destId="{D14EA398-3F9A-4BE8-B57A-408B69ABD094}" srcOrd="0" destOrd="0" presId="urn:microsoft.com/office/officeart/2005/8/layout/vList2"/>
    <dgm:cxn modelId="{F7F858EC-0A9B-4105-81F6-7BC3C9B48022}" srcId="{9242813B-10B8-4369-A464-BF0AC7F11339}" destId="{967A8B92-39C7-4E12-889B-D6EF3DF79522}" srcOrd="1" destOrd="0" parTransId="{CED06123-57AA-414E-B52C-B1995A09C454}" sibTransId="{42B7A53E-82F9-4AEE-B561-0AFCCEA9F86F}"/>
    <dgm:cxn modelId="{10EEF8FF-A8E3-406B-A9C2-EFD877BE61C6}" type="presOf" srcId="{C1CF2766-36E2-4359-8E72-5A28CFD69550}" destId="{84D9969F-7A2E-4DE2-B604-9A3674FDE2B1}" srcOrd="0" destOrd="0" presId="urn:microsoft.com/office/officeart/2005/8/layout/vList2"/>
    <dgm:cxn modelId="{A3D5BCC3-FED3-46A3-883C-1A8666B4FCB4}" type="presParOf" srcId="{5092F9B2-862E-48BF-91F7-5B6640723FAA}" destId="{D14EA398-3F9A-4BE8-B57A-408B69ABD094}" srcOrd="0" destOrd="0" presId="urn:microsoft.com/office/officeart/2005/8/layout/vList2"/>
    <dgm:cxn modelId="{9347C10D-A2D7-4E7A-A450-3F17A85EC5EE}" type="presParOf" srcId="{5092F9B2-862E-48BF-91F7-5B6640723FAA}" destId="{84D9969F-7A2E-4DE2-B604-9A3674FDE2B1}" srcOrd="1" destOrd="0" presId="urn:microsoft.com/office/officeart/2005/8/layout/vList2"/>
    <dgm:cxn modelId="{BFB1F620-C9A6-43E1-BB34-FB157FBAAB80}" type="presParOf" srcId="{5092F9B2-862E-48BF-91F7-5B6640723FAA}" destId="{C341A84F-5051-4F72-91F7-BFB4EDCBB033}" srcOrd="2" destOrd="0" presId="urn:microsoft.com/office/officeart/2005/8/layout/vList2"/>
    <dgm:cxn modelId="{DAAEAF47-CA2F-411C-90FF-4A6D395AAD5F}" type="presParOf" srcId="{5092F9B2-862E-48BF-91F7-5B6640723FAA}" destId="{04AD6FA2-6BB8-4D0C-8B36-AE2818BF10FD}" srcOrd="3" destOrd="0" presId="urn:microsoft.com/office/officeart/2005/8/layout/vList2"/>
    <dgm:cxn modelId="{2D6BB13D-6767-4434-8D58-40BB18C5B786}" type="presParOf" srcId="{5092F9B2-862E-48BF-91F7-5B6640723FAA}" destId="{69B8C185-8B60-4D0D-9AC9-7F57AAEE716F}" srcOrd="4" destOrd="0" presId="urn:microsoft.com/office/officeart/2005/8/layout/vList2"/>
    <dgm:cxn modelId="{5B1FCF82-4066-4C2D-B6BE-02176C2A9AB4}" type="presParOf" srcId="{5092F9B2-862E-48BF-91F7-5B6640723FAA}" destId="{B6DF7CC7-8E26-4498-BFB2-CCD9FF2EC5D7}" srcOrd="5" destOrd="0" presId="urn:microsoft.com/office/officeart/2005/8/layout/vList2"/>
    <dgm:cxn modelId="{9B69E2FE-5B9F-4EC9-AB7C-5DA8FF8DB77C}" type="presParOf" srcId="{5092F9B2-862E-48BF-91F7-5B6640723FAA}" destId="{CBB88C68-BA5D-45E7-B0FF-8BD63F1ADB93}" srcOrd="6" destOrd="0" presId="urn:microsoft.com/office/officeart/2005/8/layout/vList2"/>
    <dgm:cxn modelId="{9DF43B2B-90AA-4164-80F4-3E90EE26CADE}" type="presParOf" srcId="{5092F9B2-862E-48BF-91F7-5B6640723FAA}" destId="{A2A55686-265D-40C8-BA31-DA1074915C3B}" srcOrd="7" destOrd="0" presId="urn:microsoft.com/office/officeart/2005/8/layout/vList2"/>
    <dgm:cxn modelId="{ADE94058-ABEB-4A18-9B3F-25A20C8E5261}" type="presParOf" srcId="{5092F9B2-862E-48BF-91F7-5B6640723FAA}" destId="{FB11E5B1-4E69-44AB-89AF-FEEF7AD34192}" srcOrd="8" destOrd="0" presId="urn:microsoft.com/office/officeart/2005/8/layout/vList2"/>
    <dgm:cxn modelId="{FA4E931B-9892-4671-9662-5A89D82E177D}" type="presParOf" srcId="{5092F9B2-862E-48BF-91F7-5B6640723FAA}" destId="{1C80A666-C934-4C57-9A96-B05341EC09CD}" srcOrd="9" destOrd="0" presId="urn:microsoft.com/office/officeart/2005/8/layout/vList2"/>
    <dgm:cxn modelId="{118B1F4F-CE99-4661-AC11-3CB6EC07B282}" type="presParOf" srcId="{5092F9B2-862E-48BF-91F7-5B6640723FAA}" destId="{5F66C976-97E8-4D67-8D5B-0D3419446F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B1C73-0934-4DB8-B269-3639D38177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776B99-3E5C-43E7-8128-895E65306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one of the most important matrix operation and used in multiple domains like AI, computer vision, network theory etc. </a:t>
          </a:r>
        </a:p>
      </dgm:t>
    </dgm:pt>
    <dgm:pt modelId="{B66A793D-01C9-4C09-8909-14CAAA28297A}" type="parTrans" cxnId="{FB1A43B7-8CE3-47A1-B9A9-59F8F370AAC8}">
      <dgm:prSet/>
      <dgm:spPr/>
      <dgm:t>
        <a:bodyPr/>
        <a:lstStyle/>
        <a:p>
          <a:endParaRPr lang="en-US"/>
        </a:p>
      </dgm:t>
    </dgm:pt>
    <dgm:pt modelId="{E7547B60-31E7-464B-A1D6-D394CE07916A}" type="sibTrans" cxnId="{FB1A43B7-8CE3-47A1-B9A9-59F8F370AAC8}">
      <dgm:prSet/>
      <dgm:spPr/>
      <dgm:t>
        <a:bodyPr/>
        <a:lstStyle/>
        <a:p>
          <a:endParaRPr lang="en-US"/>
        </a:p>
      </dgm:t>
    </dgm:pt>
    <dgm:pt modelId="{27AD0A0E-B713-4567-92E6-D21E17B0D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Because of it being bottleneck in many workloads, computer architects always look for a way to optimize their system for to mat-</a:t>
          </a:r>
          <a:r>
            <a:rPr lang="en-US" dirty="0" err="1"/>
            <a:t>mul</a:t>
          </a:r>
          <a:r>
            <a:rPr lang="en-US" dirty="0"/>
            <a:t> operator.</a:t>
          </a:r>
        </a:p>
      </dgm:t>
    </dgm:pt>
    <dgm:pt modelId="{C9BF315B-14F1-4DB0-B945-F17EF45A2CB5}" type="parTrans" cxnId="{2CCD66CF-5622-4B4C-A2F1-DF9DB5080713}">
      <dgm:prSet/>
      <dgm:spPr/>
      <dgm:t>
        <a:bodyPr/>
        <a:lstStyle/>
        <a:p>
          <a:endParaRPr lang="en-US"/>
        </a:p>
      </dgm:t>
    </dgm:pt>
    <dgm:pt modelId="{75F86938-DE81-4FA9-BC00-442DF0549936}" type="sibTrans" cxnId="{2CCD66CF-5622-4B4C-A2F1-DF9DB5080713}">
      <dgm:prSet/>
      <dgm:spPr/>
      <dgm:t>
        <a:bodyPr/>
        <a:lstStyle/>
        <a:p>
          <a:endParaRPr lang="en-US"/>
        </a:p>
      </dgm:t>
    </dgm:pt>
    <dgm:pt modelId="{8A5A4828-E84A-4665-8719-17F8F0CF04B2}" type="pres">
      <dgm:prSet presAssocID="{E0FB1C73-0934-4DB8-B269-3639D38177D2}" presName="root" presStyleCnt="0">
        <dgm:presLayoutVars>
          <dgm:dir/>
          <dgm:resizeHandles val="exact"/>
        </dgm:presLayoutVars>
      </dgm:prSet>
      <dgm:spPr/>
    </dgm:pt>
    <dgm:pt modelId="{6B7BCBBA-07E2-4134-9B89-6A340F07D135}" type="pres">
      <dgm:prSet presAssocID="{CD776B99-3E5C-43E7-8128-895E653063E8}" presName="compNode" presStyleCnt="0"/>
      <dgm:spPr/>
    </dgm:pt>
    <dgm:pt modelId="{A3CF6C72-B260-40D1-9069-C90D1BFC9E4B}" type="pres">
      <dgm:prSet presAssocID="{CD776B99-3E5C-43E7-8128-895E653063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40F92E6-78ED-4341-8877-F0B32272CB0C}" type="pres">
      <dgm:prSet presAssocID="{CD776B99-3E5C-43E7-8128-895E653063E8}" presName="spaceRect" presStyleCnt="0"/>
      <dgm:spPr/>
    </dgm:pt>
    <dgm:pt modelId="{B5C3AA83-2BC4-4830-A25F-3E7945B22A49}" type="pres">
      <dgm:prSet presAssocID="{CD776B99-3E5C-43E7-8128-895E653063E8}" presName="textRect" presStyleLbl="revTx" presStyleIdx="0" presStyleCnt="2">
        <dgm:presLayoutVars>
          <dgm:chMax val="1"/>
          <dgm:chPref val="1"/>
        </dgm:presLayoutVars>
      </dgm:prSet>
      <dgm:spPr/>
    </dgm:pt>
    <dgm:pt modelId="{36731A4D-B10A-428D-BD98-76974154F60E}" type="pres">
      <dgm:prSet presAssocID="{E7547B60-31E7-464B-A1D6-D394CE07916A}" presName="sibTrans" presStyleCnt="0"/>
      <dgm:spPr/>
    </dgm:pt>
    <dgm:pt modelId="{53239E74-01EE-4452-9F69-878843E5F566}" type="pres">
      <dgm:prSet presAssocID="{27AD0A0E-B713-4567-92E6-D21E17B0D709}" presName="compNode" presStyleCnt="0"/>
      <dgm:spPr/>
    </dgm:pt>
    <dgm:pt modelId="{A4D1610F-B6AE-45A9-BEA4-6607BC7D4E13}" type="pres">
      <dgm:prSet presAssocID="{27AD0A0E-B713-4567-92E6-D21E17B0D7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BF455B-13D1-4D2D-BDA0-533F00FF14B3}" type="pres">
      <dgm:prSet presAssocID="{27AD0A0E-B713-4567-92E6-D21E17B0D709}" presName="spaceRect" presStyleCnt="0"/>
      <dgm:spPr/>
    </dgm:pt>
    <dgm:pt modelId="{96942D57-E23E-4A90-9A0A-84EBBF160D10}" type="pres">
      <dgm:prSet presAssocID="{27AD0A0E-B713-4567-92E6-D21E17B0D7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7CE24A-23A1-4D09-82B7-74D92F666C75}" type="presOf" srcId="{CD776B99-3E5C-43E7-8128-895E653063E8}" destId="{B5C3AA83-2BC4-4830-A25F-3E7945B22A49}" srcOrd="0" destOrd="0" presId="urn:microsoft.com/office/officeart/2018/2/layout/IconLabelList"/>
    <dgm:cxn modelId="{FB1A43B7-8CE3-47A1-B9A9-59F8F370AAC8}" srcId="{E0FB1C73-0934-4DB8-B269-3639D38177D2}" destId="{CD776B99-3E5C-43E7-8128-895E653063E8}" srcOrd="0" destOrd="0" parTransId="{B66A793D-01C9-4C09-8909-14CAAA28297A}" sibTransId="{E7547B60-31E7-464B-A1D6-D394CE07916A}"/>
    <dgm:cxn modelId="{2CCD66CF-5622-4B4C-A2F1-DF9DB5080713}" srcId="{E0FB1C73-0934-4DB8-B269-3639D38177D2}" destId="{27AD0A0E-B713-4567-92E6-D21E17B0D709}" srcOrd="1" destOrd="0" parTransId="{C9BF315B-14F1-4DB0-B945-F17EF45A2CB5}" sibTransId="{75F86938-DE81-4FA9-BC00-442DF0549936}"/>
    <dgm:cxn modelId="{1BEF9CF2-3F35-4612-8EC4-A840450672D3}" type="presOf" srcId="{E0FB1C73-0934-4DB8-B269-3639D38177D2}" destId="{8A5A4828-E84A-4665-8719-17F8F0CF04B2}" srcOrd="0" destOrd="0" presId="urn:microsoft.com/office/officeart/2018/2/layout/IconLabelList"/>
    <dgm:cxn modelId="{F044C5FA-F0AF-47B7-8000-467AD9EE7363}" type="presOf" srcId="{27AD0A0E-B713-4567-92E6-D21E17B0D709}" destId="{96942D57-E23E-4A90-9A0A-84EBBF160D10}" srcOrd="0" destOrd="0" presId="urn:microsoft.com/office/officeart/2018/2/layout/IconLabelList"/>
    <dgm:cxn modelId="{EA40173A-3F88-4B92-B8B1-4BA17D074524}" type="presParOf" srcId="{8A5A4828-E84A-4665-8719-17F8F0CF04B2}" destId="{6B7BCBBA-07E2-4134-9B89-6A340F07D135}" srcOrd="0" destOrd="0" presId="urn:microsoft.com/office/officeart/2018/2/layout/IconLabelList"/>
    <dgm:cxn modelId="{A9379241-9022-4A98-BAE4-07183D7CCC21}" type="presParOf" srcId="{6B7BCBBA-07E2-4134-9B89-6A340F07D135}" destId="{A3CF6C72-B260-40D1-9069-C90D1BFC9E4B}" srcOrd="0" destOrd="0" presId="urn:microsoft.com/office/officeart/2018/2/layout/IconLabelList"/>
    <dgm:cxn modelId="{64F3594B-8428-4117-A3A3-2427136F0677}" type="presParOf" srcId="{6B7BCBBA-07E2-4134-9B89-6A340F07D135}" destId="{E40F92E6-78ED-4341-8877-F0B32272CB0C}" srcOrd="1" destOrd="0" presId="urn:microsoft.com/office/officeart/2018/2/layout/IconLabelList"/>
    <dgm:cxn modelId="{82401479-3495-40FC-B606-51C5DDC5BCEC}" type="presParOf" srcId="{6B7BCBBA-07E2-4134-9B89-6A340F07D135}" destId="{B5C3AA83-2BC4-4830-A25F-3E7945B22A49}" srcOrd="2" destOrd="0" presId="urn:microsoft.com/office/officeart/2018/2/layout/IconLabelList"/>
    <dgm:cxn modelId="{928305BC-00A3-4764-AF37-C319FF4EE3C9}" type="presParOf" srcId="{8A5A4828-E84A-4665-8719-17F8F0CF04B2}" destId="{36731A4D-B10A-428D-BD98-76974154F60E}" srcOrd="1" destOrd="0" presId="urn:microsoft.com/office/officeart/2018/2/layout/IconLabelList"/>
    <dgm:cxn modelId="{338C98AE-F517-40E4-83A4-FFCB4160E37F}" type="presParOf" srcId="{8A5A4828-E84A-4665-8719-17F8F0CF04B2}" destId="{53239E74-01EE-4452-9F69-878843E5F566}" srcOrd="2" destOrd="0" presId="urn:microsoft.com/office/officeart/2018/2/layout/IconLabelList"/>
    <dgm:cxn modelId="{FB9F84F9-3C3B-4326-B61F-A6B39B307AC2}" type="presParOf" srcId="{53239E74-01EE-4452-9F69-878843E5F566}" destId="{A4D1610F-B6AE-45A9-BEA4-6607BC7D4E13}" srcOrd="0" destOrd="0" presId="urn:microsoft.com/office/officeart/2018/2/layout/IconLabelList"/>
    <dgm:cxn modelId="{378FB48B-3A04-4422-95DB-3C9C2BBA7DB2}" type="presParOf" srcId="{53239E74-01EE-4452-9F69-878843E5F566}" destId="{EFBF455B-13D1-4D2D-BDA0-533F00FF14B3}" srcOrd="1" destOrd="0" presId="urn:microsoft.com/office/officeart/2018/2/layout/IconLabelList"/>
    <dgm:cxn modelId="{B9374086-1BA5-48CF-A1CB-66C39248A8BC}" type="presParOf" srcId="{53239E74-01EE-4452-9F69-878843E5F566}" destId="{96942D57-E23E-4A90-9A0A-84EBBF160D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EA398-3F9A-4BE8-B57A-408B69ABD094}">
      <dsp:nvSpPr>
        <dsp:cNvPr id="0" name=""/>
        <dsp:cNvSpPr/>
      </dsp:nvSpPr>
      <dsp:spPr>
        <a:xfrm>
          <a:off x="0" y="39720"/>
          <a:ext cx="6900512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23417" y="63137"/>
        <a:ext cx="6853678" cy="432866"/>
      </dsp:txXfrm>
    </dsp:sp>
    <dsp:sp modelId="{84D9969F-7A2E-4DE2-B604-9A3674FDE2B1}">
      <dsp:nvSpPr>
        <dsp:cNvPr id="0" name=""/>
        <dsp:cNvSpPr/>
      </dsp:nvSpPr>
      <dsp:spPr>
        <a:xfrm>
          <a:off x="0" y="519420"/>
          <a:ext cx="6900512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Why </a:t>
          </a:r>
          <a:r>
            <a:rPr lang="en-US" sz="1600" kern="1200" dirty="0" err="1"/>
            <a:t>matmul</a:t>
          </a:r>
          <a:r>
            <a:rPr lang="en-US" sz="1600" kern="1200" dirty="0"/>
            <a:t> is so important?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Sparse Matrix Multiplication</a:t>
          </a:r>
        </a:p>
      </dsp:txBody>
      <dsp:txXfrm>
        <a:off x="0" y="519420"/>
        <a:ext cx="6900512" cy="548550"/>
      </dsp:txXfrm>
    </dsp:sp>
    <dsp:sp modelId="{C341A84F-5051-4F72-91F7-BFB4EDCBB033}">
      <dsp:nvSpPr>
        <dsp:cNvPr id="0" name=""/>
        <dsp:cNvSpPr/>
      </dsp:nvSpPr>
      <dsp:spPr>
        <a:xfrm>
          <a:off x="0" y="1067970"/>
          <a:ext cx="6900512" cy="479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Matmul kernel</a:t>
          </a:r>
        </a:p>
      </dsp:txBody>
      <dsp:txXfrm>
        <a:off x="23417" y="1091387"/>
        <a:ext cx="6853678" cy="432866"/>
      </dsp:txXfrm>
    </dsp:sp>
    <dsp:sp modelId="{04AD6FA2-6BB8-4D0C-8B36-AE2818BF10FD}">
      <dsp:nvSpPr>
        <dsp:cNvPr id="0" name=""/>
        <dsp:cNvSpPr/>
      </dsp:nvSpPr>
      <dsp:spPr>
        <a:xfrm>
          <a:off x="0" y="1547670"/>
          <a:ext cx="6900512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ijk algorithm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ikj algorithm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Strassen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SPGEMM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SMASH 	</a:t>
          </a:r>
        </a:p>
      </dsp:txBody>
      <dsp:txXfrm>
        <a:off x="0" y="1547670"/>
        <a:ext cx="6900512" cy="1366200"/>
      </dsp:txXfrm>
    </dsp:sp>
    <dsp:sp modelId="{69B8C185-8B60-4D0D-9AC9-7F57AAEE716F}">
      <dsp:nvSpPr>
        <dsp:cNvPr id="0" name=""/>
        <dsp:cNvSpPr/>
      </dsp:nvSpPr>
      <dsp:spPr>
        <a:xfrm>
          <a:off x="0" y="2913870"/>
          <a:ext cx="6900512" cy="479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Simulation Infra</a:t>
          </a:r>
        </a:p>
      </dsp:txBody>
      <dsp:txXfrm>
        <a:off x="23417" y="2937287"/>
        <a:ext cx="6853678" cy="432866"/>
      </dsp:txXfrm>
    </dsp:sp>
    <dsp:sp modelId="{B6DF7CC7-8E26-4498-BFB2-CCD9FF2EC5D7}">
      <dsp:nvSpPr>
        <dsp:cNvPr id="0" name=""/>
        <dsp:cNvSpPr/>
      </dsp:nvSpPr>
      <dsp:spPr>
        <a:xfrm>
          <a:off x="0" y="3393570"/>
          <a:ext cx="6900512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Intel Pin tool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Cache Simulator overview</a:t>
          </a:r>
        </a:p>
      </dsp:txBody>
      <dsp:txXfrm>
        <a:off x="0" y="3393570"/>
        <a:ext cx="6900512" cy="548550"/>
      </dsp:txXfrm>
    </dsp:sp>
    <dsp:sp modelId="{CBB88C68-BA5D-45E7-B0FF-8BD63F1ADB93}">
      <dsp:nvSpPr>
        <dsp:cNvPr id="0" name=""/>
        <dsp:cNvSpPr/>
      </dsp:nvSpPr>
      <dsp:spPr>
        <a:xfrm>
          <a:off x="0" y="3942120"/>
          <a:ext cx="6900512" cy="479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Overview </a:t>
          </a:r>
        </a:p>
      </dsp:txBody>
      <dsp:txXfrm>
        <a:off x="23417" y="3965537"/>
        <a:ext cx="6853678" cy="432866"/>
      </dsp:txXfrm>
    </dsp:sp>
    <dsp:sp modelId="{FB11E5B1-4E69-44AB-89AF-FEEF7AD34192}">
      <dsp:nvSpPr>
        <dsp:cNvPr id="0" name=""/>
        <dsp:cNvSpPr/>
      </dsp:nvSpPr>
      <dsp:spPr>
        <a:xfrm>
          <a:off x="0" y="4479420"/>
          <a:ext cx="6900512" cy="479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Quick Demo </a:t>
          </a:r>
        </a:p>
      </dsp:txBody>
      <dsp:txXfrm>
        <a:off x="23417" y="4502837"/>
        <a:ext cx="6853678" cy="432866"/>
      </dsp:txXfrm>
    </dsp:sp>
    <dsp:sp modelId="{5F66C976-97E8-4D67-8D5B-0D3419446F24}">
      <dsp:nvSpPr>
        <dsp:cNvPr id="0" name=""/>
        <dsp:cNvSpPr/>
      </dsp:nvSpPr>
      <dsp:spPr>
        <a:xfrm>
          <a:off x="0" y="5016720"/>
          <a:ext cx="6900512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</a:t>
          </a:r>
        </a:p>
      </dsp:txBody>
      <dsp:txXfrm>
        <a:off x="23417" y="5040137"/>
        <a:ext cx="6853678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6C72-B260-40D1-9069-C90D1BFC9E4B}">
      <dsp:nvSpPr>
        <dsp:cNvPr id="0" name=""/>
        <dsp:cNvSpPr/>
      </dsp:nvSpPr>
      <dsp:spPr>
        <a:xfrm>
          <a:off x="983992" y="1412936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AA83-2BC4-4830-A25F-3E7945B22A49}">
      <dsp:nvSpPr>
        <dsp:cNvPr id="0" name=""/>
        <dsp:cNvSpPr/>
      </dsp:nvSpPr>
      <dsp:spPr>
        <a:xfrm>
          <a:off x="55867" y="33267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is one of the most important matrix operation and used in multiple domains like AI, computer vision, network theory etc. </a:t>
          </a:r>
        </a:p>
      </dsp:txBody>
      <dsp:txXfrm>
        <a:off x="55867" y="3326769"/>
        <a:ext cx="3375000" cy="720000"/>
      </dsp:txXfrm>
    </dsp:sp>
    <dsp:sp modelId="{A4D1610F-B6AE-45A9-BEA4-6607BC7D4E13}">
      <dsp:nvSpPr>
        <dsp:cNvPr id="0" name=""/>
        <dsp:cNvSpPr/>
      </dsp:nvSpPr>
      <dsp:spPr>
        <a:xfrm>
          <a:off x="4949617" y="1412936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2D57-E23E-4A90-9A0A-84EBBF160D10}">
      <dsp:nvSpPr>
        <dsp:cNvPr id="0" name=""/>
        <dsp:cNvSpPr/>
      </dsp:nvSpPr>
      <dsp:spPr>
        <a:xfrm>
          <a:off x="4021492" y="33267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Because of it being bottleneck in many workloads, computer architects always look for a way to optimize their system for to mat-</a:t>
          </a:r>
          <a:r>
            <a:rPr lang="en-US" sz="1300" kern="1200" dirty="0" err="1"/>
            <a:t>mul</a:t>
          </a:r>
          <a:r>
            <a:rPr lang="en-US" sz="1300" kern="1200" dirty="0"/>
            <a:t> operator.</a:t>
          </a:r>
        </a:p>
      </dsp:txBody>
      <dsp:txXfrm>
        <a:off x="4021492" y="33267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1B9F2-2373-43AB-8BB3-C7C69EF4A47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29594-650B-45DD-A888-7EC8A12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29594-650B-45DD-A888-7EC8A1255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Intel Xeon CPU E5 @3.5GHz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29594-650B-45DD-A888-7EC8A12555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4EDA-79B5-41EE-B276-A3042A80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E2E0-03F5-4840-8341-7B86AE7A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A4D2-6F7A-43BC-8827-4BA5C757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4924-F8A9-43B3-AC2A-8FA8CDA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0AE3-5067-4FEE-BD0D-FCB72D8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D72A-4930-41EC-B859-1923738A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89D0F-3E04-46CA-A672-6C6E1EFA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BFF-E5D9-4F92-A89A-98B0157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FF78-49FA-4CB7-BEA8-AC9A109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43E4-C3EE-41DD-A164-9393A00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9DCB6-670A-4B94-955B-C4222852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97C12-F905-4BE4-88E9-927F8561D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D606-E84F-4EEC-BA40-70C0E507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BA00-35AF-456E-AA66-93D4D3B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77C9-F7A6-4A84-B12F-5D688984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F0CE-DF60-435A-AEAC-72170A0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29A6-6C51-4FB5-B7BC-6FABFEAA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1339-BC8C-423C-AEF1-E2B5710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4B48-CB9C-44B6-88E6-D4174D59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620D-004D-4576-92AF-A349113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28B9-0B6C-4F56-B506-A875E370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83949-55AA-4DDE-B491-8C3ACDA7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CB8B-A6EC-4BCC-9C23-9047ADA6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6531-E0F3-4ABD-BBC6-BD35BD6D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7571-B702-4042-973A-BF3E7114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41E-47C1-4A2F-8AA1-F840C3E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6D41-C5F8-4542-ACCA-C7734794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AB446-B0BD-4076-BC92-53196AAEB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C5E5-7ECF-4DF8-9A39-FB32A06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8C2A6-C592-4975-9489-A40FAAD8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68AA-621C-47EA-8A28-70B71C19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32E3-4EA0-431B-A4C8-D86F6D68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B783-8DC4-4918-A5DC-43623FEAE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07F4-FD41-4A51-B716-717A82809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C0FD-6E6C-4BFB-9E0C-326AD9D80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8AD84-BD84-49A9-8D1A-0BEF5784D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44A25-FA50-4053-AD55-C10F1F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E3471-9951-4562-9DB9-18A3DB0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C7F60-3FAE-47B8-A5B4-ACAE2125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1EC6-1994-436D-84C9-C69C86F1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9FE9C-7254-4CBA-9BD2-A51FB4D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F9317-7356-42F0-8569-0B4822FE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AB07-AD55-45D7-878D-DDD5E4E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D7DBA-A71B-4B9A-B183-83A5ABFA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C1123-6715-42A5-A334-A0AF63C8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3DF2-6692-48D1-BE6A-7BF5356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F7CA-D1B8-48D5-9825-D6F0D9F7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4646-E69D-446A-8189-B5681690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852AD-17AE-4B8C-B11E-F5222897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E07C-AA7A-4087-A80B-58D0956F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BC8C-3184-4B0A-85A0-D37F4F27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2C10-A347-4609-B721-9548CE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97A0-5E42-4854-A308-36468A07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AAC79-E135-4D26-9511-B5701F211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42993-DEFE-4A10-B0FE-788A355E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4FD-1980-443E-B967-FCD7C4B2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5076-5070-41C7-99C4-3FD231E0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0292D-9756-4A2B-8DE8-A6F0467E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561AE-0377-4EC4-B34C-A20EC307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8504-50AD-49B9-BA30-89624148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3A33-9C30-4A5E-9867-15A606198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E22E-EB05-41E0-A2E9-8221AED4257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A2D3-9BD4-4D3D-A6E2-1A2C7896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B770-951D-4BE5-A08B-66AE8BFD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330A-9F34-4AD3-90AE-B5AFE50A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3014983&amp;CFID=929265487&amp;CFTOKEN=50939174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58A60-606C-4E69-B693-D66C0E42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637953"/>
            <a:ext cx="7659688" cy="3189507"/>
          </a:xfrm>
        </p:spPr>
        <p:txBody>
          <a:bodyPr>
            <a:normAutofit fontScale="90000"/>
          </a:bodyPr>
          <a:lstStyle/>
          <a:p>
            <a:pPr algn="l"/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 technique for cache performance analysis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FCD840-7F1A-4868-ADA4-0119D51CD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57" y="4376667"/>
            <a:ext cx="7659688" cy="108925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EFFFF"/>
                </a:solidFill>
              </a:rPr>
              <a:t>Abhijeet Kumar  (amk7371)</a:t>
            </a:r>
          </a:p>
          <a:p>
            <a:pPr algn="l"/>
            <a:r>
              <a:rPr lang="en-US" sz="2800" dirty="0">
                <a:solidFill>
                  <a:srgbClr val="FEFFFF"/>
                </a:solidFill>
              </a:rPr>
              <a:t>Abhishek Kumar (azk6085)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5629-4E56-4DCB-BF56-DAE383EF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941844"/>
          </a:xfrm>
        </p:spPr>
        <p:txBody>
          <a:bodyPr/>
          <a:lstStyle/>
          <a:p>
            <a:r>
              <a:rPr lang="en-US" dirty="0"/>
              <a:t>SMASH[1]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A8F98-95B5-492C-9A25-2D686908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657"/>
            <a:ext cx="10515600" cy="4351338"/>
          </a:xfrm>
        </p:spPr>
        <p:txBody>
          <a:bodyPr/>
          <a:lstStyle/>
          <a:p>
            <a:r>
              <a:rPr lang="en-US" dirty="0"/>
              <a:t>HW/SW co-designed method aims at efficient storage and computation of sparse matrices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6B53A2-2260-4DE2-9D90-87232857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6" y="3198967"/>
            <a:ext cx="5572707" cy="2265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DE41BC-79DB-4869-9062-38083EA92A2C}"/>
              </a:ext>
            </a:extLst>
          </p:cNvPr>
          <p:cNvSpPr txBox="1"/>
          <p:nvPr/>
        </p:nvSpPr>
        <p:spPr>
          <a:xfrm>
            <a:off x="930564" y="6025646"/>
            <a:ext cx="101392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0" dirty="0">
                <a:effectLst/>
                <a:latin typeface="-apple-system"/>
              </a:rPr>
              <a:t>[1] Konstantinos </a:t>
            </a:r>
            <a:r>
              <a:rPr lang="en-US" sz="1100" i="0" dirty="0" err="1">
                <a:effectLst/>
                <a:latin typeface="-apple-system"/>
              </a:rPr>
              <a:t>Kanellopoulos</a:t>
            </a:r>
            <a:r>
              <a:rPr lang="en-US" sz="1100" i="0" dirty="0">
                <a:effectLst/>
                <a:latin typeface="-apple-system"/>
              </a:rPr>
              <a:t>, Nandita Vijaykumar, Christina </a:t>
            </a:r>
            <a:r>
              <a:rPr lang="en-US" sz="1100" i="0" dirty="0" err="1">
                <a:effectLst/>
                <a:latin typeface="-apple-system"/>
              </a:rPr>
              <a:t>Giannoula</a:t>
            </a:r>
            <a:r>
              <a:rPr lang="en-US" sz="1100" i="0" dirty="0">
                <a:effectLst/>
                <a:latin typeface="-apple-system"/>
              </a:rPr>
              <a:t>, </a:t>
            </a:r>
            <a:r>
              <a:rPr lang="en-US" sz="1100" i="0" dirty="0" err="1">
                <a:effectLst/>
                <a:latin typeface="-apple-system"/>
              </a:rPr>
              <a:t>Roknoddin</a:t>
            </a:r>
            <a:r>
              <a:rPr lang="en-US" sz="1100" i="0" dirty="0">
                <a:effectLst/>
                <a:latin typeface="-apple-system"/>
              </a:rPr>
              <a:t> Azizi,  Skanda </a:t>
            </a:r>
            <a:r>
              <a:rPr lang="en-US" sz="1100" i="0" dirty="0" err="1">
                <a:effectLst/>
                <a:latin typeface="-apple-system"/>
              </a:rPr>
              <a:t>Koppula</a:t>
            </a:r>
            <a:r>
              <a:rPr lang="en-US" sz="1100" i="0" dirty="0">
                <a:effectLst/>
                <a:latin typeface="-apple-system"/>
              </a:rPr>
              <a:t>, Nika Mansouri </a:t>
            </a:r>
            <a:r>
              <a:rPr lang="en-US" sz="1100" i="0" dirty="0" err="1">
                <a:effectLst/>
                <a:latin typeface="-apple-system"/>
              </a:rPr>
              <a:t>Ghiasi</a:t>
            </a:r>
            <a:r>
              <a:rPr lang="en-US" sz="1100" i="0" dirty="0">
                <a:effectLst/>
                <a:latin typeface="-apple-system"/>
              </a:rPr>
              <a:t>, Taha </a:t>
            </a:r>
            <a:r>
              <a:rPr lang="en-US" sz="1100" i="0" dirty="0" err="1">
                <a:effectLst/>
                <a:latin typeface="-apple-system"/>
              </a:rPr>
              <a:t>Shahroodi</a:t>
            </a:r>
            <a:r>
              <a:rPr lang="en-US" sz="1100" i="0" dirty="0">
                <a:effectLst/>
                <a:latin typeface="-apple-system"/>
              </a:rPr>
              <a:t>, Juan Gomez-Luna, and </a:t>
            </a:r>
            <a:r>
              <a:rPr lang="en-US" sz="1100" i="0" dirty="0" err="1">
                <a:effectLst/>
                <a:latin typeface="-apple-system"/>
              </a:rPr>
              <a:t>Onur</a:t>
            </a:r>
            <a:r>
              <a:rPr lang="en-US" sz="1100" i="0" dirty="0">
                <a:effectLst/>
                <a:latin typeface="-apple-system"/>
              </a:rPr>
              <a:t> </a:t>
            </a:r>
            <a:r>
              <a:rPr lang="en-US" sz="1100" i="0" dirty="0" err="1">
                <a:effectLst/>
                <a:latin typeface="-apple-system"/>
              </a:rPr>
              <a:t>Mutlu</a:t>
            </a:r>
            <a:r>
              <a:rPr lang="en-US" sz="1100" i="0" dirty="0">
                <a:effectLst/>
                <a:latin typeface="-apple-system"/>
              </a:rPr>
              <a:t>,  </a:t>
            </a:r>
            <a:r>
              <a:rPr lang="en-US" sz="1100" i="0" u="none" strike="noStrike" dirty="0">
                <a:effectLst/>
                <a:latin typeface="-apple-system"/>
              </a:rPr>
              <a:t>SMASH: Co-designing Software Compression and Hardware-Accelerated Indexing for Efficient Sparse Matrix Operations</a:t>
            </a:r>
          </a:p>
          <a:p>
            <a:r>
              <a:rPr lang="en-US" sz="1100" i="0" dirty="0">
                <a:effectLst/>
                <a:latin typeface="-apple-system"/>
              </a:rPr>
              <a:t> Proceedings of the 52nd International Symposium on Microarchitecture (MICRO), Columbus, OH, USA, October 2019.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178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5C3C-0785-4F2C-9B76-A8111E7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Compression Scheme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93369C-9974-48AC-9305-05B75F7F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89" y="2186356"/>
            <a:ext cx="8877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8965-D3D3-498F-83F8-0DB8A617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BBF7A-659F-4AED-9EFA-D8127E11E79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009" y="1825623"/>
            <a:ext cx="4086225" cy="43513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B9B03-D16A-4803-B3AC-FEB896B2F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Interprets the bitmap hierarchy used in software</a:t>
            </a:r>
          </a:p>
          <a:p>
            <a:r>
              <a:rPr lang="en-US" dirty="0"/>
              <a:t>Buffers the Bitmap hierarchy and scans it using 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239926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43F90-EEDD-4960-AF00-24C2D6D0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Intel Pin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C74F-6D07-49FF-B335-3C9AB54C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 is a dynamic binary instrumentation framework for the IA-32,x86-64 and MIC instruction-set architecture that enabled the creation of dynamic program analysis tool. </a:t>
            </a:r>
          </a:p>
          <a:p>
            <a:r>
              <a:rPr lang="en-US" dirty="0"/>
              <a:t>Pin Framework provide APIs that can add probes to the already compiled executable for dump memory access traces. </a:t>
            </a:r>
          </a:p>
        </p:txBody>
      </p:sp>
    </p:spTree>
    <p:extLst>
      <p:ext uri="{BB962C8B-B14F-4D97-AF65-F5344CB8AC3E}">
        <p14:creationId xmlns:p14="http://schemas.microsoft.com/office/powerpoint/2010/main" val="407968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87BD-9B29-4334-976C-E9EDD76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FF8-4A94-45CE-8D2E-482EAF3B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based simulator which take cache config(</a:t>
            </a:r>
            <a:r>
              <a:rPr lang="en-US" dirty="0" err="1"/>
              <a:t>yaml</a:t>
            </a:r>
            <a:r>
              <a:rPr lang="en-US" dirty="0"/>
              <a:t> file) and traces (</a:t>
            </a:r>
            <a:r>
              <a:rPr lang="en-US" dirty="0" err="1"/>
              <a:t>pintool</a:t>
            </a:r>
            <a:r>
              <a:rPr lang="en-US" dirty="0"/>
              <a:t> output) as input to estimate the cycle and cache stats.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40EDB-6ABE-4C00-B4C0-4AA3E77A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18" y="2890838"/>
            <a:ext cx="3790950" cy="3286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39EBC-1B06-4D18-9A59-C874514D558A}"/>
              </a:ext>
            </a:extLst>
          </p:cNvPr>
          <p:cNvSpPr txBox="1"/>
          <p:nvPr/>
        </p:nvSpPr>
        <p:spPr>
          <a:xfrm>
            <a:off x="4900474" y="6185098"/>
            <a:ext cx="1913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3-level Cache Config file</a:t>
            </a:r>
          </a:p>
        </p:txBody>
      </p:sp>
    </p:spTree>
    <p:extLst>
      <p:ext uri="{BB962C8B-B14F-4D97-AF65-F5344CB8AC3E}">
        <p14:creationId xmlns:p14="http://schemas.microsoft.com/office/powerpoint/2010/main" val="38889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2EC8281-6215-46B7-8788-13B248F932B5}"/>
              </a:ext>
            </a:extLst>
          </p:cNvPr>
          <p:cNvGrpSpPr/>
          <p:nvPr/>
        </p:nvGrpSpPr>
        <p:grpSpPr>
          <a:xfrm>
            <a:off x="2006353" y="76342"/>
            <a:ext cx="7182035" cy="6705315"/>
            <a:chOff x="358064" y="15364"/>
            <a:chExt cx="6646417" cy="6705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C436A5-7E50-4FD0-A2DE-539968DE830E}"/>
                </a:ext>
              </a:extLst>
            </p:cNvPr>
            <p:cNvSpPr/>
            <p:nvPr/>
          </p:nvSpPr>
          <p:spPr>
            <a:xfrm>
              <a:off x="358064" y="200030"/>
              <a:ext cx="6646417" cy="65206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9091F2-7E16-420E-9BB3-36AE8116727D}"/>
                </a:ext>
              </a:extLst>
            </p:cNvPr>
            <p:cNvSpPr txBox="1"/>
            <p:nvPr/>
          </p:nvSpPr>
          <p:spPr>
            <a:xfrm>
              <a:off x="1231313" y="15364"/>
              <a:ext cx="16778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Simulator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08910D-4687-4832-A1F2-67DA74398AEE}"/>
                </a:ext>
              </a:extLst>
            </p:cNvPr>
            <p:cNvGrpSpPr/>
            <p:nvPr/>
          </p:nvGrpSpPr>
          <p:grpSpPr>
            <a:xfrm>
              <a:off x="1933480" y="513188"/>
              <a:ext cx="3062796" cy="2092751"/>
              <a:chOff x="2467992" y="1413928"/>
              <a:chExt cx="3062796" cy="20927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F01F35-0C9B-462D-9A4B-0EC69B305566}"/>
                  </a:ext>
                </a:extLst>
              </p:cNvPr>
              <p:cNvSpPr/>
              <p:nvPr/>
            </p:nvSpPr>
            <p:spPr>
              <a:xfrm>
                <a:off x="2467992" y="1567816"/>
                <a:ext cx="3062796" cy="19388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6132C-EF3B-48DC-AD47-F8CF03EB017A}"/>
                  </a:ext>
                </a:extLst>
              </p:cNvPr>
              <p:cNvSpPr txBox="1"/>
              <p:nvPr/>
            </p:nvSpPr>
            <p:spPr>
              <a:xfrm>
                <a:off x="2539014" y="1413928"/>
                <a:ext cx="97284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Init Stage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5DB6C2-5E3E-41BE-AC0C-8C3C8CFA0766}"/>
                  </a:ext>
                </a:extLst>
              </p:cNvPr>
              <p:cNvSpPr/>
              <p:nvPr/>
            </p:nvSpPr>
            <p:spPr>
              <a:xfrm>
                <a:off x="3025435" y="1780831"/>
                <a:ext cx="1937181" cy="5362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Parse YAML file passed as input from user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58CFEF-B183-42D5-BD7A-9FC41778A57C}"/>
                </a:ext>
              </a:extLst>
            </p:cNvPr>
            <p:cNvSpPr/>
            <p:nvPr/>
          </p:nvSpPr>
          <p:spPr>
            <a:xfrm>
              <a:off x="2490922" y="1783245"/>
              <a:ext cx="1937181" cy="6237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Sanity Check and Memory hierarchy creation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877441-8467-4C31-B3EC-91E078E59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9513" y="1433488"/>
              <a:ext cx="5364" cy="33502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50AB5F8-6B4D-4EAB-834B-A2294B410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89343" y="2620673"/>
              <a:ext cx="1835094" cy="520305"/>
            </a:xfrm>
            <a:prstGeom prst="bentConnector3">
              <a:avLst>
                <a:gd name="adj1" fmla="val 1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7412FC0-90F8-47D4-BC7C-8834DEECBD0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12" y="2620676"/>
              <a:ext cx="2018951" cy="539676"/>
            </a:xfrm>
            <a:prstGeom prst="bentConnector3">
              <a:avLst>
                <a:gd name="adj1" fmla="val 295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DA58DD-ADD4-4F9D-83C4-BC698E94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689343" y="3140979"/>
              <a:ext cx="0" cy="4811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53B7B2-EA44-4F18-91D0-A61865133684}"/>
                </a:ext>
              </a:extLst>
            </p:cNvPr>
            <p:cNvCxnSpPr>
              <a:cxnSpLocks/>
            </p:cNvCxnSpPr>
            <p:nvPr/>
          </p:nvCxnSpPr>
          <p:spPr>
            <a:xfrm>
              <a:off x="5478463" y="3160352"/>
              <a:ext cx="0" cy="3996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AA12B3-1415-4DA3-AADF-BAE3767C920A}"/>
                </a:ext>
              </a:extLst>
            </p:cNvPr>
            <p:cNvSpPr/>
            <p:nvPr/>
          </p:nvSpPr>
          <p:spPr>
            <a:xfrm>
              <a:off x="401340" y="3622088"/>
              <a:ext cx="2812374" cy="26755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8648E9-AA9D-49D8-BAB7-F44DBC1C2E11}"/>
                </a:ext>
              </a:extLst>
            </p:cNvPr>
            <p:cNvSpPr txBox="1"/>
            <p:nvPr/>
          </p:nvSpPr>
          <p:spPr>
            <a:xfrm>
              <a:off x="502972" y="3356666"/>
              <a:ext cx="5592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Rd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6A7CE62-932D-46A8-B270-704E16EF66F6}"/>
                </a:ext>
              </a:extLst>
            </p:cNvPr>
            <p:cNvSpPr/>
            <p:nvPr/>
          </p:nvSpPr>
          <p:spPr>
            <a:xfrm>
              <a:off x="4176244" y="3541332"/>
              <a:ext cx="2641802" cy="29789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9FD86C-F085-481D-BEBD-23ACD42E2816}"/>
                </a:ext>
              </a:extLst>
            </p:cNvPr>
            <p:cNvSpPr txBox="1"/>
            <p:nvPr/>
          </p:nvSpPr>
          <p:spPr>
            <a:xfrm>
              <a:off x="5847262" y="3316668"/>
              <a:ext cx="53519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1CA0074-8F59-43BE-BB01-CE9E6B495DC0}"/>
                </a:ext>
              </a:extLst>
            </p:cNvPr>
            <p:cNvSpPr/>
            <p:nvPr/>
          </p:nvSpPr>
          <p:spPr>
            <a:xfrm>
              <a:off x="466806" y="3871651"/>
              <a:ext cx="2576007" cy="221398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00050" indent="-400050">
                <a:buAutoNum type="romanLcPeriod"/>
              </a:pPr>
              <a:r>
                <a:rPr lang="en-US" sz="1200" dirty="0"/>
                <a:t>Parse </a:t>
              </a:r>
              <a:r>
                <a:rPr lang="en-US" sz="1200" dirty="0" err="1"/>
                <a:t>Addr</a:t>
              </a:r>
              <a:endParaRPr lang="en-US" sz="1200" dirty="0"/>
            </a:p>
            <a:p>
              <a:pPr marL="400050" indent="-400050">
                <a:buAutoNum type="romanLcPeriod"/>
              </a:pPr>
              <a:r>
                <a:rPr lang="en-US" sz="1200" dirty="0"/>
                <a:t>Check if exist in current level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not available, in current level issue </a:t>
              </a:r>
              <a:r>
                <a:rPr lang="en-US" sz="1200" dirty="0" err="1"/>
                <a:t>rd</a:t>
              </a:r>
              <a:r>
                <a:rPr lang="en-US" sz="1200" dirty="0"/>
                <a:t> to the next level. If available, then read and exist from method.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Write response to the current level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Repeat </a:t>
              </a:r>
              <a:r>
                <a:rPr lang="en-US" sz="1200" b="1" dirty="0"/>
                <a:t>step ii-iv </a:t>
              </a:r>
              <a:r>
                <a:rPr lang="en-US" sz="1200" dirty="0"/>
                <a:t>till you find the data or done walking over all level of cache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0A03146-C3C2-4AEF-9A99-AD04CF81D43F}"/>
                </a:ext>
              </a:extLst>
            </p:cNvPr>
            <p:cNvSpPr/>
            <p:nvPr/>
          </p:nvSpPr>
          <p:spPr>
            <a:xfrm>
              <a:off x="4377630" y="3810195"/>
              <a:ext cx="2239030" cy="231047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00050" indent="-400050">
                <a:buAutoNum type="romanLcPeriod"/>
              </a:pPr>
              <a:r>
                <a:rPr lang="en-US" sz="1200" dirty="0"/>
                <a:t>Parse </a:t>
              </a:r>
              <a:r>
                <a:rPr lang="en-US" sz="1200" dirty="0" err="1"/>
                <a:t>Addr</a:t>
              </a:r>
              <a:endParaRPr lang="en-US" sz="1200" dirty="0"/>
            </a:p>
            <a:p>
              <a:pPr marL="400050" indent="-400050">
                <a:buAutoNum type="romanLcPeriod"/>
              </a:pPr>
              <a:r>
                <a:rPr lang="en-US" sz="1200" dirty="0"/>
                <a:t>Check if block exist 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block exist, then write in cache. If not, then check if space available and create corresponding block.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space not available, then evict oldest from the cache and try creating block again.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03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9145-71EA-4350-8B01-CAD7281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449C9-C8C9-4B6F-ADCC-495180E625B0}"/>
              </a:ext>
            </a:extLst>
          </p:cNvPr>
          <p:cNvSpPr/>
          <p:nvPr/>
        </p:nvSpPr>
        <p:spPr>
          <a:xfrm>
            <a:off x="4030462" y="1174812"/>
            <a:ext cx="2707690" cy="932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 Matmul Kernel and infra to dump memory access traces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A930D0-EE1F-48A3-B4AB-36A7F9E73CAA}"/>
              </a:ext>
            </a:extLst>
          </p:cNvPr>
          <p:cNvSpPr/>
          <p:nvPr/>
        </p:nvSpPr>
        <p:spPr>
          <a:xfrm>
            <a:off x="4030462" y="2982897"/>
            <a:ext cx="2707690" cy="932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traces to cache analytical model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A3FB3-3C43-4A0A-B07E-72E1CBFB634E}"/>
              </a:ext>
            </a:extLst>
          </p:cNvPr>
          <p:cNvSpPr/>
          <p:nvPr/>
        </p:nvSpPr>
        <p:spPr>
          <a:xfrm>
            <a:off x="4045258" y="4790982"/>
            <a:ext cx="2707690" cy="932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cache behavior for multiple kernel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599B0D-F410-4E62-849C-45CE0543258A}"/>
              </a:ext>
            </a:extLst>
          </p:cNvPr>
          <p:cNvCxnSpPr>
            <a:stCxn id="4" idx="2"/>
          </p:cNvCxnSpPr>
          <p:nvPr/>
        </p:nvCxnSpPr>
        <p:spPr>
          <a:xfrm>
            <a:off x="5384307" y="2106967"/>
            <a:ext cx="0" cy="87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F151C-902B-4684-A739-21EE8A234BAA}"/>
              </a:ext>
            </a:extLst>
          </p:cNvPr>
          <p:cNvCxnSpPr/>
          <p:nvPr/>
        </p:nvCxnSpPr>
        <p:spPr>
          <a:xfrm>
            <a:off x="5399103" y="3915052"/>
            <a:ext cx="0" cy="87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8BD56D-3B6C-4049-B897-DEBA36CEFD7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38152" y="1012054"/>
            <a:ext cx="1864308" cy="628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8F5B4E-4906-4D4E-85F7-C3EA17643D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38152" y="1640890"/>
            <a:ext cx="1864308" cy="4660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754DE-4D6E-4518-BDA0-4219E2D2AD8D}"/>
              </a:ext>
            </a:extLst>
          </p:cNvPr>
          <p:cNvSpPr/>
          <p:nvPr/>
        </p:nvSpPr>
        <p:spPr>
          <a:xfrm>
            <a:off x="8602461" y="1012054"/>
            <a:ext cx="2938503" cy="109491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Implement multiple kernel on C++</a:t>
            </a:r>
          </a:p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Modify existing </a:t>
            </a:r>
            <a:r>
              <a:rPr lang="en-US" sz="1200" dirty="0" err="1">
                <a:solidFill>
                  <a:schemeClr val="tx1"/>
                </a:solidFill>
              </a:rPr>
              <a:t>pintool</a:t>
            </a:r>
            <a:r>
              <a:rPr lang="en-US" sz="1200" dirty="0">
                <a:solidFill>
                  <a:schemeClr val="tx1"/>
                </a:solidFill>
              </a:rPr>
              <a:t> to add hooks in the traces </a:t>
            </a:r>
          </a:p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Develop infra to automate the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D15CB4-C3D6-46F3-8C47-112D9651606C}"/>
              </a:ext>
            </a:extLst>
          </p:cNvPr>
          <p:cNvCxnSpPr>
            <a:cxnSpLocks/>
          </p:cNvCxnSpPr>
          <p:nvPr/>
        </p:nvCxnSpPr>
        <p:spPr>
          <a:xfrm flipV="1">
            <a:off x="6733715" y="2820139"/>
            <a:ext cx="1864308" cy="628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ED0623-8081-4ABF-83BD-3F6FDB9404D5}"/>
              </a:ext>
            </a:extLst>
          </p:cNvPr>
          <p:cNvCxnSpPr>
            <a:cxnSpLocks/>
          </p:cNvCxnSpPr>
          <p:nvPr/>
        </p:nvCxnSpPr>
        <p:spPr>
          <a:xfrm>
            <a:off x="6733715" y="3448975"/>
            <a:ext cx="1864308" cy="4660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4718B-3ECB-4E3C-ADE4-FC7210F3987B}"/>
              </a:ext>
            </a:extLst>
          </p:cNvPr>
          <p:cNvSpPr/>
          <p:nvPr/>
        </p:nvSpPr>
        <p:spPr>
          <a:xfrm>
            <a:off x="8598024" y="2820139"/>
            <a:ext cx="2938503" cy="109491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Develop easily configurable cache model on python</a:t>
            </a:r>
          </a:p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Add utility scripts to convert matrices in multiple format </a:t>
            </a:r>
          </a:p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Add sanity checks to increase confidence on simulator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6FE482-F8FB-471A-8BB0-A0AD02388429}"/>
              </a:ext>
            </a:extLst>
          </p:cNvPr>
          <p:cNvCxnSpPr>
            <a:cxnSpLocks/>
          </p:cNvCxnSpPr>
          <p:nvPr/>
        </p:nvCxnSpPr>
        <p:spPr>
          <a:xfrm flipV="1">
            <a:off x="6767745" y="4816133"/>
            <a:ext cx="1892422" cy="432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4426DB-3130-425C-B999-45B73082E3F8}"/>
              </a:ext>
            </a:extLst>
          </p:cNvPr>
          <p:cNvCxnSpPr>
            <a:cxnSpLocks/>
          </p:cNvCxnSpPr>
          <p:nvPr/>
        </p:nvCxnSpPr>
        <p:spPr>
          <a:xfrm>
            <a:off x="6767745" y="5248182"/>
            <a:ext cx="1907219" cy="196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4261F-5BD7-448C-8462-119C34EF8B92}"/>
              </a:ext>
            </a:extLst>
          </p:cNvPr>
          <p:cNvSpPr/>
          <p:nvPr/>
        </p:nvSpPr>
        <p:spPr>
          <a:xfrm>
            <a:off x="8674964" y="4816133"/>
            <a:ext cx="2861563" cy="628836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Perf Analysis for different scenarios</a:t>
            </a:r>
          </a:p>
          <a:p>
            <a:pPr marL="400050" indent="-400050">
              <a:buAutoNum type="romanLcPeriod"/>
            </a:pPr>
            <a:r>
              <a:rPr lang="en-US" sz="1200" dirty="0">
                <a:solidFill>
                  <a:schemeClr val="tx1"/>
                </a:solidFill>
              </a:rPr>
              <a:t>Profiling simulator to gain simulation speed </a:t>
            </a:r>
          </a:p>
        </p:txBody>
      </p:sp>
    </p:spTree>
    <p:extLst>
      <p:ext uri="{BB962C8B-B14F-4D97-AF65-F5344CB8AC3E}">
        <p14:creationId xmlns:p14="http://schemas.microsoft.com/office/powerpoint/2010/main" val="61632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3850A6-0956-4679-8F7A-33893215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0484"/>
              </p:ext>
            </p:extLst>
          </p:nvPr>
        </p:nvGraphicFramePr>
        <p:xfrm>
          <a:off x="654527" y="598135"/>
          <a:ext cx="105733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487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10X10 Sparsity: 10%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 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5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1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ikj</a:t>
                      </a:r>
                      <a:r>
                        <a:rPr lang="en-US" dirty="0"/>
                        <a:t>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47FCD-FF19-4DBA-A91F-531B35853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357"/>
              </p:ext>
            </p:extLst>
          </p:nvPr>
        </p:nvGraphicFramePr>
        <p:xfrm>
          <a:off x="654527" y="3564855"/>
          <a:ext cx="1057330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661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14661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14661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14661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14661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298273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10X10 Sparsity: 50%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ijk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95861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Boost 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54021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Strassen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1649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ikj</a:t>
                      </a:r>
                      <a:r>
                        <a:rPr lang="en-US" dirty="0"/>
                        <a:t>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813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0CE816-12ED-4A24-802D-0F5BFA93C0CA}"/>
              </a:ext>
            </a:extLst>
          </p:cNvPr>
          <p:cNvSpPr txBox="1"/>
          <p:nvPr/>
        </p:nvSpPr>
        <p:spPr>
          <a:xfrm>
            <a:off x="9494981" y="129309"/>
            <a:ext cx="2381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Simulator Sanity Check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101E30-3F7A-40F9-A547-0EF9D2E44CEE}"/>
              </a:ext>
            </a:extLst>
          </p:cNvPr>
          <p:cNvCxnSpPr/>
          <p:nvPr/>
        </p:nvCxnSpPr>
        <p:spPr>
          <a:xfrm>
            <a:off x="10191565" y="1402672"/>
            <a:ext cx="0" cy="202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78F21E-0411-4CC2-8946-A726737EB47D}"/>
              </a:ext>
            </a:extLst>
          </p:cNvPr>
          <p:cNvCxnSpPr/>
          <p:nvPr/>
        </p:nvCxnSpPr>
        <p:spPr>
          <a:xfrm>
            <a:off x="10191565" y="4023064"/>
            <a:ext cx="0" cy="202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07FF2-101D-4BB5-998C-DEC66547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49499"/>
              </p:ext>
            </p:extLst>
          </p:nvPr>
        </p:nvGraphicFramePr>
        <p:xfrm>
          <a:off x="569398" y="1546253"/>
          <a:ext cx="99780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616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1995616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1995616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1995616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1995616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10X10 Sparsity: 80%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 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5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1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ikj</a:t>
                      </a:r>
                      <a:r>
                        <a:rPr lang="en-US" dirty="0"/>
                        <a:t> 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F94463-658D-4DE6-A46D-1A022B8E7CFF}"/>
              </a:ext>
            </a:extLst>
          </p:cNvPr>
          <p:cNvSpPr txBox="1"/>
          <p:nvPr/>
        </p:nvSpPr>
        <p:spPr>
          <a:xfrm>
            <a:off x="8996218" y="212437"/>
            <a:ext cx="23812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Simulator Sanity Check</a:t>
            </a:r>
          </a:p>
        </p:txBody>
      </p:sp>
    </p:spTree>
    <p:extLst>
      <p:ext uri="{BB962C8B-B14F-4D97-AF65-F5344CB8AC3E}">
        <p14:creationId xmlns:p14="http://schemas.microsoft.com/office/powerpoint/2010/main" val="358430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3850A6-0956-4679-8F7A-33893215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32384"/>
              </p:ext>
            </p:extLst>
          </p:nvPr>
        </p:nvGraphicFramePr>
        <p:xfrm>
          <a:off x="674254" y="1161553"/>
          <a:ext cx="106182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414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50x50 Sparsity: 10%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47FCD-FF19-4DBA-A91F-531B35853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61184"/>
              </p:ext>
            </p:extLst>
          </p:nvPr>
        </p:nvGraphicFramePr>
        <p:xfrm>
          <a:off x="674254" y="2644913"/>
          <a:ext cx="106182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414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298273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50x50 Sparsity: 50%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388DC-2DB0-430F-B686-0AEAE4E7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26164"/>
              </p:ext>
            </p:extLst>
          </p:nvPr>
        </p:nvGraphicFramePr>
        <p:xfrm>
          <a:off x="674254" y="3742193"/>
          <a:ext cx="106182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41978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298273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50x50 Sparsity: 80%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E5348-E64E-4A89-9E43-DDB8828D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Outline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108003-6104-4CE2-8FD2-7EA541CE0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424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67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3850A6-0956-4679-8F7A-33893215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05872"/>
              </p:ext>
            </p:extLst>
          </p:nvPr>
        </p:nvGraphicFramePr>
        <p:xfrm>
          <a:off x="674254" y="1161553"/>
          <a:ext cx="106182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414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100X100 Sparsity: 10%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 Hit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23.57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47FCD-FF19-4DBA-A91F-531B35853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67557"/>
              </p:ext>
            </p:extLst>
          </p:nvPr>
        </p:nvGraphicFramePr>
        <p:xfrm>
          <a:off x="674254" y="2644913"/>
          <a:ext cx="106182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414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298273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100X100 Sparsity: 50%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388DC-2DB0-430F-B686-0AEAE4E7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55985"/>
              </p:ext>
            </p:extLst>
          </p:nvPr>
        </p:nvGraphicFramePr>
        <p:xfrm>
          <a:off x="674254" y="3742193"/>
          <a:ext cx="106182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589840713"/>
                    </a:ext>
                  </a:extLst>
                </a:gridCol>
                <a:gridCol w="2141978">
                  <a:extLst>
                    <a:ext uri="{9D8B030D-6E8A-4147-A177-3AD203B41FA5}">
                      <a16:colId xmlns:a16="http://schemas.microsoft.com/office/drawing/2014/main" val="65872385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796270368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3737355307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711841071"/>
                    </a:ext>
                  </a:extLst>
                </a:gridCol>
              </a:tblGrid>
              <a:tr h="298273">
                <a:tc gridSpan="5">
                  <a:txBody>
                    <a:bodyPr/>
                    <a:lstStyle/>
                    <a:p>
                      <a:r>
                        <a:rPr lang="en-US" dirty="0"/>
                        <a:t>Matmul 100X100 Sparsity: 80%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0233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 err="1"/>
                        <a:t>SpGEMM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7387"/>
                  </a:ext>
                </a:extLst>
              </a:tr>
              <a:tr h="298273">
                <a:tc>
                  <a:txBody>
                    <a:bodyPr/>
                    <a:lstStyle/>
                    <a:p>
                      <a:r>
                        <a:rPr lang="en-US" dirty="0"/>
                        <a:t>SMASH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3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7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3EF-12FB-49FC-94A1-0262DF08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178BC-2D57-4533-8D4A-BB1D239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5" y="1763484"/>
            <a:ext cx="9349274" cy="4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4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7D36-0045-4E30-A0F6-FB479FAE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473C-A08A-411A-9336-00CE79AB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On-the-fly memory access trace parsing </a:t>
            </a:r>
          </a:p>
          <a:p>
            <a:r>
              <a:rPr lang="en-US" dirty="0"/>
              <a:t>Profiling simulation speed</a:t>
            </a:r>
          </a:p>
          <a:p>
            <a:r>
              <a:rPr lang="en-US" dirty="0"/>
              <a:t>Evaluate cache performance when sparse matrix is store in LinkedList format</a:t>
            </a:r>
          </a:p>
        </p:txBody>
      </p:sp>
    </p:spTree>
    <p:extLst>
      <p:ext uri="{BB962C8B-B14F-4D97-AF65-F5344CB8AC3E}">
        <p14:creationId xmlns:p14="http://schemas.microsoft.com/office/powerpoint/2010/main" val="5551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39B13-EAC6-421B-98DA-821D57F7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Why Matmul is so important?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FA05F6A-525C-4515-8FE3-0B65C8AFB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027685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4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A688-3595-4A9B-B512-CD129C50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multiplication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0AA9-56BE-48C8-8B8D-75AB4A30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Newer workload tends to work on Sparse data</a:t>
            </a:r>
          </a:p>
          <a:p>
            <a:pPr lvl="1"/>
            <a:r>
              <a:rPr lang="en-US" dirty="0"/>
              <a:t>Recommendation System (</a:t>
            </a:r>
            <a:r>
              <a:rPr lang="en-US" dirty="0" err="1"/>
              <a:t>Recsys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 Analytics</a:t>
            </a:r>
          </a:p>
          <a:p>
            <a:pPr lvl="1"/>
            <a:r>
              <a:rPr lang="en-US" dirty="0"/>
              <a:t>Graph Neural network</a:t>
            </a:r>
          </a:p>
          <a:p>
            <a:r>
              <a:rPr lang="en-US" dirty="0"/>
              <a:t>Real world matrices have high sparsity </a:t>
            </a:r>
          </a:p>
          <a:p>
            <a:pPr lvl="1"/>
            <a:r>
              <a:rPr lang="en-US" dirty="0"/>
              <a:t>Embedding table used in real workload of FB/YouTube having 0.0003% non-zero element</a:t>
            </a:r>
          </a:p>
          <a:p>
            <a:r>
              <a:rPr lang="en-US" dirty="0"/>
              <a:t>Thus, it is important for architects to optimize their memory system to make it friendly to sparse matrix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7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3B92-8BCD-4147-AFD0-9C2749B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600" dirty="0"/>
              <a:t>Matrix Multiplication (ijk)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6EC34-5360-4765-BCDA-7C8263E5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008"/>
            <a:ext cx="3184656" cy="2585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BD0AF-A2FD-4603-A5B9-9DB4CB89EDF0}"/>
              </a:ext>
            </a:extLst>
          </p:cNvPr>
          <p:cNvSpPr txBox="1"/>
          <p:nvPr/>
        </p:nvSpPr>
        <p:spPr>
          <a:xfrm>
            <a:off x="6800294" y="2104008"/>
            <a:ext cx="382627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(i=0; i&lt;n; i++)  {</a:t>
            </a:r>
          </a:p>
          <a:p>
            <a:r>
              <a:rPr lang="en-US" dirty="0"/>
              <a:t>       for (j=0; j&lt;n; </a:t>
            </a:r>
            <a:r>
              <a:rPr lang="en-US" dirty="0" err="1"/>
              <a:t>j++</a:t>
            </a:r>
            <a:r>
              <a:rPr lang="en-US" dirty="0"/>
              <a:t>)  {</a:t>
            </a:r>
          </a:p>
          <a:p>
            <a:r>
              <a:rPr lang="en-US" dirty="0"/>
              <a:t>	sum = 0;</a:t>
            </a:r>
          </a:p>
          <a:p>
            <a:r>
              <a:rPr lang="en-US" dirty="0"/>
              <a:t>	for (k=0; k&lt;n; k++) { </a:t>
            </a:r>
          </a:p>
          <a:p>
            <a:r>
              <a:rPr lang="en-US" dirty="0"/>
              <a:t>	       </a:t>
            </a:r>
            <a:r>
              <a:rPr lang="en-US" dirty="0">
                <a:solidFill>
                  <a:srgbClr val="FF0000"/>
                </a:solidFill>
              </a:rPr>
              <a:t>sum += a[i][k] * b [k][j];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	c[i][j] = sum;</a:t>
            </a:r>
          </a:p>
          <a:p>
            <a:r>
              <a:rPr lang="en-US" dirty="0"/>
              <a:t>           }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C39D9E4-CDDD-4858-B54B-23316B5DC67E}"/>
              </a:ext>
            </a:extLst>
          </p:cNvPr>
          <p:cNvSpPr/>
          <p:nvPr/>
        </p:nvSpPr>
        <p:spPr>
          <a:xfrm>
            <a:off x="4696922" y="3203580"/>
            <a:ext cx="1429305" cy="1930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5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A479-3EDB-4B8F-B5EE-6E9A1842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Matrix Multiplication (</a:t>
            </a:r>
            <a:r>
              <a:rPr lang="en-US" sz="4400" dirty="0" err="1"/>
              <a:t>ikj</a:t>
            </a:r>
            <a:r>
              <a:rPr lang="en-US" sz="4400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F2239-BD89-4E1D-BBC9-46346E6E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05" y="2208291"/>
            <a:ext cx="2955150" cy="2204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3916F-08F7-4D4C-B393-E15BF15AD189}"/>
              </a:ext>
            </a:extLst>
          </p:cNvPr>
          <p:cNvSpPr txBox="1"/>
          <p:nvPr/>
        </p:nvSpPr>
        <p:spPr>
          <a:xfrm>
            <a:off x="6800294" y="2104008"/>
            <a:ext cx="38262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(i=0; i&lt;n; i++)  {</a:t>
            </a:r>
          </a:p>
          <a:p>
            <a:r>
              <a:rPr lang="en-US" dirty="0"/>
              <a:t>       for (k=0; k&lt;n; k++)  {</a:t>
            </a:r>
          </a:p>
          <a:p>
            <a:r>
              <a:rPr lang="en-US" dirty="0"/>
              <a:t>	const = a[i][k];</a:t>
            </a:r>
          </a:p>
          <a:p>
            <a:r>
              <a:rPr lang="en-US" dirty="0"/>
              <a:t>	for (j=0; j&lt;n; j++) { </a:t>
            </a:r>
          </a:p>
          <a:p>
            <a:r>
              <a:rPr lang="en-US" dirty="0"/>
              <a:t>	       </a:t>
            </a:r>
            <a:r>
              <a:rPr lang="en-US" dirty="0">
                <a:solidFill>
                  <a:srgbClr val="FF0000"/>
                </a:solidFill>
              </a:rPr>
              <a:t>c[i][j] += const * b [k][j];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          }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DFD9A30-7456-47DA-8D8C-D9C6448B2D7E}"/>
              </a:ext>
            </a:extLst>
          </p:cNvPr>
          <p:cNvSpPr/>
          <p:nvPr/>
        </p:nvSpPr>
        <p:spPr>
          <a:xfrm>
            <a:off x="4696922" y="3429000"/>
            <a:ext cx="1429305" cy="1930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48A5-1EAE-4071-B568-410E5AD1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A7310-2FC7-4619-A7D9-4EB8306D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2560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based on divide and conquer rule.</a:t>
            </a:r>
          </a:p>
          <a:p>
            <a:r>
              <a:rPr lang="en-US" sz="2400" dirty="0"/>
              <a:t>It reduce the number of multiplication by 1 (i.e., instead of 8 multiplier Strassen have only 7)</a:t>
            </a:r>
          </a:p>
          <a:p>
            <a:r>
              <a:rPr lang="en-US" sz="2400" dirty="0"/>
              <a:t> Initially it was estimated to perform well with matrix size of 32 and above but as Huang et. al. [1] in the modern architecture Strassen outperform standard algorithm only in case of 1000+ matrix size.</a:t>
            </a:r>
          </a:p>
        </p:txBody>
      </p:sp>
      <p:pic>
        <p:nvPicPr>
          <p:cNvPr id="4" name="Picture 6" descr="Communication Costs of Strassen's Matrix Multiplication | February 2014 |  Communications of the ACM">
            <a:extLst>
              <a:ext uri="{FF2B5EF4-FFF2-40B4-BE49-F238E27FC236}">
                <a16:creationId xmlns:a16="http://schemas.microsoft.com/office/drawing/2014/main" id="{0B7AB24F-78C5-4685-B2CF-9598E1BA2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6" b="2734"/>
          <a:stretch/>
        </p:blipFill>
        <p:spPr bwMode="auto">
          <a:xfrm>
            <a:off x="1023276" y="1612560"/>
            <a:ext cx="4236200" cy="4351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057F3-75D1-44C7-9B8E-8F70DE7EC791}"/>
              </a:ext>
            </a:extLst>
          </p:cNvPr>
          <p:cNvSpPr txBox="1"/>
          <p:nvPr/>
        </p:nvSpPr>
        <p:spPr>
          <a:xfrm>
            <a:off x="603862" y="6396335"/>
            <a:ext cx="11286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[1] Huang, </a:t>
            </a:r>
            <a:r>
              <a:rPr lang="en-US" sz="11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Jianyu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Smith, Tyler; Henry, Greg; van de </a:t>
            </a:r>
            <a:r>
              <a:rPr lang="en-US" sz="11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Geijn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Robert (2016). </a:t>
            </a:r>
            <a:r>
              <a:rPr lang="en-US" sz="11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Strassen's Algorithm Reloaded</a:t>
            </a:r>
            <a:r>
              <a:rPr lang="en-US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International Conference for High Performance Computing, Networking, Storage and Analysis (SC'16)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2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0F6E2D-E30C-47C1-91C4-E74A636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Multiplication (in CSR format) </a:t>
            </a:r>
          </a:p>
        </p:txBody>
      </p:sp>
      <p:pic>
        <p:nvPicPr>
          <p:cNvPr id="7" name="Picture 6" descr="Image result for Compressed sparse row">
            <a:extLst>
              <a:ext uri="{FF2B5EF4-FFF2-40B4-BE49-F238E27FC236}">
                <a16:creationId xmlns:a16="http://schemas.microsoft.com/office/drawing/2014/main" id="{56FCCE6C-FAE9-47E2-B0B8-4EE516D4E2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96" y="2365310"/>
            <a:ext cx="3741576" cy="236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8441F-AC5A-4A25-91D3-CC6DEA973F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3273" y="2388636"/>
            <a:ext cx="4049485" cy="23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34005D6-13E0-4FB1-BF8D-C23DD2A44267}"/>
              </a:ext>
            </a:extLst>
          </p:cNvPr>
          <p:cNvSpPr/>
          <p:nvPr/>
        </p:nvSpPr>
        <p:spPr>
          <a:xfrm>
            <a:off x="5176921" y="3466323"/>
            <a:ext cx="1679510" cy="1586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506BC-6F74-464E-8DD4-328A02AC144E}"/>
              </a:ext>
            </a:extLst>
          </p:cNvPr>
          <p:cNvSpPr txBox="1"/>
          <p:nvPr/>
        </p:nvSpPr>
        <p:spPr>
          <a:xfrm>
            <a:off x="1136342" y="5292546"/>
            <a:ext cx="9184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points about CSR format storage:-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dimension sparse matrices get converted to three 1D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it make use of row access it consume less numbers of cycle to access non-zero element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1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40E12F-F021-4D6B-BB37-AECFB8B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SpGEMM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5CEF82-54C1-4CBB-9E92-5710978D8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nnz</a:t>
            </a:r>
            <a:r>
              <a:rPr lang="en-US" dirty="0"/>
              <a:t> entry of matrix A and B </a:t>
            </a:r>
          </a:p>
          <a:p>
            <a:r>
              <a:rPr lang="en-US" dirty="0"/>
              <a:t>Row of output matrix is constructed by accumulating partial output from each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E7938-FC79-4A4D-BA4F-46AB022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76" y="1955703"/>
            <a:ext cx="4733813" cy="4091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CEE26-ABBD-49AA-B9F2-C5D3BAEC23C4}"/>
              </a:ext>
            </a:extLst>
          </p:cNvPr>
          <p:cNvSpPr txBox="1"/>
          <p:nvPr/>
        </p:nvSpPr>
        <p:spPr>
          <a:xfrm>
            <a:off x="1217056" y="6492875"/>
            <a:ext cx="8519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F. G. </a:t>
            </a:r>
            <a:r>
              <a:rPr lang="en-US" sz="1200" dirty="0" err="1"/>
              <a:t>Gustavson</a:t>
            </a:r>
            <a:r>
              <a:rPr lang="en-US" sz="1200" dirty="0"/>
              <a:t>, Two fast algorithms for sparse matrices: Multiplication and permuted transposition, ACM TOMS 4 (3) (1978) 250–269</a:t>
            </a:r>
          </a:p>
        </p:txBody>
      </p:sp>
    </p:spTree>
    <p:extLst>
      <p:ext uri="{BB962C8B-B14F-4D97-AF65-F5344CB8AC3E}">
        <p14:creationId xmlns:p14="http://schemas.microsoft.com/office/powerpoint/2010/main" val="11279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1231</Words>
  <Application>Microsoft Office PowerPoint</Application>
  <PresentationFormat>Widescreen</PresentationFormat>
  <Paragraphs>288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Simulation technique for cache performance analysis</vt:lpstr>
      <vt:lpstr>Outline</vt:lpstr>
      <vt:lpstr>Why Matmul is so important?</vt:lpstr>
      <vt:lpstr>Sparse Matrix multiplication </vt:lpstr>
      <vt:lpstr>Matrix Multiplication (ijk)</vt:lpstr>
      <vt:lpstr>Matrix Multiplication (ikj)</vt:lpstr>
      <vt:lpstr>Strassen Algorithm </vt:lpstr>
      <vt:lpstr>Sparse Matrix Multiplication (in CSR format) </vt:lpstr>
      <vt:lpstr>SpGEMM</vt:lpstr>
      <vt:lpstr>SMASH[1]</vt:lpstr>
      <vt:lpstr>Software Compression Scheme</vt:lpstr>
      <vt:lpstr>Hardware Acceleration unit</vt:lpstr>
      <vt:lpstr>Intel Pin framework</vt:lpstr>
      <vt:lpstr>Cache Modelling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Repo Structure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530 Class Project</dc:title>
  <dc:creator>Kumar, Abhishek</dc:creator>
  <cp:lastModifiedBy>Kumar, Abhishek</cp:lastModifiedBy>
  <cp:revision>59</cp:revision>
  <dcterms:created xsi:type="dcterms:W3CDTF">2021-04-20T17:30:12Z</dcterms:created>
  <dcterms:modified xsi:type="dcterms:W3CDTF">2021-04-30T03:40:38Z</dcterms:modified>
</cp:coreProperties>
</file>