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7FAD90-487F-448F-E502-F26DF8BB79D9}" v="841" dt="2020-09-12T12:15:57.691"/>
    <p1510:client id="{D6F499BC-5445-4010-0BCA-87E322A6F970}" v="191" dt="2020-09-12T12:33:54.623"/>
    <p1510:client id="{E4289CCC-B702-434A-88D3-7FD5FE4A7BBB}" v="110" dt="2020-09-22T12:10:16.0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973527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9/22/2020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086826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9/22/2020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473112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395223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547391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9/22/2020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630303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9/22/2020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9535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9/22/2020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627733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803809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9/22/2020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815021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dirty="0"/>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9/22/2020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975953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9/22/2020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506684000"/>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8906" y="820438"/>
            <a:ext cx="9719094" cy="2071299"/>
          </a:xfrm>
        </p:spPr>
        <p:txBody>
          <a:bodyPr>
            <a:normAutofit/>
          </a:bodyPr>
          <a:lstStyle/>
          <a:p>
            <a:r>
              <a:rPr lang="en-US" dirty="0">
                <a:cs typeface="Calibri Light"/>
              </a:rPr>
              <a:t>Common Plants And Trees</a:t>
            </a:r>
            <a:br>
              <a:rPr lang="en-US" dirty="0">
                <a:cs typeface="Calibri Light"/>
              </a:rPr>
            </a:br>
            <a:r>
              <a:rPr lang="en-US" dirty="0">
                <a:cs typeface="Calibri Light"/>
              </a:rPr>
              <a:t> In Finland</a:t>
            </a:r>
          </a:p>
        </p:txBody>
      </p:sp>
      <p:sp>
        <p:nvSpPr>
          <p:cNvPr id="3" name="Subtitle 2"/>
          <p:cNvSpPr>
            <a:spLocks noGrp="1"/>
          </p:cNvSpPr>
          <p:nvPr>
            <p:ph type="subTitle" idx="1"/>
          </p:nvPr>
        </p:nvSpPr>
        <p:spPr>
          <a:xfrm>
            <a:off x="1524000" y="3242603"/>
            <a:ext cx="9144000" cy="994405"/>
          </a:xfrm>
        </p:spPr>
        <p:txBody>
          <a:bodyPr vert="horz" lIns="91440" tIns="45720" rIns="91440" bIns="45720" rtlCol="0" anchor="t">
            <a:normAutofit/>
          </a:bodyPr>
          <a:lstStyle/>
          <a:p>
            <a:r>
              <a:rPr lang="en-US" dirty="0">
                <a:cs typeface="Calibri"/>
              </a:rPr>
              <a:t>Here you will find some facts about </a:t>
            </a:r>
            <a:r>
              <a:rPr lang="en-US" dirty="0">
                <a:ea typeface="+mn-lt"/>
                <a:cs typeface="+mn-lt"/>
              </a:rPr>
              <a:t>Common plants in Finland.</a:t>
            </a:r>
          </a:p>
          <a:p>
            <a:endParaRPr lang="en-US" dirty="0">
              <a:cs typeface="Calibri"/>
            </a:endParaRPr>
          </a:p>
        </p:txBody>
      </p:sp>
      <p:sp>
        <p:nvSpPr>
          <p:cNvPr id="4" name="TextBox 3">
            <a:extLst>
              <a:ext uri="{FF2B5EF4-FFF2-40B4-BE49-F238E27FC236}">
                <a16:creationId xmlns:a16="http://schemas.microsoft.com/office/drawing/2014/main" id="{F9EC52FF-AAA1-48C9-B100-29CFBBE7E75E}"/>
              </a:ext>
            </a:extLst>
          </p:cNvPr>
          <p:cNvSpPr txBox="1"/>
          <p:nvPr/>
        </p:nvSpPr>
        <p:spPr>
          <a:xfrm>
            <a:off x="2165232" y="5076248"/>
            <a:ext cx="551802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latin typeface="MS Gothic"/>
                <a:ea typeface="MS Gothic"/>
                <a:cs typeface="Calibri"/>
              </a:rPr>
              <a:t>Shubh Verma </a:t>
            </a:r>
            <a:r>
              <a:rPr lang="en-US" sz="4000" dirty="0">
                <a:cs typeface="Calibri"/>
              </a:rPr>
              <a:t>4'S</a:t>
            </a:r>
          </a:p>
        </p:txBody>
      </p:sp>
    </p:spTree>
    <p:extLst>
      <p:ext uri="{BB962C8B-B14F-4D97-AF65-F5344CB8AC3E}">
        <p14:creationId xmlns:p14="http://schemas.microsoft.com/office/powerpoint/2010/main" val="1098572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C7F651C-5426-4673-BBE4-926A14C439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689E77FC-7E9C-4E2C-AE35-51E73F1A0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0" name="Rectangle 29">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rgbClr val="878A8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9A84BF1-7196-41E9-B7C1-913C8B14C70E}"/>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a:t> Birch Tree</a:t>
            </a:r>
          </a:p>
        </p:txBody>
      </p:sp>
      <p:pic>
        <p:nvPicPr>
          <p:cNvPr id="21" name="Picture 21" descr="A tree in a forest&#10;&#10;Description automatically generated">
            <a:extLst>
              <a:ext uri="{FF2B5EF4-FFF2-40B4-BE49-F238E27FC236}">
                <a16:creationId xmlns:a16="http://schemas.microsoft.com/office/drawing/2014/main" id="{1E5A0AFB-D36D-4289-8076-34FB6B8899AB}"/>
              </a:ext>
            </a:extLst>
          </p:cNvPr>
          <p:cNvPicPr>
            <a:picLocks noChangeAspect="1"/>
          </p:cNvPicPr>
          <p:nvPr/>
        </p:nvPicPr>
        <p:blipFill>
          <a:blip r:embed="rId2"/>
          <a:stretch>
            <a:fillRect/>
          </a:stretch>
        </p:blipFill>
        <p:spPr>
          <a:xfrm>
            <a:off x="1063691" y="568549"/>
            <a:ext cx="4789994" cy="3388920"/>
          </a:xfrm>
          <a:prstGeom prst="rect">
            <a:avLst/>
          </a:prstGeom>
        </p:spPr>
      </p:pic>
      <p:graphicFrame>
        <p:nvGraphicFramePr>
          <p:cNvPr id="20" name="Table 20">
            <a:extLst>
              <a:ext uri="{FF2B5EF4-FFF2-40B4-BE49-F238E27FC236}">
                <a16:creationId xmlns:a16="http://schemas.microsoft.com/office/drawing/2014/main" id="{51E96616-5221-46BA-8B8D-18CEF4B1B354}"/>
              </a:ext>
            </a:extLst>
          </p:cNvPr>
          <p:cNvGraphicFramePr>
            <a:graphicFrameLocks noGrp="1"/>
          </p:cNvGraphicFramePr>
          <p:nvPr>
            <p:extLst>
              <p:ext uri="{D42A27DB-BD31-4B8C-83A1-F6EECF244321}">
                <p14:modId xmlns:p14="http://schemas.microsoft.com/office/powerpoint/2010/main" val="10544810"/>
              </p:ext>
            </p:extLst>
          </p:nvPr>
        </p:nvGraphicFramePr>
        <p:xfrm>
          <a:off x="6340415" y="1078301"/>
          <a:ext cx="4789992" cy="3175000"/>
        </p:xfrm>
        <a:graphic>
          <a:graphicData uri="http://schemas.openxmlformats.org/drawingml/2006/table">
            <a:tbl>
              <a:tblPr firstRow="1" bandRow="1">
                <a:noFill/>
                <a:tableStyleId>{5FD0F851-EC5A-4D38-B0AD-8093EC10F338}</a:tableStyleId>
              </a:tblPr>
              <a:tblGrid>
                <a:gridCol w="4789992">
                  <a:extLst>
                    <a:ext uri="{9D8B030D-6E8A-4147-A177-3AD203B41FA5}">
                      <a16:colId xmlns:a16="http://schemas.microsoft.com/office/drawing/2014/main" val="657924643"/>
                    </a:ext>
                  </a:extLst>
                </a:gridCol>
              </a:tblGrid>
              <a:tr h="3175000">
                <a:tc>
                  <a:txBody>
                    <a:bodyPr/>
                    <a:lstStyle/>
                    <a:p>
                      <a:pPr lvl="0">
                        <a:buNone/>
                      </a:pPr>
                      <a:r>
                        <a:rPr lang="en-US" sz="2300" b="0" i="0" u="none" strike="noStrike" noProof="0" dirty="0">
                          <a:solidFill>
                            <a:schemeClr val="tx1">
                              <a:lumMod val="75000"/>
                              <a:lumOff val="25000"/>
                            </a:schemeClr>
                          </a:solidFill>
                          <a:latin typeface="Calibri"/>
                        </a:rPr>
                        <a:t>A birch is a thin-leaved deciduous hardwood tree of the genus </a:t>
                      </a:r>
                      <a:r>
                        <a:rPr lang="en-US" sz="2300" b="0" i="1" u="none" strike="noStrike" noProof="0" dirty="0">
                          <a:solidFill>
                            <a:schemeClr val="tx1">
                              <a:lumMod val="75000"/>
                              <a:lumOff val="25000"/>
                            </a:schemeClr>
                          </a:solidFill>
                          <a:latin typeface="Calibri"/>
                        </a:rPr>
                        <a:t>Betula (</a:t>
                      </a:r>
                      <a:r>
                        <a:rPr lang="en-US" sz="2300" b="0" i="0" u="none" strike="noStrike" noProof="0" dirty="0">
                          <a:solidFill>
                            <a:schemeClr val="tx1">
                              <a:lumMod val="75000"/>
                              <a:lumOff val="25000"/>
                            </a:schemeClr>
                          </a:solidFill>
                        </a:rPr>
                        <a:t>silver birch</a:t>
                      </a:r>
                      <a:r>
                        <a:rPr lang="en-US" sz="2300" b="0" i="1" u="none" strike="noStrike" noProof="0" dirty="0">
                          <a:solidFill>
                            <a:schemeClr val="tx1">
                              <a:lumMod val="75000"/>
                              <a:lumOff val="25000"/>
                            </a:schemeClr>
                          </a:solidFill>
                          <a:latin typeface="Calibri"/>
                        </a:rPr>
                        <a:t>)</a:t>
                      </a:r>
                      <a:r>
                        <a:rPr lang="en-US" sz="2300" b="0" i="0" u="none" strike="noStrike" noProof="0" dirty="0">
                          <a:solidFill>
                            <a:schemeClr val="tx1">
                              <a:lumMod val="75000"/>
                              <a:lumOff val="25000"/>
                            </a:schemeClr>
                          </a:solidFill>
                          <a:latin typeface="Calibri"/>
                        </a:rPr>
                        <a:t>.</a:t>
                      </a:r>
                    </a:p>
                    <a:p>
                      <a:pPr lvl="0">
                        <a:buNone/>
                      </a:pPr>
                      <a:r>
                        <a:rPr lang="en-US" sz="2300" b="0" i="0" u="none" strike="noStrike" noProof="0" dirty="0">
                          <a:solidFill>
                            <a:schemeClr val="tx1"/>
                          </a:solidFill>
                        </a:rPr>
                        <a:t>The birch is common in forested and treeless bogs throughout the country. In Lapland, it can also be found in mountain heaths.</a:t>
                      </a:r>
                      <a:endParaRPr lang="en-US" b="0" dirty="0">
                        <a:solidFill>
                          <a:schemeClr val="tx1"/>
                        </a:solidFill>
                      </a:endParaRPr>
                    </a:p>
                  </a:txBody>
                  <a:tcPr marL="274667" marR="137334" marT="137334" marB="137334">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1437906699"/>
                  </a:ext>
                </a:extLst>
              </a:tr>
            </a:tbl>
          </a:graphicData>
        </a:graphic>
      </p:graphicFrame>
    </p:spTree>
    <p:extLst>
      <p:ext uri="{BB962C8B-B14F-4D97-AF65-F5344CB8AC3E}">
        <p14:creationId xmlns:p14="http://schemas.microsoft.com/office/powerpoint/2010/main" val="1295836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C7F651C-5426-4673-BBE4-926A14C439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689E77FC-7E9C-4E2C-AE35-51E73F1A0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2" name="Rectangle 21">
            <a:extLst>
              <a:ext uri="{FF2B5EF4-FFF2-40B4-BE49-F238E27FC236}">
                <a16:creationId xmlns:a16="http://schemas.microsoft.com/office/drawing/2014/main" id="{EC320B47-AE28-4602-BA3B-58949727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D9CC33-34CC-4707-851E-FC5A26C6E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Content Placeholder 14">
            <a:extLst>
              <a:ext uri="{FF2B5EF4-FFF2-40B4-BE49-F238E27FC236}">
                <a16:creationId xmlns:a16="http://schemas.microsoft.com/office/drawing/2014/main" id="{9EDAC9C6-57A4-4842-BA71-36C4466458BF}"/>
              </a:ext>
            </a:extLst>
          </p:cNvPr>
          <p:cNvSpPr>
            <a:spLocks noGrp="1"/>
          </p:cNvSpPr>
          <p:nvPr>
            <p:ph idx="1"/>
          </p:nvPr>
        </p:nvSpPr>
        <p:spPr>
          <a:xfrm>
            <a:off x="970618" y="5106075"/>
            <a:ext cx="10180696" cy="542592"/>
          </a:xfrm>
        </p:spPr>
        <p:txBody>
          <a:bodyPr vert="horz" lIns="91440" tIns="45720" rIns="91440" bIns="45720" rtlCol="0" anchor="t">
            <a:normAutofit/>
          </a:bodyPr>
          <a:lstStyle/>
          <a:p>
            <a:pPr marL="0" indent="0">
              <a:buNone/>
            </a:pPr>
            <a:r>
              <a:rPr lang="en-US" sz="3200">
                <a:solidFill>
                  <a:schemeClr val="accent1">
                    <a:lumMod val="20000"/>
                    <a:lumOff val="80000"/>
                  </a:schemeClr>
                </a:solidFill>
              </a:rPr>
              <a:t>Common Plantain</a:t>
            </a:r>
          </a:p>
        </p:txBody>
      </p:sp>
      <p:pic>
        <p:nvPicPr>
          <p:cNvPr id="7" name="Picture 7" descr="A close up of a plant&#10;&#10;Description automatically generated">
            <a:extLst>
              <a:ext uri="{FF2B5EF4-FFF2-40B4-BE49-F238E27FC236}">
                <a16:creationId xmlns:a16="http://schemas.microsoft.com/office/drawing/2014/main" id="{E171658F-601B-424B-9BAE-45281582A885}"/>
              </a:ext>
            </a:extLst>
          </p:cNvPr>
          <p:cNvPicPr>
            <a:picLocks noChangeAspect="1"/>
          </p:cNvPicPr>
          <p:nvPr/>
        </p:nvPicPr>
        <p:blipFill>
          <a:blip r:embed="rId2"/>
          <a:stretch>
            <a:fillRect/>
          </a:stretch>
        </p:blipFill>
        <p:spPr>
          <a:xfrm>
            <a:off x="745384" y="125198"/>
            <a:ext cx="6400536" cy="3887434"/>
          </a:xfrm>
          <a:prstGeom prst="rect">
            <a:avLst/>
          </a:prstGeom>
        </p:spPr>
      </p:pic>
      <p:sp>
        <p:nvSpPr>
          <p:cNvPr id="9" name="TextBox 8">
            <a:extLst>
              <a:ext uri="{FF2B5EF4-FFF2-40B4-BE49-F238E27FC236}">
                <a16:creationId xmlns:a16="http://schemas.microsoft.com/office/drawing/2014/main" id="{FDF3D34C-E187-4600-B61B-49DF21BF8C7F}"/>
              </a:ext>
            </a:extLst>
          </p:cNvPr>
          <p:cNvSpPr txBox="1"/>
          <p:nvPr/>
        </p:nvSpPr>
        <p:spPr>
          <a:xfrm>
            <a:off x="8188444" y="237765"/>
            <a:ext cx="2743200" cy="37702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ea typeface="+mn-lt"/>
                <a:cs typeface="+mn-lt"/>
              </a:rPr>
              <a:t>Plantain low profile and non-aggressive habit often leave it protected from the homeowner. </a:t>
            </a:r>
          </a:p>
          <a:p>
            <a:pPr>
              <a:spcAft>
                <a:spcPts val="600"/>
              </a:spcAft>
            </a:pPr>
            <a:r>
              <a:rPr lang="en-US">
                <a:ea typeface="+mn-lt"/>
                <a:cs typeface="+mn-lt"/>
              </a:rPr>
              <a:t>Common plantain’s rise in Finland and practically everywhere that has a similar climate as one of the most common and abundant plants around inhabited areas is based on its astonishing ability to stand human turmoil.</a:t>
            </a:r>
            <a:endParaRPr lang="en-US"/>
          </a:p>
        </p:txBody>
      </p:sp>
    </p:spTree>
    <p:extLst>
      <p:ext uri="{BB962C8B-B14F-4D97-AF65-F5344CB8AC3E}">
        <p14:creationId xmlns:p14="http://schemas.microsoft.com/office/powerpoint/2010/main" val="69783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group of fruit sitting on top of a grass covered field&#10;&#10;Description automatically generated">
            <a:extLst>
              <a:ext uri="{FF2B5EF4-FFF2-40B4-BE49-F238E27FC236}">
                <a16:creationId xmlns:a16="http://schemas.microsoft.com/office/drawing/2014/main" id="{486590E6-70F0-4B64-B73E-CBFB5FF59D8F}"/>
              </a:ext>
            </a:extLst>
          </p:cNvPr>
          <p:cNvPicPr>
            <a:picLocks noChangeAspect="1"/>
          </p:cNvPicPr>
          <p:nvPr/>
        </p:nvPicPr>
        <p:blipFill>
          <a:blip r:embed="rId2"/>
          <a:stretch>
            <a:fillRect/>
          </a:stretch>
        </p:blipFill>
        <p:spPr>
          <a:xfrm>
            <a:off x="425570" y="328343"/>
            <a:ext cx="5489275" cy="3527125"/>
          </a:xfrm>
          <a:prstGeom prst="rect">
            <a:avLst/>
          </a:prstGeom>
        </p:spPr>
      </p:pic>
      <p:graphicFrame>
        <p:nvGraphicFramePr>
          <p:cNvPr id="3" name="Table 3">
            <a:extLst>
              <a:ext uri="{FF2B5EF4-FFF2-40B4-BE49-F238E27FC236}">
                <a16:creationId xmlns:a16="http://schemas.microsoft.com/office/drawing/2014/main" id="{03EFE81C-F3DD-48B4-A23D-0CF56D72F57F}"/>
              </a:ext>
            </a:extLst>
          </p:cNvPr>
          <p:cNvGraphicFramePr>
            <a:graphicFrameLocks noGrp="1"/>
          </p:cNvGraphicFramePr>
          <p:nvPr>
            <p:extLst>
              <p:ext uri="{D42A27DB-BD31-4B8C-83A1-F6EECF244321}">
                <p14:modId xmlns:p14="http://schemas.microsoft.com/office/powerpoint/2010/main" val="943161465"/>
              </p:ext>
            </p:extLst>
          </p:nvPr>
        </p:nvGraphicFramePr>
        <p:xfrm>
          <a:off x="0" y="4643886"/>
          <a:ext cx="11704695" cy="1706879"/>
        </p:xfrm>
        <a:graphic>
          <a:graphicData uri="http://schemas.openxmlformats.org/drawingml/2006/table">
            <a:tbl>
              <a:tblPr firstRow="1" bandRow="1">
                <a:tableStyleId>{5C22544A-7EE6-4342-B048-85BDC9FD1C3A}</a:tableStyleId>
              </a:tblPr>
              <a:tblGrid>
                <a:gridCol w="11704695">
                  <a:extLst>
                    <a:ext uri="{9D8B030D-6E8A-4147-A177-3AD203B41FA5}">
                      <a16:colId xmlns:a16="http://schemas.microsoft.com/office/drawing/2014/main" val="2449134304"/>
                    </a:ext>
                  </a:extLst>
                </a:gridCol>
              </a:tblGrid>
              <a:tr h="1706879">
                <a:tc>
                  <a:txBody>
                    <a:bodyPr/>
                    <a:lstStyle/>
                    <a:p>
                      <a:pPr algn="ctr"/>
                      <a:endParaRPr lang="en-GB" sz="4000" dirty="0"/>
                    </a:p>
                    <a:p>
                      <a:pPr lvl="0" algn="ctr">
                        <a:buNone/>
                      </a:pPr>
                      <a:r>
                        <a:rPr lang="en-GB" sz="4000" dirty="0"/>
                        <a:t>Blue-Berry Plants</a:t>
                      </a:r>
                    </a:p>
                  </a:txBody>
                  <a:tcPr/>
                </a:tc>
                <a:extLst>
                  <a:ext uri="{0D108BD9-81ED-4DB2-BD59-A6C34878D82A}">
                    <a16:rowId xmlns:a16="http://schemas.microsoft.com/office/drawing/2014/main" val="3385318213"/>
                  </a:ext>
                </a:extLst>
              </a:tr>
            </a:tbl>
          </a:graphicData>
        </a:graphic>
      </p:graphicFrame>
      <p:sp>
        <p:nvSpPr>
          <p:cNvPr id="5" name="TextBox 4">
            <a:extLst>
              <a:ext uri="{FF2B5EF4-FFF2-40B4-BE49-F238E27FC236}">
                <a16:creationId xmlns:a16="http://schemas.microsoft.com/office/drawing/2014/main" id="{A2297270-808B-4C16-B8F7-3EAD27AE4481}"/>
              </a:ext>
            </a:extLst>
          </p:cNvPr>
          <p:cNvSpPr txBox="1"/>
          <p:nvPr/>
        </p:nvSpPr>
        <p:spPr>
          <a:xfrm>
            <a:off x="7771501" y="1143539"/>
            <a:ext cx="27432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latin typeface="Source Sans Pro"/>
                <a:ea typeface="Source Sans Pro"/>
                <a:cs typeface="Source Sans Pro"/>
              </a:rPr>
              <a:t>Every year Finns roam to forests to forage for blueberries.</a:t>
            </a:r>
          </a:p>
          <a:p>
            <a:r>
              <a:rPr lang="en-GB" dirty="0">
                <a:ea typeface="+mn-lt"/>
                <a:cs typeface="+mn-lt"/>
              </a:rPr>
              <a:t>Blueberries taste delicious, Finnish everyman’s rights allow you to pick them for free in our country’s vast forests, and the berries are packed with essential nutrients that are good for you.</a:t>
            </a:r>
            <a:endParaRPr lang="en-GB" dirty="0"/>
          </a:p>
        </p:txBody>
      </p:sp>
    </p:spTree>
    <p:extLst>
      <p:ext uri="{BB962C8B-B14F-4D97-AF65-F5344CB8AC3E}">
        <p14:creationId xmlns:p14="http://schemas.microsoft.com/office/powerpoint/2010/main" val="1782935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6885AF4F-A0C9-4C9D-B308-B783792C2ED9}"/>
              </a:ext>
            </a:extLst>
          </p:cNvPr>
          <p:cNvGraphicFramePr>
            <a:graphicFrameLocks noGrp="1"/>
          </p:cNvGraphicFramePr>
          <p:nvPr>
            <p:extLst>
              <p:ext uri="{D42A27DB-BD31-4B8C-83A1-F6EECF244321}">
                <p14:modId xmlns:p14="http://schemas.microsoft.com/office/powerpoint/2010/main" val="2928188614"/>
              </p:ext>
            </p:extLst>
          </p:nvPr>
        </p:nvGraphicFramePr>
        <p:xfrm>
          <a:off x="2011680" y="722376"/>
          <a:ext cx="8168640" cy="4010753"/>
        </p:xfrm>
        <a:graphic>
          <a:graphicData uri="http://schemas.openxmlformats.org/drawingml/2006/table">
            <a:tbl>
              <a:tblPr firstRow="1" bandRow="1">
                <a:tableStyleId>{5C22544A-7EE6-4342-B048-85BDC9FD1C3A}</a:tableStyleId>
              </a:tblPr>
              <a:tblGrid>
                <a:gridCol w="8168640">
                  <a:extLst>
                    <a:ext uri="{9D8B030D-6E8A-4147-A177-3AD203B41FA5}">
                      <a16:colId xmlns:a16="http://schemas.microsoft.com/office/drawing/2014/main" val="2784802161"/>
                    </a:ext>
                  </a:extLst>
                </a:gridCol>
              </a:tblGrid>
              <a:tr h="3091083">
                <a:tc>
                  <a:txBody>
                    <a:bodyPr/>
                    <a:lstStyle/>
                    <a:p>
                      <a:pPr algn="ctr"/>
                      <a:endParaRPr lang="en-GB" sz="4000" dirty="0"/>
                    </a:p>
                    <a:p>
                      <a:pPr lvl="0" algn="ctr">
                        <a:buNone/>
                      </a:pPr>
                      <a:endParaRPr lang="en-GB" sz="4000" dirty="0"/>
                    </a:p>
                    <a:p>
                      <a:pPr lvl="0" algn="ctr">
                        <a:buNone/>
                      </a:pPr>
                      <a:r>
                        <a:rPr lang="en-GB" sz="4000" dirty="0"/>
                        <a:t>Thank You For Watching</a:t>
                      </a:r>
                      <a:endParaRPr lang="en-GB" dirty="0"/>
                    </a:p>
                    <a:p>
                      <a:pPr lvl="0" algn="ctr">
                        <a:buNone/>
                      </a:pPr>
                      <a:endParaRPr lang="en-GB" sz="4000" dirty="0"/>
                    </a:p>
                    <a:p>
                      <a:pPr lvl="0" algn="ctr">
                        <a:buNone/>
                      </a:pPr>
                      <a:endParaRPr lang="en-GB" sz="4000" dirty="0"/>
                    </a:p>
                  </a:txBody>
                  <a:tcPr/>
                </a:tc>
                <a:extLst>
                  <a:ext uri="{0D108BD9-81ED-4DB2-BD59-A6C34878D82A}">
                    <a16:rowId xmlns:a16="http://schemas.microsoft.com/office/drawing/2014/main" val="3189580454"/>
                  </a:ext>
                </a:extLst>
              </a:tr>
              <a:tr h="871313">
                <a:tc>
                  <a:txBody>
                    <a:bodyPr/>
                    <a:lstStyle/>
                    <a:p>
                      <a:pPr algn="ctr"/>
                      <a:r>
                        <a:rPr lang="en-GB" sz="3600" dirty="0"/>
                        <a:t>Shubh Verma </a:t>
                      </a:r>
                      <a:r>
                        <a:rPr lang="en-GB" sz="3200" dirty="0"/>
                        <a:t>4's</a:t>
                      </a:r>
                    </a:p>
                  </a:txBody>
                  <a:tcPr/>
                </a:tc>
                <a:extLst>
                  <a:ext uri="{0D108BD9-81ED-4DB2-BD59-A6C34878D82A}">
                    <a16:rowId xmlns:a16="http://schemas.microsoft.com/office/drawing/2014/main" val="3023339917"/>
                  </a:ext>
                </a:extLst>
              </a:tr>
            </a:tbl>
          </a:graphicData>
        </a:graphic>
      </p:graphicFrame>
    </p:spTree>
    <p:extLst>
      <p:ext uri="{BB962C8B-B14F-4D97-AF65-F5344CB8AC3E}">
        <p14:creationId xmlns:p14="http://schemas.microsoft.com/office/powerpoint/2010/main" val="3863387324"/>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Frame</vt:lpstr>
      <vt:lpstr>Common Plants And Trees  In Finland</vt:lpstr>
      <vt:lpstr> Birch Tree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391</cp:revision>
  <dcterms:created xsi:type="dcterms:W3CDTF">2020-09-11T11:55:24Z</dcterms:created>
  <dcterms:modified xsi:type="dcterms:W3CDTF">2020-09-22T12:13:43Z</dcterms:modified>
</cp:coreProperties>
</file>