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sldIdLst>
    <p:sldId id="256" r:id="rId2"/>
    <p:sldId id="298" r:id="rId3"/>
    <p:sldId id="273" r:id="rId4"/>
    <p:sldId id="274" r:id="rId5"/>
    <p:sldId id="306" r:id="rId6"/>
    <p:sldId id="275" r:id="rId7"/>
    <p:sldId id="276" r:id="rId8"/>
    <p:sldId id="300" r:id="rId9"/>
    <p:sldId id="278" r:id="rId10"/>
    <p:sldId id="257" r:id="rId11"/>
    <p:sldId id="301" r:id="rId12"/>
    <p:sldId id="302" r:id="rId13"/>
    <p:sldId id="303" r:id="rId14"/>
    <p:sldId id="259" r:id="rId15"/>
    <p:sldId id="304" r:id="rId16"/>
    <p:sldId id="266" r:id="rId17"/>
    <p:sldId id="305" r:id="rId18"/>
    <p:sldId id="258" r:id="rId19"/>
    <p:sldId id="288" r:id="rId20"/>
    <p:sldId id="280" r:id="rId21"/>
    <p:sldId id="281" r:id="rId22"/>
    <p:sldId id="282" r:id="rId23"/>
    <p:sldId id="308" r:id="rId24"/>
    <p:sldId id="309" r:id="rId25"/>
    <p:sldId id="310" r:id="rId26"/>
    <p:sldId id="31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2" autoAdjust="0"/>
  </p:normalViewPr>
  <p:slideViewPr>
    <p:cSldViewPr>
      <p:cViewPr varScale="1">
        <p:scale>
          <a:sx n="70" d="100"/>
          <a:sy n="70" d="100"/>
        </p:scale>
        <p:origin x="-1404" y="-90"/>
      </p:cViewPr>
      <p:guideLst>
        <p:guide orient="horz" pos="2160"/>
        <p:guide pos="2880"/>
      </p:guideLst>
    </p:cSldViewPr>
  </p:slideViewPr>
  <p:outlineViewPr>
    <p:cViewPr>
      <p:scale>
        <a:sx n="33" d="100"/>
        <a:sy n="33" d="100"/>
      </p:scale>
      <p:origin x="0" y="197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17B5A-6F36-43BE-AA54-3CAAEA304FBF}" type="datetimeFigureOut">
              <a:rPr lang="en-US" smtClean="0"/>
              <a:t>9/3/2021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28574-2C0D-41E6-8BCC-E8849E70AA32}" type="slidenum">
              <a:rPr lang="en-US" smtClean="0"/>
              <a:t>‹#›</a:t>
            </a:fld>
            <a:endParaRPr lang="en-US"/>
          </a:p>
        </p:txBody>
      </p:sp>
    </p:spTree>
    <p:extLst>
      <p:ext uri="{BB962C8B-B14F-4D97-AF65-F5344CB8AC3E}">
        <p14:creationId xmlns:p14="http://schemas.microsoft.com/office/powerpoint/2010/main" val="410426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249B68-5F1C-4A68-82D6-8F56563240BD}" type="datetime6">
              <a:rPr lang="en-US" smtClean="0"/>
              <a:t>September 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BD37DB-34C0-4061-8F0E-FAAEBDF31321}" type="datetime6">
              <a:rPr lang="en-US" smtClean="0"/>
              <a:t>September 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721F11-C767-4BF7-B401-E15639607C73}" type="datetime6">
              <a:rPr lang="en-US" smtClean="0"/>
              <a:t>September 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05987A73-490B-4623-A473-9766C8518B57}" type="datetime6">
              <a:rPr lang="en-US" smtClean="0"/>
              <a:t>September 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92784C4-E5EC-4212-A5DF-F448D24FC3E7}" type="datetime6">
              <a:rPr lang="en-US" smtClean="0"/>
              <a:t>September 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A24142-D47D-4337-9343-AE0568507EC8}" type="datetime6">
              <a:rPr lang="en-US" smtClean="0"/>
              <a:t>September 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C3F1E3-EA99-4FA1-92D7-851CBF77E5B0}" type="datetime6">
              <a:rPr lang="en-US" smtClean="0"/>
              <a:t>September 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DDA2DBC-07A4-47A7-B9CD-F80DD4EE75BF}" type="datetime6">
              <a:rPr lang="en-US" smtClean="0"/>
              <a:t>September 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5EF598C-3B7A-4686-8AD0-22B0CD3648D4}" type="datetime6">
              <a:rPr lang="en-US" smtClean="0"/>
              <a:t>September 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1B8CDAD-E838-4CF0-8D8B-1947ED2B67AD}" type="datetime6">
              <a:rPr lang="en-US" smtClean="0"/>
              <a:t>September 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F0169E9-DDA2-4138-8992-1B89BB2083F0}" type="datetime6">
              <a:rPr lang="en-US" smtClean="0"/>
              <a:t>September 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7C1815C-1608-4100-89E2-A48A7D8A1084}" type="datetime6">
              <a:rPr lang="en-US" smtClean="0"/>
              <a:t>September 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edia.geeksforgeeks.org/wp-content/cdn-uploads/gq/2015/06/deadlock.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hread_(computer_science)" TargetMode="External"/><Relationship Id="rId2" Type="http://schemas.openxmlformats.org/officeDocument/2006/relationships/hyperlink" Target="https://en.wikipedia.org/wiki/Central_processing_unit" TargetMode="External"/><Relationship Id="rId1" Type="http://schemas.openxmlformats.org/officeDocument/2006/relationships/slideLayout" Target="../slideLayouts/slideLayout2.xml"/><Relationship Id="rId4" Type="http://schemas.openxmlformats.org/officeDocument/2006/relationships/hyperlink" Target="https://en.wikipedia.org/wiki/Operating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55000"/>
                <a:satMod val="300000"/>
              </a:schemeClr>
            </a:gs>
            <a:gs pos="40000">
              <a:schemeClr val="bg1">
                <a:tint val="65000"/>
                <a:satMod val="300000"/>
              </a:schemeClr>
            </a:gs>
            <a:gs pos="100000">
              <a:schemeClr val="bg1">
                <a:shade val="65000"/>
                <a:satMod val="300000"/>
              </a:schemeClr>
            </a:gs>
          </a:gsLst>
          <a:path path="circle">
            <a:fillToRect l="65000" b="98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700" y="2438400"/>
            <a:ext cx="7734300" cy="2362200"/>
          </a:xfrm>
        </p:spPr>
        <p:style>
          <a:lnRef idx="1">
            <a:schemeClr val="accent1"/>
          </a:lnRef>
          <a:fillRef idx="1001">
            <a:schemeClr val="lt2"/>
          </a:fillRef>
          <a:effectRef idx="1">
            <a:schemeClr val="accent1"/>
          </a:effectRef>
          <a:fontRef idx="minor">
            <a:schemeClr val="dk1"/>
          </a:fontRef>
        </p:style>
        <p:txBody>
          <a:bodyPr>
            <a:normAutofit fontScale="92500" lnSpcReduction="20000"/>
          </a:bodyPr>
          <a:lstStyle/>
          <a:p>
            <a:pPr algn="ctr"/>
            <a:r>
              <a:rPr lang="en-US" sz="2900" b="1" dirty="0">
                <a:latin typeface="Cambria" panose="02040503050406030204" pitchFamily="18" charset="0"/>
                <a:ea typeface="Cambria" panose="02040503050406030204" pitchFamily="18" charset="0"/>
              </a:rPr>
              <a:t>Department of Computer Science &amp; </a:t>
            </a:r>
            <a:r>
              <a:rPr lang="en-US" sz="2900" b="1" dirty="0" smtClean="0">
                <a:latin typeface="Cambria" panose="02040503050406030204" pitchFamily="18" charset="0"/>
                <a:ea typeface="Cambria" panose="02040503050406030204" pitchFamily="18" charset="0"/>
              </a:rPr>
              <a:t>Engineering</a:t>
            </a:r>
          </a:p>
          <a:p>
            <a:pPr algn="ctr"/>
            <a:r>
              <a:rPr lang="en-US" sz="2900" b="1" dirty="0" smtClean="0">
                <a:latin typeface="Cambria" panose="02040503050406030204" pitchFamily="18" charset="0"/>
                <a:ea typeface="Cambria" panose="02040503050406030204" pitchFamily="18" charset="0"/>
              </a:rPr>
              <a:t> </a:t>
            </a:r>
            <a:r>
              <a:rPr lang="en-US" sz="2900" b="1" dirty="0">
                <a:latin typeface="Cambria" panose="02040503050406030204" pitchFamily="18" charset="0"/>
                <a:ea typeface="Cambria" panose="02040503050406030204" pitchFamily="18" charset="0"/>
              </a:rPr>
              <a:t>Motilal </a:t>
            </a:r>
            <a:r>
              <a:rPr lang="en-US" sz="2900" b="1" dirty="0" smtClean="0">
                <a:latin typeface="Cambria" panose="02040503050406030204" pitchFamily="18" charset="0"/>
                <a:ea typeface="Cambria" panose="02040503050406030204" pitchFamily="18" charset="0"/>
              </a:rPr>
              <a:t>Nehru </a:t>
            </a:r>
            <a:r>
              <a:rPr lang="en-US" sz="2900" b="1" dirty="0">
                <a:latin typeface="Cambria" panose="02040503050406030204" pitchFamily="18" charset="0"/>
                <a:ea typeface="Cambria" panose="02040503050406030204" pitchFamily="18" charset="0"/>
              </a:rPr>
              <a:t>National Institute of Technology Allahabad</a:t>
            </a:r>
          </a:p>
          <a:p>
            <a:pPr algn="ctr"/>
            <a:r>
              <a:rPr lang="en-US" sz="2900" b="1" dirty="0" err="1">
                <a:latin typeface="Cambria" panose="02040503050406030204" pitchFamily="18" charset="0"/>
                <a:ea typeface="Cambria" panose="02040503050406030204" pitchFamily="18" charset="0"/>
              </a:rPr>
              <a:t>Prayagraj</a:t>
            </a:r>
            <a:r>
              <a:rPr lang="en-US" sz="2900" b="1" dirty="0">
                <a:latin typeface="Cambria" panose="02040503050406030204" pitchFamily="18" charset="0"/>
                <a:ea typeface="Cambria" panose="02040503050406030204" pitchFamily="18" charset="0"/>
              </a:rPr>
              <a:t> - 211004, </a:t>
            </a:r>
            <a:r>
              <a:rPr lang="en-US" sz="2900" b="1" dirty="0" smtClean="0">
                <a:latin typeface="Cambria" panose="02040503050406030204" pitchFamily="18" charset="0"/>
                <a:ea typeface="Cambria" panose="02040503050406030204" pitchFamily="18" charset="0"/>
              </a:rPr>
              <a:t>India</a:t>
            </a:r>
          </a:p>
          <a:p>
            <a:pPr algn="ctr"/>
            <a:endParaRPr lang="en-US" sz="2900" b="1" dirty="0">
              <a:latin typeface="Cambria" panose="02040503050406030204" pitchFamily="18" charset="0"/>
              <a:ea typeface="Cambria" panose="02040503050406030204" pitchFamily="18" charset="0"/>
            </a:endParaRPr>
          </a:p>
          <a:p>
            <a:pPr algn="ctr"/>
            <a:r>
              <a:rPr lang="en-US" sz="2100" b="1" dirty="0" smtClean="0">
                <a:latin typeface="Cambria" panose="02040503050406030204" pitchFamily="18" charset="0"/>
                <a:ea typeface="Cambria" panose="02040503050406030204" pitchFamily="18" charset="0"/>
              </a:rPr>
              <a:t>September </a:t>
            </a:r>
            <a:r>
              <a:rPr lang="en-US" sz="2100" b="1" dirty="0" smtClean="0">
                <a:latin typeface="Cambria" panose="02040503050406030204" pitchFamily="18" charset="0"/>
                <a:ea typeface="Cambria" panose="02040503050406030204" pitchFamily="18" charset="0"/>
              </a:rPr>
              <a:t>2021</a:t>
            </a:r>
            <a:endParaRPr lang="en-US" sz="2100" b="1" dirty="0">
              <a:latin typeface="Cambria" panose="02040503050406030204" pitchFamily="18" charset="0"/>
              <a:ea typeface="Cambria" panose="02040503050406030204" pitchFamily="18" charset="0"/>
            </a:endParaRPr>
          </a:p>
          <a:p>
            <a:endParaRPr lang="en-US" dirty="0"/>
          </a:p>
        </p:txBody>
      </p:sp>
      <p:sp>
        <p:nvSpPr>
          <p:cNvPr id="2" name="Title 1"/>
          <p:cNvSpPr>
            <a:spLocks noGrp="1"/>
          </p:cNvSpPr>
          <p:nvPr>
            <p:ph type="ctrTitle"/>
          </p:nvPr>
        </p:nvSpPr>
        <p:spPr>
          <a:xfrm>
            <a:off x="609600" y="609600"/>
            <a:ext cx="7620000" cy="1492827"/>
          </a:xfrm>
        </p:spPr>
        <p:txBody>
          <a:bodyPr>
            <a:noAutofit/>
          </a:bodyPr>
          <a:lstStyle/>
          <a:p>
            <a:pPr algn="ct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2800" dirty="0" smtClean="0">
                <a:effectLst/>
                <a:latin typeface="Cambria" panose="02040503050406030204" pitchFamily="18" charset="0"/>
                <a:ea typeface="Cambria" panose="02040503050406030204" pitchFamily="18" charset="0"/>
              </a:rPr>
              <a:t/>
            </a:r>
            <a:br>
              <a:rPr lang="en-US" sz="2800" dirty="0" smtClean="0">
                <a:effectLst/>
                <a:latin typeface="Cambria" panose="02040503050406030204" pitchFamily="18" charset="0"/>
                <a:ea typeface="Cambria" panose="02040503050406030204" pitchFamily="18" charset="0"/>
              </a:rPr>
            </a:br>
            <a:r>
              <a:rPr lang="en-US" sz="3200" dirty="0" smtClean="0">
                <a:effectLst/>
                <a:latin typeface="Cambria" panose="02040503050406030204" pitchFamily="18" charset="0"/>
                <a:ea typeface="Cambria" panose="02040503050406030204" pitchFamily="18" charset="0"/>
              </a:rPr>
              <a:t/>
            </a:r>
            <a:br>
              <a:rPr lang="en-US" sz="3200" dirty="0" smtClean="0">
                <a:effectLst/>
                <a:latin typeface="Cambria" panose="02040503050406030204" pitchFamily="18" charset="0"/>
                <a:ea typeface="Cambria" panose="02040503050406030204" pitchFamily="18" charset="0"/>
              </a:rPr>
            </a:br>
            <a:r>
              <a:rPr lang="en-US" sz="2800" dirty="0">
                <a:effectLst/>
                <a:latin typeface="Cambria" panose="02040503050406030204" pitchFamily="18" charset="0"/>
                <a:ea typeface="Cambria" panose="02040503050406030204" pitchFamily="18" charset="0"/>
              </a:rPr>
              <a:t/>
            </a:r>
            <a:br>
              <a:rPr lang="en-US" sz="2800" dirty="0">
                <a:effectLst/>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pic>
        <p:nvPicPr>
          <p:cNvPr id="4" name="image4.png"/>
          <p:cNvPicPr/>
          <p:nvPr/>
        </p:nvPicPr>
        <p:blipFill>
          <a:blip r:embed="rId2" cstate="print"/>
          <a:stretch>
            <a:fillRect/>
          </a:stretch>
        </p:blipFill>
        <p:spPr>
          <a:xfrm>
            <a:off x="3886200" y="5029200"/>
            <a:ext cx="1447800" cy="1828800"/>
          </a:xfrm>
          <a:prstGeom prst="rect">
            <a:avLst/>
          </a:prstGeom>
        </p:spPr>
      </p:pic>
      <p:sp>
        <p:nvSpPr>
          <p:cNvPr id="6" name="Rectangle 5"/>
          <p:cNvSpPr/>
          <p:nvPr/>
        </p:nvSpPr>
        <p:spPr>
          <a:xfrm>
            <a:off x="609600" y="381000"/>
            <a:ext cx="8153400" cy="2246769"/>
          </a:xfrm>
          <a:prstGeom prst="rect">
            <a:avLst/>
          </a:prstGeom>
        </p:spPr>
        <p:txBody>
          <a:bodyPr wrap="square">
            <a:spAutoFit/>
          </a:bodyPr>
          <a:lstStyle/>
          <a:p>
            <a:pPr algn="ctr"/>
            <a:r>
              <a:rPr lang="en-US" sz="2800" b="1" dirty="0">
                <a:latin typeface="Cambria" panose="02040503050406030204" pitchFamily="18" charset="0"/>
                <a:ea typeface="Cambria" panose="02040503050406030204" pitchFamily="18" charset="0"/>
              </a:rPr>
              <a:t>Distributed System Lab</a:t>
            </a:r>
            <a:br>
              <a:rPr lang="en-US" sz="2800" b="1" dirty="0">
                <a:latin typeface="Cambria" panose="02040503050406030204" pitchFamily="18" charset="0"/>
                <a:ea typeface="Cambria" panose="02040503050406030204" pitchFamily="18" charset="0"/>
              </a:rPr>
            </a:br>
            <a:r>
              <a:rPr lang="en-US" sz="2800" b="1" dirty="0">
                <a:latin typeface="Cambria" panose="02040503050406030204" pitchFamily="18" charset="0"/>
                <a:ea typeface="Cambria" panose="02040503050406030204" pitchFamily="18" charset="0"/>
              </a:rPr>
              <a:t> (Week 2</a:t>
            </a:r>
            <a:r>
              <a:rPr lang="en-US" sz="2800" b="1" dirty="0" smtClean="0">
                <a:latin typeface="Cambria" panose="02040503050406030204" pitchFamily="18" charset="0"/>
                <a:ea typeface="Cambria" panose="02040503050406030204" pitchFamily="18" charset="0"/>
              </a:rPr>
              <a:t>)</a:t>
            </a:r>
          </a:p>
          <a:p>
            <a:pPr algn="ctr"/>
            <a:r>
              <a:rPr lang="en-US" sz="2800" b="1" dirty="0">
                <a:latin typeface="Cambria" panose="02040503050406030204" pitchFamily="18" charset="0"/>
                <a:ea typeface="Cambria" panose="02040503050406030204" pitchFamily="18" charset="0"/>
              </a:rPr>
              <a:t/>
            </a:r>
            <a:br>
              <a:rPr lang="en-US" sz="2800" b="1" dirty="0">
                <a:latin typeface="Cambria" panose="02040503050406030204" pitchFamily="18" charset="0"/>
                <a:ea typeface="Cambria" panose="02040503050406030204" pitchFamily="18" charset="0"/>
              </a:rPr>
            </a:br>
            <a:r>
              <a:rPr lang="en-US" sz="2800" b="1" dirty="0">
                <a:latin typeface="Cambria" panose="02040503050406030204" pitchFamily="18" charset="0"/>
                <a:ea typeface="Cambria" panose="02040503050406030204" pitchFamily="18" charset="0"/>
              </a:rPr>
              <a:t>Parallel Programming Using Threads</a:t>
            </a:r>
            <a:br>
              <a:rPr lang="en-US" sz="2800" b="1" dirty="0">
                <a:latin typeface="Cambria" panose="02040503050406030204" pitchFamily="18" charset="0"/>
                <a:ea typeface="Cambria" panose="02040503050406030204" pitchFamily="18" charset="0"/>
              </a:rPr>
            </a:br>
            <a:endParaRPr lang="en-US" sz="2800" b="1" dirty="0">
              <a:latin typeface="Cambria" panose="02040503050406030204" pitchFamily="18" charset="0"/>
              <a:ea typeface="Cambria" panose="02040503050406030204"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32377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a:t> </a:t>
            </a:r>
          </a:p>
        </p:txBody>
      </p:sp>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2800" dirty="0" smtClean="0"/>
              <a:t/>
            </a:r>
            <a:br>
              <a:rPr lang="en-US" sz="2800" dirty="0" smtClean="0"/>
            </a:br>
            <a:r>
              <a:rPr lang="en-US" sz="2800" dirty="0" smtClean="0"/>
              <a:t>Parallel </a:t>
            </a:r>
            <a:r>
              <a:rPr lang="en-US" sz="2800" dirty="0"/>
              <a:t>Programming Using Threads:</a:t>
            </a:r>
            <a:r>
              <a:rPr lang="en-US" sz="4400" dirty="0">
                <a:effectLst/>
                <a:latin typeface="Cambria" panose="02040503050406030204" pitchFamily="18" charset="0"/>
                <a:ea typeface="Cambria" panose="02040503050406030204" pitchFamily="18" charset="0"/>
              </a:rPr>
              <a:t/>
            </a:r>
            <a:br>
              <a:rPr lang="en-US" sz="4400" dirty="0">
                <a:effectLst/>
                <a:latin typeface="Cambria" panose="02040503050406030204" pitchFamily="18" charset="0"/>
                <a:ea typeface="Cambria" panose="02040503050406030204" pitchFamily="18" charset="0"/>
              </a:rPr>
            </a:br>
            <a:endParaRPr lang="en-US" dirty="0"/>
          </a:p>
        </p:txBody>
      </p:sp>
      <p:sp>
        <p:nvSpPr>
          <p:cNvPr id="6" name="Rectangle 5"/>
          <p:cNvSpPr/>
          <p:nvPr/>
        </p:nvSpPr>
        <p:spPr>
          <a:xfrm>
            <a:off x="533400" y="1676400"/>
            <a:ext cx="8001000" cy="378565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 Thread Group </a:t>
            </a:r>
            <a:endParaRPr lang="en-US" sz="2400" dirty="0" smtClean="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Share same memory</a:t>
            </a:r>
          </a:p>
          <a:p>
            <a:pPr marL="342900" indent="-342900" algn="just">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Access </a:t>
            </a:r>
            <a:r>
              <a:rPr lang="en-US" sz="2400" dirty="0">
                <a:latin typeface="Cambria" panose="02040503050406030204" pitchFamily="18" charset="0"/>
                <a:ea typeface="Cambria" panose="02040503050406030204" pitchFamily="18" charset="0"/>
              </a:rPr>
              <a:t>the same global </a:t>
            </a:r>
            <a:r>
              <a:rPr lang="en-US" sz="2400" dirty="0" smtClean="0">
                <a:latin typeface="Cambria" panose="02040503050406030204" pitchFamily="18" charset="0"/>
                <a:ea typeface="Cambria" panose="02040503050406030204" pitchFamily="18" charset="0"/>
              </a:rPr>
              <a:t>variables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a:t>
            </a:r>
            <a:r>
              <a:rPr lang="en-US" sz="2400" dirty="0" smtClean="0">
                <a:latin typeface="Cambria" panose="02040503050406030204" pitchFamily="18" charset="0"/>
                <a:ea typeface="Cambria" panose="02040503050406030204" pitchFamily="18" charset="0"/>
              </a:rPr>
              <a:t>ame </a:t>
            </a:r>
            <a:r>
              <a:rPr lang="en-US" sz="2400" dirty="0">
                <a:latin typeface="Cambria" panose="02040503050406030204" pitchFamily="18" charset="0"/>
                <a:ea typeface="Cambria" panose="02040503050406030204" pitchFamily="18" charset="0"/>
              </a:rPr>
              <a:t>heap </a:t>
            </a:r>
            <a:r>
              <a:rPr lang="en-US" sz="2400" dirty="0" smtClean="0">
                <a:latin typeface="Cambria" panose="02040503050406030204" pitchFamily="18" charset="0"/>
                <a:ea typeface="Cambria" panose="02040503050406030204" pitchFamily="18" charset="0"/>
              </a:rPr>
              <a:t>memory</a:t>
            </a:r>
          </a:p>
          <a:p>
            <a:pPr marL="342900" indent="-342900" algn="just">
              <a:buFont typeface="Arial" panose="020B0604020202020204" pitchFamily="34" charset="0"/>
              <a:buChar char="•"/>
            </a:pPr>
            <a:endParaRPr lang="en-US" sz="2400" dirty="0" smtClean="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Same </a:t>
            </a:r>
            <a:r>
              <a:rPr lang="en-US" sz="2400" dirty="0">
                <a:latin typeface="Cambria" panose="02040503050406030204" pitchFamily="18" charset="0"/>
                <a:ea typeface="Cambria" panose="02040503050406030204" pitchFamily="18" charset="0"/>
              </a:rPr>
              <a:t>set </a:t>
            </a:r>
            <a:r>
              <a:rPr lang="en-US" sz="2400" dirty="0" smtClean="0">
                <a:latin typeface="Cambria" panose="02040503050406030204" pitchFamily="18" charset="0"/>
                <a:ea typeface="Cambria" panose="02040503050406030204" pitchFamily="18" charset="0"/>
              </a:rPr>
              <a:t>of file </a:t>
            </a:r>
            <a:r>
              <a:rPr lang="en-US" sz="2400" dirty="0">
                <a:latin typeface="Cambria" panose="02040503050406030204" pitchFamily="18" charset="0"/>
                <a:ea typeface="Cambria" panose="02040503050406030204" pitchFamily="18" charset="0"/>
              </a:rPr>
              <a:t>descriptors, </a:t>
            </a:r>
            <a:r>
              <a:rPr lang="en-US" sz="2400" dirty="0" smtClean="0">
                <a:latin typeface="Cambria" panose="02040503050406030204" pitchFamily="18" charset="0"/>
                <a:ea typeface="Cambria" panose="02040503050406030204" pitchFamily="18" charset="0"/>
              </a:rPr>
              <a:t>Unlike </a:t>
            </a:r>
            <a:r>
              <a:rPr lang="en-US" sz="2400" dirty="0">
                <a:latin typeface="Cambria" panose="02040503050406030204" pitchFamily="18" charset="0"/>
                <a:ea typeface="Cambria" panose="02040503050406030204" pitchFamily="18" charset="0"/>
              </a:rPr>
              <a:t>a real process, </a:t>
            </a:r>
            <a:r>
              <a:rPr lang="en-US" sz="2400" dirty="0" smtClean="0">
                <a:latin typeface="Cambria" panose="02040503050406030204" pitchFamily="18" charset="0"/>
                <a:ea typeface="Cambria" panose="02040503050406030204" pitchFamily="18" charset="0"/>
              </a:rPr>
              <a:t>a </a:t>
            </a:r>
            <a:r>
              <a:rPr lang="en-US" sz="2400" dirty="0">
                <a:latin typeface="Cambria" panose="02040503050406030204" pitchFamily="18" charset="0"/>
                <a:ea typeface="Cambria" panose="02040503050406030204" pitchFamily="18" charset="0"/>
              </a:rPr>
              <a:t>thread normally shares its memory with other </a:t>
            </a:r>
            <a:r>
              <a:rPr lang="en-US" sz="2400" dirty="0" smtClean="0">
                <a:latin typeface="Cambria" panose="02040503050406030204" pitchFamily="18" charset="0"/>
                <a:ea typeface="Cambria" panose="02040503050406030204" pitchFamily="18" charset="0"/>
              </a:rPr>
              <a:t>threads</a:t>
            </a:r>
          </a:p>
          <a:p>
            <a:pPr marL="342900" indent="-342900" algn="just">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All </a:t>
            </a:r>
            <a:r>
              <a:rPr lang="en-US" sz="2400" dirty="0">
                <a:latin typeface="Cambria" panose="02040503050406030204" pitchFamily="18" charset="0"/>
                <a:ea typeface="Cambria" panose="02040503050406030204" pitchFamily="18" charset="0"/>
              </a:rPr>
              <a:t>these threads execute in parallel </a:t>
            </a:r>
            <a:r>
              <a:rPr lang="en-US" sz="2400" dirty="0" smtClean="0">
                <a:latin typeface="Cambria" panose="02040503050406030204" pitchFamily="18" charset="0"/>
                <a:ea typeface="Cambria" panose="02040503050406030204" pitchFamily="18" charset="0"/>
              </a:rPr>
              <a:t>using </a:t>
            </a:r>
            <a:r>
              <a:rPr lang="en-US" sz="2400" dirty="0">
                <a:latin typeface="Cambria" panose="02040503050406030204" pitchFamily="18" charset="0"/>
                <a:ea typeface="Cambria" panose="02040503050406030204" pitchFamily="18" charset="0"/>
              </a:rPr>
              <a:t>time slices, or if the system has several processors, then really in </a:t>
            </a:r>
            <a:r>
              <a:rPr lang="en-US" sz="2400" dirty="0" smtClean="0">
                <a:latin typeface="Cambria" panose="02040503050406030204" pitchFamily="18" charset="0"/>
                <a:ea typeface="Cambria" panose="02040503050406030204" pitchFamily="18" charset="0"/>
              </a:rPr>
              <a:t>parallel</a:t>
            </a:r>
            <a:r>
              <a:rPr lang="en-US" sz="2400" dirty="0">
                <a:latin typeface="Cambria" panose="02040503050406030204" pitchFamily="18" charset="0"/>
                <a:ea typeface="Cambria" panose="02040503050406030204" pitchFamily="18" charset="0"/>
              </a:rPr>
              <a: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66999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a:t> </a:t>
            </a:r>
          </a:p>
        </p:txBody>
      </p:sp>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IN" sz="2400" dirty="0"/>
              <a:t>POSIX threads (</a:t>
            </a:r>
            <a:r>
              <a:rPr lang="en-IN" sz="2400" dirty="0" err="1"/>
              <a:t>pthreads</a:t>
            </a:r>
            <a:r>
              <a:rPr lang="en-IN" sz="2400" dirty="0"/>
              <a:t>)</a:t>
            </a:r>
            <a:endParaRPr lang="en-US" dirty="0"/>
          </a:p>
        </p:txBody>
      </p:sp>
      <p:sp>
        <p:nvSpPr>
          <p:cNvPr id="6" name="Rectangle 5"/>
          <p:cNvSpPr/>
          <p:nvPr/>
        </p:nvSpPr>
        <p:spPr>
          <a:xfrm>
            <a:off x="508379" y="1828800"/>
            <a:ext cx="8001000" cy="3416320"/>
          </a:xfrm>
          <a:prstGeom prst="rect">
            <a:avLst/>
          </a:prstGeom>
        </p:spPr>
        <p:txBody>
          <a:bodyPr wrap="square">
            <a:spAutoFit/>
          </a:bodyPr>
          <a:lstStyle/>
          <a:p>
            <a:pPr algn="just"/>
            <a:r>
              <a:rPr lang="en-US" sz="2400" dirty="0" smtClean="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include &lt;</a:t>
            </a:r>
            <a:r>
              <a:rPr lang="en-US" sz="2400" dirty="0" err="1">
                <a:latin typeface="Cambria" panose="02040503050406030204" pitchFamily="18" charset="0"/>
                <a:ea typeface="Cambria" panose="02040503050406030204" pitchFamily="18" charset="0"/>
              </a:rPr>
              <a:t>pthread.h</a:t>
            </a:r>
            <a:r>
              <a:rPr lang="en-US" sz="2400" dirty="0">
                <a:latin typeface="Cambria" panose="02040503050406030204" pitchFamily="18" charset="0"/>
                <a:ea typeface="Cambria" panose="02040503050406030204" pitchFamily="18" charset="0"/>
              </a:rPr>
              <a:t>&gt;</a:t>
            </a:r>
          </a:p>
          <a:p>
            <a:pPr algn="just"/>
            <a:r>
              <a:rPr lang="en-US" sz="2400" dirty="0" err="1">
                <a:latin typeface="Cambria" panose="02040503050406030204" pitchFamily="18" charset="0"/>
                <a:ea typeface="Cambria" panose="02040503050406030204" pitchFamily="18" charset="0"/>
              </a:rPr>
              <a:t>int</a:t>
            </a:r>
            <a:r>
              <a:rPr lang="en-US" sz="2400" dirty="0">
                <a:latin typeface="Cambria" panose="02040503050406030204" pitchFamily="18" charset="0"/>
                <a:ea typeface="Cambria" panose="02040503050406030204" pitchFamily="18" charset="0"/>
              </a:rPr>
              <a:t> main(</a:t>
            </a:r>
            <a:r>
              <a:rPr lang="en-US" sz="2400" dirty="0" err="1">
                <a:latin typeface="Cambria" panose="02040503050406030204" pitchFamily="18" charset="0"/>
                <a:ea typeface="Cambria" panose="02040503050406030204" pitchFamily="18" charset="0"/>
              </a:rPr>
              <a:t>int</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argc</a:t>
            </a:r>
            <a:r>
              <a:rPr lang="en-US" sz="2400" dirty="0">
                <a:latin typeface="Cambria" panose="02040503050406030204" pitchFamily="18" charset="0"/>
                <a:ea typeface="Cambria" panose="02040503050406030204" pitchFamily="18" charset="0"/>
              </a:rPr>
              <a:t>, char** </a:t>
            </a:r>
            <a:r>
              <a:rPr lang="en-US" sz="2400" dirty="0" err="1">
                <a:latin typeface="Cambria" panose="02040503050406030204" pitchFamily="18" charset="0"/>
                <a:ea typeface="Cambria" panose="02040503050406030204" pitchFamily="18" charset="0"/>
              </a:rPr>
              <a:t>argv</a:t>
            </a:r>
            <a:r>
              <a:rPr lang="en-US" sz="2400" dirty="0" smtClean="0">
                <a:latin typeface="Cambria" panose="02040503050406030204" pitchFamily="18" charset="0"/>
                <a:ea typeface="Cambria" panose="02040503050406030204" pitchFamily="18" charset="0"/>
              </a:rPr>
              <a:t>)</a:t>
            </a:r>
          </a:p>
          <a:p>
            <a:pPr algn="just"/>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t>
            </a:r>
          </a:p>
          <a:p>
            <a:pPr algn="just"/>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a:t>
            </a:r>
          </a:p>
          <a:p>
            <a:pPr algn="just"/>
            <a:endParaRPr lang="en-US" sz="2400" dirty="0">
              <a:latin typeface="Cambria" panose="02040503050406030204" pitchFamily="18" charset="0"/>
              <a:ea typeface="Cambria" panose="02040503050406030204" pitchFamily="18" charset="0"/>
            </a:endParaRPr>
          </a:p>
          <a:p>
            <a:pPr marL="342900" indent="-342900" algn="just">
              <a:buFont typeface="Arial" pitchFamily="34" charset="0"/>
              <a:buChar char="•"/>
            </a:pPr>
            <a:r>
              <a:rPr lang="en-US" sz="2400" dirty="0">
                <a:latin typeface="Cambria" panose="02040503050406030204" pitchFamily="18" charset="0"/>
                <a:ea typeface="Cambria" panose="02040503050406030204" pitchFamily="18" charset="0"/>
              </a:rPr>
              <a:t>Source code needs to include </a:t>
            </a:r>
            <a:r>
              <a:rPr lang="en-US" sz="2400" dirty="0" err="1">
                <a:latin typeface="Cambria" panose="02040503050406030204" pitchFamily="18" charset="0"/>
                <a:ea typeface="Cambria" panose="02040503050406030204" pitchFamily="18" charset="0"/>
              </a:rPr>
              <a:t>pthread.h</a:t>
            </a:r>
            <a:endParaRPr lang="en-US" sz="2400" dirty="0">
              <a:latin typeface="Cambria" panose="02040503050406030204" pitchFamily="18" charset="0"/>
              <a:ea typeface="Cambria" panose="02040503050406030204" pitchFamily="18" charset="0"/>
            </a:endParaRPr>
          </a:p>
          <a:p>
            <a:pPr marL="342900" indent="-342900" algn="just">
              <a:buFont typeface="Arial" pitchFamily="34" charset="0"/>
              <a:buChar char="•"/>
            </a:pPr>
            <a:r>
              <a:rPr lang="en-US" sz="2400" dirty="0" smtClean="0">
                <a:latin typeface="Cambria" panose="02040503050406030204" pitchFamily="18" charset="0"/>
                <a:ea typeface="Cambria" panose="02040503050406030204" pitchFamily="18" charset="0"/>
              </a:rPr>
              <a:t>Programs </a:t>
            </a:r>
            <a:r>
              <a:rPr lang="en-US" sz="2400" dirty="0">
                <a:latin typeface="Cambria" panose="02040503050406030204" pitchFamily="18" charset="0"/>
                <a:ea typeface="Cambria" panose="02040503050406030204" pitchFamily="18" charset="0"/>
              </a:rPr>
              <a:t>must link with the </a:t>
            </a:r>
            <a:r>
              <a:rPr lang="en-US" sz="2400" dirty="0" err="1">
                <a:latin typeface="Cambria" panose="02040503050406030204" pitchFamily="18" charset="0"/>
                <a:ea typeface="Cambria" panose="02040503050406030204" pitchFamily="18" charset="0"/>
              </a:rPr>
              <a:t>pthreads</a:t>
            </a:r>
            <a:r>
              <a:rPr lang="en-US" sz="2400" dirty="0">
                <a:latin typeface="Cambria" panose="02040503050406030204" pitchFamily="18" charset="0"/>
                <a:ea typeface="Cambria" panose="02040503050406030204" pitchFamily="18" charset="0"/>
              </a:rPr>
              <a:t> library using -</a:t>
            </a:r>
            <a:r>
              <a:rPr lang="en-US" sz="2400" dirty="0" err="1" smtClean="0">
                <a:latin typeface="Cambria" panose="02040503050406030204" pitchFamily="18" charset="0"/>
                <a:ea typeface="Cambria" panose="02040503050406030204" pitchFamily="18" charset="0"/>
              </a:rPr>
              <a:t>lpthread</a:t>
            </a:r>
            <a:endParaRPr lang="en-US" sz="2400" dirty="0">
              <a:latin typeface="Cambria" panose="02040503050406030204" pitchFamily="18" charset="0"/>
              <a:ea typeface="Cambria" panose="020405030504060302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34699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228600" y="152400"/>
            <a:ext cx="8686800" cy="6477000"/>
          </a:xfrm>
        </p:spPr>
        <p:txBody>
          <a:bodyPr>
            <a:noAutofit/>
          </a:bodyPr>
          <a:lstStyle/>
          <a:p>
            <a:pPr marL="109728" indent="0">
              <a:buNone/>
            </a:pPr>
            <a:r>
              <a:rPr lang="en-US" sz="1500" b="1" dirty="0" smtClean="0">
                <a:solidFill>
                  <a:schemeClr val="bg1"/>
                </a:solidFill>
                <a:latin typeface="Calibri" pitchFamily="34" charset="0"/>
                <a:cs typeface="Calibri" pitchFamily="34" charset="0"/>
              </a:rPr>
              <a:t>#</a:t>
            </a:r>
            <a:r>
              <a:rPr lang="en-US" sz="1500" b="1" dirty="0">
                <a:solidFill>
                  <a:schemeClr val="bg1"/>
                </a:solidFill>
                <a:latin typeface="Calibri" pitchFamily="34" charset="0"/>
                <a:cs typeface="Calibri" pitchFamily="34" charset="0"/>
              </a:rPr>
              <a:t>include &lt;</a:t>
            </a:r>
            <a:r>
              <a:rPr lang="en-US" sz="1500" b="1" dirty="0" err="1">
                <a:solidFill>
                  <a:schemeClr val="bg1"/>
                </a:solidFill>
                <a:latin typeface="Calibri" pitchFamily="34" charset="0"/>
                <a:cs typeface="Calibri" pitchFamily="34" charset="0"/>
              </a:rPr>
              <a:t>pthread.h</a:t>
            </a:r>
            <a:r>
              <a:rPr lang="en-US" sz="1500" b="1" dirty="0">
                <a:solidFill>
                  <a:schemeClr val="bg1"/>
                </a:solidFill>
                <a:latin typeface="Calibri" pitchFamily="34" charset="0"/>
                <a:cs typeface="Calibri" pitchFamily="34" charset="0"/>
              </a:rPr>
              <a:t>&gt;</a:t>
            </a:r>
          </a:p>
          <a:p>
            <a:pPr marL="109728" indent="0">
              <a:buNone/>
            </a:pPr>
            <a:r>
              <a:rPr lang="en-US" sz="1500" b="1" dirty="0">
                <a:solidFill>
                  <a:schemeClr val="bg1"/>
                </a:solidFill>
                <a:latin typeface="Calibri" pitchFamily="34" charset="0"/>
                <a:cs typeface="Calibri" pitchFamily="34" charset="0"/>
              </a:rPr>
              <a:t>void* </a:t>
            </a:r>
            <a:r>
              <a:rPr lang="en-US" sz="1500" b="1" dirty="0" err="1">
                <a:solidFill>
                  <a:schemeClr val="bg1"/>
                </a:solidFill>
                <a:latin typeface="Calibri" pitchFamily="34" charset="0"/>
                <a:cs typeface="Calibri" pitchFamily="34" charset="0"/>
              </a:rPr>
              <a:t>thread_main</a:t>
            </a:r>
            <a:r>
              <a:rPr lang="en-US" sz="1500" b="1" dirty="0">
                <a:solidFill>
                  <a:schemeClr val="bg1"/>
                </a:solidFill>
                <a:latin typeface="Calibri" pitchFamily="34" charset="0"/>
                <a:cs typeface="Calibri" pitchFamily="34" charset="0"/>
              </a:rPr>
              <a:t>(void* </a:t>
            </a:r>
            <a:r>
              <a:rPr lang="en-US" sz="1500" b="1" dirty="0" err="1">
                <a:solidFill>
                  <a:schemeClr val="bg1"/>
                </a:solidFill>
                <a:latin typeface="Calibri" pitchFamily="34" charset="0"/>
                <a:cs typeface="Calibri" pitchFamily="34" charset="0"/>
              </a:rPr>
              <a:t>arg</a:t>
            </a:r>
            <a:r>
              <a:rPr lang="en-US" sz="1500" b="1" dirty="0">
                <a:solidFill>
                  <a:schemeClr val="bg1"/>
                </a:solidFill>
                <a:latin typeface="Calibri" pitchFamily="34" charset="0"/>
                <a:cs typeface="Calibri" pitchFamily="34" charset="0"/>
              </a:rPr>
              <a:t>) {</a:t>
            </a:r>
          </a:p>
          <a:p>
            <a:pPr marL="109728" indent="0">
              <a:buNone/>
            </a:pPr>
            <a:r>
              <a:rPr lang="en-US" sz="1500" b="1" dirty="0">
                <a:solidFill>
                  <a:schemeClr val="bg1"/>
                </a:solidFill>
                <a:latin typeface="Calibri" pitchFamily="34" charset="0"/>
                <a:cs typeface="Calibri" pitchFamily="34" charset="0"/>
              </a:rPr>
              <a:t>long rank = (long) </a:t>
            </a:r>
            <a:r>
              <a:rPr lang="en-US" sz="1500" b="1" dirty="0" err="1">
                <a:solidFill>
                  <a:schemeClr val="bg1"/>
                </a:solidFill>
                <a:latin typeface="Calibri" pitchFamily="34" charset="0"/>
                <a:cs typeface="Calibri" pitchFamily="34" charset="0"/>
              </a:rPr>
              <a:t>arg</a:t>
            </a:r>
            <a:r>
              <a:rPr lang="en-US" sz="1500" b="1" dirty="0">
                <a:solidFill>
                  <a:schemeClr val="bg1"/>
                </a:solidFill>
                <a:latin typeface="Calibri" pitchFamily="34" charset="0"/>
                <a:cs typeface="Calibri" pitchFamily="34" charset="0"/>
              </a:rPr>
              <a:t>;</a:t>
            </a:r>
          </a:p>
          <a:p>
            <a:pPr marL="109728" indent="0">
              <a:buNone/>
            </a:pPr>
            <a:r>
              <a:rPr lang="en-US" sz="1500" b="1" dirty="0" err="1">
                <a:solidFill>
                  <a:schemeClr val="bg1"/>
                </a:solidFill>
                <a:latin typeface="Calibri" pitchFamily="34" charset="0"/>
                <a:cs typeface="Calibri" pitchFamily="34" charset="0"/>
              </a:rPr>
              <a:t>printf</a:t>
            </a:r>
            <a:r>
              <a:rPr lang="en-US" sz="1500" b="1" dirty="0">
                <a:solidFill>
                  <a:schemeClr val="bg1"/>
                </a:solidFill>
                <a:latin typeface="Calibri" pitchFamily="34" charset="0"/>
                <a:cs typeface="Calibri" pitchFamily="34" charset="0"/>
              </a:rPr>
              <a:t>("Hello from thread %</a:t>
            </a:r>
            <a:r>
              <a:rPr lang="en-US" sz="1500" b="1" dirty="0" err="1">
                <a:solidFill>
                  <a:schemeClr val="bg1"/>
                </a:solidFill>
                <a:latin typeface="Calibri" pitchFamily="34" charset="0"/>
                <a:cs typeface="Calibri" pitchFamily="34" charset="0"/>
              </a:rPr>
              <a:t>ld</a:t>
            </a:r>
            <a:r>
              <a:rPr lang="en-US" sz="1500" b="1" dirty="0">
                <a:solidFill>
                  <a:schemeClr val="bg1"/>
                </a:solidFill>
                <a:latin typeface="Calibri" pitchFamily="34" charset="0"/>
                <a:cs typeface="Calibri" pitchFamily="34" charset="0"/>
              </a:rPr>
              <a:t>\n", rank);</a:t>
            </a:r>
          </a:p>
          <a:p>
            <a:pPr marL="109728" indent="0">
              <a:buNone/>
            </a:pPr>
            <a:r>
              <a:rPr lang="en-US" sz="1500" b="1" dirty="0">
                <a:solidFill>
                  <a:schemeClr val="bg1"/>
                </a:solidFill>
                <a:latin typeface="Calibri" pitchFamily="34" charset="0"/>
                <a:cs typeface="Calibri" pitchFamily="34" charset="0"/>
              </a:rPr>
              <a:t>return (void*) (rank + 1);</a:t>
            </a:r>
          </a:p>
          <a:p>
            <a:pPr marL="109728" indent="0">
              <a:buNone/>
            </a:pPr>
            <a:r>
              <a:rPr lang="en-US" sz="1500" b="1" dirty="0">
                <a:solidFill>
                  <a:schemeClr val="bg1"/>
                </a:solidFill>
                <a:latin typeface="Calibri" pitchFamily="34" charset="0"/>
                <a:cs typeface="Calibri" pitchFamily="34" charset="0"/>
              </a:rPr>
              <a:t>// </a:t>
            </a:r>
            <a:r>
              <a:rPr lang="en-US" sz="1500" b="1" dirty="0" err="1">
                <a:solidFill>
                  <a:schemeClr val="bg1"/>
                </a:solidFill>
                <a:latin typeface="Calibri" pitchFamily="34" charset="0"/>
                <a:cs typeface="Calibri" pitchFamily="34" charset="0"/>
              </a:rPr>
              <a:t>pthread_exit</a:t>
            </a:r>
            <a:r>
              <a:rPr lang="en-US" sz="1500" b="1" dirty="0">
                <a:solidFill>
                  <a:schemeClr val="bg1"/>
                </a:solidFill>
                <a:latin typeface="Calibri" pitchFamily="34" charset="0"/>
                <a:cs typeface="Calibri" pitchFamily="34" charset="0"/>
              </a:rPr>
              <a:t>((void*) rank+1) could also be used equivalently</a:t>
            </a:r>
          </a:p>
          <a:p>
            <a:pPr marL="109728" indent="0">
              <a:buNone/>
            </a:pPr>
            <a:r>
              <a:rPr lang="en-US" sz="1500" b="1" dirty="0">
                <a:solidFill>
                  <a:schemeClr val="bg1"/>
                </a:solidFill>
                <a:latin typeface="Calibri" pitchFamily="34" charset="0"/>
                <a:cs typeface="Calibri" pitchFamily="34" charset="0"/>
              </a:rPr>
              <a:t>}</a:t>
            </a:r>
          </a:p>
          <a:p>
            <a:pPr marL="109728" indent="0">
              <a:buNone/>
            </a:pPr>
            <a:r>
              <a:rPr lang="en-US" sz="1500" b="1" dirty="0" err="1">
                <a:solidFill>
                  <a:schemeClr val="bg1"/>
                </a:solidFill>
                <a:latin typeface="Calibri" pitchFamily="34" charset="0"/>
                <a:cs typeface="Calibri" pitchFamily="34" charset="0"/>
              </a:rPr>
              <a:t>int</a:t>
            </a:r>
            <a:r>
              <a:rPr lang="en-US" sz="1500" b="1" dirty="0">
                <a:solidFill>
                  <a:schemeClr val="bg1"/>
                </a:solidFill>
                <a:latin typeface="Calibri" pitchFamily="34" charset="0"/>
                <a:cs typeface="Calibri" pitchFamily="34" charset="0"/>
              </a:rPr>
              <a:t> main(</a:t>
            </a:r>
            <a:r>
              <a:rPr lang="en-US" sz="1500" b="1" dirty="0" err="1">
                <a:solidFill>
                  <a:schemeClr val="bg1"/>
                </a:solidFill>
                <a:latin typeface="Calibri" pitchFamily="34" charset="0"/>
                <a:cs typeface="Calibri" pitchFamily="34" charset="0"/>
              </a:rPr>
              <a:t>int</a:t>
            </a:r>
            <a:r>
              <a:rPr lang="en-US" sz="1500" b="1" dirty="0">
                <a:solidFill>
                  <a:schemeClr val="bg1"/>
                </a:solidFill>
                <a:latin typeface="Calibri" pitchFamily="34" charset="0"/>
                <a:cs typeface="Calibri" pitchFamily="34" charset="0"/>
              </a:rPr>
              <a:t> </a:t>
            </a:r>
            <a:r>
              <a:rPr lang="en-US" sz="1500" b="1" dirty="0" err="1">
                <a:solidFill>
                  <a:schemeClr val="bg1"/>
                </a:solidFill>
                <a:latin typeface="Calibri" pitchFamily="34" charset="0"/>
                <a:cs typeface="Calibri" pitchFamily="34" charset="0"/>
              </a:rPr>
              <a:t>argc</a:t>
            </a:r>
            <a:r>
              <a:rPr lang="en-US" sz="1500" b="1" dirty="0">
                <a:solidFill>
                  <a:schemeClr val="bg1"/>
                </a:solidFill>
                <a:latin typeface="Calibri" pitchFamily="34" charset="0"/>
                <a:cs typeface="Calibri" pitchFamily="34" charset="0"/>
              </a:rPr>
              <a:t>, char** </a:t>
            </a:r>
            <a:r>
              <a:rPr lang="en-US" sz="1500" b="1" dirty="0" err="1">
                <a:solidFill>
                  <a:schemeClr val="bg1"/>
                </a:solidFill>
                <a:latin typeface="Calibri" pitchFamily="34" charset="0"/>
                <a:cs typeface="Calibri" pitchFamily="34" charset="0"/>
              </a:rPr>
              <a:t>argv</a:t>
            </a:r>
            <a:r>
              <a:rPr lang="en-US" sz="1500" b="1" dirty="0">
                <a:solidFill>
                  <a:schemeClr val="bg1"/>
                </a:solidFill>
                <a:latin typeface="Calibri" pitchFamily="34" charset="0"/>
                <a:cs typeface="Calibri" pitchFamily="34" charset="0"/>
              </a:rPr>
              <a:t>) {</a:t>
            </a:r>
          </a:p>
          <a:p>
            <a:pPr marL="109728" indent="0">
              <a:buNone/>
            </a:pPr>
            <a:r>
              <a:rPr lang="en-US" sz="1500" b="1" dirty="0">
                <a:solidFill>
                  <a:schemeClr val="bg1"/>
                </a:solidFill>
                <a:latin typeface="Calibri" pitchFamily="34" charset="0"/>
                <a:cs typeface="Calibri" pitchFamily="34" charset="0"/>
              </a:rPr>
              <a:t>long </a:t>
            </a:r>
            <a:r>
              <a:rPr lang="en-US" sz="1500" b="1" dirty="0" err="1">
                <a:solidFill>
                  <a:schemeClr val="bg1"/>
                </a:solidFill>
                <a:latin typeface="Calibri" pitchFamily="34" charset="0"/>
                <a:cs typeface="Calibri" pitchFamily="34" charset="0"/>
              </a:rPr>
              <a:t>n_threads</a:t>
            </a:r>
            <a:r>
              <a:rPr lang="en-US" sz="1500" b="1" dirty="0">
                <a:solidFill>
                  <a:schemeClr val="bg1"/>
                </a:solidFill>
                <a:latin typeface="Calibri" pitchFamily="34" charset="0"/>
                <a:cs typeface="Calibri" pitchFamily="34" charset="0"/>
              </a:rPr>
              <a:t> = </a:t>
            </a:r>
            <a:r>
              <a:rPr lang="en-US" sz="1500" b="1" dirty="0" err="1">
                <a:solidFill>
                  <a:schemeClr val="bg1"/>
                </a:solidFill>
                <a:latin typeface="Calibri" pitchFamily="34" charset="0"/>
                <a:cs typeface="Calibri" pitchFamily="34" charset="0"/>
              </a:rPr>
              <a:t>atol</a:t>
            </a:r>
            <a:r>
              <a:rPr lang="en-US" sz="1500" b="1" dirty="0">
                <a:solidFill>
                  <a:schemeClr val="bg1"/>
                </a:solidFill>
                <a:latin typeface="Calibri" pitchFamily="34" charset="0"/>
                <a:cs typeface="Calibri" pitchFamily="34" charset="0"/>
              </a:rPr>
              <a:t>(</a:t>
            </a:r>
            <a:r>
              <a:rPr lang="en-US" sz="1500" b="1" dirty="0" err="1">
                <a:solidFill>
                  <a:schemeClr val="bg1"/>
                </a:solidFill>
                <a:latin typeface="Calibri" pitchFamily="34" charset="0"/>
                <a:cs typeface="Calibri" pitchFamily="34" charset="0"/>
              </a:rPr>
              <a:t>argv</a:t>
            </a:r>
            <a:r>
              <a:rPr lang="en-US" sz="1500" b="1" dirty="0">
                <a:solidFill>
                  <a:schemeClr val="bg1"/>
                </a:solidFill>
                <a:latin typeface="Calibri" pitchFamily="34" charset="0"/>
                <a:cs typeface="Calibri" pitchFamily="34" charset="0"/>
              </a:rPr>
              <a:t>[1]);</a:t>
            </a:r>
          </a:p>
          <a:p>
            <a:pPr marL="109728" indent="0">
              <a:buNone/>
            </a:pPr>
            <a:r>
              <a:rPr lang="en-US" sz="1500" b="1" dirty="0" err="1">
                <a:solidFill>
                  <a:schemeClr val="bg1"/>
                </a:solidFill>
                <a:latin typeface="Calibri" pitchFamily="34" charset="0"/>
                <a:cs typeface="Calibri" pitchFamily="34" charset="0"/>
              </a:rPr>
              <a:t>pthread_t</a:t>
            </a:r>
            <a:r>
              <a:rPr lang="en-US" sz="1500" b="1" dirty="0">
                <a:solidFill>
                  <a:schemeClr val="bg1"/>
                </a:solidFill>
                <a:latin typeface="Calibri" pitchFamily="34" charset="0"/>
                <a:cs typeface="Calibri" pitchFamily="34" charset="0"/>
              </a:rPr>
              <a:t>* </a:t>
            </a:r>
            <a:r>
              <a:rPr lang="en-US" sz="1500" b="1" dirty="0" err="1">
                <a:solidFill>
                  <a:schemeClr val="bg1"/>
                </a:solidFill>
                <a:latin typeface="Calibri" pitchFamily="34" charset="0"/>
                <a:cs typeface="Calibri" pitchFamily="34" charset="0"/>
              </a:rPr>
              <a:t>vth</a:t>
            </a:r>
            <a:r>
              <a:rPr lang="en-US" sz="1500" b="1" dirty="0">
                <a:solidFill>
                  <a:schemeClr val="bg1"/>
                </a:solidFill>
                <a:latin typeface="Calibri" pitchFamily="34" charset="0"/>
                <a:cs typeface="Calibri" pitchFamily="34" charset="0"/>
              </a:rPr>
              <a:t> = (</a:t>
            </a:r>
            <a:r>
              <a:rPr lang="en-US" sz="1500" b="1" dirty="0" err="1">
                <a:solidFill>
                  <a:schemeClr val="bg1"/>
                </a:solidFill>
                <a:latin typeface="Calibri" pitchFamily="34" charset="0"/>
                <a:cs typeface="Calibri" pitchFamily="34" charset="0"/>
              </a:rPr>
              <a:t>pthread_t</a:t>
            </a:r>
            <a:r>
              <a:rPr lang="en-US" sz="1500" b="1" dirty="0">
                <a:solidFill>
                  <a:schemeClr val="bg1"/>
                </a:solidFill>
                <a:latin typeface="Calibri" pitchFamily="34" charset="0"/>
                <a:cs typeface="Calibri" pitchFamily="34" charset="0"/>
              </a:rPr>
              <a:t>*) </a:t>
            </a:r>
            <a:r>
              <a:rPr lang="en-US" sz="1500" b="1" dirty="0" err="1">
                <a:solidFill>
                  <a:schemeClr val="bg1"/>
                </a:solidFill>
                <a:latin typeface="Calibri" pitchFamily="34" charset="0"/>
                <a:cs typeface="Calibri" pitchFamily="34" charset="0"/>
              </a:rPr>
              <a:t>malloc</a:t>
            </a:r>
            <a:r>
              <a:rPr lang="en-US" sz="1500" b="1" dirty="0">
                <a:solidFill>
                  <a:schemeClr val="bg1"/>
                </a:solidFill>
                <a:latin typeface="Calibri" pitchFamily="34" charset="0"/>
                <a:cs typeface="Calibri" pitchFamily="34" charset="0"/>
              </a:rPr>
              <a:t>(</a:t>
            </a:r>
            <a:r>
              <a:rPr lang="en-US" sz="1500" b="1" dirty="0" err="1">
                <a:solidFill>
                  <a:schemeClr val="bg1"/>
                </a:solidFill>
                <a:latin typeface="Calibri" pitchFamily="34" charset="0"/>
                <a:cs typeface="Calibri" pitchFamily="34" charset="0"/>
              </a:rPr>
              <a:t>sizeof</a:t>
            </a:r>
            <a:r>
              <a:rPr lang="en-US" sz="1500" b="1" dirty="0">
                <a:solidFill>
                  <a:schemeClr val="bg1"/>
                </a:solidFill>
                <a:latin typeface="Calibri" pitchFamily="34" charset="0"/>
                <a:cs typeface="Calibri" pitchFamily="34" charset="0"/>
              </a:rPr>
              <a:t>(</a:t>
            </a:r>
            <a:r>
              <a:rPr lang="en-US" sz="1500" b="1" dirty="0" err="1">
                <a:solidFill>
                  <a:schemeClr val="bg1"/>
                </a:solidFill>
                <a:latin typeface="Calibri" pitchFamily="34" charset="0"/>
                <a:cs typeface="Calibri" pitchFamily="34" charset="0"/>
              </a:rPr>
              <a:t>pthread_t</a:t>
            </a:r>
            <a:r>
              <a:rPr lang="en-US" sz="1500" b="1" dirty="0">
                <a:solidFill>
                  <a:schemeClr val="bg1"/>
                </a:solidFill>
                <a:latin typeface="Calibri" pitchFamily="34" charset="0"/>
                <a:cs typeface="Calibri" pitchFamily="34" charset="0"/>
              </a:rPr>
              <a:t>) * (n_threads-1));</a:t>
            </a:r>
          </a:p>
          <a:p>
            <a:pPr marL="109728" indent="0">
              <a:buNone/>
            </a:pPr>
            <a:r>
              <a:rPr lang="en-US" sz="1500" b="1" dirty="0">
                <a:solidFill>
                  <a:schemeClr val="bg1"/>
                </a:solidFill>
                <a:latin typeface="Calibri" pitchFamily="34" charset="0"/>
                <a:cs typeface="Calibri" pitchFamily="34" charset="0"/>
              </a:rPr>
              <a:t>for (long rank = 0; rank &lt; </a:t>
            </a:r>
            <a:r>
              <a:rPr lang="en-US" sz="1500" b="1" dirty="0" err="1">
                <a:solidFill>
                  <a:schemeClr val="bg1"/>
                </a:solidFill>
                <a:latin typeface="Calibri" pitchFamily="34" charset="0"/>
                <a:cs typeface="Calibri" pitchFamily="34" charset="0"/>
              </a:rPr>
              <a:t>n_threads</a:t>
            </a:r>
            <a:r>
              <a:rPr lang="en-US" sz="1500" b="1" dirty="0">
                <a:solidFill>
                  <a:schemeClr val="bg1"/>
                </a:solidFill>
                <a:latin typeface="Calibri" pitchFamily="34" charset="0"/>
                <a:cs typeface="Calibri" pitchFamily="34" charset="0"/>
              </a:rPr>
              <a:t> - 1; rank++) {</a:t>
            </a:r>
          </a:p>
          <a:p>
            <a:pPr marL="109728" indent="0">
              <a:buNone/>
            </a:pPr>
            <a:r>
              <a:rPr lang="en-US" sz="1500" b="1" dirty="0" err="1">
                <a:solidFill>
                  <a:schemeClr val="bg1"/>
                </a:solidFill>
                <a:latin typeface="Calibri" pitchFamily="34" charset="0"/>
                <a:cs typeface="Calibri" pitchFamily="34" charset="0"/>
              </a:rPr>
              <a:t>pthread_create</a:t>
            </a:r>
            <a:r>
              <a:rPr lang="en-US" sz="1500" b="1" dirty="0">
                <a:solidFill>
                  <a:schemeClr val="bg1"/>
                </a:solidFill>
                <a:latin typeface="Calibri" pitchFamily="34" charset="0"/>
                <a:cs typeface="Calibri" pitchFamily="34" charset="0"/>
              </a:rPr>
              <a:t>(&amp;</a:t>
            </a:r>
            <a:r>
              <a:rPr lang="en-US" sz="1500" b="1" dirty="0" err="1">
                <a:solidFill>
                  <a:schemeClr val="bg1"/>
                </a:solidFill>
                <a:latin typeface="Calibri" pitchFamily="34" charset="0"/>
                <a:cs typeface="Calibri" pitchFamily="34" charset="0"/>
              </a:rPr>
              <a:t>vth</a:t>
            </a:r>
            <a:r>
              <a:rPr lang="en-US" sz="1500" b="1" dirty="0">
                <a:solidFill>
                  <a:schemeClr val="bg1"/>
                </a:solidFill>
                <a:latin typeface="Calibri" pitchFamily="34" charset="0"/>
                <a:cs typeface="Calibri" pitchFamily="34" charset="0"/>
              </a:rPr>
              <a:t>[rank], NULL, &amp;</a:t>
            </a:r>
            <a:r>
              <a:rPr lang="en-US" sz="1500" b="1" dirty="0" err="1">
                <a:solidFill>
                  <a:schemeClr val="bg1"/>
                </a:solidFill>
                <a:latin typeface="Calibri" pitchFamily="34" charset="0"/>
                <a:cs typeface="Calibri" pitchFamily="34" charset="0"/>
              </a:rPr>
              <a:t>thread_main</a:t>
            </a:r>
            <a:r>
              <a:rPr lang="en-US" sz="1500" b="1" dirty="0">
                <a:solidFill>
                  <a:schemeClr val="bg1"/>
                </a:solidFill>
                <a:latin typeface="Calibri" pitchFamily="34" charset="0"/>
                <a:cs typeface="Calibri" pitchFamily="34" charset="0"/>
              </a:rPr>
              <a:t>, (void*) rank);</a:t>
            </a:r>
          </a:p>
          <a:p>
            <a:pPr marL="109728" indent="0">
              <a:buNone/>
            </a:pPr>
            <a:r>
              <a:rPr lang="en-US" sz="1500" b="1" dirty="0">
                <a:solidFill>
                  <a:schemeClr val="bg1"/>
                </a:solidFill>
                <a:latin typeface="Calibri" pitchFamily="34" charset="0"/>
                <a:cs typeface="Calibri" pitchFamily="34" charset="0"/>
              </a:rPr>
              <a:t>}</a:t>
            </a:r>
          </a:p>
          <a:p>
            <a:pPr marL="109728" indent="0">
              <a:buNone/>
            </a:pPr>
            <a:r>
              <a:rPr lang="en-US" sz="1500" b="1" dirty="0" err="1">
                <a:solidFill>
                  <a:schemeClr val="bg1"/>
                </a:solidFill>
                <a:latin typeface="Calibri" pitchFamily="34" charset="0"/>
                <a:cs typeface="Calibri" pitchFamily="34" charset="0"/>
              </a:rPr>
              <a:t>printf</a:t>
            </a:r>
            <a:r>
              <a:rPr lang="en-US" sz="1500" b="1" dirty="0">
                <a:solidFill>
                  <a:schemeClr val="bg1"/>
                </a:solidFill>
                <a:latin typeface="Calibri" pitchFamily="34" charset="0"/>
                <a:cs typeface="Calibri" pitchFamily="34" charset="0"/>
              </a:rPr>
              <a:t>("Hello from main thread\n");</a:t>
            </a:r>
          </a:p>
          <a:p>
            <a:pPr marL="109728" indent="0">
              <a:buNone/>
            </a:pPr>
            <a:r>
              <a:rPr lang="en-US" sz="1500" b="1" dirty="0">
                <a:solidFill>
                  <a:schemeClr val="bg1"/>
                </a:solidFill>
                <a:latin typeface="Calibri" pitchFamily="34" charset="0"/>
                <a:cs typeface="Calibri" pitchFamily="34" charset="0"/>
              </a:rPr>
              <a:t>for (long rank = 0; rank &lt; </a:t>
            </a:r>
            <a:r>
              <a:rPr lang="en-US" sz="1500" b="1" dirty="0" err="1">
                <a:solidFill>
                  <a:schemeClr val="bg1"/>
                </a:solidFill>
                <a:latin typeface="Calibri" pitchFamily="34" charset="0"/>
                <a:cs typeface="Calibri" pitchFamily="34" charset="0"/>
              </a:rPr>
              <a:t>n_threads</a:t>
            </a:r>
            <a:r>
              <a:rPr lang="en-US" sz="1500" b="1" dirty="0">
                <a:solidFill>
                  <a:schemeClr val="bg1"/>
                </a:solidFill>
                <a:latin typeface="Calibri" pitchFamily="34" charset="0"/>
                <a:cs typeface="Calibri" pitchFamily="34" charset="0"/>
              </a:rPr>
              <a:t> - 1; rank++) {</a:t>
            </a:r>
          </a:p>
          <a:p>
            <a:pPr marL="109728" indent="0">
              <a:buNone/>
            </a:pPr>
            <a:r>
              <a:rPr lang="en-US" sz="1500" b="1" dirty="0">
                <a:solidFill>
                  <a:schemeClr val="bg1"/>
                </a:solidFill>
                <a:latin typeface="Calibri" pitchFamily="34" charset="0"/>
                <a:cs typeface="Calibri" pitchFamily="34" charset="0"/>
              </a:rPr>
              <a:t>long </a:t>
            </a:r>
            <a:r>
              <a:rPr lang="en-US" sz="1500" b="1" dirty="0" err="1">
                <a:solidFill>
                  <a:schemeClr val="bg1"/>
                </a:solidFill>
                <a:latin typeface="Calibri" pitchFamily="34" charset="0"/>
                <a:cs typeface="Calibri" pitchFamily="34" charset="0"/>
              </a:rPr>
              <a:t>rval</a:t>
            </a:r>
            <a:r>
              <a:rPr lang="en-US" sz="1500" b="1" dirty="0">
                <a:solidFill>
                  <a:schemeClr val="bg1"/>
                </a:solidFill>
                <a:latin typeface="Calibri" pitchFamily="34" charset="0"/>
                <a:cs typeface="Calibri" pitchFamily="34" charset="0"/>
              </a:rPr>
              <a:t>;</a:t>
            </a:r>
          </a:p>
          <a:p>
            <a:pPr marL="109728" indent="0">
              <a:buNone/>
            </a:pPr>
            <a:r>
              <a:rPr lang="en-US" sz="1500" b="1" dirty="0" err="1">
                <a:solidFill>
                  <a:schemeClr val="bg1"/>
                </a:solidFill>
                <a:latin typeface="Calibri" pitchFamily="34" charset="0"/>
                <a:cs typeface="Calibri" pitchFamily="34" charset="0"/>
              </a:rPr>
              <a:t>pthread_join</a:t>
            </a:r>
            <a:r>
              <a:rPr lang="en-US" sz="1500" b="1" dirty="0">
                <a:solidFill>
                  <a:schemeClr val="bg1"/>
                </a:solidFill>
                <a:latin typeface="Calibri" pitchFamily="34" charset="0"/>
                <a:cs typeface="Calibri" pitchFamily="34" charset="0"/>
              </a:rPr>
              <a:t>(</a:t>
            </a:r>
            <a:r>
              <a:rPr lang="en-US" sz="1500" b="1" dirty="0" err="1">
                <a:solidFill>
                  <a:schemeClr val="bg1"/>
                </a:solidFill>
                <a:latin typeface="Calibri" pitchFamily="34" charset="0"/>
                <a:cs typeface="Calibri" pitchFamily="34" charset="0"/>
              </a:rPr>
              <a:t>vth</a:t>
            </a:r>
            <a:r>
              <a:rPr lang="en-US" sz="1500" b="1" dirty="0">
                <a:solidFill>
                  <a:schemeClr val="bg1"/>
                </a:solidFill>
                <a:latin typeface="Calibri" pitchFamily="34" charset="0"/>
                <a:cs typeface="Calibri" pitchFamily="34" charset="0"/>
              </a:rPr>
              <a:t>[rank], (void**) &amp;</a:t>
            </a:r>
            <a:r>
              <a:rPr lang="en-US" sz="1500" b="1" dirty="0" err="1">
                <a:solidFill>
                  <a:schemeClr val="bg1"/>
                </a:solidFill>
                <a:latin typeface="Calibri" pitchFamily="34" charset="0"/>
                <a:cs typeface="Calibri" pitchFamily="34" charset="0"/>
              </a:rPr>
              <a:t>rval</a:t>
            </a:r>
            <a:r>
              <a:rPr lang="en-US" sz="1500" b="1" dirty="0">
                <a:solidFill>
                  <a:schemeClr val="bg1"/>
                </a:solidFill>
                <a:latin typeface="Calibri" pitchFamily="34" charset="0"/>
                <a:cs typeface="Calibri" pitchFamily="34" charset="0"/>
              </a:rPr>
              <a:t>);</a:t>
            </a:r>
          </a:p>
          <a:p>
            <a:pPr marL="109728" indent="0">
              <a:buNone/>
            </a:pPr>
            <a:r>
              <a:rPr lang="en-US" sz="1500" b="1" dirty="0" err="1">
                <a:solidFill>
                  <a:schemeClr val="bg1"/>
                </a:solidFill>
                <a:latin typeface="Calibri" pitchFamily="34" charset="0"/>
                <a:cs typeface="Calibri" pitchFamily="34" charset="0"/>
              </a:rPr>
              <a:t>printf</a:t>
            </a:r>
            <a:r>
              <a:rPr lang="en-US" sz="1500" b="1" dirty="0">
                <a:solidFill>
                  <a:schemeClr val="bg1"/>
                </a:solidFill>
                <a:latin typeface="Calibri" pitchFamily="34" charset="0"/>
                <a:cs typeface="Calibri" pitchFamily="34" charset="0"/>
              </a:rPr>
              <a:t>("Thread %</a:t>
            </a:r>
            <a:r>
              <a:rPr lang="en-US" sz="1500" b="1" dirty="0" err="1">
                <a:solidFill>
                  <a:schemeClr val="bg1"/>
                </a:solidFill>
                <a:latin typeface="Calibri" pitchFamily="34" charset="0"/>
                <a:cs typeface="Calibri" pitchFamily="34" charset="0"/>
              </a:rPr>
              <a:t>ld</a:t>
            </a:r>
            <a:r>
              <a:rPr lang="en-US" sz="1500" b="1" dirty="0">
                <a:solidFill>
                  <a:schemeClr val="bg1"/>
                </a:solidFill>
                <a:latin typeface="Calibri" pitchFamily="34" charset="0"/>
                <a:cs typeface="Calibri" pitchFamily="34" charset="0"/>
              </a:rPr>
              <a:t> done, returned %</a:t>
            </a:r>
            <a:r>
              <a:rPr lang="en-US" sz="1500" b="1" dirty="0" err="1">
                <a:solidFill>
                  <a:schemeClr val="bg1"/>
                </a:solidFill>
                <a:latin typeface="Calibri" pitchFamily="34" charset="0"/>
                <a:cs typeface="Calibri" pitchFamily="34" charset="0"/>
              </a:rPr>
              <a:t>ld</a:t>
            </a:r>
            <a:r>
              <a:rPr lang="en-US" sz="1500" b="1" dirty="0">
                <a:solidFill>
                  <a:schemeClr val="bg1"/>
                </a:solidFill>
                <a:latin typeface="Calibri" pitchFamily="34" charset="0"/>
                <a:cs typeface="Calibri" pitchFamily="34" charset="0"/>
              </a:rPr>
              <a:t>\n", rank, </a:t>
            </a:r>
            <a:r>
              <a:rPr lang="en-US" sz="1500" b="1" dirty="0" err="1">
                <a:solidFill>
                  <a:schemeClr val="bg1"/>
                </a:solidFill>
                <a:latin typeface="Calibri" pitchFamily="34" charset="0"/>
                <a:cs typeface="Calibri" pitchFamily="34" charset="0"/>
              </a:rPr>
              <a:t>rval</a:t>
            </a:r>
            <a:r>
              <a:rPr lang="en-US" sz="1500" b="1" dirty="0">
                <a:solidFill>
                  <a:schemeClr val="bg1"/>
                </a:solidFill>
                <a:latin typeface="Calibri" pitchFamily="34" charset="0"/>
                <a:cs typeface="Calibri" pitchFamily="34" charset="0"/>
              </a:rPr>
              <a:t>);</a:t>
            </a:r>
          </a:p>
          <a:p>
            <a:pPr marL="109728" indent="0">
              <a:buNone/>
            </a:pPr>
            <a:r>
              <a:rPr lang="en-US" sz="1500" b="1" dirty="0">
                <a:solidFill>
                  <a:schemeClr val="bg1"/>
                </a:solidFill>
                <a:latin typeface="Calibri" pitchFamily="34" charset="0"/>
                <a:cs typeface="Calibri" pitchFamily="34" charset="0"/>
              </a:rPr>
              <a:t>}</a:t>
            </a:r>
          </a:p>
          <a:p>
            <a:pPr marL="109728" indent="0">
              <a:buNone/>
            </a:pPr>
            <a:r>
              <a:rPr lang="en-US" sz="1500" b="1" dirty="0">
                <a:solidFill>
                  <a:schemeClr val="bg1"/>
                </a:solidFill>
                <a:latin typeface="Calibri" pitchFamily="34" charset="0"/>
                <a:cs typeface="Calibri" pitchFamily="34" charset="0"/>
              </a:rPr>
              <a:t>free(</a:t>
            </a:r>
            <a:r>
              <a:rPr lang="en-US" sz="1500" b="1" dirty="0" err="1">
                <a:solidFill>
                  <a:schemeClr val="bg1"/>
                </a:solidFill>
                <a:latin typeface="Calibri" pitchFamily="34" charset="0"/>
                <a:cs typeface="Calibri" pitchFamily="34" charset="0"/>
              </a:rPr>
              <a:t>th</a:t>
            </a:r>
            <a:r>
              <a:rPr lang="en-US" sz="1500" b="1" dirty="0">
                <a:solidFill>
                  <a:schemeClr val="bg1"/>
                </a:solidFill>
                <a:latin typeface="Calibri" pitchFamily="34" charset="0"/>
                <a:cs typeface="Calibri" pitchFamily="34" charset="0"/>
              </a:rPr>
              <a:t>);</a:t>
            </a:r>
          </a:p>
          <a:p>
            <a:pPr marL="109728" indent="0">
              <a:buNone/>
            </a:pPr>
            <a:r>
              <a:rPr lang="en-US" sz="1500" b="1" dirty="0" err="1">
                <a:solidFill>
                  <a:schemeClr val="bg1"/>
                </a:solidFill>
                <a:latin typeface="Calibri" pitchFamily="34" charset="0"/>
                <a:cs typeface="Calibri" pitchFamily="34" charset="0"/>
              </a:rPr>
              <a:t>printf</a:t>
            </a:r>
            <a:r>
              <a:rPr lang="en-US" sz="1500" b="1" dirty="0">
                <a:solidFill>
                  <a:schemeClr val="bg1"/>
                </a:solidFill>
                <a:latin typeface="Calibri" pitchFamily="34" charset="0"/>
                <a:cs typeface="Calibri" pitchFamily="34" charset="0"/>
              </a:rPr>
              <a:t>("Done");</a:t>
            </a:r>
          </a:p>
          <a:p>
            <a:pPr marL="109728" indent="0">
              <a:buNone/>
            </a:pPr>
            <a:r>
              <a:rPr lang="en-US" sz="1500" b="1" dirty="0">
                <a:solidFill>
                  <a:schemeClr val="bg1"/>
                </a:solidFill>
                <a:latin typeface="Calibri" pitchFamily="34" charset="0"/>
                <a:cs typeface="Calibri" pitchFamily="34" charset="0"/>
              </a:rPr>
              <a:t>return 0;</a:t>
            </a:r>
          </a:p>
          <a:p>
            <a:pPr marL="109728" indent="0">
              <a:buNone/>
            </a:pPr>
            <a:r>
              <a:rPr lang="en-US" sz="1500" b="1" dirty="0">
                <a:solidFill>
                  <a:schemeClr val="bg1"/>
                </a:solidFill>
                <a:latin typeface="Calibri" pitchFamily="34" charset="0"/>
                <a:cs typeface="Calibri" pitchFamily="34" charset="0"/>
              </a:rPr>
              <a:t>}</a:t>
            </a:r>
          </a:p>
          <a:p>
            <a:pPr marL="109728" indent="0">
              <a:buNone/>
            </a:pPr>
            <a:r>
              <a:rPr lang="en-US" sz="1500" b="1" dirty="0">
                <a:solidFill>
                  <a:schemeClr val="bg1"/>
                </a:solidFill>
                <a:latin typeface="Calibri" pitchFamily="34" charset="0"/>
                <a:cs typeface="Calibri" pitchFamily="34" charset="0"/>
              </a:rPr>
              <a:t>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66518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228600" y="990600"/>
            <a:ext cx="8686800" cy="4419600"/>
          </a:xfrm>
        </p:spPr>
        <p:txBody>
          <a:bodyPr>
            <a:noAutofit/>
          </a:bodyPr>
          <a:lstStyle/>
          <a:p>
            <a:pPr marL="109728" indent="0">
              <a:buNone/>
            </a:pPr>
            <a:r>
              <a:rPr lang="en-US" sz="2800" b="1" dirty="0">
                <a:solidFill>
                  <a:schemeClr val="bg1"/>
                </a:solidFill>
                <a:latin typeface="Calibri" pitchFamily="34" charset="0"/>
                <a:cs typeface="Calibri" pitchFamily="34" charset="0"/>
              </a:rPr>
              <a:t> </a:t>
            </a:r>
            <a:r>
              <a:rPr lang="en-US" sz="2800" b="1" dirty="0" smtClean="0">
                <a:solidFill>
                  <a:schemeClr val="bg1"/>
                </a:solidFill>
                <a:latin typeface="Calibri" pitchFamily="34" charset="0"/>
                <a:cs typeface="Calibri" pitchFamily="34" charset="0"/>
              </a:rPr>
              <a:t>Output:</a:t>
            </a:r>
          </a:p>
          <a:p>
            <a:pPr marL="109728" indent="0">
              <a:buNone/>
            </a:pPr>
            <a:r>
              <a:rPr lang="en-US" sz="2800" b="1" dirty="0" smtClean="0">
                <a:solidFill>
                  <a:schemeClr val="bg1"/>
                </a:solidFill>
                <a:latin typeface="Calibri" pitchFamily="34" charset="0"/>
                <a:cs typeface="Calibri" pitchFamily="34" charset="0"/>
              </a:rPr>
              <a:t>You </a:t>
            </a:r>
            <a:r>
              <a:rPr lang="en-US" sz="2800" b="1" dirty="0">
                <a:solidFill>
                  <a:schemeClr val="bg1"/>
                </a:solidFill>
                <a:latin typeface="Calibri" pitchFamily="34" charset="0"/>
                <a:cs typeface="Calibri" pitchFamily="34" charset="0"/>
              </a:rPr>
              <a:t>may obtain (among several possible outputs):</a:t>
            </a:r>
          </a:p>
          <a:p>
            <a:pPr marL="109728" indent="0">
              <a:buNone/>
            </a:pPr>
            <a:r>
              <a:rPr lang="en-US" sz="2800" b="1" dirty="0">
                <a:solidFill>
                  <a:schemeClr val="bg1"/>
                </a:solidFill>
                <a:latin typeface="Calibri" pitchFamily="34" charset="0"/>
                <a:cs typeface="Calibri" pitchFamily="34" charset="0"/>
              </a:rPr>
              <a:t>Hello from thread 0</a:t>
            </a:r>
          </a:p>
          <a:p>
            <a:pPr marL="109728" indent="0">
              <a:buNone/>
            </a:pPr>
            <a:r>
              <a:rPr lang="en-US" sz="2800" b="1" dirty="0">
                <a:solidFill>
                  <a:schemeClr val="bg1"/>
                </a:solidFill>
                <a:latin typeface="Calibri" pitchFamily="34" charset="0"/>
                <a:cs typeface="Calibri" pitchFamily="34" charset="0"/>
              </a:rPr>
              <a:t>Hello from main thread</a:t>
            </a:r>
          </a:p>
          <a:p>
            <a:pPr marL="109728" indent="0">
              <a:buNone/>
            </a:pPr>
            <a:r>
              <a:rPr lang="en-US" sz="2800" b="1" dirty="0">
                <a:solidFill>
                  <a:schemeClr val="bg1"/>
                </a:solidFill>
                <a:latin typeface="Calibri" pitchFamily="34" charset="0"/>
                <a:cs typeface="Calibri" pitchFamily="34" charset="0"/>
              </a:rPr>
              <a:t>Hello from thread 1</a:t>
            </a:r>
          </a:p>
          <a:p>
            <a:pPr marL="109728" indent="0">
              <a:buNone/>
            </a:pPr>
            <a:r>
              <a:rPr lang="en-US" sz="2800" b="1" dirty="0">
                <a:solidFill>
                  <a:schemeClr val="bg1"/>
                </a:solidFill>
                <a:latin typeface="Calibri" pitchFamily="34" charset="0"/>
                <a:cs typeface="Calibri" pitchFamily="34" charset="0"/>
              </a:rPr>
              <a:t>Hello from thread 2</a:t>
            </a:r>
          </a:p>
          <a:p>
            <a:pPr marL="109728" indent="0">
              <a:buNone/>
            </a:pPr>
            <a:r>
              <a:rPr lang="en-US" sz="2800" b="1" dirty="0">
                <a:solidFill>
                  <a:schemeClr val="bg1"/>
                </a:solidFill>
                <a:latin typeface="Calibri" pitchFamily="34" charset="0"/>
                <a:cs typeface="Calibri" pitchFamily="34" charset="0"/>
              </a:rPr>
              <a:t>Thread 0 done, returned 1</a:t>
            </a:r>
          </a:p>
          <a:p>
            <a:pPr marL="109728" indent="0">
              <a:buNone/>
            </a:pPr>
            <a:r>
              <a:rPr lang="en-US" sz="2800" b="1" dirty="0">
                <a:solidFill>
                  <a:schemeClr val="bg1"/>
                </a:solidFill>
                <a:latin typeface="Calibri" pitchFamily="34" charset="0"/>
                <a:cs typeface="Calibri" pitchFamily="34" charset="0"/>
              </a:rPr>
              <a:t>Thread 1 done, returned 2</a:t>
            </a:r>
          </a:p>
          <a:p>
            <a:pPr marL="109728" indent="0">
              <a:buNone/>
            </a:pPr>
            <a:r>
              <a:rPr lang="en-US" sz="2800" b="1" dirty="0">
                <a:solidFill>
                  <a:schemeClr val="bg1"/>
                </a:solidFill>
                <a:latin typeface="Calibri" pitchFamily="34" charset="0"/>
                <a:cs typeface="Calibri" pitchFamily="34" charset="0"/>
              </a:rPr>
              <a:t>Thread 2 done, returned 3</a:t>
            </a:r>
          </a:p>
          <a:p>
            <a:pPr marL="109728" indent="0">
              <a:buNone/>
            </a:pPr>
            <a:r>
              <a:rPr lang="en-US" sz="2800" b="1" dirty="0">
                <a:solidFill>
                  <a:schemeClr val="bg1"/>
                </a:solidFill>
                <a:latin typeface="Calibri" pitchFamily="34" charset="0"/>
                <a:cs typeface="Calibri" pitchFamily="34" charset="0"/>
              </a:rPr>
              <a:t>Done</a:t>
            </a:r>
          </a:p>
          <a:p>
            <a:pPr marL="109728" indent="0">
              <a:buNone/>
            </a:pPr>
            <a:endParaRPr lang="en-US" sz="1500" b="1" dirty="0">
              <a:solidFill>
                <a:schemeClr val="bg1"/>
              </a:solidFill>
              <a:latin typeface="Calibri" pitchFamily="34" charset="0"/>
              <a:cs typeface="Calibri"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0643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4"/>
          </a:lnRef>
          <a:fillRef idx="1">
            <a:schemeClr val="lt1"/>
          </a:fillRef>
          <a:effectRef idx="0">
            <a:schemeClr val="accent4"/>
          </a:effectRef>
          <a:fontRef idx="minor">
            <a:schemeClr val="dk1"/>
          </a:fontRef>
        </p:style>
        <p:txBody>
          <a:bodyPr>
            <a:normAutofit/>
          </a:bodyPr>
          <a:lstStyle/>
          <a:p>
            <a:r>
              <a:rPr lang="en-IN" sz="3200" dirty="0"/>
              <a:t>Thread Creation and Termination:</a:t>
            </a:r>
            <a:endParaRPr lang="en-US" sz="3200" dirty="0"/>
          </a:p>
        </p:txBody>
      </p:sp>
      <p:sp>
        <p:nvSpPr>
          <p:cNvPr id="4" name="Content Placeholder 3"/>
          <p:cNvSpPr>
            <a:spLocks noGrp="1"/>
          </p:cNvSpPr>
          <p:nvPr>
            <p:ph idx="1"/>
          </p:nvPr>
        </p:nvSpPr>
        <p:spPr/>
        <p:txBody>
          <a:bodyPr>
            <a:noAutofit/>
          </a:bodyPr>
          <a:lstStyle/>
          <a:p>
            <a:pPr marL="109728" indent="0">
              <a:buNone/>
            </a:pPr>
            <a:r>
              <a:rPr lang="en-US" sz="2800" dirty="0" err="1" smtClean="0"/>
              <a:t>pthread_create</a:t>
            </a:r>
            <a:r>
              <a:rPr lang="en-US" sz="2800" dirty="0" smtClean="0"/>
              <a:t> creates a new thread: </a:t>
            </a:r>
          </a:p>
          <a:p>
            <a:pPr lvl="1" algn="just"/>
            <a:r>
              <a:rPr lang="en-US" sz="2400" dirty="0" err="1" smtClean="0"/>
              <a:t>th</a:t>
            </a:r>
            <a:r>
              <a:rPr lang="en-US" sz="2400" dirty="0" smtClean="0"/>
              <a:t> is the thread handle returned on exit; </a:t>
            </a:r>
          </a:p>
          <a:p>
            <a:pPr lvl="1" algn="just"/>
            <a:r>
              <a:rPr lang="en-US" sz="2400" dirty="0" err="1" smtClean="0"/>
              <a:t>attr</a:t>
            </a:r>
            <a:r>
              <a:rPr lang="en-US" sz="2400" dirty="0" smtClean="0"/>
              <a:t> defines the thread’s attributes (NULL for defaults); </a:t>
            </a:r>
          </a:p>
          <a:p>
            <a:pPr lvl="1" algn="just"/>
            <a:r>
              <a:rPr lang="en-US" sz="2400" dirty="0" err="1" smtClean="0"/>
              <a:t>start_routine</a:t>
            </a:r>
            <a:r>
              <a:rPr lang="en-US" sz="2400" dirty="0" smtClean="0"/>
              <a:t> is a function defining the entry point for the thread; </a:t>
            </a:r>
          </a:p>
          <a:p>
            <a:pPr lvl="1" algn="just"/>
            <a:r>
              <a:rPr lang="en-US" sz="2400" dirty="0" err="1" smtClean="0"/>
              <a:t>arg</a:t>
            </a:r>
            <a:r>
              <a:rPr lang="en-US" sz="2400" dirty="0" smtClean="0"/>
              <a:t> is the argument to pass to </a:t>
            </a:r>
            <a:r>
              <a:rPr lang="en-US" sz="2400" dirty="0" err="1" smtClean="0"/>
              <a:t>start_routine</a:t>
            </a:r>
            <a:r>
              <a:rPr lang="en-US" sz="2400" dirty="0" smtClean="0"/>
              <a:t>; </a:t>
            </a:r>
          </a:p>
          <a:p>
            <a:pPr lvl="1" algn="just"/>
            <a:r>
              <a:rPr lang="en-US" sz="2400" dirty="0" smtClean="0"/>
              <a:t>0 is returned on success, non-zero value indicates an error.</a:t>
            </a:r>
            <a:endParaRPr lang="en-US" sz="2400" dirty="0">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0460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4"/>
          </a:lnRef>
          <a:fillRef idx="1">
            <a:schemeClr val="lt1"/>
          </a:fillRef>
          <a:effectRef idx="0">
            <a:schemeClr val="accent4"/>
          </a:effectRef>
          <a:fontRef idx="minor">
            <a:schemeClr val="dk1"/>
          </a:fontRef>
        </p:style>
        <p:txBody>
          <a:bodyPr>
            <a:normAutofit/>
          </a:bodyPr>
          <a:lstStyle/>
          <a:p>
            <a:r>
              <a:rPr lang="en-IN" sz="3200" dirty="0"/>
              <a:t>Thread Creation and Termination:</a:t>
            </a:r>
            <a:endParaRPr lang="en-US"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1" y="2057400"/>
            <a:ext cx="8101276" cy="2929830"/>
          </a:xfrm>
        </p:spPr>
      </p:pic>
    </p:spTree>
    <p:extLst>
      <p:ext uri="{BB962C8B-B14F-4D97-AF65-F5344CB8AC3E}">
        <p14:creationId xmlns:p14="http://schemas.microsoft.com/office/powerpoint/2010/main" val="127029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4"/>
          </a:lnRef>
          <a:fillRef idx="1">
            <a:schemeClr val="lt1"/>
          </a:fillRef>
          <a:effectRef idx="0">
            <a:schemeClr val="accent4"/>
          </a:effectRef>
          <a:fontRef idx="minor">
            <a:schemeClr val="dk1"/>
          </a:fontRef>
        </p:style>
        <p:txBody>
          <a:bodyPr>
            <a:normAutofit/>
          </a:bodyPr>
          <a:lstStyle/>
          <a:p>
            <a:r>
              <a:rPr lang="en-US" sz="2800" dirty="0"/>
              <a:t>Thread Synchronization</a:t>
            </a:r>
          </a:p>
        </p:txBody>
      </p:sp>
      <p:sp>
        <p:nvSpPr>
          <p:cNvPr id="4" name="Content Placeholder 3"/>
          <p:cNvSpPr>
            <a:spLocks noGrp="1"/>
          </p:cNvSpPr>
          <p:nvPr>
            <p:ph idx="1"/>
          </p:nvPr>
        </p:nvSpPr>
        <p:spPr/>
        <p:txBody>
          <a:bodyPr>
            <a:normAutofit/>
          </a:bodyPr>
          <a:lstStyle/>
          <a:p>
            <a:pPr algn="just"/>
            <a:r>
              <a:rPr lang="en-US" sz="2800" dirty="0"/>
              <a:t>Thread synchronization is the concurrent execution of two or more threads that share critical resources. </a:t>
            </a:r>
            <a:endParaRPr lang="en-US" sz="2800" dirty="0" smtClean="0"/>
          </a:p>
          <a:p>
            <a:pPr algn="just"/>
            <a:r>
              <a:rPr lang="en-US" sz="2800" dirty="0" smtClean="0"/>
              <a:t>Threads </a:t>
            </a:r>
            <a:r>
              <a:rPr lang="en-US" sz="2800" dirty="0"/>
              <a:t>should be synchronized to avoid critical resource use conflicts. </a:t>
            </a:r>
            <a:endParaRPr lang="en-US" sz="2800" dirty="0" smtClean="0"/>
          </a:p>
          <a:p>
            <a:pPr algn="just"/>
            <a:r>
              <a:rPr lang="en-US" sz="2800" dirty="0"/>
              <a:t>The threads library provides synchronization mechanisms: </a:t>
            </a:r>
            <a:r>
              <a:rPr lang="en-US" sz="2800" dirty="0" err="1"/>
              <a:t>mutexes</a:t>
            </a:r>
            <a:r>
              <a:rPr lang="en-US" sz="2800" dirty="0"/>
              <a:t>, joins, </a:t>
            </a:r>
            <a:r>
              <a:rPr lang="en-US" sz="2800" dirty="0" err="1"/>
              <a:t>pthread_cond_t</a:t>
            </a:r>
            <a:endParaRPr lang="en-US" sz="2800" dirty="0"/>
          </a:p>
          <a:p>
            <a:pPr algn="just"/>
            <a:endParaRPr lang="en-US" sz="2500" dirty="0">
              <a:latin typeface="Cambria" panose="02040503050406030204" pitchFamily="18" charset="0"/>
              <a:ea typeface="Cambria" panose="02040503050406030204" pitchFamily="18"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52104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4"/>
          </a:lnRef>
          <a:fillRef idx="1">
            <a:schemeClr val="lt1"/>
          </a:fillRef>
          <a:effectRef idx="0">
            <a:schemeClr val="accent4"/>
          </a:effectRef>
          <a:fontRef idx="minor">
            <a:schemeClr val="dk1"/>
          </a:fontRef>
        </p:style>
        <p:txBody>
          <a:bodyPr>
            <a:normAutofit/>
          </a:bodyPr>
          <a:lstStyle/>
          <a:p>
            <a:r>
              <a:rPr lang="en-US" sz="2800" dirty="0"/>
              <a:t>Thread Synchronization</a:t>
            </a:r>
          </a:p>
        </p:txBody>
      </p:sp>
      <p:sp>
        <p:nvSpPr>
          <p:cNvPr id="4" name="Content Placeholder 3"/>
          <p:cNvSpPr>
            <a:spLocks noGrp="1"/>
          </p:cNvSpPr>
          <p:nvPr>
            <p:ph idx="1"/>
          </p:nvPr>
        </p:nvSpPr>
        <p:spPr/>
        <p:txBody>
          <a:bodyPr>
            <a:normAutofit/>
          </a:bodyPr>
          <a:lstStyle/>
          <a:p>
            <a:pPr algn="just"/>
            <a:r>
              <a:rPr lang="en-US" sz="2500" dirty="0" smtClean="0">
                <a:latin typeface="Cambria" panose="02040503050406030204" pitchFamily="18" charset="0"/>
                <a:ea typeface="Cambria" panose="02040503050406030204" pitchFamily="18" charset="0"/>
              </a:rPr>
              <a:t>Condition Variable functions:</a:t>
            </a:r>
            <a:endParaRPr lang="en-US" sz="2500" dirty="0">
              <a:latin typeface="Cambria" panose="02040503050406030204" pitchFamily="18" charset="0"/>
              <a:ea typeface="Cambria" panose="02040503050406030204" pitchFamily="18" charset="0"/>
            </a:endParaRPr>
          </a:p>
          <a:p>
            <a:pPr marL="109728" indent="0" algn="just">
              <a:buNone/>
            </a:pPr>
            <a:endParaRPr lang="en-US" sz="2500" dirty="0">
              <a:latin typeface="Cambria" panose="02040503050406030204" pitchFamily="18" charset="0"/>
              <a:ea typeface="Cambria" panose="020405030504060302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209800"/>
            <a:ext cx="6000750" cy="28956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73389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latin typeface="Cambria" panose="02040503050406030204" pitchFamily="18" charset="0"/>
                <a:ea typeface="Cambria" panose="02040503050406030204" pitchFamily="18" charset="0"/>
              </a:rPr>
              <a:t>Open Multi-processing (</a:t>
            </a:r>
            <a:r>
              <a:rPr lang="en-US" b="1" dirty="0" err="1">
                <a:latin typeface="Cambria" panose="02040503050406030204" pitchFamily="18" charset="0"/>
                <a:ea typeface="Cambria" panose="02040503050406030204" pitchFamily="18" charset="0"/>
              </a:rPr>
              <a:t>OpenMP</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is a technique of parallelizing a section(s) of C/C++/Fortran code. </a:t>
            </a:r>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b="1" dirty="0" smtClean="0">
                <a:latin typeface="Cambria" panose="02040503050406030204" pitchFamily="18" charset="0"/>
                <a:ea typeface="Cambria" panose="02040503050406030204" pitchFamily="18" charset="0"/>
              </a:rPr>
              <a:t>Portable</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and</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scalable</a:t>
            </a:r>
            <a:r>
              <a:rPr lang="en-US" dirty="0">
                <a:latin typeface="Cambria" panose="02040503050406030204" pitchFamily="18" charset="0"/>
                <a:ea typeface="Cambria" panose="02040503050406030204" pitchFamily="18" charset="0"/>
              </a:rPr>
              <a:t> </a:t>
            </a:r>
          </a:p>
        </p:txBody>
      </p:sp>
      <p:sp>
        <p:nvSpPr>
          <p:cNvPr id="3" name="Title 2"/>
          <p:cNvSpPr>
            <a:spLocks noGrp="1"/>
          </p:cNvSpPr>
          <p:nvPr>
            <p:ph type="title"/>
          </p:nvPr>
        </p:nvSpPr>
        <p:spPr>
          <a:xfrm>
            <a:off x="457200" y="274638"/>
            <a:ext cx="8229600" cy="868362"/>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2700" dirty="0" smtClean="0">
                <a:effectLst/>
              </a:rPr>
              <a:t/>
            </a:r>
            <a:br>
              <a:rPr lang="en-US" sz="2700" dirty="0" smtClean="0">
                <a:effectLst/>
              </a:rPr>
            </a:br>
            <a:r>
              <a:rPr lang="en-US" sz="3100" dirty="0" err="1"/>
              <a:t>OpenMP</a:t>
            </a:r>
            <a:r>
              <a:rPr lang="en-US" sz="3100" dirty="0"/>
              <a:t> | Introduction with Installation Guide</a:t>
            </a:r>
            <a:br>
              <a:rPr lang="en-US" sz="3100" dirty="0"/>
            </a:br>
            <a:endParaRPr lang="en-US" sz="31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54265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fontAlgn="base">
              <a:buNone/>
            </a:pPr>
            <a:r>
              <a:rPr lang="en-US" b="1" dirty="0">
                <a:latin typeface="Cambria" panose="02040503050406030204" pitchFamily="18" charset="0"/>
                <a:ea typeface="Cambria" panose="02040503050406030204" pitchFamily="18" charset="0"/>
              </a:rPr>
              <a:t>STEP 1: Check the GCC version of the compiler</a:t>
            </a:r>
          </a:p>
          <a:p>
            <a:pPr fontAlgn="base"/>
            <a:r>
              <a:rPr lang="en-US" dirty="0" err="1">
                <a:latin typeface="Cambria" panose="02040503050406030204" pitchFamily="18" charset="0"/>
                <a:ea typeface="Cambria" panose="02040503050406030204" pitchFamily="18" charset="0"/>
              </a:rPr>
              <a:t>gcc</a:t>
            </a:r>
            <a:r>
              <a:rPr lang="en-US" dirty="0">
                <a:latin typeface="Cambria" panose="02040503050406030204" pitchFamily="18" charset="0"/>
                <a:ea typeface="Cambria" panose="02040503050406030204" pitchFamily="18" charset="0"/>
              </a:rPr>
              <a:t> –version</a:t>
            </a:r>
          </a:p>
          <a:p>
            <a:pPr fontAlgn="base"/>
            <a:r>
              <a:rPr lang="en-US" dirty="0" err="1">
                <a:latin typeface="Cambria" panose="02040503050406030204" pitchFamily="18" charset="0"/>
                <a:ea typeface="Cambria" panose="02040503050406030204" pitchFamily="18" charset="0"/>
              </a:rPr>
              <a:t>sudo</a:t>
            </a:r>
            <a:r>
              <a:rPr lang="en-US" dirty="0">
                <a:latin typeface="Cambria" panose="02040503050406030204" pitchFamily="18" charset="0"/>
                <a:ea typeface="Cambria" panose="02040503050406030204" pitchFamily="18" charset="0"/>
              </a:rPr>
              <a:t> apt install </a:t>
            </a:r>
            <a:r>
              <a:rPr lang="en-US" dirty="0" err="1">
                <a:latin typeface="Cambria" panose="02040503050406030204" pitchFamily="18" charset="0"/>
                <a:ea typeface="Cambria" panose="02040503050406030204" pitchFamily="18" charset="0"/>
              </a:rPr>
              <a:t>gcc</a:t>
            </a:r>
            <a:endParaRPr lang="en-US" dirty="0">
              <a:latin typeface="Cambria" panose="02040503050406030204" pitchFamily="18" charset="0"/>
              <a:ea typeface="Cambria" panose="02040503050406030204" pitchFamily="18" charset="0"/>
            </a:endParaRPr>
          </a:p>
          <a:p>
            <a:pPr marL="109728" indent="0">
              <a:buNone/>
            </a:pP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b="1" dirty="0">
                <a:latin typeface="Cambria" panose="02040503050406030204" pitchFamily="18" charset="0"/>
                <a:ea typeface="Cambria" panose="02040503050406030204" pitchFamily="18" charset="0"/>
              </a:rPr>
              <a:t>STEP 2: Configuring </a:t>
            </a:r>
            <a:r>
              <a:rPr lang="en-US" b="1" dirty="0" err="1">
                <a:latin typeface="Cambria" panose="02040503050406030204" pitchFamily="18" charset="0"/>
                <a:ea typeface="Cambria" panose="02040503050406030204" pitchFamily="18" charset="0"/>
              </a:rPr>
              <a:t>OpenMP</a:t>
            </a:r>
            <a:endParaRPr lang="en-US" b="1"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echo |</a:t>
            </a:r>
            <a:r>
              <a:rPr lang="en-US" dirty="0" err="1">
                <a:latin typeface="Cambria" panose="02040503050406030204" pitchFamily="18" charset="0"/>
                <a:ea typeface="Cambria" panose="02040503050406030204" pitchFamily="18" charset="0"/>
              </a:rPr>
              <a:t>cpp</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fopenmp</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grep</a:t>
            </a:r>
            <a:r>
              <a:rPr lang="en-US" dirty="0">
                <a:latin typeface="Cambria" panose="02040503050406030204" pitchFamily="18" charset="0"/>
                <a:ea typeface="Cambria" panose="02040503050406030204" pitchFamily="18" charset="0"/>
              </a:rPr>
              <a:t> -i open</a:t>
            </a:r>
          </a:p>
          <a:p>
            <a:r>
              <a:rPr lang="en-US" altLang="en-US" dirty="0" err="1">
                <a:latin typeface="Cambria" panose="02040503050406030204" pitchFamily="18" charset="0"/>
                <a:ea typeface="Cambria" panose="02040503050406030204" pitchFamily="18" charset="0"/>
              </a:rPr>
              <a:t>sudo</a:t>
            </a:r>
            <a:r>
              <a:rPr lang="en-US" altLang="en-US" dirty="0">
                <a:latin typeface="Cambria" panose="02040503050406030204" pitchFamily="18" charset="0"/>
                <a:ea typeface="Cambria" panose="02040503050406030204" pitchFamily="18" charset="0"/>
              </a:rPr>
              <a:t> apt install </a:t>
            </a:r>
            <a:r>
              <a:rPr lang="en-US" altLang="en-US" dirty="0" err="1">
                <a:latin typeface="Cambria" panose="02040503050406030204" pitchFamily="18" charset="0"/>
                <a:ea typeface="Cambria" panose="02040503050406030204" pitchFamily="18" charset="0"/>
              </a:rPr>
              <a:t>libomp-dev</a:t>
            </a:r>
            <a:r>
              <a:rPr lang="en-US" altLang="en-US" dirty="0">
                <a:latin typeface="Cambria" panose="02040503050406030204" pitchFamily="18" charset="0"/>
                <a:ea typeface="Cambria" panose="02040503050406030204" pitchFamily="18" charset="0"/>
              </a:rPr>
              <a:t> </a:t>
            </a:r>
            <a:endParaRPr lang="en-US" altLang="en-US" dirty="0" smtClean="0">
              <a:latin typeface="Cambria" panose="02040503050406030204" pitchFamily="18" charset="0"/>
              <a:ea typeface="Cambria" panose="02040503050406030204" pitchFamily="18" charset="0"/>
            </a:endParaRPr>
          </a:p>
          <a:p>
            <a:pPr marL="109728" indent="0">
              <a:buNone/>
            </a:pPr>
            <a:endParaRPr lang="en-US" b="1" dirty="0" smtClean="0"/>
          </a:p>
          <a:p>
            <a:pPr marL="109728" indent="0">
              <a:buNone/>
            </a:pPr>
            <a:r>
              <a:rPr lang="en-US" b="1" dirty="0">
                <a:latin typeface="Cambria" panose="02040503050406030204" pitchFamily="18" charset="0"/>
                <a:ea typeface="Cambria" panose="02040503050406030204" pitchFamily="18" charset="0"/>
              </a:rPr>
              <a:t>STEP 3: Setting the number of </a:t>
            </a:r>
            <a:r>
              <a:rPr lang="en-US" b="1" dirty="0" smtClean="0">
                <a:latin typeface="Cambria" panose="02040503050406030204" pitchFamily="18" charset="0"/>
                <a:ea typeface="Cambria" panose="02040503050406030204" pitchFamily="18" charset="0"/>
              </a:rPr>
              <a:t>threads</a:t>
            </a:r>
            <a:endParaRPr lang="en-US" dirty="0" smtClean="0"/>
          </a:p>
          <a:p>
            <a:pPr marL="365760" lvl="1" indent="-256032">
              <a:spcBef>
                <a:spcPts val="400"/>
              </a:spcBef>
              <a:buSzPct val="68000"/>
              <a:buFont typeface="Wingdings 3"/>
              <a:buChar char=""/>
            </a:pPr>
            <a:r>
              <a:rPr lang="en-US" sz="2700" dirty="0">
                <a:latin typeface="Cambria" panose="02040503050406030204" pitchFamily="18" charset="0"/>
                <a:ea typeface="Cambria" panose="02040503050406030204" pitchFamily="18" charset="0"/>
              </a:rPr>
              <a:t>export OMP_NUM_THREADS=8</a:t>
            </a:r>
          </a:p>
          <a:p>
            <a:endParaRPr lang="en-US" altLang="en-US" dirty="0">
              <a:latin typeface="Cambria" panose="02040503050406030204" pitchFamily="18" charset="0"/>
              <a:ea typeface="Cambria" panose="02040503050406030204" pitchFamily="18" charset="0"/>
            </a:endParaRPr>
          </a:p>
          <a:p>
            <a:endParaRPr lang="en-US" altLang="en-US" dirty="0">
              <a:latin typeface="Cambria" panose="02040503050406030204" pitchFamily="18" charset="0"/>
              <a:ea typeface="Cambria" panose="02040503050406030204" pitchFamily="18" charset="0"/>
            </a:endParaRPr>
          </a:p>
          <a:p>
            <a:pPr fontAlgn="base"/>
            <a:endParaRPr lang="en-US" dirty="0"/>
          </a:p>
          <a:p>
            <a:pPr fontAlgn="base"/>
            <a:endParaRPr lang="en-US" dirty="0"/>
          </a:p>
          <a:p>
            <a:endParaRPr lang="en-US" dirty="0"/>
          </a:p>
        </p:txBody>
      </p:sp>
      <p:sp>
        <p:nvSpPr>
          <p:cNvPr id="3" name="Title 2"/>
          <p:cNvSpPr>
            <a:spLocks noGrp="1"/>
          </p:cNvSpPr>
          <p:nvPr>
            <p:ph type="title"/>
          </p:nvPr>
        </p:nvSpPr>
        <p:spPr>
          <a:xfrm>
            <a:off x="457200" y="274638"/>
            <a:ext cx="8229600" cy="792162"/>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u="sng" dirty="0" smtClean="0"/>
              <a:t/>
            </a:r>
            <a:br>
              <a:rPr lang="en-US" u="sng" dirty="0" smtClean="0"/>
            </a:br>
            <a:r>
              <a:rPr lang="en-US" u="sng" dirty="0" smtClean="0"/>
              <a:t>Steps </a:t>
            </a:r>
            <a:r>
              <a:rPr lang="en-US" u="sng" dirty="0"/>
              <a:t>for Installation of </a:t>
            </a:r>
            <a:r>
              <a:rPr lang="en-US" u="sng" dirty="0" err="1"/>
              <a:t>OpenMP</a:t>
            </a:r>
            <a:r>
              <a:rPr lang="en-US" dirty="0"/>
              <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216938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style>
          <a:lnRef idx="2">
            <a:schemeClr val="accent1"/>
          </a:lnRef>
          <a:fillRef idx="1">
            <a:schemeClr val="lt1"/>
          </a:fillRef>
          <a:effectRef idx="0">
            <a:schemeClr val="accent1"/>
          </a:effectRef>
          <a:fontRef idx="minor">
            <a:schemeClr val="dk1"/>
          </a:fontRef>
        </p:style>
        <p:txBody>
          <a:bodyPr>
            <a:noAutofit/>
          </a:bodyPr>
          <a:lstStyle/>
          <a:p>
            <a:r>
              <a:rPr lang="en-US" sz="2800" dirty="0" smtClean="0"/>
              <a:t>Process and Threads</a:t>
            </a: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Oval 6"/>
          <p:cNvSpPr/>
          <p:nvPr/>
        </p:nvSpPr>
        <p:spPr>
          <a:xfrm>
            <a:off x="2696273" y="1981200"/>
            <a:ext cx="3810000" cy="365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reeform 27"/>
          <p:cNvSpPr/>
          <p:nvPr/>
        </p:nvSpPr>
        <p:spPr>
          <a:xfrm>
            <a:off x="3505200" y="2438400"/>
            <a:ext cx="363346" cy="1483290"/>
          </a:xfrm>
          <a:custGeom>
            <a:avLst/>
            <a:gdLst>
              <a:gd name="connsiteX0" fmla="*/ 0 w 363346"/>
              <a:gd name="connsiteY0" fmla="*/ 0 h 2279737"/>
              <a:gd name="connsiteX1" fmla="*/ 288099 w 363346"/>
              <a:gd name="connsiteY1" fmla="*/ 338203 h 2279737"/>
              <a:gd name="connsiteX2" fmla="*/ 37579 w 363346"/>
              <a:gd name="connsiteY2" fmla="*/ 789140 h 2279737"/>
              <a:gd name="connsiteX3" fmla="*/ 288099 w 363346"/>
              <a:gd name="connsiteY3" fmla="*/ 1039661 h 2279737"/>
              <a:gd name="connsiteX4" fmla="*/ 62631 w 363346"/>
              <a:gd name="connsiteY4" fmla="*/ 1528176 h 2279737"/>
              <a:gd name="connsiteX5" fmla="*/ 363255 w 363346"/>
              <a:gd name="connsiteY5" fmla="*/ 1903957 h 2279737"/>
              <a:gd name="connsiteX6" fmla="*/ 87683 w 363346"/>
              <a:gd name="connsiteY6" fmla="*/ 2279737 h 227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346" h="2279737">
                <a:moveTo>
                  <a:pt x="0" y="0"/>
                </a:moveTo>
                <a:cubicBezTo>
                  <a:pt x="140918" y="103340"/>
                  <a:pt x="281836" y="206680"/>
                  <a:pt x="288099" y="338203"/>
                </a:cubicBezTo>
                <a:cubicBezTo>
                  <a:pt x="294362" y="469726"/>
                  <a:pt x="37579" y="672230"/>
                  <a:pt x="37579" y="789140"/>
                </a:cubicBezTo>
                <a:cubicBezTo>
                  <a:pt x="37579" y="906050"/>
                  <a:pt x="283924" y="916488"/>
                  <a:pt x="288099" y="1039661"/>
                </a:cubicBezTo>
                <a:cubicBezTo>
                  <a:pt x="292274" y="1162834"/>
                  <a:pt x="50105" y="1384127"/>
                  <a:pt x="62631" y="1528176"/>
                </a:cubicBezTo>
                <a:cubicBezTo>
                  <a:pt x="75157" y="1672225"/>
                  <a:pt x="359080" y="1778697"/>
                  <a:pt x="363255" y="1903957"/>
                </a:cubicBezTo>
                <a:cubicBezTo>
                  <a:pt x="367430" y="2029217"/>
                  <a:pt x="227556" y="2154477"/>
                  <a:pt x="87683" y="2279737"/>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Freeform 29"/>
          <p:cNvSpPr/>
          <p:nvPr/>
        </p:nvSpPr>
        <p:spPr>
          <a:xfrm>
            <a:off x="5410200" y="2590800"/>
            <a:ext cx="363346" cy="1483290"/>
          </a:xfrm>
          <a:custGeom>
            <a:avLst/>
            <a:gdLst>
              <a:gd name="connsiteX0" fmla="*/ 0 w 363346"/>
              <a:gd name="connsiteY0" fmla="*/ 0 h 2279737"/>
              <a:gd name="connsiteX1" fmla="*/ 288099 w 363346"/>
              <a:gd name="connsiteY1" fmla="*/ 338203 h 2279737"/>
              <a:gd name="connsiteX2" fmla="*/ 37579 w 363346"/>
              <a:gd name="connsiteY2" fmla="*/ 789140 h 2279737"/>
              <a:gd name="connsiteX3" fmla="*/ 288099 w 363346"/>
              <a:gd name="connsiteY3" fmla="*/ 1039661 h 2279737"/>
              <a:gd name="connsiteX4" fmla="*/ 62631 w 363346"/>
              <a:gd name="connsiteY4" fmla="*/ 1528176 h 2279737"/>
              <a:gd name="connsiteX5" fmla="*/ 363255 w 363346"/>
              <a:gd name="connsiteY5" fmla="*/ 1903957 h 2279737"/>
              <a:gd name="connsiteX6" fmla="*/ 87683 w 363346"/>
              <a:gd name="connsiteY6" fmla="*/ 2279737 h 227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346" h="2279737">
                <a:moveTo>
                  <a:pt x="0" y="0"/>
                </a:moveTo>
                <a:cubicBezTo>
                  <a:pt x="140918" y="103340"/>
                  <a:pt x="281836" y="206680"/>
                  <a:pt x="288099" y="338203"/>
                </a:cubicBezTo>
                <a:cubicBezTo>
                  <a:pt x="294362" y="469726"/>
                  <a:pt x="37579" y="672230"/>
                  <a:pt x="37579" y="789140"/>
                </a:cubicBezTo>
                <a:cubicBezTo>
                  <a:pt x="37579" y="906050"/>
                  <a:pt x="283924" y="916488"/>
                  <a:pt x="288099" y="1039661"/>
                </a:cubicBezTo>
                <a:cubicBezTo>
                  <a:pt x="292274" y="1162834"/>
                  <a:pt x="50105" y="1384127"/>
                  <a:pt x="62631" y="1528176"/>
                </a:cubicBezTo>
                <a:cubicBezTo>
                  <a:pt x="75157" y="1672225"/>
                  <a:pt x="359080" y="1778697"/>
                  <a:pt x="363255" y="1903957"/>
                </a:cubicBezTo>
                <a:cubicBezTo>
                  <a:pt x="367430" y="2029217"/>
                  <a:pt x="227556" y="2154477"/>
                  <a:pt x="87683" y="2279737"/>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Freeform 30"/>
          <p:cNvSpPr/>
          <p:nvPr/>
        </p:nvSpPr>
        <p:spPr>
          <a:xfrm>
            <a:off x="4419600" y="3657600"/>
            <a:ext cx="363346" cy="1483290"/>
          </a:xfrm>
          <a:custGeom>
            <a:avLst/>
            <a:gdLst>
              <a:gd name="connsiteX0" fmla="*/ 0 w 363346"/>
              <a:gd name="connsiteY0" fmla="*/ 0 h 2279737"/>
              <a:gd name="connsiteX1" fmla="*/ 288099 w 363346"/>
              <a:gd name="connsiteY1" fmla="*/ 338203 h 2279737"/>
              <a:gd name="connsiteX2" fmla="*/ 37579 w 363346"/>
              <a:gd name="connsiteY2" fmla="*/ 789140 h 2279737"/>
              <a:gd name="connsiteX3" fmla="*/ 288099 w 363346"/>
              <a:gd name="connsiteY3" fmla="*/ 1039661 h 2279737"/>
              <a:gd name="connsiteX4" fmla="*/ 62631 w 363346"/>
              <a:gd name="connsiteY4" fmla="*/ 1528176 h 2279737"/>
              <a:gd name="connsiteX5" fmla="*/ 363255 w 363346"/>
              <a:gd name="connsiteY5" fmla="*/ 1903957 h 2279737"/>
              <a:gd name="connsiteX6" fmla="*/ 87683 w 363346"/>
              <a:gd name="connsiteY6" fmla="*/ 2279737 h 227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346" h="2279737">
                <a:moveTo>
                  <a:pt x="0" y="0"/>
                </a:moveTo>
                <a:cubicBezTo>
                  <a:pt x="140918" y="103340"/>
                  <a:pt x="281836" y="206680"/>
                  <a:pt x="288099" y="338203"/>
                </a:cubicBezTo>
                <a:cubicBezTo>
                  <a:pt x="294362" y="469726"/>
                  <a:pt x="37579" y="672230"/>
                  <a:pt x="37579" y="789140"/>
                </a:cubicBezTo>
                <a:cubicBezTo>
                  <a:pt x="37579" y="906050"/>
                  <a:pt x="283924" y="916488"/>
                  <a:pt x="288099" y="1039661"/>
                </a:cubicBezTo>
                <a:cubicBezTo>
                  <a:pt x="292274" y="1162834"/>
                  <a:pt x="50105" y="1384127"/>
                  <a:pt x="62631" y="1528176"/>
                </a:cubicBezTo>
                <a:cubicBezTo>
                  <a:pt x="75157" y="1672225"/>
                  <a:pt x="359080" y="1778697"/>
                  <a:pt x="363255" y="1903957"/>
                </a:cubicBezTo>
                <a:cubicBezTo>
                  <a:pt x="367430" y="2029217"/>
                  <a:pt x="227556" y="2154477"/>
                  <a:pt x="87683" y="2279737"/>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p:cNvSpPr txBox="1"/>
          <p:nvPr/>
        </p:nvSpPr>
        <p:spPr>
          <a:xfrm>
            <a:off x="3200400" y="4111823"/>
            <a:ext cx="1066800" cy="307777"/>
          </a:xfrm>
          <a:prstGeom prst="rect">
            <a:avLst/>
          </a:prstGeom>
          <a:noFill/>
        </p:spPr>
        <p:txBody>
          <a:bodyPr wrap="square" rtlCol="0">
            <a:spAutoFit/>
          </a:bodyPr>
          <a:lstStyle/>
          <a:p>
            <a:r>
              <a:rPr lang="en-US" sz="1400" dirty="0"/>
              <a:t>Thread 1</a:t>
            </a:r>
            <a:endParaRPr lang="en-IN" sz="1400" dirty="0"/>
          </a:p>
        </p:txBody>
      </p:sp>
      <p:sp>
        <p:nvSpPr>
          <p:cNvPr id="1024" name="Rectangle 1023"/>
          <p:cNvSpPr/>
          <p:nvPr/>
        </p:nvSpPr>
        <p:spPr>
          <a:xfrm>
            <a:off x="5109208" y="4155142"/>
            <a:ext cx="965329" cy="307777"/>
          </a:xfrm>
          <a:prstGeom prst="rect">
            <a:avLst/>
          </a:prstGeom>
        </p:spPr>
        <p:txBody>
          <a:bodyPr wrap="none">
            <a:spAutoFit/>
          </a:bodyPr>
          <a:lstStyle/>
          <a:p>
            <a:r>
              <a:rPr lang="en-US" sz="1400" dirty="0"/>
              <a:t>Thread </a:t>
            </a:r>
            <a:r>
              <a:rPr lang="en-US" sz="1400" dirty="0" smtClean="0"/>
              <a:t>2</a:t>
            </a:r>
            <a:endParaRPr lang="en-IN" sz="1400" dirty="0"/>
          </a:p>
        </p:txBody>
      </p:sp>
      <p:sp>
        <p:nvSpPr>
          <p:cNvPr id="34" name="Rectangle 33"/>
          <p:cNvSpPr/>
          <p:nvPr/>
        </p:nvSpPr>
        <p:spPr>
          <a:xfrm>
            <a:off x="4118608" y="5140890"/>
            <a:ext cx="965329" cy="307777"/>
          </a:xfrm>
          <a:prstGeom prst="rect">
            <a:avLst/>
          </a:prstGeom>
        </p:spPr>
        <p:txBody>
          <a:bodyPr wrap="none">
            <a:spAutoFit/>
          </a:bodyPr>
          <a:lstStyle/>
          <a:p>
            <a:r>
              <a:rPr lang="en-US" sz="1400" dirty="0"/>
              <a:t>Thread 3</a:t>
            </a:r>
            <a:endParaRPr lang="en-IN" sz="1400" dirty="0"/>
          </a:p>
        </p:txBody>
      </p:sp>
      <p:sp>
        <p:nvSpPr>
          <p:cNvPr id="35" name="Rectangle 34"/>
          <p:cNvSpPr/>
          <p:nvPr/>
        </p:nvSpPr>
        <p:spPr>
          <a:xfrm>
            <a:off x="4041549" y="1455416"/>
            <a:ext cx="1124026" cy="400110"/>
          </a:xfrm>
          <a:prstGeom prst="rect">
            <a:avLst/>
          </a:prstGeom>
        </p:spPr>
        <p:txBody>
          <a:bodyPr wrap="none">
            <a:spAutoFit/>
          </a:bodyPr>
          <a:lstStyle/>
          <a:p>
            <a:r>
              <a:rPr lang="en-US" sz="2000" dirty="0" smtClean="0"/>
              <a:t>Process</a:t>
            </a:r>
            <a:endParaRPr lang="en-IN" sz="2000" dirty="0"/>
          </a:p>
        </p:txBody>
      </p:sp>
      <p:sp>
        <p:nvSpPr>
          <p:cNvPr id="1025" name="Rectangle 1024"/>
          <p:cNvSpPr/>
          <p:nvPr/>
        </p:nvSpPr>
        <p:spPr>
          <a:xfrm>
            <a:off x="498367" y="4331895"/>
            <a:ext cx="4572000" cy="1477328"/>
          </a:xfrm>
          <a:prstGeom prst="rect">
            <a:avLst/>
          </a:prstGeom>
        </p:spPr>
        <p:txBody>
          <a:bodyPr>
            <a:spAutoFit/>
          </a:bodyPr>
          <a:lstStyle/>
          <a:p>
            <a:r>
              <a:rPr lang="en-US" dirty="0"/>
              <a:t>Process </a:t>
            </a:r>
            <a:r>
              <a:rPr lang="en-US" dirty="0" smtClean="0"/>
              <a:t>priority</a:t>
            </a:r>
          </a:p>
          <a:p>
            <a:r>
              <a:rPr lang="en-US" dirty="0" smtClean="0"/>
              <a:t>Process id</a:t>
            </a:r>
          </a:p>
          <a:p>
            <a:r>
              <a:rPr lang="en-US" dirty="0" smtClean="0"/>
              <a:t>Process state</a:t>
            </a:r>
          </a:p>
          <a:p>
            <a:r>
              <a:rPr lang="en-US" dirty="0" smtClean="0"/>
              <a:t>Register</a:t>
            </a:r>
          </a:p>
          <a:p>
            <a:r>
              <a:rPr lang="en-US" dirty="0" smtClean="0"/>
              <a:t>Etc.</a:t>
            </a:r>
            <a:endParaRPr lang="en-IN" dirty="0"/>
          </a:p>
        </p:txBody>
      </p:sp>
    </p:spTree>
    <p:extLst>
      <p:ext uri="{BB962C8B-B14F-4D97-AF65-F5344CB8AC3E}">
        <p14:creationId xmlns:p14="http://schemas.microsoft.com/office/powerpoint/2010/main" val="3945574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a:xfrm>
            <a:off x="304800" y="36394"/>
            <a:ext cx="8229600" cy="4525963"/>
          </a:xfrm>
        </p:spPr>
        <p:txBody>
          <a:bodyPr>
            <a:noAutofit/>
          </a:bodyPr>
          <a:lstStyle/>
          <a:p>
            <a:pPr marL="109728" indent="0">
              <a:buNone/>
            </a:pPr>
            <a:r>
              <a:rPr lang="en-US" sz="2000" dirty="0" smtClean="0">
                <a:solidFill>
                  <a:schemeClr val="bg1"/>
                </a:solidFill>
              </a:rPr>
              <a:t>// </a:t>
            </a:r>
            <a:r>
              <a:rPr lang="en-US" sz="2000" dirty="0" err="1">
                <a:solidFill>
                  <a:schemeClr val="bg1"/>
                </a:solidFill>
              </a:rPr>
              <a:t>OpenMP</a:t>
            </a:r>
            <a:r>
              <a:rPr lang="en-US" sz="2000" dirty="0">
                <a:solidFill>
                  <a:schemeClr val="bg1"/>
                </a:solidFill>
              </a:rPr>
              <a:t> program to print Hello World </a:t>
            </a:r>
            <a:endParaRPr lang="en-US" sz="2000" dirty="0" smtClean="0">
              <a:solidFill>
                <a:schemeClr val="bg1"/>
              </a:solidFill>
            </a:endParaRPr>
          </a:p>
          <a:p>
            <a:pPr marL="109728" indent="0">
              <a:buNone/>
            </a:pPr>
            <a:r>
              <a:rPr lang="en-US" sz="2000" dirty="0" smtClean="0">
                <a:solidFill>
                  <a:schemeClr val="bg1"/>
                </a:solidFill>
              </a:rPr>
              <a:t>//using </a:t>
            </a:r>
            <a:r>
              <a:rPr lang="en-US" sz="2000" dirty="0">
                <a:solidFill>
                  <a:schemeClr val="bg1"/>
                </a:solidFill>
              </a:rPr>
              <a:t>C language </a:t>
            </a:r>
          </a:p>
          <a:p>
            <a:pPr marL="109728" indent="0">
              <a:buNone/>
            </a:pPr>
            <a:r>
              <a:rPr lang="en-US" sz="2000" dirty="0" smtClean="0">
                <a:solidFill>
                  <a:schemeClr val="bg1"/>
                </a:solidFill>
              </a:rPr>
              <a:t>// </a:t>
            </a:r>
            <a:r>
              <a:rPr lang="en-US" sz="2000" dirty="0" err="1">
                <a:solidFill>
                  <a:schemeClr val="bg1"/>
                </a:solidFill>
              </a:rPr>
              <a:t>OpenMP</a:t>
            </a:r>
            <a:r>
              <a:rPr lang="en-US" sz="2000" dirty="0">
                <a:solidFill>
                  <a:schemeClr val="bg1"/>
                </a:solidFill>
              </a:rPr>
              <a:t> header </a:t>
            </a:r>
          </a:p>
          <a:p>
            <a:pPr marL="109728" indent="0">
              <a:buNone/>
            </a:pPr>
            <a:r>
              <a:rPr lang="en-US" sz="2000" dirty="0">
                <a:solidFill>
                  <a:schemeClr val="bg1"/>
                </a:solidFill>
              </a:rPr>
              <a:t>#include &lt;</a:t>
            </a:r>
            <a:r>
              <a:rPr lang="en-US" sz="2000" dirty="0" err="1">
                <a:solidFill>
                  <a:schemeClr val="bg1"/>
                </a:solidFill>
              </a:rPr>
              <a:t>omp.h</a:t>
            </a:r>
            <a:r>
              <a:rPr lang="en-US" sz="2000" dirty="0">
                <a:solidFill>
                  <a:schemeClr val="bg1"/>
                </a:solidFill>
              </a:rPr>
              <a:t>&gt; </a:t>
            </a:r>
          </a:p>
          <a:p>
            <a:pPr marL="109728" indent="0">
              <a:buNone/>
            </a:pPr>
            <a:endParaRPr lang="en-US" sz="2000" dirty="0">
              <a:solidFill>
                <a:schemeClr val="bg1"/>
              </a:solidFill>
            </a:endParaRPr>
          </a:p>
          <a:p>
            <a:pPr marL="109728" indent="0">
              <a:buNone/>
            </a:pPr>
            <a:r>
              <a:rPr lang="en-US" sz="2000" dirty="0">
                <a:solidFill>
                  <a:schemeClr val="bg1"/>
                </a:solidFill>
              </a:rPr>
              <a:t>#include &lt;</a:t>
            </a:r>
            <a:r>
              <a:rPr lang="en-US" sz="2000" dirty="0" err="1">
                <a:solidFill>
                  <a:schemeClr val="bg1"/>
                </a:solidFill>
              </a:rPr>
              <a:t>stdio.h</a:t>
            </a:r>
            <a:r>
              <a:rPr lang="en-US" sz="2000" dirty="0">
                <a:solidFill>
                  <a:schemeClr val="bg1"/>
                </a:solidFill>
              </a:rPr>
              <a:t>&gt; </a:t>
            </a:r>
          </a:p>
          <a:p>
            <a:pPr marL="109728" indent="0">
              <a:buNone/>
            </a:pPr>
            <a:r>
              <a:rPr lang="en-US" sz="2000" dirty="0">
                <a:solidFill>
                  <a:schemeClr val="bg1"/>
                </a:solidFill>
              </a:rPr>
              <a:t>#include &lt;</a:t>
            </a:r>
            <a:r>
              <a:rPr lang="en-US" sz="2000" dirty="0" err="1">
                <a:solidFill>
                  <a:schemeClr val="bg1"/>
                </a:solidFill>
              </a:rPr>
              <a:t>stdlib.h</a:t>
            </a:r>
            <a:r>
              <a:rPr lang="en-US" sz="2000" dirty="0">
                <a:solidFill>
                  <a:schemeClr val="bg1"/>
                </a:solidFill>
              </a:rPr>
              <a:t>&gt; </a:t>
            </a:r>
          </a:p>
          <a:p>
            <a:pPr marL="109728" indent="0">
              <a:buNone/>
            </a:pPr>
            <a:endParaRPr lang="en-US" sz="2000" dirty="0">
              <a:solidFill>
                <a:schemeClr val="bg1"/>
              </a:solidFill>
            </a:endParaRPr>
          </a:p>
          <a:p>
            <a:pPr marL="109728" indent="0">
              <a:buNone/>
            </a:pPr>
            <a:r>
              <a:rPr lang="en-US" sz="2000" dirty="0" err="1">
                <a:solidFill>
                  <a:schemeClr val="bg1"/>
                </a:solidFill>
              </a:rPr>
              <a:t>int</a:t>
            </a:r>
            <a:r>
              <a:rPr lang="en-US" sz="2000" dirty="0">
                <a:solidFill>
                  <a:schemeClr val="bg1"/>
                </a:solidFill>
              </a:rPr>
              <a:t> main(</a:t>
            </a:r>
            <a:r>
              <a:rPr lang="en-US" sz="2000" dirty="0" err="1">
                <a:solidFill>
                  <a:schemeClr val="bg1"/>
                </a:solidFill>
              </a:rPr>
              <a:t>int</a:t>
            </a:r>
            <a:r>
              <a:rPr lang="en-US" sz="2000" dirty="0">
                <a:solidFill>
                  <a:schemeClr val="bg1"/>
                </a:solidFill>
              </a:rPr>
              <a:t> </a:t>
            </a:r>
            <a:r>
              <a:rPr lang="en-US" sz="2000" dirty="0" err="1">
                <a:solidFill>
                  <a:schemeClr val="bg1"/>
                </a:solidFill>
              </a:rPr>
              <a:t>argc</a:t>
            </a:r>
            <a:r>
              <a:rPr lang="en-US" sz="2000" dirty="0">
                <a:solidFill>
                  <a:schemeClr val="bg1"/>
                </a:solidFill>
              </a:rPr>
              <a:t>, char* </a:t>
            </a:r>
            <a:r>
              <a:rPr lang="en-US" sz="2000" dirty="0" err="1">
                <a:solidFill>
                  <a:schemeClr val="bg1"/>
                </a:solidFill>
              </a:rPr>
              <a:t>argv</a:t>
            </a:r>
            <a:r>
              <a:rPr lang="en-US" sz="2000" dirty="0">
                <a:solidFill>
                  <a:schemeClr val="bg1"/>
                </a:solidFill>
              </a:rPr>
              <a:t>[]) </a:t>
            </a:r>
          </a:p>
          <a:p>
            <a:pPr marL="109728" indent="0">
              <a:buNone/>
            </a:pPr>
            <a:r>
              <a:rPr lang="en-US" sz="2000" dirty="0">
                <a:solidFill>
                  <a:schemeClr val="bg1"/>
                </a:solidFill>
              </a:rPr>
              <a:t>{ </a:t>
            </a:r>
          </a:p>
          <a:p>
            <a:pPr marL="109728" indent="0">
              <a:buNone/>
            </a:pPr>
            <a:r>
              <a:rPr lang="en-US" sz="2000" dirty="0">
                <a:solidFill>
                  <a:schemeClr val="bg1"/>
                </a:solidFill>
              </a:rPr>
              <a:t>	// Beginning of parallel region </a:t>
            </a:r>
          </a:p>
          <a:p>
            <a:pPr marL="109728" indent="0">
              <a:buNone/>
            </a:pPr>
            <a:r>
              <a:rPr lang="en-US" sz="2000" dirty="0">
                <a:solidFill>
                  <a:schemeClr val="bg1"/>
                </a:solidFill>
              </a:rPr>
              <a:t>	#pragma </a:t>
            </a:r>
            <a:r>
              <a:rPr lang="en-US" sz="2000" dirty="0" err="1">
                <a:solidFill>
                  <a:schemeClr val="bg1"/>
                </a:solidFill>
              </a:rPr>
              <a:t>omp</a:t>
            </a:r>
            <a:r>
              <a:rPr lang="en-US" sz="2000" dirty="0">
                <a:solidFill>
                  <a:schemeClr val="bg1"/>
                </a:solidFill>
              </a:rPr>
              <a:t> parallel </a:t>
            </a:r>
          </a:p>
          <a:p>
            <a:pPr marL="109728" indent="0">
              <a:buNone/>
            </a:pPr>
            <a:r>
              <a:rPr lang="en-US" sz="2000" dirty="0">
                <a:solidFill>
                  <a:schemeClr val="bg1"/>
                </a:solidFill>
              </a:rPr>
              <a:t>	{ </a:t>
            </a:r>
          </a:p>
          <a:p>
            <a:pPr marL="109728" indent="0">
              <a:buNone/>
            </a:pPr>
            <a:endParaRPr lang="en-US" sz="2000" dirty="0">
              <a:solidFill>
                <a:schemeClr val="bg1"/>
              </a:solidFill>
            </a:endParaRPr>
          </a:p>
          <a:p>
            <a:pPr marL="109728" indent="0">
              <a:buNone/>
            </a:pPr>
            <a:r>
              <a:rPr lang="en-US" sz="2000" dirty="0">
                <a:solidFill>
                  <a:schemeClr val="bg1"/>
                </a:solidFill>
              </a:rPr>
              <a:t>		</a:t>
            </a:r>
            <a:r>
              <a:rPr lang="en-US" sz="2000" dirty="0" err="1">
                <a:solidFill>
                  <a:schemeClr val="bg1"/>
                </a:solidFill>
              </a:rPr>
              <a:t>printf</a:t>
            </a:r>
            <a:r>
              <a:rPr lang="en-US" sz="2000" dirty="0">
                <a:solidFill>
                  <a:schemeClr val="bg1"/>
                </a:solidFill>
              </a:rPr>
              <a:t>("Hello World... from thread = %d\n", </a:t>
            </a:r>
          </a:p>
          <a:p>
            <a:pPr marL="109728" indent="0">
              <a:buNone/>
            </a:pPr>
            <a:r>
              <a:rPr lang="en-US" sz="2000" dirty="0">
                <a:solidFill>
                  <a:schemeClr val="bg1"/>
                </a:solidFill>
              </a:rPr>
              <a:t>			</a:t>
            </a:r>
            <a:r>
              <a:rPr lang="en-US" sz="2000" dirty="0" err="1">
                <a:solidFill>
                  <a:schemeClr val="bg1"/>
                </a:solidFill>
              </a:rPr>
              <a:t>omp_get_thread_num</a:t>
            </a:r>
            <a:r>
              <a:rPr lang="en-US" sz="2000" dirty="0">
                <a:solidFill>
                  <a:schemeClr val="bg1"/>
                </a:solidFill>
              </a:rPr>
              <a:t>()); </a:t>
            </a:r>
          </a:p>
          <a:p>
            <a:pPr marL="109728" indent="0">
              <a:buNone/>
            </a:pPr>
            <a:r>
              <a:rPr lang="en-US" sz="2000" dirty="0">
                <a:solidFill>
                  <a:schemeClr val="bg1"/>
                </a:solidFill>
              </a:rPr>
              <a:t>	} </a:t>
            </a:r>
          </a:p>
          <a:p>
            <a:pPr marL="109728" indent="0">
              <a:buNone/>
            </a:pPr>
            <a:r>
              <a:rPr lang="en-US" sz="2000" dirty="0">
                <a:solidFill>
                  <a:schemeClr val="bg1"/>
                </a:solidFill>
              </a:rPr>
              <a:t>	// Ending of parallel region </a:t>
            </a:r>
          </a:p>
          <a:p>
            <a:pPr marL="109728" indent="0">
              <a:buNone/>
            </a:pPr>
            <a:r>
              <a:rPr lang="en-US" sz="2000" dirty="0">
                <a:solidFill>
                  <a:schemeClr val="bg1"/>
                </a:solidFill>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3449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base"/>
            <a:r>
              <a:rPr lang="en-US" dirty="0" smtClean="0">
                <a:effectLst/>
              </a:rPr>
              <a:t/>
            </a:r>
            <a:br>
              <a:rPr lang="en-US" dirty="0" smtClean="0">
                <a:effectLst/>
              </a:rPr>
            </a:br>
            <a:r>
              <a:rPr lang="en-US" dirty="0">
                <a:effectLst/>
              </a:rPr>
              <a:t/>
            </a:r>
            <a:br>
              <a:rPr lang="en-US" dirty="0">
                <a:effectLst/>
              </a:rPr>
            </a:br>
            <a:r>
              <a:rPr lang="en-US" dirty="0" smtClean="0">
                <a:effectLst/>
              </a:rPr>
              <a:t>Output</a:t>
            </a:r>
            <a:r>
              <a:rPr lang="en-US" dirty="0">
                <a:effectLst/>
              </a:rPr>
              <a:t>:</a:t>
            </a:r>
            <a:r>
              <a:rPr lang="en-US" b="0" dirty="0">
                <a:effectLst/>
              </a:rPr>
              <a:t/>
            </a:r>
            <a:br>
              <a:rPr lang="en-US" b="0" dirty="0">
                <a:effectLst/>
              </a:rPr>
            </a:br>
            <a:r>
              <a:rPr lang="en-US" dirty="0">
                <a:effectLst/>
              </a:rPr>
              <a:t>When run for </a:t>
            </a:r>
            <a:r>
              <a:rPr lang="en-US" dirty="0" smtClean="0">
                <a:effectLst/>
              </a:rPr>
              <a:t>the 1st </a:t>
            </a:r>
            <a:r>
              <a:rPr lang="en-US" dirty="0">
                <a:effectLst/>
              </a:rPr>
              <a:t>time:</a:t>
            </a:r>
            <a:r>
              <a:rPr lang="en-US" b="0" dirty="0">
                <a:effectLst/>
              </a:rPr>
              <a:t/>
            </a:r>
            <a:br>
              <a:rPr lang="en-US" b="0" dirty="0">
                <a:effectLst/>
              </a:rPr>
            </a:br>
            <a:r>
              <a:rPr lang="en-US" b="0" dirty="0">
                <a:effectLst/>
              </a:rPr>
              <a:t/>
            </a:r>
            <a:br>
              <a:rPr lang="en-US" b="0" dirty="0">
                <a:effectLst/>
              </a:rPr>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391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51362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700" dirty="0">
                <a:effectLst/>
              </a:rPr>
              <a:t>Output:</a:t>
            </a:r>
            <a:br>
              <a:rPr lang="en-US" sz="3700" dirty="0">
                <a:effectLst/>
              </a:rPr>
            </a:br>
            <a:r>
              <a:rPr lang="en-US" sz="3700" dirty="0">
                <a:effectLst/>
              </a:rPr>
              <a:t>When run for multiple times: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315200" cy="365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9483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Content Placeholder 6" descr="deadlock">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8443" y="1910300"/>
            <a:ext cx="5287113" cy="3667637"/>
          </a:xfrm>
          <a:prstGeom prst="rect">
            <a:avLst/>
          </a:prstGeom>
          <a:noFill/>
          <a:ln>
            <a:noFill/>
          </a:ln>
        </p:spPr>
      </p:pic>
      <p:sp>
        <p:nvSpPr>
          <p:cNvPr id="8" name="Title 5"/>
          <p:cNvSpPr>
            <a:spLocks noGrp="1"/>
          </p:cNvSpPr>
          <p:nvPr>
            <p:ph type="title"/>
          </p:nvPr>
        </p:nvSpPr>
        <p:spPr>
          <a:xfrm>
            <a:off x="457200" y="274638"/>
            <a:ext cx="8229600" cy="868362"/>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smtClean="0"/>
              <a:t/>
            </a:r>
            <a:br>
              <a:rPr lang="en-US" sz="2800" dirty="0" smtClean="0"/>
            </a:br>
            <a:r>
              <a:rPr lang="en-US" sz="2800" dirty="0" smtClean="0"/>
              <a:t>Deadlock </a:t>
            </a:r>
            <a:r>
              <a:rPr lang="en-US" sz="2800" dirty="0"/>
              <a:t>in </a:t>
            </a:r>
            <a:r>
              <a:rPr lang="en-US" sz="2800" dirty="0" smtClean="0"/>
              <a:t>Distributed System</a:t>
            </a:r>
            <a:r>
              <a:rPr lang="en-US" sz="2800" dirty="0"/>
              <a:t/>
            </a:r>
            <a:br>
              <a:rPr lang="en-US" sz="2800" dirty="0"/>
            </a:br>
            <a:endParaRPr lang="en-US" sz="2800" dirty="0"/>
          </a:p>
        </p:txBody>
      </p:sp>
    </p:spTree>
    <p:extLst>
      <p:ext uri="{BB962C8B-B14F-4D97-AF65-F5344CB8AC3E}">
        <p14:creationId xmlns:p14="http://schemas.microsoft.com/office/powerpoint/2010/main" val="1802307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89254" lvl="2" indent="-285750">
              <a:buClr>
                <a:schemeClr val="accent1">
                  <a:lumMod val="75000"/>
                </a:schemeClr>
              </a:buClr>
            </a:pPr>
            <a:r>
              <a:rPr lang="en-US" sz="3200" b="1" i="1" dirty="0" smtClean="0">
                <a:latin typeface="Cambria" panose="02040503050406030204" pitchFamily="18" charset="0"/>
                <a:ea typeface="Cambria" panose="02040503050406030204" pitchFamily="18" charset="0"/>
              </a:rPr>
              <a:t>Mutual Exclusion</a:t>
            </a:r>
            <a:endParaRPr lang="en-US" sz="3200" dirty="0">
              <a:latin typeface="Cambria" panose="02040503050406030204" pitchFamily="18" charset="0"/>
              <a:ea typeface="Cambria" panose="02040503050406030204" pitchFamily="18" charset="0"/>
            </a:endParaRPr>
          </a:p>
          <a:p>
            <a:pPr marL="889254" lvl="2" indent="-285750">
              <a:buClr>
                <a:schemeClr val="accent1">
                  <a:lumMod val="75000"/>
                </a:schemeClr>
              </a:buClr>
            </a:pPr>
            <a:r>
              <a:rPr lang="en-US" sz="3200" b="1" i="1" dirty="0" smtClean="0">
                <a:latin typeface="Cambria" panose="02040503050406030204" pitchFamily="18" charset="0"/>
                <a:ea typeface="Cambria" panose="02040503050406030204" pitchFamily="18" charset="0"/>
              </a:rPr>
              <a:t>Hold </a:t>
            </a:r>
            <a:r>
              <a:rPr lang="en-US" sz="3200" b="1" i="1" dirty="0">
                <a:latin typeface="Cambria" panose="02040503050406030204" pitchFamily="18" charset="0"/>
                <a:ea typeface="Cambria" panose="02040503050406030204" pitchFamily="18" charset="0"/>
              </a:rPr>
              <a:t>and </a:t>
            </a:r>
            <a:r>
              <a:rPr lang="en-US" sz="3200" b="1" i="1" dirty="0" smtClean="0">
                <a:latin typeface="Cambria" panose="02040503050406030204" pitchFamily="18" charset="0"/>
                <a:ea typeface="Cambria" panose="02040503050406030204" pitchFamily="18" charset="0"/>
              </a:rPr>
              <a:t>Wait</a:t>
            </a:r>
            <a:endParaRPr lang="en-US" sz="3200" dirty="0">
              <a:latin typeface="Cambria" panose="02040503050406030204" pitchFamily="18" charset="0"/>
              <a:ea typeface="Cambria" panose="02040503050406030204" pitchFamily="18" charset="0"/>
            </a:endParaRPr>
          </a:p>
          <a:p>
            <a:pPr marL="889254" lvl="2" indent="-285750">
              <a:buClr>
                <a:schemeClr val="accent1">
                  <a:lumMod val="75000"/>
                </a:schemeClr>
              </a:buClr>
            </a:pPr>
            <a:r>
              <a:rPr lang="en-US" sz="3200" b="1" i="1" dirty="0" smtClean="0">
                <a:latin typeface="Cambria" panose="02040503050406030204" pitchFamily="18" charset="0"/>
                <a:ea typeface="Cambria" panose="02040503050406030204" pitchFamily="18" charset="0"/>
              </a:rPr>
              <a:t>No Preemption</a:t>
            </a:r>
            <a:endParaRPr lang="en-US" sz="3200" dirty="0">
              <a:latin typeface="Cambria" panose="02040503050406030204" pitchFamily="18" charset="0"/>
              <a:ea typeface="Cambria" panose="02040503050406030204" pitchFamily="18" charset="0"/>
            </a:endParaRPr>
          </a:p>
          <a:p>
            <a:pPr marL="889254" lvl="2" indent="-285750">
              <a:buClr>
                <a:schemeClr val="accent1">
                  <a:lumMod val="75000"/>
                </a:schemeClr>
              </a:buClr>
            </a:pPr>
            <a:r>
              <a:rPr lang="en-US" sz="3200" b="1" i="1" dirty="0" smtClean="0">
                <a:latin typeface="Cambria" panose="02040503050406030204" pitchFamily="18" charset="0"/>
                <a:ea typeface="Cambria" panose="02040503050406030204" pitchFamily="18" charset="0"/>
              </a:rPr>
              <a:t>Circular Wait</a:t>
            </a:r>
            <a:endParaRPr lang="en-US" sz="1800" dirty="0">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5"/>
          <p:cNvSpPr>
            <a:spLocks noGrp="1"/>
          </p:cNvSpPr>
          <p:nvPr>
            <p:ph type="title"/>
          </p:nvPr>
        </p:nvSpPr>
        <p:spPr>
          <a:xfrm>
            <a:off x="685800" y="228600"/>
            <a:ext cx="8229600" cy="914400"/>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smtClean="0"/>
              <a:t/>
            </a:r>
            <a:br>
              <a:rPr lang="en-US" sz="2800" dirty="0" smtClean="0"/>
            </a:br>
            <a:r>
              <a:rPr lang="en-US" sz="2800" dirty="0" smtClean="0"/>
              <a:t>Deadlock Conditions</a:t>
            </a:r>
            <a:r>
              <a:rPr lang="en-US" sz="2800" dirty="0"/>
              <a:t/>
            </a:r>
            <a:br>
              <a:rPr lang="en-US" sz="2800" dirty="0"/>
            </a:br>
            <a:endParaRPr lang="en-US" sz="2800" dirty="0"/>
          </a:p>
        </p:txBody>
      </p:sp>
    </p:spTree>
    <p:extLst>
      <p:ext uri="{BB962C8B-B14F-4D97-AF65-F5344CB8AC3E}">
        <p14:creationId xmlns:p14="http://schemas.microsoft.com/office/powerpoint/2010/main" val="1870172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b="1" dirty="0">
                <a:latin typeface="Cambria" panose="02040503050406030204" pitchFamily="18" charset="0"/>
                <a:ea typeface="Cambria" panose="02040503050406030204" pitchFamily="18" charset="0"/>
              </a:rPr>
              <a:t>Methods for handling deadlock</a:t>
            </a:r>
            <a:r>
              <a:rPr lang="en-US" sz="2400" dirty="0">
                <a:latin typeface="Cambria" panose="02040503050406030204" pitchFamily="18" charset="0"/>
                <a:ea typeface="Cambria" panose="02040503050406030204" pitchFamily="18" charset="0"/>
              </a:rPr>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There are three ways to handle </a:t>
            </a:r>
            <a:r>
              <a:rPr lang="en-US" sz="2400" dirty="0" smtClean="0">
                <a:latin typeface="Cambria" panose="02040503050406030204" pitchFamily="18" charset="0"/>
                <a:ea typeface="Cambria" panose="02040503050406030204" pitchFamily="18" charset="0"/>
              </a:rPr>
              <a:t>deadlock</a:t>
            </a:r>
          </a:p>
          <a:p>
            <a:pPr marL="109728" indent="0">
              <a:buNone/>
            </a:pPr>
            <a:endParaRPr lang="en-US" sz="2400" dirty="0">
              <a:latin typeface="Cambria" panose="02040503050406030204" pitchFamily="18" charset="0"/>
              <a:ea typeface="Cambria" panose="02040503050406030204" pitchFamily="18" charset="0"/>
            </a:endParaRPr>
          </a:p>
          <a:p>
            <a:pPr marL="109728" indent="0">
              <a:buNone/>
            </a:pPr>
            <a:r>
              <a:rPr lang="en-US" sz="2400" dirty="0" smtClean="0">
                <a:latin typeface="Cambria" panose="02040503050406030204" pitchFamily="18" charset="0"/>
                <a:ea typeface="Cambria" panose="02040503050406030204" pitchFamily="18" charset="0"/>
              </a:rPr>
              <a:t>1</a:t>
            </a:r>
            <a:r>
              <a:rPr lang="en-US" sz="2400" dirty="0">
                <a:latin typeface="Cambria" panose="02040503050406030204" pitchFamily="18" charset="0"/>
                <a:ea typeface="Cambria" panose="02040503050406030204" pitchFamily="18" charset="0"/>
              </a:rPr>
              <a:t>) Deadlock prevention or </a:t>
            </a:r>
            <a:r>
              <a:rPr lang="en-US" sz="2400" dirty="0" smtClean="0">
                <a:latin typeface="Cambria" panose="02040503050406030204" pitchFamily="18" charset="0"/>
                <a:ea typeface="Cambria" panose="02040503050406030204" pitchFamily="18" charset="0"/>
              </a:rPr>
              <a:t>avoidance</a:t>
            </a:r>
          </a:p>
          <a:p>
            <a:pPr marL="109728" indent="0">
              <a:buNone/>
            </a:pPr>
            <a:r>
              <a:rPr lang="en-US" sz="2400" dirty="0" smtClean="0">
                <a:latin typeface="Cambria" panose="02040503050406030204" pitchFamily="18" charset="0"/>
                <a:ea typeface="Cambria" panose="02040503050406030204" pitchFamily="18" charset="0"/>
              </a:rPr>
              <a:t>2</a:t>
            </a:r>
            <a:r>
              <a:rPr lang="en-US" sz="2400" dirty="0">
                <a:latin typeface="Cambria" panose="02040503050406030204" pitchFamily="18" charset="0"/>
                <a:ea typeface="Cambria" panose="02040503050406030204" pitchFamily="18" charset="0"/>
              </a:rPr>
              <a:t>) Deadlock detection and </a:t>
            </a:r>
            <a:r>
              <a:rPr lang="en-US" sz="2400" dirty="0" smtClean="0">
                <a:latin typeface="Cambria" panose="02040503050406030204" pitchFamily="18" charset="0"/>
                <a:ea typeface="Cambria" panose="02040503050406030204" pitchFamily="18" charset="0"/>
              </a:rPr>
              <a:t>recovery</a:t>
            </a:r>
          </a:p>
          <a:p>
            <a:pPr marL="109728" indent="0">
              <a:buNone/>
            </a:pPr>
            <a:r>
              <a:rPr lang="en-US" sz="2400" dirty="0" smtClean="0">
                <a:latin typeface="Cambria" panose="02040503050406030204" pitchFamily="18" charset="0"/>
                <a:ea typeface="Cambria" panose="02040503050406030204" pitchFamily="18" charset="0"/>
              </a:rPr>
              <a:t>3</a:t>
            </a:r>
            <a:r>
              <a:rPr lang="en-US" sz="2400" dirty="0">
                <a:latin typeface="Cambria" panose="02040503050406030204" pitchFamily="18" charset="0"/>
                <a:ea typeface="Cambria" panose="02040503050406030204" pitchFamily="18" charset="0"/>
              </a:rPr>
              <a:t>) Ignore the problem all together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5"/>
          <p:cNvSpPr>
            <a:spLocks noGrp="1"/>
          </p:cNvSpPr>
          <p:nvPr>
            <p:ph type="title"/>
          </p:nvPr>
        </p:nvSpPr>
        <p:spPr>
          <a:xfrm>
            <a:off x="685800" y="228600"/>
            <a:ext cx="8229600" cy="914400"/>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smtClean="0"/>
              <a:t/>
            </a:r>
            <a:br>
              <a:rPr lang="en-US" sz="2800" dirty="0" smtClean="0"/>
            </a:br>
            <a:r>
              <a:rPr lang="en-US" sz="2800" dirty="0" smtClean="0"/>
              <a:t>Deadlock </a:t>
            </a:r>
            <a:r>
              <a:rPr lang="en-US" sz="2800" dirty="0"/>
              <a:t>in </a:t>
            </a:r>
            <a:r>
              <a:rPr lang="en-US" sz="2800" dirty="0" smtClean="0"/>
              <a:t>Distributed System</a:t>
            </a:r>
            <a:r>
              <a:rPr lang="en-US" sz="2800" dirty="0"/>
              <a:t/>
            </a:r>
            <a:br>
              <a:rPr lang="en-US" sz="2800" dirty="0"/>
            </a:br>
            <a:endParaRPr lang="en-US" sz="2800" dirty="0"/>
          </a:p>
        </p:txBody>
      </p:sp>
    </p:spTree>
    <p:extLst>
      <p:ext uri="{BB962C8B-B14F-4D97-AF65-F5344CB8AC3E}">
        <p14:creationId xmlns:p14="http://schemas.microsoft.com/office/powerpoint/2010/main" val="3026540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5"/>
          <p:cNvSpPr>
            <a:spLocks noGrp="1"/>
          </p:cNvSpPr>
          <p:nvPr>
            <p:ph type="title"/>
          </p:nvPr>
        </p:nvSpPr>
        <p:spPr>
          <a:xfrm>
            <a:off x="685800" y="228600"/>
            <a:ext cx="8229600" cy="914400"/>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smtClean="0"/>
              <a:t/>
            </a:r>
            <a:br>
              <a:rPr lang="en-US" sz="2800" dirty="0" smtClean="0"/>
            </a:br>
            <a:r>
              <a:rPr lang="en-US" sz="2800" dirty="0" smtClean="0"/>
              <a:t>Deadlock </a:t>
            </a:r>
            <a:r>
              <a:rPr lang="en-US" sz="2800" dirty="0"/>
              <a:t>in </a:t>
            </a:r>
            <a:r>
              <a:rPr lang="en-US" sz="2800" dirty="0" smtClean="0"/>
              <a:t>Distributed System</a:t>
            </a:r>
            <a:r>
              <a:rPr lang="en-US" sz="2800" dirty="0"/>
              <a:t/>
            </a:r>
            <a:br>
              <a:rPr lang="en-US" sz="2800" dirty="0"/>
            </a:br>
            <a:endParaRPr lang="en-US" sz="28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4944313"/>
              </p:ext>
            </p:extLst>
          </p:nvPr>
        </p:nvGraphicFramePr>
        <p:xfrm>
          <a:off x="457200" y="1481138"/>
          <a:ext cx="8229600" cy="3852862"/>
        </p:xfrm>
        <a:graphic>
          <a:graphicData uri="http://schemas.openxmlformats.org/drawingml/2006/table">
            <a:tbl>
              <a:tblPr firstRow="1" bandRow="1">
                <a:tableStyleId>{5C22544A-7EE6-4342-B048-85BDC9FD1C3A}</a:tableStyleId>
              </a:tblPr>
              <a:tblGrid>
                <a:gridCol w="4114800"/>
                <a:gridCol w="4114800"/>
              </a:tblGrid>
              <a:tr h="778227">
                <a:tc>
                  <a:txBody>
                    <a:bodyPr/>
                    <a:lstStyle/>
                    <a:p>
                      <a:pPr algn="l"/>
                      <a:r>
                        <a:rPr lang="en-IN" dirty="0"/>
                        <a:t>Thread 1 </a:t>
                      </a:r>
                    </a:p>
                  </a:txBody>
                  <a:tcPr marL="95250" marR="95250" marT="95250" marB="95250"/>
                </a:tc>
                <a:tc>
                  <a:txBody>
                    <a:bodyPr/>
                    <a:lstStyle/>
                    <a:p>
                      <a:pPr algn="l"/>
                      <a:r>
                        <a:rPr lang="en-IN"/>
                        <a:t>Thread 2 </a:t>
                      </a:r>
                    </a:p>
                  </a:txBody>
                  <a:tcPr marL="95250" marR="95250" marT="95250" marB="95250"/>
                </a:tc>
              </a:tr>
              <a:tr h="3074635">
                <a:tc>
                  <a:txBody>
                    <a:bodyPr/>
                    <a:lstStyle/>
                    <a:p>
                      <a:pPr algn="l">
                        <a:lnSpc>
                          <a:spcPct val="150000"/>
                        </a:lnSpc>
                      </a:pPr>
                      <a:r>
                        <a:rPr lang="en-US" dirty="0" err="1"/>
                        <a:t>pthread_mutex_lock</a:t>
                      </a:r>
                      <a:r>
                        <a:rPr lang="en-US" dirty="0"/>
                        <a:t>(&amp;m1); /* use resource 1 */ </a:t>
                      </a:r>
                      <a:r>
                        <a:rPr lang="en-US" dirty="0" err="1"/>
                        <a:t>pthread_mutex_lock</a:t>
                      </a:r>
                      <a:r>
                        <a:rPr lang="en-US" dirty="0"/>
                        <a:t>(&amp;m2); /* use resources 1 and 2 */ </a:t>
                      </a:r>
                      <a:r>
                        <a:rPr lang="en-US" dirty="0" err="1"/>
                        <a:t>pthread_mutex_unlock</a:t>
                      </a:r>
                      <a:r>
                        <a:rPr lang="en-US" dirty="0"/>
                        <a:t>(&amp;m2); </a:t>
                      </a:r>
                      <a:r>
                        <a:rPr lang="en-US" dirty="0" err="1"/>
                        <a:t>pthread_mutex_unlock</a:t>
                      </a:r>
                      <a:r>
                        <a:rPr lang="en-US" dirty="0"/>
                        <a:t>(&amp;m1);</a:t>
                      </a:r>
                    </a:p>
                  </a:txBody>
                  <a:tcPr marL="95250" marR="95250" marT="95250" marB="95250"/>
                </a:tc>
                <a:tc>
                  <a:txBody>
                    <a:bodyPr/>
                    <a:lstStyle/>
                    <a:p>
                      <a:pPr algn="l">
                        <a:lnSpc>
                          <a:spcPct val="150000"/>
                        </a:lnSpc>
                      </a:pPr>
                      <a:r>
                        <a:rPr lang="en-US" dirty="0" err="1"/>
                        <a:t>pthread_mutex_lock</a:t>
                      </a:r>
                      <a:r>
                        <a:rPr lang="en-US" dirty="0"/>
                        <a:t>(&amp;m2); /* use resource 2 */ </a:t>
                      </a:r>
                      <a:r>
                        <a:rPr lang="en-US" dirty="0" err="1"/>
                        <a:t>pthread_mutex_lock</a:t>
                      </a:r>
                      <a:r>
                        <a:rPr lang="en-US" dirty="0"/>
                        <a:t>(&amp;m1); /* use resources 1 and 2 */ </a:t>
                      </a:r>
                      <a:r>
                        <a:rPr lang="en-US" dirty="0" err="1"/>
                        <a:t>pthread_mutex_unlock</a:t>
                      </a:r>
                      <a:r>
                        <a:rPr lang="en-US" dirty="0"/>
                        <a:t>(&amp;m1); </a:t>
                      </a:r>
                      <a:r>
                        <a:rPr lang="en-US" dirty="0" err="1"/>
                        <a:t>pthread_mutex_unlock</a:t>
                      </a:r>
                      <a:r>
                        <a:rPr lang="en-US" dirty="0"/>
                        <a:t>(&amp;m2);</a:t>
                      </a:r>
                    </a:p>
                  </a:txBody>
                  <a:tcPr marL="95250" marR="95250" marT="95250" marB="95250"/>
                </a:tc>
              </a:tr>
            </a:tbl>
          </a:graphicData>
        </a:graphic>
      </p:graphicFrame>
    </p:spTree>
    <p:extLst>
      <p:ext uri="{BB962C8B-B14F-4D97-AF65-F5344CB8AC3E}">
        <p14:creationId xmlns:p14="http://schemas.microsoft.com/office/powerpoint/2010/main" val="419183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dirty="0" smtClean="0">
                <a:latin typeface="Cambria" panose="02040503050406030204" pitchFamily="18" charset="0"/>
                <a:ea typeface="Cambria" panose="02040503050406030204" pitchFamily="18" charset="0"/>
              </a:rPr>
              <a:t>Thread </a:t>
            </a:r>
            <a:r>
              <a:rPr lang="en-US" dirty="0">
                <a:latin typeface="Cambria" panose="02040503050406030204" pitchFamily="18" charset="0"/>
                <a:ea typeface="Cambria" panose="02040503050406030204" pitchFamily="18" charset="0"/>
              </a:rPr>
              <a:t>is a single sequence stream within a process. </a:t>
            </a:r>
            <a:endParaRPr lang="en-US" dirty="0" smtClean="0">
              <a:latin typeface="Cambria" panose="02040503050406030204" pitchFamily="18" charset="0"/>
              <a:ea typeface="Cambria" panose="02040503050406030204" pitchFamily="18" charset="0"/>
            </a:endParaRPr>
          </a:p>
          <a:p>
            <a:pPr algn="just" fontAlgn="base"/>
            <a:r>
              <a:rPr lang="en-US" dirty="0" smtClean="0">
                <a:latin typeface="Cambria" panose="02040503050406030204" pitchFamily="18" charset="0"/>
                <a:ea typeface="Cambria" panose="02040503050406030204" pitchFamily="18" charset="0"/>
              </a:rPr>
              <a:t>Each </a:t>
            </a:r>
            <a:r>
              <a:rPr lang="en-US" dirty="0">
                <a:latin typeface="Cambria" panose="02040503050406030204" pitchFamily="18" charset="0"/>
                <a:ea typeface="Cambria" panose="02040503050406030204" pitchFamily="18" charset="0"/>
              </a:rPr>
              <a:t>thread </a:t>
            </a:r>
            <a:r>
              <a:rPr lang="en-US" dirty="0" smtClean="0">
                <a:latin typeface="Cambria" panose="02040503050406030204" pitchFamily="18" charset="0"/>
                <a:ea typeface="Cambria" panose="02040503050406030204" pitchFamily="18" charset="0"/>
              </a:rPr>
              <a:t>has:</a:t>
            </a:r>
            <a:endParaRPr lang="en-US" dirty="0">
              <a:latin typeface="Cambria" panose="02040503050406030204" pitchFamily="18" charset="0"/>
              <a:ea typeface="Cambria" panose="02040503050406030204" pitchFamily="18" charset="0"/>
            </a:endParaRPr>
          </a:p>
          <a:p>
            <a:pPr lvl="1" fontAlgn="base"/>
            <a:r>
              <a:rPr lang="en-US" sz="2700" dirty="0" smtClean="0">
                <a:latin typeface="Cambria" panose="02040503050406030204" pitchFamily="18" charset="0"/>
                <a:ea typeface="Cambria" panose="02040503050406030204" pitchFamily="18" charset="0"/>
              </a:rPr>
              <a:t>A Thread ID</a:t>
            </a:r>
          </a:p>
          <a:p>
            <a:pPr lvl="1" fontAlgn="base"/>
            <a:r>
              <a:rPr lang="en-US" sz="2700" dirty="0" smtClean="0">
                <a:latin typeface="Cambria" panose="02040503050406030204" pitchFamily="18" charset="0"/>
                <a:ea typeface="Cambria" panose="02040503050406030204" pitchFamily="18" charset="0"/>
              </a:rPr>
              <a:t>A </a:t>
            </a:r>
            <a:r>
              <a:rPr lang="en-US" sz="2700" dirty="0">
                <a:latin typeface="Cambria" panose="02040503050406030204" pitchFamily="18" charset="0"/>
                <a:ea typeface="Cambria" panose="02040503050406030204" pitchFamily="18" charset="0"/>
              </a:rPr>
              <a:t>program counter</a:t>
            </a:r>
          </a:p>
          <a:p>
            <a:pPr lvl="1" fontAlgn="base"/>
            <a:r>
              <a:rPr lang="en-US" sz="2700" dirty="0">
                <a:latin typeface="Cambria" panose="02040503050406030204" pitchFamily="18" charset="0"/>
                <a:ea typeface="Cambria" panose="02040503050406030204" pitchFamily="18" charset="0"/>
              </a:rPr>
              <a:t>A register set</a:t>
            </a:r>
          </a:p>
          <a:p>
            <a:pPr lvl="1" fontAlgn="base"/>
            <a:r>
              <a:rPr lang="en-US" sz="2700" dirty="0">
                <a:latin typeface="Cambria" panose="02040503050406030204" pitchFamily="18" charset="0"/>
                <a:ea typeface="Cambria" panose="02040503050406030204" pitchFamily="18" charset="0"/>
              </a:rPr>
              <a:t>A stack space</a:t>
            </a:r>
          </a:p>
          <a:p>
            <a:pPr fontAlgn="base"/>
            <a:r>
              <a:rPr lang="en-US" dirty="0">
                <a:latin typeface="Cambria" panose="02040503050406030204" pitchFamily="18" charset="0"/>
                <a:ea typeface="Cambria" panose="02040503050406030204" pitchFamily="18" charset="0"/>
              </a:rPr>
              <a:t>Threads are not independent of each other as they share the code, data, OS resources etc.</a:t>
            </a:r>
          </a:p>
          <a:p>
            <a:pPr marL="109728" indent="0">
              <a:buNone/>
            </a:pPr>
            <a:endParaRPr lang="en-US" dirty="0">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457200" y="274638"/>
            <a:ext cx="8229600" cy="868362"/>
          </a:xfrm>
        </p:spPr>
        <p:style>
          <a:lnRef idx="2">
            <a:schemeClr val="accent1"/>
          </a:lnRef>
          <a:fillRef idx="1">
            <a:schemeClr val="lt1"/>
          </a:fillRef>
          <a:effectRef idx="0">
            <a:schemeClr val="accent1"/>
          </a:effectRef>
          <a:fontRef idx="minor">
            <a:schemeClr val="dk1"/>
          </a:fontRef>
        </p:style>
        <p:txBody>
          <a:bodyPr>
            <a:noAutofit/>
          </a:bodyPr>
          <a:lstStyle/>
          <a:p>
            <a:r>
              <a:rPr lang="en-US" sz="2800" dirty="0" smtClean="0"/>
              <a:t/>
            </a:r>
            <a:br>
              <a:rPr lang="en-US" sz="2800" dirty="0" smtClean="0"/>
            </a:br>
            <a:r>
              <a:rPr lang="en-US" sz="2800" dirty="0" smtClean="0"/>
              <a:t>Threads </a:t>
            </a:r>
            <a:r>
              <a:rPr lang="en-US" sz="2800" dirty="0"/>
              <a:t>and its </a:t>
            </a:r>
            <a:r>
              <a:rPr lang="en-US" sz="2800" dirty="0" smtClean="0"/>
              <a:t>types:</a:t>
            </a:r>
            <a:r>
              <a:rPr lang="en-US" sz="2800" dirty="0"/>
              <a:t/>
            </a:r>
            <a:br>
              <a:rPr lang="en-US" sz="2800" dirty="0"/>
            </a:b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304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b="1" dirty="0">
                <a:latin typeface="Cambria" panose="02040503050406030204" pitchFamily="18" charset="0"/>
                <a:ea typeface="Cambria" panose="02040503050406030204" pitchFamily="18" charset="0"/>
              </a:rPr>
              <a:t>Similarity between Threads and Processes –</a:t>
            </a:r>
            <a:endParaRPr lang="en-US" dirty="0">
              <a:latin typeface="Cambria" panose="02040503050406030204" pitchFamily="18" charset="0"/>
              <a:ea typeface="Cambria" panose="02040503050406030204" pitchFamily="18" charset="0"/>
            </a:endParaRPr>
          </a:p>
          <a:p>
            <a:pPr lvl="1" fontAlgn="base"/>
            <a:r>
              <a:rPr lang="en-US" sz="2700" dirty="0">
                <a:latin typeface="Cambria" panose="02040503050406030204" pitchFamily="18" charset="0"/>
                <a:ea typeface="Cambria" panose="02040503050406030204" pitchFamily="18" charset="0"/>
              </a:rPr>
              <a:t>Only one thread or process is active at a time</a:t>
            </a:r>
          </a:p>
          <a:p>
            <a:pPr lvl="1" fontAlgn="base"/>
            <a:r>
              <a:rPr lang="en-US" sz="2700" dirty="0">
                <a:latin typeface="Cambria" panose="02040503050406030204" pitchFamily="18" charset="0"/>
                <a:ea typeface="Cambria" panose="02040503050406030204" pitchFamily="18" charset="0"/>
              </a:rPr>
              <a:t>Within process both execute </a:t>
            </a:r>
            <a:r>
              <a:rPr lang="en-US" sz="2700" dirty="0" smtClean="0">
                <a:latin typeface="Cambria" panose="02040503050406030204" pitchFamily="18" charset="0"/>
                <a:ea typeface="Cambria" panose="02040503050406030204" pitchFamily="18" charset="0"/>
              </a:rPr>
              <a:t>sequentially</a:t>
            </a:r>
            <a:endParaRPr lang="en-US" sz="2700" dirty="0">
              <a:latin typeface="Cambria" panose="02040503050406030204" pitchFamily="18" charset="0"/>
              <a:ea typeface="Cambria" panose="02040503050406030204" pitchFamily="18" charset="0"/>
            </a:endParaRPr>
          </a:p>
          <a:p>
            <a:pPr lvl="1" fontAlgn="base"/>
            <a:r>
              <a:rPr lang="en-US" sz="2700" dirty="0">
                <a:latin typeface="Cambria" panose="02040503050406030204" pitchFamily="18" charset="0"/>
                <a:ea typeface="Cambria" panose="02040503050406030204" pitchFamily="18" charset="0"/>
              </a:rPr>
              <a:t>Both can create children</a:t>
            </a:r>
          </a:p>
          <a:p>
            <a:pPr fontAlgn="base"/>
            <a:r>
              <a:rPr lang="en-US" b="1" dirty="0">
                <a:latin typeface="Cambria" panose="02040503050406030204" pitchFamily="18" charset="0"/>
                <a:ea typeface="Cambria" panose="02040503050406030204" pitchFamily="18" charset="0"/>
              </a:rPr>
              <a:t>Differences between Threads and Processes –</a:t>
            </a:r>
            <a:endParaRPr lang="en-US" dirty="0">
              <a:latin typeface="Cambria" panose="02040503050406030204" pitchFamily="18" charset="0"/>
              <a:ea typeface="Cambria" panose="02040503050406030204" pitchFamily="18" charset="0"/>
            </a:endParaRPr>
          </a:p>
          <a:p>
            <a:pPr lvl="1" fontAlgn="base"/>
            <a:r>
              <a:rPr lang="en-US" sz="2700" dirty="0">
                <a:latin typeface="Cambria" panose="02040503050406030204" pitchFamily="18" charset="0"/>
                <a:ea typeface="Cambria" panose="02040503050406030204" pitchFamily="18" charset="0"/>
              </a:rPr>
              <a:t>Threads are not independent, processes are.</a:t>
            </a:r>
          </a:p>
          <a:p>
            <a:pPr lvl="1" fontAlgn="base"/>
            <a:r>
              <a:rPr lang="en-US" sz="2700" dirty="0">
                <a:latin typeface="Cambria" panose="02040503050406030204" pitchFamily="18" charset="0"/>
                <a:ea typeface="Cambria" panose="02040503050406030204" pitchFamily="18" charset="0"/>
              </a:rPr>
              <a:t>Threads are designed to assist each other, processes may or may not do </a:t>
            </a:r>
            <a:r>
              <a:rPr lang="en-US" sz="2700" dirty="0" smtClean="0">
                <a:latin typeface="Cambria" panose="02040503050406030204" pitchFamily="18" charset="0"/>
                <a:ea typeface="Cambria" panose="02040503050406030204" pitchFamily="18" charset="0"/>
              </a:rPr>
              <a:t>it</a:t>
            </a:r>
          </a:p>
          <a:p>
            <a:pPr marL="109728" indent="0" fontAlgn="base">
              <a:buNone/>
            </a:pP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457200" y="274638"/>
            <a:ext cx="8229600" cy="792162"/>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3100" dirty="0" smtClean="0"/>
              <a:t/>
            </a:r>
            <a:br>
              <a:rPr lang="en-US" sz="3100" dirty="0" smtClean="0"/>
            </a:br>
            <a:r>
              <a:rPr lang="en-US" sz="3100" dirty="0" smtClean="0"/>
              <a:t>Threads Cont’d:</a:t>
            </a:r>
            <a:r>
              <a:rPr lang="en-US" sz="3100" dirty="0"/>
              <a:t/>
            </a:r>
            <a:br>
              <a:rPr lang="en-US" sz="3100" dirty="0"/>
            </a:br>
            <a:endParaRPr lang="en-US" sz="31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5210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fontAlgn="base">
              <a:buNone/>
            </a:pP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35421216"/>
              </p:ext>
            </p:extLst>
          </p:nvPr>
        </p:nvGraphicFramePr>
        <p:xfrm>
          <a:off x="-3412" y="20472"/>
          <a:ext cx="9147412" cy="6837524"/>
        </p:xfrm>
        <a:graphic>
          <a:graphicData uri="http://schemas.openxmlformats.org/drawingml/2006/table">
            <a:tbl>
              <a:tblPr firstRow="1" bandRow="1">
                <a:tableStyleId>{5C22544A-7EE6-4342-B048-85BDC9FD1C3A}</a:tableStyleId>
              </a:tblPr>
              <a:tblGrid>
                <a:gridCol w="4573706"/>
                <a:gridCol w="4573706"/>
              </a:tblGrid>
              <a:tr h="546106">
                <a:tc>
                  <a:txBody>
                    <a:bodyPr/>
                    <a:lstStyle/>
                    <a:p>
                      <a:pPr algn="ctr"/>
                      <a:r>
                        <a:rPr lang="en-US" sz="2800" dirty="0" smtClean="0"/>
                        <a:t>Process </a:t>
                      </a:r>
                      <a:endParaRPr lang="en-IN"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Thread</a:t>
                      </a:r>
                      <a:endParaRPr lang="en-IN" sz="2800" dirty="0" smtClean="0"/>
                    </a:p>
                  </a:txBody>
                  <a:tcPr/>
                </a:tc>
              </a:tr>
              <a:tr h="800451">
                <a:tc>
                  <a:txBody>
                    <a:bodyPr/>
                    <a:lstStyle/>
                    <a:p>
                      <a:pPr algn="l" fontAlgn="base"/>
                      <a:r>
                        <a:rPr lang="en-US" sz="1800" b="0" dirty="0" smtClean="0">
                          <a:effectLst/>
                        </a:rPr>
                        <a:t>Process </a:t>
                      </a:r>
                      <a:r>
                        <a:rPr lang="en-US" sz="1800" b="0" dirty="0">
                          <a:effectLst/>
                        </a:rPr>
                        <a:t>means any program is in execution.</a:t>
                      </a:r>
                    </a:p>
                  </a:txBody>
                  <a:tcPr marL="55876" marR="55876" marT="27938" marB="27938" anchor="ctr"/>
                </a:tc>
                <a:tc>
                  <a:txBody>
                    <a:bodyPr/>
                    <a:lstStyle/>
                    <a:p>
                      <a:pPr algn="l" fontAlgn="base"/>
                      <a:r>
                        <a:rPr lang="en-US" sz="1800" b="0" dirty="0">
                          <a:effectLst/>
                        </a:rPr>
                        <a:t>Thread means segment of a process.</a:t>
                      </a:r>
                    </a:p>
                  </a:txBody>
                  <a:tcPr marL="55876" marR="55876" marT="27938" marB="27938" anchor="ctr"/>
                </a:tc>
              </a:tr>
              <a:tr h="546106">
                <a:tc>
                  <a:txBody>
                    <a:bodyPr/>
                    <a:lstStyle/>
                    <a:p>
                      <a:pPr algn="l" fontAlgn="base"/>
                      <a:r>
                        <a:rPr lang="en-US" sz="1800" b="0" dirty="0" smtClean="0">
                          <a:effectLst/>
                        </a:rPr>
                        <a:t>It </a:t>
                      </a:r>
                      <a:r>
                        <a:rPr lang="en-US" sz="1800" b="0" dirty="0">
                          <a:effectLst/>
                        </a:rPr>
                        <a:t>takes more time to terminate.</a:t>
                      </a:r>
                    </a:p>
                  </a:txBody>
                  <a:tcPr marL="55876" marR="55876" marT="27938" marB="27938" anchor="ctr"/>
                </a:tc>
                <a:tc>
                  <a:txBody>
                    <a:bodyPr/>
                    <a:lstStyle/>
                    <a:p>
                      <a:pPr algn="l" fontAlgn="base"/>
                      <a:r>
                        <a:rPr lang="en-US" sz="1800" b="0" dirty="0" smtClean="0">
                          <a:effectLst/>
                        </a:rPr>
                        <a:t>It </a:t>
                      </a:r>
                      <a:r>
                        <a:rPr lang="en-US" sz="1800" b="0" dirty="0">
                          <a:effectLst/>
                        </a:rPr>
                        <a:t>takes less time to terminate.</a:t>
                      </a:r>
                    </a:p>
                  </a:txBody>
                  <a:tcPr marL="55876" marR="55876" marT="27938" marB="27938" anchor="ctr"/>
                </a:tc>
              </a:tr>
              <a:tr h="546106">
                <a:tc>
                  <a:txBody>
                    <a:bodyPr/>
                    <a:lstStyle/>
                    <a:p>
                      <a:pPr algn="l" fontAlgn="base"/>
                      <a:r>
                        <a:rPr lang="en-US" sz="1800" b="0" dirty="0">
                          <a:effectLst/>
                        </a:rPr>
                        <a:t>It takes more time for creation.</a:t>
                      </a:r>
                    </a:p>
                  </a:txBody>
                  <a:tcPr marL="55876" marR="55876" marT="27938" marB="27938" anchor="ctr"/>
                </a:tc>
                <a:tc>
                  <a:txBody>
                    <a:bodyPr/>
                    <a:lstStyle/>
                    <a:p>
                      <a:pPr algn="l" fontAlgn="base"/>
                      <a:r>
                        <a:rPr lang="en-US" sz="1800" b="0">
                          <a:effectLst/>
                        </a:rPr>
                        <a:t>It takes less time for creation.</a:t>
                      </a:r>
                    </a:p>
                  </a:txBody>
                  <a:tcPr marL="55876" marR="55876" marT="27938" marB="27938" anchor="ctr"/>
                </a:tc>
              </a:tr>
              <a:tr h="800451">
                <a:tc>
                  <a:txBody>
                    <a:bodyPr/>
                    <a:lstStyle/>
                    <a:p>
                      <a:pPr algn="l" fontAlgn="base"/>
                      <a:r>
                        <a:rPr lang="en-US" sz="1800" b="0" dirty="0">
                          <a:effectLst/>
                        </a:rPr>
                        <a:t>It also takes more time for context switching.</a:t>
                      </a:r>
                    </a:p>
                  </a:txBody>
                  <a:tcPr marL="55876" marR="55876" marT="27938" marB="27938" anchor="ctr"/>
                </a:tc>
                <a:tc>
                  <a:txBody>
                    <a:bodyPr/>
                    <a:lstStyle/>
                    <a:p>
                      <a:pPr algn="l" fontAlgn="base"/>
                      <a:r>
                        <a:rPr lang="en-US" sz="1800" b="0" dirty="0">
                          <a:effectLst/>
                        </a:rPr>
                        <a:t>It takes less time for context switching.</a:t>
                      </a:r>
                    </a:p>
                  </a:txBody>
                  <a:tcPr marL="55876" marR="55876" marT="27938" marB="27938" anchor="ctr"/>
                </a:tc>
              </a:tr>
              <a:tr h="800451">
                <a:tc>
                  <a:txBody>
                    <a:bodyPr/>
                    <a:lstStyle/>
                    <a:p>
                      <a:pPr algn="l" fontAlgn="base"/>
                      <a:r>
                        <a:rPr lang="en-US" sz="1800" b="0">
                          <a:effectLst/>
                        </a:rPr>
                        <a:t>Process is less efficient in term of communication.</a:t>
                      </a:r>
                    </a:p>
                  </a:txBody>
                  <a:tcPr marL="55876" marR="55876" marT="27938" marB="27938" anchor="ctr"/>
                </a:tc>
                <a:tc>
                  <a:txBody>
                    <a:bodyPr/>
                    <a:lstStyle/>
                    <a:p>
                      <a:pPr algn="l" fontAlgn="base"/>
                      <a:r>
                        <a:rPr lang="en-US" sz="1800" b="0" dirty="0">
                          <a:effectLst/>
                        </a:rPr>
                        <a:t>Thread is more efficient in term of communication.</a:t>
                      </a:r>
                    </a:p>
                  </a:txBody>
                  <a:tcPr marL="55876" marR="55876" marT="27938" marB="27938" anchor="ctr"/>
                </a:tc>
              </a:tr>
              <a:tr h="546106">
                <a:tc>
                  <a:txBody>
                    <a:bodyPr/>
                    <a:lstStyle/>
                    <a:p>
                      <a:pPr algn="l" fontAlgn="base"/>
                      <a:r>
                        <a:rPr lang="en-IN" sz="1800" b="0">
                          <a:effectLst/>
                        </a:rPr>
                        <a:t>Process consume more resources.</a:t>
                      </a:r>
                    </a:p>
                  </a:txBody>
                  <a:tcPr marL="55876" marR="55876" marT="27938" marB="27938" anchor="ctr"/>
                </a:tc>
                <a:tc>
                  <a:txBody>
                    <a:bodyPr/>
                    <a:lstStyle/>
                    <a:p>
                      <a:pPr algn="l" fontAlgn="base"/>
                      <a:r>
                        <a:rPr lang="en-IN" sz="1800" b="0" dirty="0">
                          <a:effectLst/>
                        </a:rPr>
                        <a:t>Thread consume less resources.</a:t>
                      </a:r>
                    </a:p>
                  </a:txBody>
                  <a:tcPr marL="55876" marR="55876" marT="27938" marB="27938" anchor="ctr"/>
                </a:tc>
              </a:tr>
              <a:tr h="546106">
                <a:tc>
                  <a:txBody>
                    <a:bodyPr/>
                    <a:lstStyle/>
                    <a:p>
                      <a:pPr algn="l" fontAlgn="base"/>
                      <a:r>
                        <a:rPr lang="en-IN" sz="1800" b="0" dirty="0">
                          <a:effectLst/>
                        </a:rPr>
                        <a:t>Process is isolated.</a:t>
                      </a:r>
                    </a:p>
                  </a:txBody>
                  <a:tcPr marL="55876" marR="55876" marT="27938" marB="27938" anchor="ctr"/>
                </a:tc>
                <a:tc>
                  <a:txBody>
                    <a:bodyPr/>
                    <a:lstStyle/>
                    <a:p>
                      <a:pPr algn="l" fontAlgn="base"/>
                      <a:r>
                        <a:rPr lang="en-IN" sz="1800" b="0">
                          <a:effectLst/>
                        </a:rPr>
                        <a:t>Threads share memory.</a:t>
                      </a:r>
                    </a:p>
                  </a:txBody>
                  <a:tcPr marL="55876" marR="55876" marT="27938" marB="27938" anchor="ctr"/>
                </a:tc>
              </a:tr>
              <a:tr h="546106">
                <a:tc>
                  <a:txBody>
                    <a:bodyPr/>
                    <a:lstStyle/>
                    <a:p>
                      <a:pPr algn="l" fontAlgn="base"/>
                      <a:r>
                        <a:rPr lang="en-US" sz="1800" b="0" dirty="0">
                          <a:effectLst/>
                        </a:rPr>
                        <a:t>Process is called heavy weight process.</a:t>
                      </a:r>
                    </a:p>
                  </a:txBody>
                  <a:tcPr marL="55876" marR="55876" marT="27938" marB="27938" anchor="ctr"/>
                </a:tc>
                <a:tc>
                  <a:txBody>
                    <a:bodyPr/>
                    <a:lstStyle/>
                    <a:p>
                      <a:pPr algn="l" fontAlgn="base"/>
                      <a:r>
                        <a:rPr lang="en-US" sz="1800" b="0" dirty="0">
                          <a:effectLst/>
                        </a:rPr>
                        <a:t>Thread is called light weight process.</a:t>
                      </a:r>
                    </a:p>
                  </a:txBody>
                  <a:tcPr marL="55876" marR="55876" marT="27938" marB="27938" anchor="ctr"/>
                </a:tc>
              </a:tr>
              <a:tr h="1159535">
                <a:tc>
                  <a:txBody>
                    <a:bodyPr/>
                    <a:lstStyle/>
                    <a:p>
                      <a:pPr algn="l" fontAlgn="base"/>
                      <a:r>
                        <a:rPr lang="en-US" sz="1800" b="0" dirty="0">
                          <a:effectLst/>
                        </a:rPr>
                        <a:t>Process switching uses interface in operating system.</a:t>
                      </a:r>
                    </a:p>
                  </a:txBody>
                  <a:tcPr marL="55876" marR="55876" marT="27938" marB="27938" anchor="ctr"/>
                </a:tc>
                <a:tc>
                  <a:txBody>
                    <a:bodyPr/>
                    <a:lstStyle/>
                    <a:p>
                      <a:pPr algn="l" fontAlgn="base"/>
                      <a:r>
                        <a:rPr lang="en-US" sz="1800" b="0" dirty="0">
                          <a:effectLst/>
                        </a:rPr>
                        <a:t>Thread switching does not require to call a operating system and cause an interrupt to the kernel.</a:t>
                      </a:r>
                    </a:p>
                  </a:txBody>
                  <a:tcPr marL="55876" marR="55876" marT="27938" marB="27938" anchor="ctr"/>
                </a:tc>
              </a:tr>
            </a:tbl>
          </a:graphicData>
        </a:graphic>
      </p:graphicFrame>
    </p:spTree>
    <p:extLst>
      <p:ext uri="{BB962C8B-B14F-4D97-AF65-F5344CB8AC3E}">
        <p14:creationId xmlns:p14="http://schemas.microsoft.com/office/powerpoint/2010/main" val="403089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66928" indent="-457200" fontAlgn="base">
              <a:buAutoNum type="arabicPeriod"/>
            </a:pPr>
            <a:r>
              <a:rPr lang="en-US" sz="2000" b="1" dirty="0" smtClean="0">
                <a:latin typeface="Cambria" panose="02040503050406030204" pitchFamily="18" charset="0"/>
                <a:ea typeface="Cambria" panose="02040503050406030204" pitchFamily="18" charset="0"/>
              </a:rPr>
              <a:t>User Level thread (ULT) –</a:t>
            </a:r>
            <a:r>
              <a:rPr lang="en-US" sz="2000" dirty="0" smtClean="0">
                <a:latin typeface="Cambria" panose="02040503050406030204" pitchFamily="18" charset="0"/>
                <a:ea typeface="Cambria" panose="02040503050406030204" pitchFamily="18" charset="0"/>
              </a:rPr>
              <a:t/>
            </a:r>
            <a:br>
              <a:rPr lang="en-US" sz="2000" dirty="0" smtClean="0">
                <a:latin typeface="Cambria" panose="02040503050406030204" pitchFamily="18" charset="0"/>
                <a:ea typeface="Cambria" panose="02040503050406030204" pitchFamily="18" charset="0"/>
              </a:rPr>
            </a:br>
            <a:r>
              <a:rPr lang="en-US" sz="2000" dirty="0" smtClean="0">
                <a:latin typeface="Cambria" panose="02040503050406030204" pitchFamily="18" charset="0"/>
                <a:ea typeface="Cambria" panose="02040503050406030204" pitchFamily="18" charset="0"/>
              </a:rPr>
              <a:t>Is implemented in the user level library, they are not created using the system calls. Each </a:t>
            </a:r>
            <a:r>
              <a:rPr lang="en-US" sz="2000" dirty="0">
                <a:latin typeface="Cambria" panose="02040503050406030204" pitchFamily="18" charset="0"/>
                <a:ea typeface="Cambria" panose="02040503050406030204" pitchFamily="18" charset="0"/>
              </a:rPr>
              <a:t>ULT has a process that keeps track of the thread using the Thread table.</a:t>
            </a:r>
          </a:p>
          <a:p>
            <a:pPr fontAlgn="base"/>
            <a:r>
              <a:rPr lang="en-US" sz="2000" b="1" dirty="0" smtClean="0">
                <a:latin typeface="Cambria" panose="02040503050406030204" pitchFamily="18" charset="0"/>
                <a:ea typeface="Cambria" panose="02040503050406030204" pitchFamily="18" charset="0"/>
              </a:rPr>
              <a:t>Advantages of ULT –</a:t>
            </a:r>
            <a:endParaRPr lang="en-US" sz="2000" dirty="0" smtClean="0">
              <a:latin typeface="Cambria" panose="02040503050406030204" pitchFamily="18" charset="0"/>
              <a:ea typeface="Cambria" panose="02040503050406030204" pitchFamily="18" charset="0"/>
            </a:endParaRPr>
          </a:p>
          <a:p>
            <a:pPr lvl="1" fontAlgn="base"/>
            <a:r>
              <a:rPr lang="en-US" sz="2000" dirty="0" smtClean="0">
                <a:latin typeface="Cambria" panose="02040503050406030204" pitchFamily="18" charset="0"/>
                <a:ea typeface="Cambria" panose="02040503050406030204" pitchFamily="18" charset="0"/>
              </a:rPr>
              <a:t>Can be implemented on an OS that doesn’t support multithreading.</a:t>
            </a:r>
          </a:p>
          <a:p>
            <a:pPr lvl="1" fontAlgn="base"/>
            <a:r>
              <a:rPr lang="en-US" sz="2000" dirty="0" smtClean="0">
                <a:latin typeface="Cambria" panose="02040503050406030204" pitchFamily="18" charset="0"/>
                <a:ea typeface="Cambria" panose="02040503050406030204" pitchFamily="18" charset="0"/>
              </a:rPr>
              <a:t>Simple representation since thread has only program counter, register set, stack space.</a:t>
            </a:r>
          </a:p>
          <a:p>
            <a:pPr lvl="1" fontAlgn="base"/>
            <a:r>
              <a:rPr lang="en-US" sz="2000" dirty="0" smtClean="0">
                <a:latin typeface="Cambria" panose="02040503050406030204" pitchFamily="18" charset="0"/>
                <a:ea typeface="Cambria" panose="02040503050406030204" pitchFamily="18" charset="0"/>
              </a:rPr>
              <a:t>Simple to create since no intervention of kernel.</a:t>
            </a:r>
          </a:p>
          <a:p>
            <a:pPr lvl="1" fontAlgn="base"/>
            <a:r>
              <a:rPr lang="en-US" sz="2000" dirty="0" smtClean="0">
                <a:latin typeface="Cambria" panose="02040503050406030204" pitchFamily="18" charset="0"/>
                <a:ea typeface="Cambria" panose="02040503050406030204" pitchFamily="18" charset="0"/>
              </a:rPr>
              <a:t>Thread switching is fast since no OS calls need to be made.</a:t>
            </a:r>
          </a:p>
          <a:p>
            <a:pPr fontAlgn="base"/>
            <a:r>
              <a:rPr lang="en-US" sz="2000" b="1" dirty="0" smtClean="0">
                <a:latin typeface="Cambria" panose="02040503050406030204" pitchFamily="18" charset="0"/>
                <a:ea typeface="Cambria" panose="02040503050406030204" pitchFamily="18" charset="0"/>
              </a:rPr>
              <a:t>Disadvantages of ULT –</a:t>
            </a:r>
            <a:endParaRPr lang="en-US" sz="2000" dirty="0" smtClean="0">
              <a:latin typeface="Cambria" panose="02040503050406030204" pitchFamily="18" charset="0"/>
              <a:ea typeface="Cambria" panose="02040503050406030204" pitchFamily="18" charset="0"/>
            </a:endParaRPr>
          </a:p>
          <a:p>
            <a:pPr lvl="1" fontAlgn="base"/>
            <a:r>
              <a:rPr lang="en-US" sz="2000" dirty="0" smtClean="0">
                <a:latin typeface="Cambria" panose="02040503050406030204" pitchFamily="18" charset="0"/>
                <a:ea typeface="Cambria" panose="02040503050406030204" pitchFamily="18" charset="0"/>
              </a:rPr>
              <a:t>No or less co-ordination among the threads and Kernel.</a:t>
            </a:r>
          </a:p>
          <a:p>
            <a:pPr lvl="1" fontAlgn="base"/>
            <a:r>
              <a:rPr lang="en-US" sz="2000" dirty="0" smtClean="0">
                <a:latin typeface="Cambria" panose="02040503050406030204" pitchFamily="18" charset="0"/>
                <a:ea typeface="Cambria" panose="02040503050406030204" pitchFamily="18" charset="0"/>
              </a:rPr>
              <a:t>If one thread causes a page fault, the entire process blocks.</a:t>
            </a:r>
          </a:p>
          <a:p>
            <a:endParaRPr lang="en-US" sz="2000" dirty="0">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457200" y="274638"/>
            <a:ext cx="8229600" cy="792162"/>
          </a:xfrm>
        </p:spPr>
        <p:style>
          <a:lnRef idx="2">
            <a:schemeClr val="accent4"/>
          </a:lnRef>
          <a:fillRef idx="1">
            <a:schemeClr val="lt1"/>
          </a:fillRef>
          <a:effectRef idx="0">
            <a:schemeClr val="accent4"/>
          </a:effectRef>
          <a:fontRef idx="minor">
            <a:schemeClr val="dk1"/>
          </a:fontRef>
        </p:style>
        <p:txBody>
          <a:bodyPr>
            <a:normAutofit/>
          </a:bodyPr>
          <a:lstStyle/>
          <a:p>
            <a:r>
              <a:rPr lang="en-US" sz="3200" dirty="0">
                <a:effectLst/>
              </a:rPr>
              <a:t>Types of Threads:</a:t>
            </a:r>
            <a:endParaRPr lang="en-US"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70509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fontAlgn="base">
              <a:buNone/>
            </a:pPr>
            <a:r>
              <a:rPr lang="en-US" sz="2000" b="1" dirty="0" smtClean="0">
                <a:latin typeface="Cambria" panose="02040503050406030204" pitchFamily="18" charset="0"/>
                <a:ea typeface="Cambria" panose="02040503050406030204" pitchFamily="18" charset="0"/>
              </a:rPr>
              <a:t>2. Kernel </a:t>
            </a:r>
            <a:r>
              <a:rPr lang="en-US" sz="2000" b="1" dirty="0">
                <a:latin typeface="Cambria" panose="02040503050406030204" pitchFamily="18" charset="0"/>
                <a:ea typeface="Cambria" panose="02040503050406030204" pitchFamily="18" charset="0"/>
              </a:rPr>
              <a:t>Level Thread (KLT) –</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Kernel knows and manages the threads. Instead of thread table in each process, the kernel itself has thread table (a master one) that keeps track of all the threads in the system. Each KLT has Thread Table (TCB) as well as the Process Table (PCB).</a:t>
            </a:r>
          </a:p>
          <a:p>
            <a:pPr fontAlgn="base"/>
            <a:r>
              <a:rPr lang="en-US" sz="2000" b="1" dirty="0" smtClean="0">
                <a:latin typeface="Cambria" panose="02040503050406030204" pitchFamily="18" charset="0"/>
                <a:ea typeface="Cambria" panose="02040503050406030204" pitchFamily="18" charset="0"/>
              </a:rPr>
              <a:t>Advantages </a:t>
            </a:r>
            <a:r>
              <a:rPr lang="en-US" sz="2000" b="1" dirty="0">
                <a:latin typeface="Cambria" panose="02040503050406030204" pitchFamily="18" charset="0"/>
                <a:ea typeface="Cambria" panose="02040503050406030204" pitchFamily="18" charset="0"/>
              </a:rPr>
              <a:t>of KLT –</a:t>
            </a:r>
            <a:endParaRPr lang="en-US" sz="2000" dirty="0">
              <a:latin typeface="Cambria" panose="02040503050406030204" pitchFamily="18" charset="0"/>
              <a:ea typeface="Cambria" panose="02040503050406030204" pitchFamily="18" charset="0"/>
            </a:endParaRPr>
          </a:p>
          <a:p>
            <a:pPr lvl="1" fontAlgn="base"/>
            <a:r>
              <a:rPr lang="en-US" sz="2000" dirty="0">
                <a:latin typeface="Cambria" panose="02040503050406030204" pitchFamily="18" charset="0"/>
                <a:ea typeface="Cambria" panose="02040503050406030204" pitchFamily="18" charset="0"/>
              </a:rPr>
              <a:t>Since kernel has full knowledge about the threads in the system, scheduler may decide to give more time to processes having large number of threads.</a:t>
            </a:r>
          </a:p>
          <a:p>
            <a:pPr lvl="1" fontAlgn="base"/>
            <a:r>
              <a:rPr lang="en-US" sz="2000" dirty="0">
                <a:latin typeface="Cambria" panose="02040503050406030204" pitchFamily="18" charset="0"/>
                <a:ea typeface="Cambria" panose="02040503050406030204" pitchFamily="18" charset="0"/>
              </a:rPr>
              <a:t>Good for applications that frequently block.</a:t>
            </a:r>
          </a:p>
          <a:p>
            <a:pPr fontAlgn="base"/>
            <a:r>
              <a:rPr lang="en-US" sz="2000" b="1" dirty="0">
                <a:latin typeface="Cambria" panose="02040503050406030204" pitchFamily="18" charset="0"/>
                <a:ea typeface="Cambria" panose="02040503050406030204" pitchFamily="18" charset="0"/>
              </a:rPr>
              <a:t>Disadvantages of KLT –</a:t>
            </a:r>
            <a:endParaRPr lang="en-US" sz="2000" dirty="0">
              <a:latin typeface="Cambria" panose="02040503050406030204" pitchFamily="18" charset="0"/>
              <a:ea typeface="Cambria" panose="02040503050406030204" pitchFamily="18" charset="0"/>
            </a:endParaRPr>
          </a:p>
          <a:p>
            <a:pPr lvl="1" fontAlgn="base"/>
            <a:r>
              <a:rPr lang="en-US" sz="2000" dirty="0">
                <a:latin typeface="Cambria" panose="02040503050406030204" pitchFamily="18" charset="0"/>
                <a:ea typeface="Cambria" panose="02040503050406030204" pitchFamily="18" charset="0"/>
              </a:rPr>
              <a:t>Slow </a:t>
            </a:r>
            <a:endParaRPr lang="en-US" sz="2000" dirty="0" smtClean="0">
              <a:latin typeface="Cambria" panose="02040503050406030204" pitchFamily="18" charset="0"/>
              <a:ea typeface="Cambria" panose="02040503050406030204" pitchFamily="18" charset="0"/>
            </a:endParaRPr>
          </a:p>
          <a:p>
            <a:pPr lvl="1" fontAlgn="base"/>
            <a:r>
              <a:rPr lang="en-US" sz="2000" dirty="0" smtClean="0">
                <a:latin typeface="Cambria" panose="02040503050406030204" pitchFamily="18" charset="0"/>
                <a:ea typeface="Cambria" panose="02040503050406030204" pitchFamily="18" charset="0"/>
              </a:rPr>
              <a:t>It </a:t>
            </a:r>
            <a:r>
              <a:rPr lang="en-US" sz="2000" dirty="0">
                <a:latin typeface="Cambria" panose="02040503050406030204" pitchFamily="18" charset="0"/>
                <a:ea typeface="Cambria" panose="02040503050406030204" pitchFamily="18" charset="0"/>
              </a:rPr>
              <a:t>requires thread control block so it is an overhead.</a:t>
            </a:r>
          </a:p>
          <a:p>
            <a:endParaRPr lang="en-US" sz="2000" dirty="0">
              <a:latin typeface="Cambria" panose="02040503050406030204" pitchFamily="18" charset="0"/>
              <a:ea typeface="Cambria" panose="02040503050406030204" pitchFamily="18" charset="0"/>
            </a:endParaRPr>
          </a:p>
        </p:txBody>
      </p:sp>
      <p:sp>
        <p:nvSpPr>
          <p:cNvPr id="4" name="Title 2"/>
          <p:cNvSpPr>
            <a:spLocks noGrp="1"/>
          </p:cNvSpPr>
          <p:nvPr>
            <p:ph type="title"/>
          </p:nvPr>
        </p:nvSpPr>
        <p:spPr>
          <a:xfrm>
            <a:off x="457200" y="274638"/>
            <a:ext cx="8229600" cy="715962"/>
          </a:xfrm>
        </p:spPr>
        <p:style>
          <a:lnRef idx="2">
            <a:schemeClr val="accent4"/>
          </a:lnRef>
          <a:fillRef idx="1">
            <a:schemeClr val="lt1"/>
          </a:fillRef>
          <a:effectRef idx="0">
            <a:schemeClr val="accent4"/>
          </a:effectRef>
          <a:fontRef idx="minor">
            <a:schemeClr val="dk1"/>
          </a:fontRef>
        </p:style>
        <p:txBody>
          <a:bodyPr>
            <a:normAutofit/>
          </a:bodyPr>
          <a:lstStyle/>
          <a:p>
            <a:r>
              <a:rPr lang="en-US" sz="3200" dirty="0">
                <a:effectLst/>
              </a:rPr>
              <a:t>Types of Threads:</a:t>
            </a:r>
            <a:endParaRPr lang="en-US" sz="32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414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715962"/>
          </a:xfrm>
        </p:spPr>
        <p:style>
          <a:lnRef idx="2">
            <a:schemeClr val="accent4"/>
          </a:lnRef>
          <a:fillRef idx="1">
            <a:schemeClr val="lt1"/>
          </a:fillRef>
          <a:effectRef idx="0">
            <a:schemeClr val="accent4"/>
          </a:effectRef>
          <a:fontRef idx="minor">
            <a:schemeClr val="dk1"/>
          </a:fontRef>
        </p:style>
        <p:txBody>
          <a:bodyPr>
            <a:normAutofit/>
          </a:bodyPr>
          <a:lstStyle/>
          <a:p>
            <a:r>
              <a:rPr lang="en-US" sz="3200" dirty="0">
                <a:effectLst/>
              </a:rPr>
              <a:t>Types of Threads:</a:t>
            </a:r>
            <a:endParaRPr lang="en-US" sz="3200" dirty="0"/>
          </a:p>
        </p:txBody>
      </p:sp>
      <p:sp>
        <p:nvSpPr>
          <p:cNvPr id="5" name="Date Placeholder 4"/>
          <p:cNvSpPr>
            <a:spLocks noGrp="1"/>
          </p:cNvSpPr>
          <p:nvPr>
            <p:ph type="dt" sz="half" idx="10"/>
          </p:nvPr>
        </p:nvSpPr>
        <p:spPr/>
        <p:txBody>
          <a:bodyPr/>
          <a:lstStyle/>
          <a:p>
            <a:fld id="{B4CA2E89-4E31-46C5-90FC-1C496FDA9D2B}" type="datetime6">
              <a:rPr lang="en-US" smtClean="0"/>
              <a:t>September 21</a:t>
            </a:fld>
            <a:r>
              <a:rPr lang="en-US" dirty="0" smtClean="0"/>
              <a:t>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7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752600"/>
            <a:ext cx="8229600" cy="4525963"/>
          </a:xfrm>
        </p:spPr>
        <p:txBody>
          <a:bodyPr>
            <a:noAutofit/>
          </a:bodyPr>
          <a:lstStyle/>
          <a:p>
            <a:pPr algn="just" fontAlgn="base"/>
            <a:r>
              <a:rPr lang="en-IN" sz="2300" dirty="0">
                <a:latin typeface="Cambria" panose="02040503050406030204" pitchFamily="18" charset="0"/>
                <a:ea typeface="Cambria" panose="02040503050406030204" pitchFamily="18" charset="0"/>
              </a:rPr>
              <a:t>Multithreading is the ability of a</a:t>
            </a:r>
            <a:r>
              <a:rPr lang="en-IN" sz="2300" dirty="0">
                <a:solidFill>
                  <a:schemeClr val="tx1">
                    <a:lumMod val="95000"/>
                    <a:lumOff val="5000"/>
                  </a:schemeClr>
                </a:solidFill>
                <a:latin typeface="Cambria" panose="02040503050406030204" pitchFamily="18" charset="0"/>
                <a:ea typeface="Cambria" panose="02040503050406030204" pitchFamily="18" charset="0"/>
              </a:rPr>
              <a:t> </a:t>
            </a:r>
            <a:r>
              <a:rPr lang="en-IN" sz="2300" dirty="0">
                <a:solidFill>
                  <a:schemeClr val="tx1">
                    <a:lumMod val="95000"/>
                    <a:lumOff val="5000"/>
                  </a:schemeClr>
                </a:solidFill>
                <a:latin typeface="Cambria" panose="02040503050406030204" pitchFamily="18" charset="0"/>
                <a:ea typeface="Cambria" panose="02040503050406030204" pitchFamily="18" charset="0"/>
                <a:hlinkClick r:id="rId2" tooltip="Central processing unit"/>
              </a:rPr>
              <a:t>central processing unit</a:t>
            </a:r>
            <a:r>
              <a:rPr lang="en-IN" sz="2300" dirty="0">
                <a:solidFill>
                  <a:schemeClr val="tx1">
                    <a:lumMod val="95000"/>
                    <a:lumOff val="5000"/>
                  </a:schemeClr>
                </a:solidFill>
                <a:latin typeface="Cambria" panose="02040503050406030204" pitchFamily="18" charset="0"/>
                <a:ea typeface="Cambria" panose="02040503050406030204" pitchFamily="18" charset="0"/>
              </a:rPr>
              <a:t>  to provide multiple </a:t>
            </a:r>
            <a:r>
              <a:rPr lang="en-IN" sz="2300" dirty="0">
                <a:solidFill>
                  <a:schemeClr val="tx1">
                    <a:lumMod val="95000"/>
                    <a:lumOff val="5000"/>
                  </a:schemeClr>
                </a:solidFill>
                <a:latin typeface="Cambria" panose="02040503050406030204" pitchFamily="18" charset="0"/>
                <a:ea typeface="Cambria" panose="02040503050406030204" pitchFamily="18" charset="0"/>
                <a:hlinkClick r:id="rId3" tooltip="Thread (computer science)"/>
              </a:rPr>
              <a:t>threads of execution</a:t>
            </a:r>
            <a:r>
              <a:rPr lang="en-IN" sz="2300" dirty="0">
                <a:solidFill>
                  <a:schemeClr val="tx1">
                    <a:lumMod val="95000"/>
                    <a:lumOff val="5000"/>
                  </a:schemeClr>
                </a:solidFill>
                <a:latin typeface="Cambria" panose="02040503050406030204" pitchFamily="18" charset="0"/>
                <a:ea typeface="Cambria" panose="02040503050406030204" pitchFamily="18" charset="0"/>
              </a:rPr>
              <a:t> concurrently, supported by the </a:t>
            </a:r>
            <a:r>
              <a:rPr lang="en-IN" sz="2300" dirty="0">
                <a:solidFill>
                  <a:schemeClr val="tx1">
                    <a:lumMod val="95000"/>
                    <a:lumOff val="5000"/>
                  </a:schemeClr>
                </a:solidFill>
                <a:latin typeface="Cambria" panose="02040503050406030204" pitchFamily="18" charset="0"/>
                <a:ea typeface="Cambria" panose="02040503050406030204" pitchFamily="18" charset="0"/>
                <a:hlinkClick r:id="rId4" tooltip="Operating system"/>
              </a:rPr>
              <a:t>operating system</a:t>
            </a:r>
            <a:r>
              <a:rPr lang="en-IN" sz="2300" dirty="0">
                <a:solidFill>
                  <a:schemeClr val="tx1">
                    <a:lumMod val="95000"/>
                    <a:lumOff val="5000"/>
                  </a:schemeClr>
                </a:solidFill>
                <a:latin typeface="Cambria" panose="02040503050406030204" pitchFamily="18" charset="0"/>
                <a:ea typeface="Cambria" panose="02040503050406030204" pitchFamily="18" charset="0"/>
              </a:rPr>
              <a:t>. </a:t>
            </a:r>
          </a:p>
          <a:p>
            <a:pPr algn="just" fontAlgn="base"/>
            <a:r>
              <a:rPr lang="en-US" sz="2300" dirty="0" smtClean="0">
                <a:latin typeface="Cambria" panose="02040503050406030204" pitchFamily="18" charset="0"/>
                <a:ea typeface="Cambria" panose="02040503050406030204" pitchFamily="18" charset="0"/>
              </a:rPr>
              <a:t>Multi </a:t>
            </a:r>
            <a:r>
              <a:rPr lang="en-US" sz="2300" dirty="0">
                <a:latin typeface="Cambria" panose="02040503050406030204" pitchFamily="18" charset="0"/>
                <a:ea typeface="Cambria" panose="02040503050406030204" pitchFamily="18" charset="0"/>
              </a:rPr>
              <a:t>threading model are of three types.</a:t>
            </a:r>
          </a:p>
          <a:p>
            <a:pPr lvl="1" algn="just" fontAlgn="base"/>
            <a:r>
              <a:rPr lang="en-US" dirty="0">
                <a:latin typeface="Cambria" panose="02040503050406030204" pitchFamily="18" charset="0"/>
                <a:ea typeface="Cambria" panose="02040503050406030204" pitchFamily="18" charset="0"/>
              </a:rPr>
              <a:t>Many to many model. </a:t>
            </a:r>
          </a:p>
          <a:p>
            <a:pPr lvl="1" algn="just" fontAlgn="base"/>
            <a:r>
              <a:rPr lang="en-US" dirty="0">
                <a:latin typeface="Cambria" panose="02040503050406030204" pitchFamily="18" charset="0"/>
                <a:ea typeface="Cambria" panose="02040503050406030204" pitchFamily="18" charset="0"/>
              </a:rPr>
              <a:t>Many to one model. </a:t>
            </a:r>
          </a:p>
          <a:p>
            <a:pPr lvl="1" algn="just" fontAlgn="base"/>
            <a:r>
              <a:rPr lang="en-US" dirty="0">
                <a:latin typeface="Cambria" panose="02040503050406030204" pitchFamily="18" charset="0"/>
                <a:ea typeface="Cambria" panose="02040503050406030204" pitchFamily="18" charset="0"/>
              </a:rPr>
              <a:t>one to one model</a:t>
            </a:r>
          </a:p>
          <a:p>
            <a:pPr algn="just" fontAlgn="base"/>
            <a:endParaRPr lang="en-US" sz="2300" dirty="0" smtClean="0">
              <a:latin typeface="Cambria" panose="02040503050406030204" pitchFamily="18" charset="0"/>
              <a:ea typeface="Cambria" panose="02040503050406030204" pitchFamily="18" charset="0"/>
            </a:endParaRPr>
          </a:p>
          <a:p>
            <a:pPr algn="just"/>
            <a:endParaRPr lang="en-US" sz="2300" dirty="0">
              <a:latin typeface="Cambria" panose="02040503050406030204" pitchFamily="18" charset="0"/>
              <a:ea typeface="Cambria" panose="02040503050406030204" pitchFamily="18" charset="0"/>
            </a:endParaRPr>
          </a:p>
        </p:txBody>
      </p:sp>
      <p:sp>
        <p:nvSpPr>
          <p:cNvPr id="4" name="Title 2"/>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pPr fontAlgn="base"/>
            <a:r>
              <a:rPr lang="en-US" sz="3200" dirty="0"/>
              <a:t>Multithreading in </a:t>
            </a:r>
            <a:r>
              <a:rPr lang="en-US" sz="3200" dirty="0" smtClean="0"/>
              <a:t>Distributed System:</a:t>
            </a:r>
            <a:endParaRPr lang="en-US" sz="32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629958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29B4C51A6111449BE7D97E009F4D0F" ma:contentTypeVersion="4" ma:contentTypeDescription="Create a new document." ma:contentTypeScope="" ma:versionID="a9b2de1480ab3e8ad2c9294cadfe7aae">
  <xsd:schema xmlns:xsd="http://www.w3.org/2001/XMLSchema" xmlns:xs="http://www.w3.org/2001/XMLSchema" xmlns:p="http://schemas.microsoft.com/office/2006/metadata/properties" xmlns:ns2="887c49a4-6cac-46a3-8142-76029e676722" targetNamespace="http://schemas.microsoft.com/office/2006/metadata/properties" ma:root="true" ma:fieldsID="2599063c2f827ee1d9ad5626014d06fc" ns2:_="">
    <xsd:import namespace="887c49a4-6cac-46a3-8142-76029e6767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c49a4-6cac-46a3-8142-76029e6767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9789BB-5CAC-4D14-A89F-1D6CDA0D0EC4}"/>
</file>

<file path=customXml/itemProps2.xml><?xml version="1.0" encoding="utf-8"?>
<ds:datastoreItem xmlns:ds="http://schemas.openxmlformats.org/officeDocument/2006/customXml" ds:itemID="{043C9384-29A0-4DC7-8B99-AE1B023AF454}"/>
</file>

<file path=customXml/itemProps3.xml><?xml version="1.0" encoding="utf-8"?>
<ds:datastoreItem xmlns:ds="http://schemas.openxmlformats.org/officeDocument/2006/customXml" ds:itemID="{BBD7F6DF-B7A2-4675-9ABE-A8E8525D93FD}"/>
</file>

<file path=docProps/app.xml><?xml version="1.0" encoding="utf-8"?>
<Properties xmlns="http://schemas.openxmlformats.org/officeDocument/2006/extended-properties" xmlns:vt="http://schemas.openxmlformats.org/officeDocument/2006/docPropsVTypes">
  <Template>Concourse</Template>
  <TotalTime>916</TotalTime>
  <Words>857</Words>
  <Application>Microsoft Office PowerPoint</Application>
  <PresentationFormat>On-screen Show (4:3)</PresentationFormat>
  <Paragraphs>228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                                                                          </vt:lpstr>
      <vt:lpstr>Process and Threads</vt:lpstr>
      <vt:lpstr> Threads and its types: </vt:lpstr>
      <vt:lpstr> Threads Cont’d: </vt:lpstr>
      <vt:lpstr>PowerPoint Presentation</vt:lpstr>
      <vt:lpstr>Types of Threads:</vt:lpstr>
      <vt:lpstr>Types of Threads:</vt:lpstr>
      <vt:lpstr>Types of Threads:</vt:lpstr>
      <vt:lpstr>Multithreading in Distributed System:</vt:lpstr>
      <vt:lpstr> Parallel Programming Using Threads: </vt:lpstr>
      <vt:lpstr>POSIX threads (pthreads)</vt:lpstr>
      <vt:lpstr>PowerPoint Presentation</vt:lpstr>
      <vt:lpstr>PowerPoint Presentation</vt:lpstr>
      <vt:lpstr>Thread Creation and Termination:</vt:lpstr>
      <vt:lpstr>Thread Creation and Termination:</vt:lpstr>
      <vt:lpstr>Thread Synchronization</vt:lpstr>
      <vt:lpstr>Thread Synchronization</vt:lpstr>
      <vt:lpstr> OpenMP | Introduction with Installation Guide </vt:lpstr>
      <vt:lpstr> Steps for Installation of OpenMP </vt:lpstr>
      <vt:lpstr>PowerPoint Presentation</vt:lpstr>
      <vt:lpstr>  Output: When run for the 1st time:  </vt:lpstr>
      <vt:lpstr>Output: When run for multiple times: </vt:lpstr>
      <vt:lpstr> Deadlock in Distributed System </vt:lpstr>
      <vt:lpstr> Deadlock Conditions </vt:lpstr>
      <vt:lpstr> Deadlock in Distributed System </vt:lpstr>
      <vt:lpstr> Deadlock in Distributed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Mickey</cp:lastModifiedBy>
  <cp:revision>54</cp:revision>
  <cp:lastPrinted>2020-08-31T09:41:48Z</cp:lastPrinted>
  <dcterms:created xsi:type="dcterms:W3CDTF">2006-08-16T00:00:00Z</dcterms:created>
  <dcterms:modified xsi:type="dcterms:W3CDTF">2021-09-03T09:28:19Z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0x010100DF29B4C51A6111449BE7D97E009F4D0F</vt:lpwstr>
  </property>
</Properties>
</file>