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256" r:id="rId2"/>
    <p:sldId id="284" r:id="rId3"/>
    <p:sldId id="285" r:id="rId4"/>
    <p:sldId id="295" r:id="rId5"/>
    <p:sldId id="289" r:id="rId6"/>
    <p:sldId id="293" r:id="rId7"/>
    <p:sldId id="294" r:id="rId8"/>
    <p:sldId id="296" r:id="rId9"/>
    <p:sldId id="273" r:id="rId10"/>
    <p:sldId id="297" r:id="rId11"/>
    <p:sldId id="290" r:id="rId12"/>
    <p:sldId id="298" r:id="rId13"/>
    <p:sldId id="291" r:id="rId14"/>
    <p:sldId id="274" r:id="rId15"/>
    <p:sldId id="275" r:id="rId16"/>
    <p:sldId id="276" r:id="rId17"/>
    <p:sldId id="277" r:id="rId18"/>
    <p:sldId id="299" r:id="rId19"/>
    <p:sldId id="278" r:id="rId20"/>
    <p:sldId id="279" r:id="rId21"/>
    <p:sldId id="300" r:id="rId22"/>
    <p:sldId id="301" r:id="rId23"/>
    <p:sldId id="302" r:id="rId24"/>
    <p:sldId id="303" r:id="rId25"/>
    <p:sldId id="304" r:id="rId26"/>
    <p:sldId id="280" r:id="rId27"/>
    <p:sldId id="281" r:id="rId28"/>
    <p:sldId id="282" r:id="rId29"/>
    <p:sldId id="283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7B5A-6F36-43BE-AA54-3CAAEA304FBF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28574-2C0D-41E6-8BCC-E8849E70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249B68-5F1C-4A68-82D6-8F56563240BD}" type="datetime6">
              <a:rPr lang="en-US" smtClean="0"/>
              <a:t>September 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D37DB-34C0-4061-8F0E-FAAEBDF31321}" type="datetime6">
              <a:rPr lang="en-US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721F11-C767-4BF7-B401-E15639607C73}" type="datetime6">
              <a:rPr lang="en-US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784C4-E5EC-4212-A5DF-F448D24FC3E7}" type="datetime6">
              <a:rPr lang="en-US" smtClean="0"/>
              <a:t>September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24142-D47D-4337-9343-AE0568507EC8}" type="datetime6">
              <a:rPr lang="en-US" smtClean="0"/>
              <a:t>September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C3F1E3-EA99-4FA1-92D7-851CBF77E5B0}" type="datetime6">
              <a:rPr lang="en-US" smtClean="0"/>
              <a:t>September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A2DBC-07A4-47A7-B9CD-F80DD4EE75BF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EF598C-3B7A-4686-8AD0-22B0CD3648D4}" type="datetime6">
              <a:rPr lang="en-US" smtClean="0"/>
              <a:t>September 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B8CDAD-E838-4CF0-8D8B-1947ED2B67AD}" type="datetime6">
              <a:rPr lang="en-US" smtClean="0"/>
              <a:t>September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0169E9-DDA2-4138-8992-1B89BB2083F0}" type="datetime6">
              <a:rPr lang="en-US" smtClean="0"/>
              <a:t>September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C1815C-1608-4100-89E2-A48A7D8A1084}" type="datetime6">
              <a:rPr lang="en-US" smtClean="0"/>
              <a:t>September 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2438400"/>
            <a:ext cx="7734300" cy="2133600"/>
          </a:xfr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/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 &amp; </a:t>
            </a:r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Engineering</a:t>
            </a:r>
          </a:p>
          <a:p>
            <a:pPr algn="ctr"/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Motilal </a:t>
            </a:r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Nehru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National Institute of Technology Allahabad</a:t>
            </a:r>
          </a:p>
          <a:p>
            <a:pPr algn="ctr"/>
            <a:r>
              <a:rPr lang="en-US" sz="29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Prayagraj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 - 211004, </a:t>
            </a:r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India</a:t>
            </a:r>
          </a:p>
          <a:p>
            <a:pPr algn="ctr"/>
            <a:endParaRPr lang="en-U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September </a:t>
            </a:r>
            <a:r>
              <a:rPr lang="en-US" sz="2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2021</a:t>
            </a:r>
            <a:endParaRPr lang="en-US" sz="2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620000" cy="1492827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3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5029200"/>
            <a:ext cx="144780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3810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Distributed System Lab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(Week 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3 )</a:t>
            </a:r>
          </a:p>
          <a:p>
            <a:pPr algn="ctr"/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Clock synchronization in a </a:t>
            </a:r>
            <a:b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Distributed System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These are electronic devices that count oscillations occurring in a crystal.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Also called timer, usually a quartz crystal, oscillating at a well defined frequency.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Timer is associated with two registers: A Counter and a Holding Register, counter decreasing one at each oscillations.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Synchronizing Physical Clocks: done by two methods: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External Synchronization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Internal Synchronization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Physical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standard for measurement of time intervals:</a:t>
            </a:r>
          </a:p>
          <a:p>
            <a:pPr lvl="1"/>
            <a:r>
              <a:rPr lang="en-US" sz="2000" i="1" u="heavy" dirty="0" smtClean="0">
                <a:latin typeface="Cambria" panose="02040503050406030204" pitchFamily="18" charset="0"/>
                <a:ea typeface="Cambria" panose="02040503050406030204" pitchFamily="18" charset="0"/>
              </a:rPr>
              <a:t>International </a:t>
            </a:r>
            <a:r>
              <a:rPr lang="en-US" sz="2000" i="1" u="heavy" dirty="0">
                <a:latin typeface="Cambria" panose="02040503050406030204" pitchFamily="18" charset="0"/>
                <a:ea typeface="Cambria" panose="02040503050406030204" pitchFamily="18" charset="0"/>
              </a:rPr>
              <a:t>Atomic Time (TAI):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deﬁnes the standard second and is based on atomic oscillators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TAI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- Temps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Atomique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International</a:t>
            </a:r>
          </a:p>
          <a:p>
            <a:pPr lvl="1"/>
            <a:r>
              <a:rPr lang="en-US" sz="2000" i="1" u="heavy" dirty="0">
                <a:latin typeface="Cambria" panose="02040503050406030204" pitchFamily="18" charset="0"/>
                <a:ea typeface="Cambria" panose="02040503050406030204" pitchFamily="18" charset="0"/>
              </a:rPr>
              <a:t>Coordinated Universal Time (UTC):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 based on TAI, but is kept in step with astronomical time (by occasionally inserting or deleting a "leap second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").</a:t>
            </a:r>
          </a:p>
          <a:p>
            <a:pPr lvl="1" algn="ctr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Coordinated Universal Time, popularly known as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GMT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(Greenwich Mean Time)</a:t>
            </a:r>
          </a:p>
          <a:p>
            <a:pPr lvl="1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UTC signals are broadcast from satellites and land based radio stations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TAI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is currently ahead of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by 37 seconds.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TAI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is always ahead of GPS by 19 seconds.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“UNIVERSAL”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2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Synchronization with a time source external to the distributed systems, such as UTC broadcasting system.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One processor in the system (possibly several) is equipped with UTC receivers (time providers).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external synchronization the system is kept synchronous with the "real time".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allows to exchange consistently timing information with other systems and with users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External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0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Synchronization among processors of the system.</a:t>
            </a:r>
          </a:p>
          <a:p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is needed in order to keep a consistent view of time over the system.</a:t>
            </a:r>
          </a:p>
          <a:p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few processors synchronize externally and the whole system is kept consistent by internal synchronization.</a:t>
            </a:r>
          </a:p>
          <a:p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Sometimes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only internal synchronization is performed (we don’t care for the drift from external/ real time).</a:t>
            </a:r>
          </a:p>
          <a:p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Internal Synchronization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09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Global Time in DS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407944"/>
            <a:ext cx="1560672" cy="365760"/>
          </a:xfrm>
        </p:spPr>
        <p:txBody>
          <a:bodyPr/>
          <a:lstStyle/>
          <a:p>
            <a:fld id="{86E610FD-5B61-420F-BEFB-A79AF067348A}" type="datetime6">
              <a:rPr lang="en-US" smtClean="0"/>
              <a:t>September 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It is impossible to guarantee that physical clocks run at the same frequency</a:t>
            </a:r>
          </a:p>
          <a:p>
            <a:pPr lvl="1"/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of global time, can cause </a:t>
            </a: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problems</a:t>
            </a:r>
          </a:p>
          <a:p>
            <a:pPr marL="393192" lvl="1" indent="0">
              <a:buNone/>
            </a:pP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93192" lvl="1" indent="0">
              <a:buNone/>
            </a:pP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: UNIX make</a:t>
            </a:r>
          </a:p>
          <a:p>
            <a:pPr lvl="1"/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 Edit 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output.c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at a client</a:t>
            </a:r>
          </a:p>
          <a:p>
            <a:pPr lvl="1"/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9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output.o</a:t>
            </a: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is at a server (compile at server)</a:t>
            </a:r>
          </a:p>
          <a:p>
            <a:pPr lvl="1"/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  Client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machine clock can be lagging behind the server machine clock</a:t>
            </a:r>
          </a:p>
          <a:p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3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Global Time in DS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407944"/>
            <a:ext cx="1560672" cy="365760"/>
          </a:xfrm>
        </p:spPr>
        <p:txBody>
          <a:bodyPr/>
          <a:lstStyle/>
          <a:p>
            <a:fld id="{86E610FD-5B61-420F-BEFB-A79AF067348A}" type="datetime6">
              <a:rPr lang="en-US" smtClean="0"/>
              <a:t>September 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image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600" cy="2869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029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each machine has its own clock, an event that occurred after another event may nevertheless be assigned an earlier time.</a:t>
            </a:r>
          </a:p>
        </p:txBody>
      </p:sp>
    </p:spTree>
    <p:extLst>
      <p:ext uri="{BB962C8B-B14F-4D97-AF65-F5344CB8AC3E}">
        <p14:creationId xmlns:p14="http://schemas.microsoft.com/office/powerpoint/2010/main" val="72533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09728" indent="0" algn="ctr">
              <a:buNone/>
            </a:pPr>
            <a:endParaRPr lang="en-US" sz="4800" b="1" dirty="0" smtClean="0"/>
          </a:p>
          <a:p>
            <a:pPr marL="109728" indent="0" algn="ctr">
              <a:buNone/>
            </a:pPr>
            <a:endParaRPr lang="en-US" sz="4800" b="1" dirty="0"/>
          </a:p>
          <a:p>
            <a:pPr marL="109728" indent="0" algn="ctr">
              <a:buNone/>
            </a:pPr>
            <a:r>
              <a:rPr lang="en-US" sz="4800" b="1" dirty="0" smtClean="0"/>
              <a:t>Logical Clocks</a:t>
            </a:r>
            <a:endParaRPr lang="en-US" sz="4800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2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16" y="228600"/>
            <a:ext cx="8457565" cy="12065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9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indent="0">
              <a:buNone/>
            </a:pPr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Assume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no central time source </a:t>
            </a:r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</a:p>
          <a:p>
            <a:pPr marL="109728" indent="0">
              <a:buNone/>
            </a:pPr>
            <a:endParaRPr lang="en-U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Each system maintains its own local clock .</a:t>
            </a:r>
          </a:p>
          <a:p>
            <a:pPr lvl="0"/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No total ordering of events .</a:t>
            </a:r>
          </a:p>
          <a:p>
            <a:pPr lvl="0"/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Allow to get global ordering on events.</a:t>
            </a:r>
          </a:p>
          <a:p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Assign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sequence numbers to messages –</a:t>
            </a:r>
          </a:p>
          <a:p>
            <a:pPr lvl="0"/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All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cooperating processes can agree on order of event.</a:t>
            </a:r>
          </a:p>
          <a:p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5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0" dirty="0">
                <a:latin typeface="Cambria" panose="02040503050406030204" pitchFamily="18" charset="0"/>
                <a:ea typeface="Cambria" panose="02040503050406030204" pitchFamily="18" charset="0"/>
              </a:rPr>
              <a:t>Logical clocks &amp; concurrency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endParaRPr lang="en-US" sz="29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Assign “clock” value to each event</a:t>
            </a:r>
          </a:p>
          <a:p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29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-&gt;</a:t>
            </a:r>
            <a:r>
              <a:rPr lang="en-US" sz="29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then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clock(</a:t>
            </a:r>
            <a:r>
              <a:rPr lang="en-US" sz="2900" b="1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) &lt; clock(</a:t>
            </a:r>
            <a:r>
              <a:rPr lang="en-US" sz="2900" b="1" i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since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time cannot run backwards</a:t>
            </a:r>
          </a:p>
          <a:p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occur on different processes that do </a:t>
            </a:r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not exchange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messages, then </a:t>
            </a:r>
            <a:endParaRPr lang="en-US" sz="2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neither 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a-&gt;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nor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-&gt;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 true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9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These 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events are </a:t>
            </a:r>
            <a:r>
              <a:rPr lang="en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concurrent.</a:t>
            </a: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9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3192" lvl="1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It is used to provide a </a:t>
            </a:r>
            <a:r>
              <a:rPr lang="en-US" sz="2400" b="1" u="heavy" dirty="0">
                <a:latin typeface="Cambria" panose="02040503050406030204" pitchFamily="18" charset="0"/>
                <a:ea typeface="Cambria" panose="02040503050406030204" pitchFamily="18" charset="0"/>
              </a:rPr>
              <a:t>partial ordering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of events with minimal overhead.</a:t>
            </a:r>
          </a:p>
          <a:p>
            <a:pPr marL="393192" lvl="1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used to synchronize the logical clock.</a:t>
            </a:r>
          </a:p>
          <a:p>
            <a:pPr marL="393192" lvl="1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follows some simple rules: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process increments its counter before each event in that process i.e. Clock must tick once between every two events.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a process sends a message, it includes its timestamp with the message.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 receiving a message, the receiver process sets its counter to be the maximum of the message counter and increments its own counter 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81" y="228600"/>
            <a:ext cx="8457565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0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Real-time system is a computer system in which the correctness of the system behavior depends not only on the logical results of the computations but also on the time when the results are produced.</a:t>
            </a:r>
          </a:p>
          <a:p>
            <a:endParaRPr lang="en-US" dirty="0"/>
          </a:p>
          <a:p>
            <a:pPr lvl="0"/>
            <a:r>
              <a:rPr lang="en-US" dirty="0"/>
              <a:t>Real-time systems usually are in strong interaction with their physical environment. They receive data, process it, and return results in right time. E.g. A Distributed real time system.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Real Time System ?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72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a ‘Happened Before’ b	: </a:t>
            </a:r>
            <a:r>
              <a:rPr lang="en-US" b="1" dirty="0" err="1"/>
              <a:t>a→b</a:t>
            </a:r>
            <a:endParaRPr lang="en-US" dirty="0"/>
          </a:p>
          <a:p>
            <a:pPr marL="109728" lvl="0" indent="0">
              <a:buNone/>
            </a:pPr>
            <a:r>
              <a:rPr lang="en-US" dirty="0"/>
              <a:t>If a and b are events in the same process, and </a:t>
            </a:r>
            <a:r>
              <a:rPr lang="en-US" dirty="0" smtClean="0"/>
              <a:t>a comes </a:t>
            </a:r>
            <a:r>
              <a:rPr lang="en-US" dirty="0"/>
              <a:t>before b, then a → b.</a:t>
            </a:r>
          </a:p>
          <a:p>
            <a:pPr marL="109728" lvl="0" indent="0">
              <a:buNone/>
            </a:pPr>
            <a:r>
              <a:rPr lang="en-US" dirty="0" smtClean="0"/>
              <a:t>	If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a </a:t>
            </a:r>
            <a:r>
              <a:rPr lang="en-US" dirty="0"/>
              <a:t>:message sent</a:t>
            </a:r>
          </a:p>
          <a:p>
            <a:pPr marL="109728" indent="0">
              <a:buNone/>
            </a:pPr>
            <a:r>
              <a:rPr lang="en-US" dirty="0" smtClean="0"/>
              <a:t>	b </a:t>
            </a:r>
            <a:r>
              <a:rPr lang="en-US" dirty="0"/>
              <a:t>: receipt of the same message then a → b.</a:t>
            </a:r>
          </a:p>
          <a:p>
            <a:pPr lvl="0"/>
            <a:r>
              <a:rPr lang="en-US" dirty="0"/>
              <a:t>Transitive: If a → b and b → c then a → c.</a:t>
            </a:r>
          </a:p>
          <a:p>
            <a:pPr lvl="0"/>
            <a:r>
              <a:rPr lang="en-US" dirty="0"/>
              <a:t>Two distinct events a and b are said to be concurrent if a -/-&gt;b and b -/-&gt;a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Happened –before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7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Event </a:t>
            </a:r>
            <a:r>
              <a:rPr lang="en-US" dirty="0"/>
              <a:t>counting </a:t>
            </a:r>
            <a:r>
              <a:rPr lang="en-US" dirty="0" smtClean="0"/>
              <a:t>example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 Three systems: </a:t>
            </a:r>
            <a:r>
              <a:rPr lang="en-US" dirty="0" smtClean="0"/>
              <a:t> </a:t>
            </a:r>
            <a:r>
              <a:rPr lang="en-US" dirty="0"/>
              <a:t>P1, </a:t>
            </a:r>
            <a:r>
              <a:rPr lang="en-US" dirty="0" smtClean="0"/>
              <a:t>P2, P3</a:t>
            </a:r>
            <a:endParaRPr lang="en-US" dirty="0"/>
          </a:p>
          <a:p>
            <a:r>
              <a:rPr lang="en-US" dirty="0"/>
              <a:t> Events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/>
              <a:t>, </a:t>
            </a:r>
            <a:r>
              <a:rPr lang="en-US" smtClean="0"/>
              <a:t>d,…</a:t>
            </a:r>
            <a:endParaRPr lang="en-US" dirty="0"/>
          </a:p>
          <a:p>
            <a:r>
              <a:rPr lang="en-US" dirty="0"/>
              <a:t> Local event counter on each system</a:t>
            </a:r>
          </a:p>
          <a:p>
            <a:r>
              <a:rPr lang="en-US" dirty="0"/>
              <a:t> Systems occasionally communicate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Event Counting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8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Event Counting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2007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57400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Bad </a:t>
            </a:r>
            <a:r>
              <a:rPr lang="en-US" b="1" dirty="0"/>
              <a:t>ordering:</a:t>
            </a:r>
          </a:p>
          <a:p>
            <a:r>
              <a:rPr lang="en-US" dirty="0"/>
              <a:t>e </a:t>
            </a:r>
            <a:r>
              <a:rPr lang="en-US" dirty="0" smtClean="0"/>
              <a:t>-&gt;h</a:t>
            </a:r>
            <a:endParaRPr lang="en-US" dirty="0"/>
          </a:p>
          <a:p>
            <a:r>
              <a:rPr lang="en-US" dirty="0"/>
              <a:t>f </a:t>
            </a:r>
            <a:r>
              <a:rPr lang="en-US" dirty="0" smtClean="0"/>
              <a:t>-&gt;k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1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message carries a timestamp of the sender’s clock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message arrives: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receiver’s clock &lt; message timestamp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set </a:t>
            </a:r>
            <a:r>
              <a:rPr lang="en-US" dirty="0"/>
              <a:t>system clock to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dirty="0"/>
              <a:t>message timestamp + 1)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do nothing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Clock must be advanced between any two events in </a:t>
            </a:r>
            <a:r>
              <a:rPr lang="en-US" dirty="0" smtClean="0"/>
              <a:t>the same </a:t>
            </a:r>
            <a:r>
              <a:rPr lang="en-US" dirty="0"/>
              <a:t>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Lamport’s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5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allows us to maintain time ordering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among related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events</a:t>
            </a:r>
          </a:p>
          <a:p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Partial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ordering</a:t>
            </a:r>
          </a:p>
          <a:p>
            <a:pPr marL="630936" lvl="2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Partial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ordering of events by occurrence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Causally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Related Events</a:t>
            </a:r>
          </a:p>
          <a:p>
            <a:pPr marL="109728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event A happens before event B, then A causally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affects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Concurrent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Events</a:t>
            </a:r>
          </a:p>
          <a:p>
            <a:pPr marL="109728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Two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distinct events A and B are concurrent if A does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not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happen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before B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B does not happen before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That is, the events have no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causal relationship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Lamport’s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8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/>
              <a:t>Problem: Identical timestamps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0" y="5410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Concurrent events (e.g., a &amp;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b="1" i="1" dirty="0"/>
              <a:t>may </a:t>
            </a:r>
            <a:r>
              <a:rPr lang="en-US" b="1" i="1" dirty="0" smtClean="0"/>
              <a:t> </a:t>
            </a:r>
            <a:r>
              <a:rPr lang="en-US" b="1" dirty="0" smtClean="0"/>
              <a:t>have the </a:t>
            </a:r>
            <a:r>
              <a:rPr lang="en-US" b="1" dirty="0"/>
              <a:t>same timestamp … or </a:t>
            </a:r>
            <a:r>
              <a:rPr lang="en-US" b="1" dirty="0" smtClean="0"/>
              <a:t>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7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57200" y="381000"/>
            <a:ext cx="8001000" cy="5607050"/>
            <a:chOff x="0" y="0"/>
            <a:chExt cx="14400" cy="883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0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1714"/>
              <a:ext cx="6082" cy="7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83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processes, each with its own clock.</a:t>
            </a:r>
          </a:p>
          <a:p>
            <a:r>
              <a:rPr lang="en-US" dirty="0"/>
              <a:t>The clocks run at different rates.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Lamport’s Logical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events a and b in same process p1</a:t>
            </a:r>
          </a:p>
          <a:p>
            <a:r>
              <a:rPr lang="en-US" dirty="0"/>
              <a:t> C(b)= C(a)+1</a:t>
            </a:r>
          </a:p>
          <a:p>
            <a:pPr marL="109728" indent="0">
              <a:buNone/>
            </a:pPr>
            <a:r>
              <a:rPr lang="en-US" dirty="0" smtClean="0"/>
              <a:t>   If </a:t>
            </a:r>
            <a:r>
              <a:rPr lang="en-US" dirty="0"/>
              <a:t>a is sending process and b is receiving </a:t>
            </a:r>
            <a:r>
              <a:rPr lang="en-US" dirty="0" smtClean="0"/>
              <a:t>    process </a:t>
            </a:r>
            <a:r>
              <a:rPr lang="en-US" dirty="0"/>
              <a:t>of pi and </a:t>
            </a:r>
            <a:r>
              <a:rPr lang="en-US" dirty="0" err="1"/>
              <a:t>pj</a:t>
            </a:r>
            <a:r>
              <a:rPr lang="en-US" dirty="0"/>
              <a:t> then,</a:t>
            </a:r>
          </a:p>
          <a:p>
            <a:r>
              <a:rPr lang="en-US" dirty="0"/>
              <a:t> </a:t>
            </a:r>
            <a:r>
              <a:rPr lang="en-US" dirty="0" err="1"/>
              <a:t>Cj</a:t>
            </a:r>
            <a:r>
              <a:rPr lang="en-US" dirty="0"/>
              <a:t>(b)=max((Ci(a)+1),</a:t>
            </a:r>
            <a:r>
              <a:rPr lang="en-US" dirty="0" err="1"/>
              <a:t>Cj</a:t>
            </a:r>
            <a:r>
              <a:rPr lang="en-US" dirty="0"/>
              <a:t>(b))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image2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15" y="152400"/>
            <a:ext cx="8497570" cy="11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5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0" y="0"/>
            <a:ext cx="9144000" cy="6019800"/>
            <a:chOff x="0" y="0"/>
            <a:chExt cx="14400" cy="882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0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" y="1730"/>
              <a:ext cx="6132" cy="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62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525000" cy="737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97346"/>
            <a:ext cx="9372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 smtClean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 smtClean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					   Q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WHICH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REQUEST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MADE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FIRST?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A </a:t>
            </a:r>
            <a:r>
              <a:rPr lang="en-US" dirty="0">
                <a:solidFill>
                  <a:schemeClr val="bg1"/>
                </a:solidFill>
              </a:rPr>
              <a:t>common ‘Resource’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request A	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request </a:t>
            </a:r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en-US" dirty="0">
                <a:solidFill>
                  <a:schemeClr val="bg1"/>
                </a:solidFill>
              </a:rPr>
              <a:t>A	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Node </a:t>
            </a:r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A </a:t>
            </a:r>
            <a:r>
              <a:rPr lang="en-US" dirty="0">
                <a:solidFill>
                  <a:schemeClr val="bg1"/>
                </a:solidFill>
              </a:rPr>
              <a:t>Distributed System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658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525000" cy="737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97346"/>
            <a:ext cx="9372600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 smtClean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 smtClean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					   Q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WHICH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REQUEST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MADE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FIRST?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A </a:t>
            </a:r>
            <a:r>
              <a:rPr lang="en-US" dirty="0">
                <a:solidFill>
                  <a:schemeClr val="bg1"/>
                </a:solidFill>
              </a:rPr>
              <a:t>common ‘Resource’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request A	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request </a:t>
            </a:r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A </a:t>
            </a:r>
            <a:r>
              <a:rPr lang="en-US" dirty="0">
                <a:solidFill>
                  <a:schemeClr val="bg1"/>
                </a:solidFill>
              </a:rPr>
              <a:t>Global Clock	??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                                                                                 Global </a:t>
            </a:r>
            <a:r>
              <a:rPr lang="en-US" i="1" dirty="0">
                <a:solidFill>
                  <a:schemeClr val="bg1"/>
                </a:solidFill>
              </a:rPr>
              <a:t>Synchronization?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en-US" dirty="0">
                <a:solidFill>
                  <a:schemeClr val="bg1"/>
                </a:solidFill>
              </a:rPr>
              <a:t>A	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Node </a:t>
            </a:r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A </a:t>
            </a:r>
            <a:r>
              <a:rPr lang="en-US" dirty="0">
                <a:solidFill>
                  <a:schemeClr val="bg1"/>
                </a:solidFill>
              </a:rPr>
              <a:t>Distributed System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9400"/>
            <a:ext cx="181356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6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7079" y="0"/>
            <a:ext cx="9144000" cy="6858000"/>
            <a:chOff x="240" y="210"/>
            <a:chExt cx="13920" cy="103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0"/>
              <a:ext cx="13910" cy="1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040" y="2271"/>
              <a:ext cx="12600" cy="0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926" y="2250"/>
              <a:ext cx="12600" cy="0"/>
            </a:xfrm>
            <a:prstGeom prst="line">
              <a:avLst/>
            </a:prstGeom>
            <a:noFill/>
            <a:ln w="10160">
              <a:solidFill>
                <a:srgbClr val="4E8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6360"/>
              <a:ext cx="1070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" y="6360"/>
              <a:ext cx="1070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" y="390"/>
              <a:ext cx="13450" cy="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" y="3555"/>
              <a:ext cx="7558" cy="6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0"/>
            <p:cNvSpPr>
              <a:spLocks/>
            </p:cNvSpPr>
            <p:nvPr/>
          </p:nvSpPr>
          <p:spPr bwMode="auto">
            <a:xfrm>
              <a:off x="4500" y="2160"/>
              <a:ext cx="294" cy="586"/>
            </a:xfrm>
            <a:custGeom>
              <a:avLst/>
              <a:gdLst>
                <a:gd name="T0" fmla="+- 0 4666 4500"/>
                <a:gd name="T1" fmla="*/ T0 w 294"/>
                <a:gd name="T2" fmla="+- 0 2210 2160"/>
                <a:gd name="T3" fmla="*/ 2210 h 586"/>
                <a:gd name="T4" fmla="+- 0 4622 4500"/>
                <a:gd name="T5" fmla="*/ T4 w 294"/>
                <a:gd name="T6" fmla="+- 0 2160 2160"/>
                <a:gd name="T7" fmla="*/ 2160 h 586"/>
                <a:gd name="T8" fmla="+- 0 4500 4500"/>
                <a:gd name="T9" fmla="*/ T8 w 294"/>
                <a:gd name="T10" fmla="+- 0 2292 2160"/>
                <a:gd name="T11" fmla="*/ 2292 h 586"/>
                <a:gd name="T12" fmla="+- 0 4550 4500"/>
                <a:gd name="T13" fmla="*/ T12 w 294"/>
                <a:gd name="T14" fmla="+- 0 2338 2160"/>
                <a:gd name="T15" fmla="*/ 2338 h 586"/>
                <a:gd name="T16" fmla="+- 0 4666 4500"/>
                <a:gd name="T17" fmla="*/ T16 w 294"/>
                <a:gd name="T18" fmla="+- 0 2210 2160"/>
                <a:gd name="T19" fmla="*/ 2210 h 586"/>
                <a:gd name="T20" fmla="+- 0 4768 4500"/>
                <a:gd name="T21" fmla="*/ T20 w 294"/>
                <a:gd name="T22" fmla="+- 0 2478 2160"/>
                <a:gd name="T23" fmla="*/ 2478 h 586"/>
                <a:gd name="T24" fmla="+- 0 4752 4500"/>
                <a:gd name="T25" fmla="*/ T24 w 294"/>
                <a:gd name="T26" fmla="+- 0 2408 2160"/>
                <a:gd name="T27" fmla="*/ 2408 h 586"/>
                <a:gd name="T28" fmla="+- 0 4586 4500"/>
                <a:gd name="T29" fmla="*/ T28 w 294"/>
                <a:gd name="T30" fmla="+- 0 2458 2160"/>
                <a:gd name="T31" fmla="*/ 2458 h 586"/>
                <a:gd name="T32" fmla="+- 0 4606 4500"/>
                <a:gd name="T33" fmla="*/ T32 w 294"/>
                <a:gd name="T34" fmla="+- 0 2524 2160"/>
                <a:gd name="T35" fmla="*/ 2524 h 586"/>
                <a:gd name="T36" fmla="+- 0 4768 4500"/>
                <a:gd name="T37" fmla="*/ T36 w 294"/>
                <a:gd name="T38" fmla="+- 0 2478 2160"/>
                <a:gd name="T39" fmla="*/ 2478 h 586"/>
                <a:gd name="T40" fmla="+- 0 4794 4500"/>
                <a:gd name="T41" fmla="*/ T40 w 294"/>
                <a:gd name="T42" fmla="+- 0 2682 2160"/>
                <a:gd name="T43" fmla="*/ 2682 h 586"/>
                <a:gd name="T44" fmla="+- 0 4626 4500"/>
                <a:gd name="T45" fmla="*/ T44 w 294"/>
                <a:gd name="T46" fmla="+- 0 2656 2160"/>
                <a:gd name="T47" fmla="*/ 2656 h 586"/>
                <a:gd name="T48" fmla="+- 0 4616 4500"/>
                <a:gd name="T49" fmla="*/ T48 w 294"/>
                <a:gd name="T50" fmla="+- 0 2726 2160"/>
                <a:gd name="T51" fmla="*/ 2726 h 586"/>
                <a:gd name="T52" fmla="+- 0 4782 4500"/>
                <a:gd name="T53" fmla="*/ T52 w 294"/>
                <a:gd name="T54" fmla="+- 0 2746 2160"/>
                <a:gd name="T55" fmla="*/ 2746 h 586"/>
                <a:gd name="T56" fmla="+- 0 4794 4500"/>
                <a:gd name="T57" fmla="*/ T56 w 294"/>
                <a:gd name="T58" fmla="+- 0 2682 2160"/>
                <a:gd name="T59" fmla="*/ 2682 h 5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294" h="586">
                  <a:moveTo>
                    <a:pt x="166" y="50"/>
                  </a:moveTo>
                  <a:lnTo>
                    <a:pt x="122" y="0"/>
                  </a:lnTo>
                  <a:lnTo>
                    <a:pt x="0" y="132"/>
                  </a:lnTo>
                  <a:lnTo>
                    <a:pt x="50" y="178"/>
                  </a:lnTo>
                  <a:lnTo>
                    <a:pt x="166" y="50"/>
                  </a:lnTo>
                  <a:moveTo>
                    <a:pt x="268" y="318"/>
                  </a:moveTo>
                  <a:lnTo>
                    <a:pt x="252" y="248"/>
                  </a:lnTo>
                  <a:lnTo>
                    <a:pt x="86" y="298"/>
                  </a:lnTo>
                  <a:lnTo>
                    <a:pt x="106" y="364"/>
                  </a:lnTo>
                  <a:lnTo>
                    <a:pt x="268" y="318"/>
                  </a:lnTo>
                  <a:moveTo>
                    <a:pt x="294" y="522"/>
                  </a:moveTo>
                  <a:lnTo>
                    <a:pt x="126" y="496"/>
                  </a:lnTo>
                  <a:lnTo>
                    <a:pt x="116" y="566"/>
                  </a:lnTo>
                  <a:lnTo>
                    <a:pt x="282" y="586"/>
                  </a:lnTo>
                  <a:lnTo>
                    <a:pt x="294" y="522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     </a:t>
            </a:r>
            <a:r>
              <a:rPr lang="en-US" dirty="0">
                <a:solidFill>
                  <a:schemeClr val="bg1"/>
                </a:solidFill>
              </a:rPr>
              <a:t>A common ‘Resource’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Q</a:t>
            </a:r>
            <a:r>
              <a:rPr lang="en-US" dirty="0">
                <a:solidFill>
                  <a:schemeClr val="bg1"/>
                </a:solidFill>
              </a:rPr>
              <a:t>. WHICH REQUEST WAS MADE FIRST?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Solution ; Individual </a:t>
            </a:r>
            <a:r>
              <a:rPr lang="en-US" dirty="0">
                <a:solidFill>
                  <a:schemeClr val="bg1"/>
                </a:solidFill>
              </a:rPr>
              <a:t>Clocks?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Are </a:t>
            </a:r>
            <a:r>
              <a:rPr lang="en-US" dirty="0">
                <a:solidFill>
                  <a:schemeClr val="bg1"/>
                </a:solidFill>
              </a:rPr>
              <a:t>individual </a:t>
            </a:r>
            <a:r>
              <a:rPr lang="en-US" dirty="0" smtClean="0">
                <a:solidFill>
                  <a:schemeClr val="bg1"/>
                </a:solidFill>
              </a:rPr>
              <a:t>clocks 							  accurate</a:t>
            </a:r>
            <a:r>
              <a:rPr lang="en-US" dirty="0">
                <a:solidFill>
                  <a:schemeClr val="bg1"/>
                </a:solidFill>
              </a:rPr>
              <a:t>, precise?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request </a:t>
            </a:r>
            <a:r>
              <a:rPr lang="en-US" dirty="0">
                <a:solidFill>
                  <a:schemeClr val="bg1"/>
                </a:solidFill>
              </a:rPr>
              <a:t>A	</a:t>
            </a:r>
            <a:r>
              <a:rPr lang="en-US" dirty="0" smtClean="0">
                <a:solidFill>
                  <a:schemeClr val="bg1"/>
                </a:solidFill>
              </a:rPr>
              <a:t>			request </a:t>
            </a:r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r>
              <a:rPr lang="en-US" dirty="0">
                <a:solidFill>
                  <a:schemeClr val="bg1"/>
                </a:solidFill>
              </a:rPr>
              <a:t>10:00 AM	</a:t>
            </a:r>
            <a:r>
              <a:rPr lang="en-US" dirty="0" smtClean="0">
                <a:solidFill>
                  <a:schemeClr val="bg1"/>
                </a:solidFill>
              </a:rPr>
              <a:t>			10:02 </a:t>
            </a:r>
            <a:r>
              <a:rPr lang="en-US" dirty="0">
                <a:solidFill>
                  <a:schemeClr val="bg1"/>
                </a:solidFill>
              </a:rPr>
              <a:t>AM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One </a:t>
            </a:r>
            <a:r>
              <a:rPr lang="en-US" dirty="0">
                <a:solidFill>
                  <a:schemeClr val="bg1"/>
                </a:solidFill>
              </a:rPr>
              <a:t>clock might run </a:t>
            </a:r>
            <a:r>
              <a:rPr lang="en-US" dirty="0" smtClean="0">
                <a:solidFill>
                  <a:schemeClr val="bg1"/>
                </a:solidFill>
              </a:rPr>
              <a:t>                          							faster/slower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815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quartz crystal oscillates at well deﬁned frequency and oscillations are counted (by hardware) in a register.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a certain number of oscillations, an interrupt is generated; this is the </a:t>
            </a:r>
            <a:r>
              <a:rPr lang="en-US" i="1" u="heavy" dirty="0">
                <a:latin typeface="Cambria" panose="02040503050406030204" pitchFamily="18" charset="0"/>
                <a:ea typeface="Cambria" panose="02040503050406030204" pitchFamily="18" charset="0"/>
              </a:rPr>
              <a:t>clock tick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At each clock tick, the computer clock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US" i="1" u="heavy" dirty="0" smtClean="0">
                <a:latin typeface="Cambria" panose="02040503050406030204" pitchFamily="18" charset="0"/>
                <a:ea typeface="Cambria" panose="02040503050406030204" pitchFamily="18" charset="0"/>
              </a:rPr>
              <a:t>incremented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software.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Drifting a Clock: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lv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 problems: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Crystals cannot be tuned perfectly. Temperature and other external factors can also inﬂuence their frequency.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u="heavy" dirty="0">
                <a:latin typeface="Cambria" panose="02040503050406030204" pitchFamily="18" charset="0"/>
                <a:ea typeface="Cambria" panose="02040503050406030204" pitchFamily="18" charset="0"/>
              </a:rPr>
              <a:t>Clock drift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 the computer clock differs from the real time.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Two crystals are never identical.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u="heavy" dirty="0">
                <a:latin typeface="Cambria" panose="02040503050406030204" pitchFamily="18" charset="0"/>
                <a:ea typeface="Cambria" panose="02040503050406030204" pitchFamily="18" charset="0"/>
              </a:rPr>
              <a:t>Clock skew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 the computer clocks on different processors of the distributed system show different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time.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Drifting a Clock (cont’d)..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A73-490B-4623-A473-9766C8518B57}" type="datetime6">
              <a:rPr lang="en-US" smtClean="0"/>
              <a:t>September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Drifting a Clock (cont’d)..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26999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82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NEED??</a:t>
            </a:r>
          </a:p>
          <a:p>
            <a:pPr lvl="0"/>
            <a:r>
              <a:rPr lang="en-US" i="1" u="heavy" dirty="0">
                <a:latin typeface="Cambria" panose="02040503050406030204" pitchFamily="18" charset="0"/>
                <a:ea typeface="Cambria" panose="02040503050406030204" pitchFamily="18" charset="0"/>
              </a:rPr>
              <a:t>Time driven systems: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statically scheduled systems activities are started at "precise" times in different points of the distributed system.</a:t>
            </a:r>
          </a:p>
          <a:p>
            <a:pPr lvl="0"/>
            <a:r>
              <a:rPr lang="en-US" i="1" u="heavy" dirty="0">
                <a:latin typeface="Cambria" panose="02040503050406030204" pitchFamily="18" charset="0"/>
                <a:ea typeface="Cambria" panose="02040503050406030204" pitchFamily="18" charset="0"/>
              </a:rPr>
              <a:t>Time stamps: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certain events or messages are associated with a time stamp showing the actual time when they have been produced; certain decisions in the system are based on the "exact" time of the event or event ordering.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Calculating the duration of activities: if such an activity starts on one processor and ﬁnishes on another (e.g. transmitting a message), calculating the duration needs clocks to be synchronized.</a:t>
            </a:r>
          </a:p>
          <a:p>
            <a:pPr marL="109728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Clock synchronization in a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Distributed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407944"/>
            <a:ext cx="1560672" cy="365760"/>
          </a:xfrm>
        </p:spPr>
        <p:txBody>
          <a:bodyPr/>
          <a:lstStyle/>
          <a:p>
            <a:fld id="{86E610FD-5B61-420F-BEFB-A79AF067348A}" type="datetime6">
              <a:rPr lang="en-US" smtClean="0"/>
              <a:t>September 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9B4C51A6111449BE7D97E009F4D0F" ma:contentTypeVersion="4" ma:contentTypeDescription="Create a new document." ma:contentTypeScope="" ma:versionID="a9b2de1480ab3e8ad2c9294cadfe7aae">
  <xsd:schema xmlns:xsd="http://www.w3.org/2001/XMLSchema" xmlns:xs="http://www.w3.org/2001/XMLSchema" xmlns:p="http://schemas.microsoft.com/office/2006/metadata/properties" xmlns:ns2="887c49a4-6cac-46a3-8142-76029e676722" targetNamespace="http://schemas.microsoft.com/office/2006/metadata/properties" ma:root="true" ma:fieldsID="2599063c2f827ee1d9ad5626014d06fc" ns2:_="">
    <xsd:import namespace="887c49a4-6cac-46a3-8142-76029e676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c49a4-6cac-46a3-8142-76029e676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AE4C19-ED93-4B3C-80A4-76FF398CC3F2}"/>
</file>

<file path=customXml/itemProps2.xml><?xml version="1.0" encoding="utf-8"?>
<ds:datastoreItem xmlns:ds="http://schemas.openxmlformats.org/officeDocument/2006/customXml" ds:itemID="{4AB340BA-3265-429D-9EC4-B1F014B626BD}"/>
</file>

<file path=customXml/itemProps3.xml><?xml version="1.0" encoding="utf-8"?>
<ds:datastoreItem xmlns:ds="http://schemas.openxmlformats.org/officeDocument/2006/customXml" ds:itemID="{620E7AF1-52E8-4C34-A718-83F632CFA5C8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999</TotalTime>
  <Words>1083</Words>
  <Application>Microsoft Office PowerPoint</Application>
  <PresentationFormat>On-screen Show (4:3)</PresentationFormat>
  <Paragraphs>274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                                                                          </vt:lpstr>
      <vt:lpstr>What is a Real Time System ?</vt:lpstr>
      <vt:lpstr>PowerPoint Presentation</vt:lpstr>
      <vt:lpstr>PowerPoint Presentation</vt:lpstr>
      <vt:lpstr>PowerPoint Presentation</vt:lpstr>
      <vt:lpstr>Drifting a Clock:</vt:lpstr>
      <vt:lpstr>Drifting a Clock (cont’d)..</vt:lpstr>
      <vt:lpstr>Drifting a Clock (cont’d)..</vt:lpstr>
      <vt:lpstr>Clock synchronization in a Distributed System</vt:lpstr>
      <vt:lpstr>Physical Clock</vt:lpstr>
      <vt:lpstr>“UNIVERSAL” TIME</vt:lpstr>
      <vt:lpstr>External synchronization</vt:lpstr>
      <vt:lpstr>Internal Synchronization</vt:lpstr>
      <vt:lpstr>Lack of Global Time in DS</vt:lpstr>
      <vt:lpstr>Lack of Global Time in DS</vt:lpstr>
      <vt:lpstr>PowerPoint Presentation</vt:lpstr>
      <vt:lpstr>PowerPoint Presentation</vt:lpstr>
      <vt:lpstr>Logical clocks &amp; concurrency</vt:lpstr>
      <vt:lpstr>PowerPoint Presentation</vt:lpstr>
      <vt:lpstr>Happened –before Relation</vt:lpstr>
      <vt:lpstr>Event Counting example</vt:lpstr>
      <vt:lpstr>Event Counting example</vt:lpstr>
      <vt:lpstr> Lamport’s algorithm </vt:lpstr>
      <vt:lpstr> Lamport’s algorithm </vt:lpstr>
      <vt:lpstr>Problem: Identical timestamps</vt:lpstr>
      <vt:lpstr>PowerPoint Presentation</vt:lpstr>
      <vt:lpstr>Lamport’s Logical Clock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Windows User</cp:lastModifiedBy>
  <cp:revision>67</cp:revision>
  <cp:lastPrinted>2020-08-31T09:41:48Z</cp:lastPrinted>
  <dcterms:created xsi:type="dcterms:W3CDTF">2006-08-16T00:00:00Z</dcterms:created>
  <dcterms:modified xsi:type="dcterms:W3CDTF">2021-09-10T06:21:49Z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0x010100DF29B4C51A6111449BE7D97E009F4D0F</vt:lpwstr>
  </property>
</Properties>
</file>