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7C7B7-D9B6-433C-83AE-78C2680AF4DF}" type="datetimeFigureOut">
              <a:rPr lang="it-IT" smtClean="0"/>
              <a:t>17/02/2023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F7464-60FA-43B2-89FC-ACC75B3601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51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9E29-1771-4CAB-AA8F-802DB51083BF}" type="datetime1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3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96C9-2637-410F-BB7B-FD574AC890BA}" type="datetime1">
              <a:rPr lang="it-IT" smtClean="0"/>
              <a:t>17/02/2023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55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74C0-117E-4F41-BE85-C61F4CEB0DE9}" type="datetime1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31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1922-D541-434B-BD20-BC5451A4809E}" type="datetime1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44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B7E5-4680-4B2D-87B0-922C1E7F870C}" type="datetime1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550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7275-155D-437C-BE2A-3BCC97584B5C}" type="datetime1">
              <a:rPr lang="it-IT" smtClean="0"/>
              <a:t>17/02/2023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28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EEFA-2446-4DBF-8EF0-09F3E572B77C}" type="datetime1">
              <a:rPr lang="it-IT" smtClean="0"/>
              <a:t>17/02/2023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717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5896-228B-4CDD-9E8E-175605E79269}" type="datetime1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349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8A3B-34D2-40B6-9798-6E0427A023AA}" type="datetime1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8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C32E-6B16-4FA7-A1C4-D00877F64767}" type="datetime1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7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CFC6-B925-4D2A-8A3B-94E9F12FB0D1}" type="datetime1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8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47E3-AEDE-48EA-89C2-EA0B24BAFD9C}" type="datetime1">
              <a:rPr lang="it-IT" smtClean="0"/>
              <a:t>17/02/2023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50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89F4-7F36-4414-BB10-2F20886C1479}" type="datetime1">
              <a:rPr lang="it-IT" smtClean="0"/>
              <a:t>17/02/2023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24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EC77-9786-4A12-A757-AA08ACFCB30B}" type="datetime1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66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49B0-D93C-4EF3-B4B9-47CA9700EBD2}" type="datetime1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0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231D-69F8-4330-A85E-741CD2CEF723}" type="datetime1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6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0E6C-F1C6-4F20-86AE-D4C12D377E10}" type="datetime1">
              <a:rPr lang="it-IT" smtClean="0"/>
              <a:t>17/02/2023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66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B80A76-537E-4AD3-ABD3-A155083D15B7}" type="datetime1">
              <a:rPr lang="it-IT" smtClean="0"/>
              <a:t>17/02/2023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24A2-201B-4680-ADFE-D0774A44F7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737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F9DE4E-A48F-A62B-C62B-15E4DCA6959F}"/>
              </a:ext>
            </a:extLst>
          </p:cNvPr>
          <p:cNvSpPr txBox="1"/>
          <p:nvPr/>
        </p:nvSpPr>
        <p:spPr>
          <a:xfrm>
            <a:off x="408264" y="67436"/>
            <a:ext cx="9557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/>
              <a:t>Business plan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55A8FA-F2F0-552D-564C-564D9CF1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3877" y="-1"/>
            <a:ext cx="447604" cy="528510"/>
          </a:xfrm>
        </p:spPr>
        <p:txBody>
          <a:bodyPr/>
          <a:lstStyle/>
          <a:p>
            <a:fld id="{E2BF24A2-201B-4680-ADFE-D0774A44F718}" type="slidenum">
              <a:rPr lang="it-IT" smtClean="0"/>
              <a:t>1</a:t>
            </a:fld>
            <a:endParaRPr lang="it-IT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BF98E39-6D9F-AB90-05FF-D1F791608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77" y="436231"/>
            <a:ext cx="447604" cy="450419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7389635C-DD6E-264B-EB73-577070E82231}"/>
              </a:ext>
            </a:extLst>
          </p:cNvPr>
          <p:cNvSpPr txBox="1">
            <a:spLocks/>
          </p:cNvSpPr>
          <p:nvPr/>
        </p:nvSpPr>
        <p:spPr bwMode="gray">
          <a:xfrm>
            <a:off x="10267564" y="621433"/>
            <a:ext cx="1020230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dirty="0" err="1"/>
              <a:t>Nexion</a:t>
            </a:r>
            <a:r>
              <a:rPr lang="it-IT" sz="900" dirty="0"/>
              <a:t> Spa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98829E-040F-7E10-E008-3F902A539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76" y="1611664"/>
            <a:ext cx="10441448" cy="481010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CAB2DC-C99C-7AAB-7E76-1D28A5B6323F}"/>
              </a:ext>
            </a:extLst>
          </p:cNvPr>
          <p:cNvSpPr/>
          <p:nvPr/>
        </p:nvSpPr>
        <p:spPr>
          <a:xfrm>
            <a:off x="2613469" y="1175432"/>
            <a:ext cx="5147444" cy="52322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C39AA-920B-C357-2BFC-68321E4A46DC}"/>
              </a:ext>
            </a:extLst>
          </p:cNvPr>
          <p:cNvSpPr txBox="1"/>
          <p:nvPr/>
        </p:nvSpPr>
        <p:spPr>
          <a:xfrm>
            <a:off x="408263" y="1175432"/>
            <a:ext cx="955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 cura di Elia Mazzuchelli</a:t>
            </a:r>
          </a:p>
        </p:txBody>
      </p:sp>
    </p:spTree>
    <p:extLst>
      <p:ext uri="{BB962C8B-B14F-4D97-AF65-F5344CB8AC3E}">
        <p14:creationId xmlns:p14="http://schemas.microsoft.com/office/powerpoint/2010/main" val="94929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83ED79-B475-08A1-80DA-88D7B72642F8}"/>
              </a:ext>
            </a:extLst>
          </p:cNvPr>
          <p:cNvSpPr txBox="1"/>
          <p:nvPr/>
        </p:nvSpPr>
        <p:spPr>
          <a:xfrm>
            <a:off x="349541" y="217907"/>
            <a:ext cx="9557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Analisi dei costi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61E149-253E-68D2-AD3A-66D73BF6CED1}"/>
              </a:ext>
            </a:extLst>
          </p:cNvPr>
          <p:cNvSpPr/>
          <p:nvPr/>
        </p:nvSpPr>
        <p:spPr>
          <a:xfrm>
            <a:off x="275438" y="1301139"/>
            <a:ext cx="11641123" cy="5297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1C619-4DF1-B1A4-420E-7E258FEB3063}"/>
              </a:ext>
            </a:extLst>
          </p:cNvPr>
          <p:cNvSpPr txBox="1"/>
          <p:nvPr/>
        </p:nvSpPr>
        <p:spPr>
          <a:xfrm>
            <a:off x="550875" y="1825783"/>
            <a:ext cx="11090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poter ipotizzare un guadagno bisogna prima analizzare tutti i costi richiesti per la realizzazione di un prodotto/servizio </a:t>
            </a:r>
            <a:r>
              <a:rPr lang="it-IT" u="sng" dirty="0">
                <a:solidFill>
                  <a:schemeClr val="bg1"/>
                </a:solidFill>
              </a:rPr>
              <a:t>ed il suo mantenimento</a:t>
            </a:r>
            <a:r>
              <a:rPr lang="it-IT" dirty="0">
                <a:solidFill>
                  <a:schemeClr val="bg1"/>
                </a:solidFill>
              </a:rPr>
              <a:t>. Tutti questi costi sono normalmente riportati in un documento a parte chiamato </a:t>
            </a:r>
            <a:r>
              <a:rPr lang="it-IT" i="1" dirty="0">
                <a:solidFill>
                  <a:schemeClr val="bg1"/>
                </a:solidFill>
              </a:rPr>
              <a:t>Business Case</a:t>
            </a:r>
            <a:r>
              <a:rPr lang="it-IT" dirty="0">
                <a:solidFill>
                  <a:schemeClr val="bg1"/>
                </a:solidFill>
              </a:rPr>
              <a:t>.</a:t>
            </a:r>
            <a:br>
              <a:rPr lang="it-IT" dirty="0">
                <a:solidFill>
                  <a:schemeClr val="bg1"/>
                </a:solidFill>
              </a:rPr>
            </a:br>
            <a:br>
              <a:rPr lang="it-IT" dirty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F168FAF4-C878-5ACA-546C-2CAF12F5DDD7}"/>
              </a:ext>
            </a:extLst>
          </p:cNvPr>
          <p:cNvSpPr txBox="1">
            <a:spLocks/>
          </p:cNvSpPr>
          <p:nvPr/>
        </p:nvSpPr>
        <p:spPr bwMode="gray">
          <a:xfrm>
            <a:off x="10345909" y="0"/>
            <a:ext cx="863540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BF24A2-201B-4680-ADFE-D0774A44F718}" type="slidenum">
              <a:rPr lang="it-IT" smtClean="0"/>
              <a:pPr/>
              <a:t>10</a:t>
            </a:fld>
            <a:endParaRPr lang="it-IT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A4B031A-3F64-C60A-D0D1-69EDE7818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77" y="436231"/>
            <a:ext cx="447604" cy="450419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8D123FB6-693D-232E-C437-50912F03A951}"/>
              </a:ext>
            </a:extLst>
          </p:cNvPr>
          <p:cNvSpPr txBox="1">
            <a:spLocks/>
          </p:cNvSpPr>
          <p:nvPr/>
        </p:nvSpPr>
        <p:spPr bwMode="gray">
          <a:xfrm>
            <a:off x="10267564" y="621433"/>
            <a:ext cx="1020230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dirty="0" err="1"/>
              <a:t>Nexion</a:t>
            </a:r>
            <a:r>
              <a:rPr lang="it-IT" sz="900" dirty="0"/>
              <a:t> Spa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68713-4BDA-212E-46E1-84C107CFA62B}"/>
              </a:ext>
            </a:extLst>
          </p:cNvPr>
          <p:cNvSpPr txBox="1"/>
          <p:nvPr/>
        </p:nvSpPr>
        <p:spPr>
          <a:xfrm>
            <a:off x="550875" y="2950592"/>
            <a:ext cx="11090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logica del </a:t>
            </a:r>
            <a:r>
              <a:rPr lang="it-IT" i="1" dirty="0">
                <a:solidFill>
                  <a:schemeClr val="bg1"/>
                </a:solidFill>
              </a:rPr>
              <a:t>Business Case</a:t>
            </a:r>
            <a:r>
              <a:rPr lang="it-IT" dirty="0">
                <a:solidFill>
                  <a:schemeClr val="bg1"/>
                </a:solidFill>
              </a:rPr>
              <a:t> è che ogni volta che si consumano risorse economiche, materiali o immateriali, ciò deve essere riportato all’interno del documento, al fine di tener traccia di tutte le spese effettuate.</a:t>
            </a:r>
            <a:br>
              <a:rPr lang="it-IT" dirty="0">
                <a:solidFill>
                  <a:schemeClr val="bg1"/>
                </a:solidFill>
              </a:rPr>
            </a:b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Inizialmente viene redatta una </a:t>
            </a:r>
            <a:r>
              <a:rPr lang="it-IT" u="sng" dirty="0">
                <a:solidFill>
                  <a:schemeClr val="bg1"/>
                </a:solidFill>
              </a:rPr>
              <a:t>previsione di massima </a:t>
            </a:r>
            <a:r>
              <a:rPr lang="it-IT" dirty="0">
                <a:solidFill>
                  <a:schemeClr val="bg1"/>
                </a:solidFill>
              </a:rPr>
              <a:t>del </a:t>
            </a:r>
            <a:r>
              <a:rPr lang="it-IT" i="1" dirty="0">
                <a:solidFill>
                  <a:schemeClr val="bg1"/>
                </a:solidFill>
              </a:rPr>
              <a:t>Business Case </a:t>
            </a:r>
            <a:r>
              <a:rPr lang="it-IT" dirty="0">
                <a:solidFill>
                  <a:schemeClr val="bg1"/>
                </a:solidFill>
              </a:rPr>
              <a:t>cercando di tenere in considerazione eventuali spese impreviste di percorso.</a:t>
            </a: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01B8455F-9915-7281-6D11-42D414022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657" y="421030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7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83ED79-B475-08A1-80DA-88D7B72642F8}"/>
              </a:ext>
            </a:extLst>
          </p:cNvPr>
          <p:cNvSpPr txBox="1"/>
          <p:nvPr/>
        </p:nvSpPr>
        <p:spPr>
          <a:xfrm>
            <a:off x="349541" y="217907"/>
            <a:ext cx="9557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Proiezioni economico finanziarie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61E149-253E-68D2-AD3A-66D73BF6CED1}"/>
              </a:ext>
            </a:extLst>
          </p:cNvPr>
          <p:cNvSpPr/>
          <p:nvPr/>
        </p:nvSpPr>
        <p:spPr>
          <a:xfrm>
            <a:off x="275438" y="1301139"/>
            <a:ext cx="11641123" cy="5297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1C619-4DF1-B1A4-420E-7E258FEB3063}"/>
              </a:ext>
            </a:extLst>
          </p:cNvPr>
          <p:cNvSpPr txBox="1"/>
          <p:nvPr/>
        </p:nvSpPr>
        <p:spPr>
          <a:xfrm>
            <a:off x="550875" y="1825783"/>
            <a:ext cx="11090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Affinché un’idea imprenditoriale possa esistere bisogna inoltre soffermarsi sull’aspetto più economico. In particolare bisogna teorizzare l’andamento economico finanziario, ovvero l’insieme dei costi e ricavi nei cicli di vita dei prodotti/servizi.</a:t>
            </a:r>
            <a:br>
              <a:rPr lang="it-IT" dirty="0">
                <a:solidFill>
                  <a:schemeClr val="bg1"/>
                </a:solidFill>
              </a:rPr>
            </a:b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La pianificazione economica finanziaria è forse la parte più difficile da teorizzare in quanto sono molteplici le variabili che potrebbero alterarla. Nonostante ciò anch’esso è fondamenta all’interno di un Business Plan in quanto molto spesso viene richiesto dai finanziatori.</a:t>
            </a: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F168FAF4-C878-5ACA-546C-2CAF12F5DDD7}"/>
              </a:ext>
            </a:extLst>
          </p:cNvPr>
          <p:cNvSpPr txBox="1">
            <a:spLocks/>
          </p:cNvSpPr>
          <p:nvPr/>
        </p:nvSpPr>
        <p:spPr bwMode="gray">
          <a:xfrm>
            <a:off x="10410720" y="0"/>
            <a:ext cx="733917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BF24A2-201B-4680-ADFE-D0774A44F718}" type="slidenum">
              <a:rPr lang="it-IT" smtClean="0"/>
              <a:pPr/>
              <a:t>11</a:t>
            </a:fld>
            <a:endParaRPr lang="it-IT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A4B031A-3F64-C60A-D0D1-69EDE7818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77" y="436231"/>
            <a:ext cx="447604" cy="450419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8D123FB6-693D-232E-C437-50912F03A951}"/>
              </a:ext>
            </a:extLst>
          </p:cNvPr>
          <p:cNvSpPr txBox="1">
            <a:spLocks/>
          </p:cNvSpPr>
          <p:nvPr/>
        </p:nvSpPr>
        <p:spPr bwMode="gray">
          <a:xfrm>
            <a:off x="10267564" y="621433"/>
            <a:ext cx="1020230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dirty="0" err="1"/>
              <a:t>Nexion</a:t>
            </a:r>
            <a:r>
              <a:rPr lang="it-IT" sz="900" dirty="0"/>
              <a:t> Spa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0955E-F474-42AD-F49F-7F7D316F1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174" y="5018709"/>
            <a:ext cx="2917092" cy="14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2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F9DE4E-A48F-A62B-C62B-15E4DCA6959F}"/>
              </a:ext>
            </a:extLst>
          </p:cNvPr>
          <p:cNvSpPr txBox="1"/>
          <p:nvPr/>
        </p:nvSpPr>
        <p:spPr>
          <a:xfrm>
            <a:off x="408264" y="67436"/>
            <a:ext cx="9557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/>
              <a:t>Business plan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55A8FA-F2F0-552D-564C-564D9CF1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7564" y="0"/>
            <a:ext cx="1020229" cy="528510"/>
          </a:xfrm>
        </p:spPr>
        <p:txBody>
          <a:bodyPr/>
          <a:lstStyle/>
          <a:p>
            <a:fld id="{E2BF24A2-201B-4680-ADFE-D0774A44F718}" type="slidenum">
              <a:rPr lang="it-IT" smtClean="0"/>
              <a:t>12</a:t>
            </a:fld>
            <a:endParaRPr lang="it-IT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BF98E39-6D9F-AB90-05FF-D1F791608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77" y="436231"/>
            <a:ext cx="447604" cy="450419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7389635C-DD6E-264B-EB73-577070E82231}"/>
              </a:ext>
            </a:extLst>
          </p:cNvPr>
          <p:cNvSpPr txBox="1">
            <a:spLocks/>
          </p:cNvSpPr>
          <p:nvPr/>
        </p:nvSpPr>
        <p:spPr bwMode="gray">
          <a:xfrm>
            <a:off x="10267564" y="621433"/>
            <a:ext cx="1020230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dirty="0" err="1"/>
              <a:t>Nexion</a:t>
            </a:r>
            <a:r>
              <a:rPr lang="it-IT" sz="900" dirty="0"/>
              <a:t> Spa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98829E-040F-7E10-E008-3F902A539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76" y="1611664"/>
            <a:ext cx="10441448" cy="481010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CAB2DC-C99C-7AAB-7E76-1D28A5B6323F}"/>
              </a:ext>
            </a:extLst>
          </p:cNvPr>
          <p:cNvSpPr/>
          <p:nvPr/>
        </p:nvSpPr>
        <p:spPr>
          <a:xfrm>
            <a:off x="2613469" y="1175432"/>
            <a:ext cx="5147444" cy="52322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C39AA-920B-C357-2BFC-68321E4A46DC}"/>
              </a:ext>
            </a:extLst>
          </p:cNvPr>
          <p:cNvSpPr txBox="1"/>
          <p:nvPr/>
        </p:nvSpPr>
        <p:spPr>
          <a:xfrm>
            <a:off x="408263" y="1175432"/>
            <a:ext cx="955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63768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83ED79-B475-08A1-80DA-88D7B72642F8}"/>
              </a:ext>
            </a:extLst>
          </p:cNvPr>
          <p:cNvSpPr txBox="1"/>
          <p:nvPr/>
        </p:nvSpPr>
        <p:spPr>
          <a:xfrm>
            <a:off x="349541" y="217907"/>
            <a:ext cx="9557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Definizione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61E149-253E-68D2-AD3A-66D73BF6CED1}"/>
              </a:ext>
            </a:extLst>
          </p:cNvPr>
          <p:cNvSpPr/>
          <p:nvPr/>
        </p:nvSpPr>
        <p:spPr>
          <a:xfrm>
            <a:off x="275438" y="1301139"/>
            <a:ext cx="11641123" cy="5297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1C619-4DF1-B1A4-420E-7E258FEB3063}"/>
              </a:ext>
            </a:extLst>
          </p:cNvPr>
          <p:cNvSpPr txBox="1"/>
          <p:nvPr/>
        </p:nvSpPr>
        <p:spPr>
          <a:xfrm>
            <a:off x="550878" y="2041904"/>
            <a:ext cx="1109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Business Plan è un mezzo di presentazione, analisi e apprendimento che consente all’impresa nascente di pianificare la sua attività e di verificarne la realizzabilità.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E4EEB-4B9F-B875-8E1C-453C3C08105F}"/>
              </a:ext>
            </a:extLst>
          </p:cNvPr>
          <p:cNvSpPr txBox="1"/>
          <p:nvPr/>
        </p:nvSpPr>
        <p:spPr>
          <a:xfrm>
            <a:off x="550878" y="3429000"/>
            <a:ext cx="11090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Strumento operativo che in maniera organica e sistematica, esplicita tutti gli elementi che compongono un progetto imprenditoriale, al fine di: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• pianificarli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• analizzarli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• evidenziarne i punti di forza e di debolezza 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2180E59D-6358-A4ED-F317-CC2A71AC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3877" y="-1"/>
            <a:ext cx="447604" cy="528510"/>
          </a:xfrm>
        </p:spPr>
        <p:txBody>
          <a:bodyPr/>
          <a:lstStyle/>
          <a:p>
            <a:fld id="{E2BF24A2-201B-4680-ADFE-D0774A44F718}" type="slidenum">
              <a:rPr lang="it-IT" smtClean="0"/>
              <a:t>2</a:t>
            </a:fld>
            <a:endParaRPr lang="it-IT" dirty="0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B7BE5DD2-0889-12B7-4760-C0342AD9C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77" y="436231"/>
            <a:ext cx="447604" cy="450419"/>
          </a:xfrm>
          <a:prstGeom prst="rect">
            <a:avLst/>
          </a:prstGeom>
        </p:spPr>
      </p:pic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EF98989F-CE7A-7D0C-9450-923D8E0FE38D}"/>
              </a:ext>
            </a:extLst>
          </p:cNvPr>
          <p:cNvSpPr txBox="1">
            <a:spLocks/>
          </p:cNvSpPr>
          <p:nvPr/>
        </p:nvSpPr>
        <p:spPr bwMode="gray">
          <a:xfrm>
            <a:off x="10267564" y="621433"/>
            <a:ext cx="1020230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dirty="0" err="1"/>
              <a:t>Nexion</a:t>
            </a:r>
            <a:r>
              <a:rPr lang="it-IT" sz="900" dirty="0"/>
              <a:t> Spa</a:t>
            </a:r>
          </a:p>
        </p:txBody>
      </p:sp>
    </p:spTree>
    <p:extLst>
      <p:ext uri="{BB962C8B-B14F-4D97-AF65-F5344CB8AC3E}">
        <p14:creationId xmlns:p14="http://schemas.microsoft.com/office/powerpoint/2010/main" val="212927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83ED79-B475-08A1-80DA-88D7B72642F8}"/>
              </a:ext>
            </a:extLst>
          </p:cNvPr>
          <p:cNvSpPr txBox="1"/>
          <p:nvPr/>
        </p:nvSpPr>
        <p:spPr>
          <a:xfrm>
            <a:off x="349541" y="217907"/>
            <a:ext cx="9557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A chi è rivolto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61E149-253E-68D2-AD3A-66D73BF6CED1}"/>
              </a:ext>
            </a:extLst>
          </p:cNvPr>
          <p:cNvSpPr/>
          <p:nvPr/>
        </p:nvSpPr>
        <p:spPr>
          <a:xfrm>
            <a:off x="275438" y="1301139"/>
            <a:ext cx="11641123" cy="5297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1C619-4DF1-B1A4-420E-7E258FEB3063}"/>
              </a:ext>
            </a:extLst>
          </p:cNvPr>
          <p:cNvSpPr txBox="1"/>
          <p:nvPr/>
        </p:nvSpPr>
        <p:spPr>
          <a:xfrm>
            <a:off x="473976" y="2119398"/>
            <a:ext cx="1124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• All’imprenditore per analisi e controllo interni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• Ai collaboratori dell’impresa per informazione e per la condivisione della strategia e degli obiettivi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• Alle banche per accedere al credito o a potenziali investitori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• Ai soggetti pubblici che gestiscono le richieste di agevolazioni</a:t>
            </a: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13BD9942-B746-62AA-7A18-6D213C20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3877" y="-1"/>
            <a:ext cx="447604" cy="528510"/>
          </a:xfrm>
        </p:spPr>
        <p:txBody>
          <a:bodyPr/>
          <a:lstStyle/>
          <a:p>
            <a:fld id="{E2BF24A2-201B-4680-ADFE-D0774A44F718}" type="slidenum">
              <a:rPr lang="it-IT" smtClean="0"/>
              <a:t>3</a:t>
            </a:fld>
            <a:endParaRPr lang="it-IT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8BBF523-D5BC-9EF0-EFD5-4FAFAEE72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77" y="436231"/>
            <a:ext cx="447604" cy="450419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1AB0C2C1-99AE-AC01-430D-A2DAD5815297}"/>
              </a:ext>
            </a:extLst>
          </p:cNvPr>
          <p:cNvSpPr txBox="1">
            <a:spLocks/>
          </p:cNvSpPr>
          <p:nvPr/>
        </p:nvSpPr>
        <p:spPr bwMode="gray">
          <a:xfrm>
            <a:off x="10267564" y="621433"/>
            <a:ext cx="1020230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dirty="0" err="1"/>
              <a:t>Nexion</a:t>
            </a:r>
            <a:r>
              <a:rPr lang="it-IT" sz="900" dirty="0"/>
              <a:t> Spa</a:t>
            </a:r>
          </a:p>
        </p:txBody>
      </p:sp>
      <p:pic>
        <p:nvPicPr>
          <p:cNvPr id="7" name="Picture 6" descr="A group of people standing in a circle&#10;&#10;Description automatically generated with low confidence">
            <a:extLst>
              <a:ext uri="{FF2B5EF4-FFF2-40B4-BE49-F238E27FC236}">
                <a16:creationId xmlns:a16="http://schemas.microsoft.com/office/drawing/2014/main" id="{DA9062CD-3CFA-5CF7-39B7-DD35D3FC7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8" y="3701957"/>
            <a:ext cx="8191500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2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83ED79-B475-08A1-80DA-88D7B72642F8}"/>
              </a:ext>
            </a:extLst>
          </p:cNvPr>
          <p:cNvSpPr txBox="1"/>
          <p:nvPr/>
        </p:nvSpPr>
        <p:spPr>
          <a:xfrm>
            <a:off x="349541" y="217907"/>
            <a:ext cx="9557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Com’è composto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61E149-253E-68D2-AD3A-66D73BF6CED1}"/>
              </a:ext>
            </a:extLst>
          </p:cNvPr>
          <p:cNvSpPr/>
          <p:nvPr/>
        </p:nvSpPr>
        <p:spPr>
          <a:xfrm>
            <a:off x="275438" y="1301139"/>
            <a:ext cx="11641123" cy="5297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1C619-4DF1-B1A4-420E-7E258FEB3063}"/>
              </a:ext>
            </a:extLst>
          </p:cNvPr>
          <p:cNvSpPr txBox="1"/>
          <p:nvPr/>
        </p:nvSpPr>
        <p:spPr>
          <a:xfrm>
            <a:off x="550876" y="1943229"/>
            <a:ext cx="11090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Non esiste un vero e proprio standard di Business Plan ma nonostante ciò è comunque possibile suddividerlo in varie sezioni. Le più comuni sono:</a:t>
            </a:r>
            <a:br>
              <a:rPr lang="it-IT" dirty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• Idea imprenditoriale</a:t>
            </a:r>
          </a:p>
          <a:p>
            <a:r>
              <a:rPr lang="it-IT" dirty="0">
                <a:solidFill>
                  <a:schemeClr val="bg1"/>
                </a:solidFill>
              </a:rPr>
              <a:t>• Definizione dei soggetti dell’impresa</a:t>
            </a:r>
          </a:p>
          <a:p>
            <a:r>
              <a:rPr lang="it-IT" dirty="0">
                <a:solidFill>
                  <a:schemeClr val="bg1"/>
                </a:solidFill>
              </a:rPr>
              <a:t>• Descrizione del prodotto/servizio</a:t>
            </a:r>
          </a:p>
          <a:p>
            <a:r>
              <a:rPr lang="it-IT" dirty="0">
                <a:solidFill>
                  <a:schemeClr val="bg1"/>
                </a:solidFill>
              </a:rPr>
              <a:t>• Analisi del mercato di riferimento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• Strategie di marketing</a:t>
            </a:r>
          </a:p>
          <a:p>
            <a:r>
              <a:rPr lang="it-IT" dirty="0">
                <a:solidFill>
                  <a:schemeClr val="bg1"/>
                </a:solidFill>
              </a:rPr>
              <a:t>•Analisi dei costi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• Proiezioni economico finanziarie</a:t>
            </a: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F168FAF4-C878-5ACA-546C-2CAF12F5DDD7}"/>
              </a:ext>
            </a:extLst>
          </p:cNvPr>
          <p:cNvSpPr txBox="1">
            <a:spLocks/>
          </p:cNvSpPr>
          <p:nvPr/>
        </p:nvSpPr>
        <p:spPr bwMode="gray">
          <a:xfrm>
            <a:off x="10553877" y="-1"/>
            <a:ext cx="447604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BF24A2-201B-4680-ADFE-D0774A44F718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A4B031A-3F64-C60A-D0D1-69EDE7818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77" y="436231"/>
            <a:ext cx="447604" cy="450419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8D123FB6-693D-232E-C437-50912F03A951}"/>
              </a:ext>
            </a:extLst>
          </p:cNvPr>
          <p:cNvSpPr txBox="1">
            <a:spLocks/>
          </p:cNvSpPr>
          <p:nvPr/>
        </p:nvSpPr>
        <p:spPr bwMode="gray">
          <a:xfrm>
            <a:off x="10267564" y="621433"/>
            <a:ext cx="1020230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dirty="0" err="1"/>
              <a:t>Nexion</a:t>
            </a:r>
            <a:r>
              <a:rPr lang="it-IT" sz="900" dirty="0"/>
              <a:t> Spa</a:t>
            </a:r>
          </a:p>
        </p:txBody>
      </p:sp>
    </p:spTree>
    <p:extLst>
      <p:ext uri="{BB962C8B-B14F-4D97-AF65-F5344CB8AC3E}">
        <p14:creationId xmlns:p14="http://schemas.microsoft.com/office/powerpoint/2010/main" val="371133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83ED79-B475-08A1-80DA-88D7B72642F8}"/>
              </a:ext>
            </a:extLst>
          </p:cNvPr>
          <p:cNvSpPr txBox="1"/>
          <p:nvPr/>
        </p:nvSpPr>
        <p:spPr>
          <a:xfrm>
            <a:off x="349541" y="217907"/>
            <a:ext cx="9557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Idea imprenditoriale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61E149-253E-68D2-AD3A-66D73BF6CED1}"/>
              </a:ext>
            </a:extLst>
          </p:cNvPr>
          <p:cNvSpPr/>
          <p:nvPr/>
        </p:nvSpPr>
        <p:spPr>
          <a:xfrm>
            <a:off x="275438" y="1301139"/>
            <a:ext cx="11641123" cy="5297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1C619-4DF1-B1A4-420E-7E258FEB3063}"/>
              </a:ext>
            </a:extLst>
          </p:cNvPr>
          <p:cNvSpPr txBox="1"/>
          <p:nvPr/>
        </p:nvSpPr>
        <p:spPr>
          <a:xfrm>
            <a:off x="550876" y="1943229"/>
            <a:ext cx="11090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Consiste nella descrizione dell’idea di business che c’è alla base.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descrizione deve essere sintetica e deve trattare tutti i prodotti o servizi che si vogliono commercializzare. Di ogni prodotto bisogna illustrare le caratteristiche, i processi produttivi che si vuole usare per produrlo, i materiali utilizzati e cosa ha di innovativo.</a:t>
            </a: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F168FAF4-C878-5ACA-546C-2CAF12F5DDD7}"/>
              </a:ext>
            </a:extLst>
          </p:cNvPr>
          <p:cNvSpPr txBox="1">
            <a:spLocks/>
          </p:cNvSpPr>
          <p:nvPr/>
        </p:nvSpPr>
        <p:spPr bwMode="gray">
          <a:xfrm>
            <a:off x="10553877" y="-1"/>
            <a:ext cx="447604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BF24A2-201B-4680-ADFE-D0774A44F718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A4B031A-3F64-C60A-D0D1-69EDE7818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77" y="436231"/>
            <a:ext cx="447604" cy="450419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8D123FB6-693D-232E-C437-50912F03A951}"/>
              </a:ext>
            </a:extLst>
          </p:cNvPr>
          <p:cNvSpPr txBox="1">
            <a:spLocks/>
          </p:cNvSpPr>
          <p:nvPr/>
        </p:nvSpPr>
        <p:spPr bwMode="gray">
          <a:xfrm>
            <a:off x="10267564" y="621433"/>
            <a:ext cx="1020230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dirty="0" err="1"/>
              <a:t>Nexion</a:t>
            </a:r>
            <a:r>
              <a:rPr lang="it-IT" sz="900" dirty="0"/>
              <a:t> Spa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08CE3-C8FD-3952-5FF0-E13360EB4426}"/>
              </a:ext>
            </a:extLst>
          </p:cNvPr>
          <p:cNvSpPr txBox="1"/>
          <p:nvPr/>
        </p:nvSpPr>
        <p:spPr>
          <a:xfrm>
            <a:off x="610997" y="3571753"/>
            <a:ext cx="6158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Viene inoltre affiancata dall’analisi </a:t>
            </a:r>
            <a:r>
              <a:rPr lang="it-IT" b="1" dirty="0">
                <a:solidFill>
                  <a:schemeClr val="bg1"/>
                </a:solidFill>
              </a:rPr>
              <a:t>S.W.O.T.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b="1" i="1" dirty="0" err="1">
                <a:solidFill>
                  <a:schemeClr val="bg1"/>
                </a:solidFill>
              </a:rPr>
              <a:t>S</a:t>
            </a:r>
            <a:r>
              <a:rPr lang="it-IT" i="1" dirty="0" err="1">
                <a:solidFill>
                  <a:schemeClr val="bg1"/>
                </a:solidFill>
              </a:rPr>
              <a:t>trengths</a:t>
            </a:r>
            <a:br>
              <a:rPr lang="it-IT" i="1" dirty="0">
                <a:solidFill>
                  <a:schemeClr val="bg1"/>
                </a:solidFill>
              </a:rPr>
            </a:br>
            <a:r>
              <a:rPr lang="it-IT" b="1" i="1" dirty="0" err="1">
                <a:solidFill>
                  <a:schemeClr val="bg1"/>
                </a:solidFill>
              </a:rPr>
              <a:t>W</a:t>
            </a:r>
            <a:r>
              <a:rPr lang="it-IT" i="1" dirty="0" err="1">
                <a:solidFill>
                  <a:schemeClr val="bg1"/>
                </a:solidFill>
              </a:rPr>
              <a:t>eaknesses</a:t>
            </a:r>
            <a:br>
              <a:rPr lang="it-IT" i="1" dirty="0">
                <a:solidFill>
                  <a:schemeClr val="bg1"/>
                </a:solidFill>
              </a:rPr>
            </a:br>
            <a:r>
              <a:rPr lang="it-IT" b="1" i="1" dirty="0" err="1">
                <a:solidFill>
                  <a:schemeClr val="bg1"/>
                </a:solidFill>
              </a:rPr>
              <a:t>O</a:t>
            </a:r>
            <a:r>
              <a:rPr lang="it-IT" i="1" dirty="0" err="1">
                <a:solidFill>
                  <a:schemeClr val="bg1"/>
                </a:solidFill>
              </a:rPr>
              <a:t>pportunities</a:t>
            </a:r>
            <a:br>
              <a:rPr lang="it-IT" i="1" dirty="0">
                <a:solidFill>
                  <a:schemeClr val="bg1"/>
                </a:solidFill>
              </a:rPr>
            </a:br>
            <a:r>
              <a:rPr lang="it-IT" b="1" i="1" dirty="0" err="1">
                <a:solidFill>
                  <a:schemeClr val="bg1"/>
                </a:solidFill>
              </a:rPr>
              <a:t>T</a:t>
            </a:r>
            <a:r>
              <a:rPr lang="it-IT" i="1" dirty="0" err="1">
                <a:solidFill>
                  <a:schemeClr val="bg1"/>
                </a:solidFill>
              </a:rPr>
              <a:t>hreats</a:t>
            </a:r>
            <a:r>
              <a:rPr lang="it-IT" dirty="0">
                <a:solidFill>
                  <a:schemeClr val="bg1"/>
                </a:solidFill>
              </a:rPr>
              <a:t>.</a:t>
            </a:r>
            <a:br>
              <a:rPr lang="it-IT" dirty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6B574A-9103-B080-07F9-1DD0C27FB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920" y="3437444"/>
            <a:ext cx="4441034" cy="31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7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83ED79-B475-08A1-80DA-88D7B72642F8}"/>
              </a:ext>
            </a:extLst>
          </p:cNvPr>
          <p:cNvSpPr txBox="1"/>
          <p:nvPr/>
        </p:nvSpPr>
        <p:spPr>
          <a:xfrm>
            <a:off x="349541" y="217907"/>
            <a:ext cx="9557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Soggetti dell’impresa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61E149-253E-68D2-AD3A-66D73BF6CED1}"/>
              </a:ext>
            </a:extLst>
          </p:cNvPr>
          <p:cNvSpPr/>
          <p:nvPr/>
        </p:nvSpPr>
        <p:spPr>
          <a:xfrm>
            <a:off x="275438" y="1301139"/>
            <a:ext cx="11641123" cy="5297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1C619-4DF1-B1A4-420E-7E258FEB3063}"/>
              </a:ext>
            </a:extLst>
          </p:cNvPr>
          <p:cNvSpPr txBox="1"/>
          <p:nvPr/>
        </p:nvSpPr>
        <p:spPr>
          <a:xfrm>
            <a:off x="550875" y="1825783"/>
            <a:ext cx="11090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definire i soggetti di un’impresa viene redatto un organigramma aziendale.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L’organigramma raffigura la struttura organizzativa dei soggetti, evidenziandone i ruoli, i legami funzionali e gerarchici, la divisione dei compiti e la responsabilità delle persone che lavorano in azienda in un preciso momento storico.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L’organigramma varia nel tempo col variare degli incarichi, organico aziendale, inquadramenti e mansioni.</a:t>
            </a: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F168FAF4-C878-5ACA-546C-2CAF12F5DDD7}"/>
              </a:ext>
            </a:extLst>
          </p:cNvPr>
          <p:cNvSpPr txBox="1">
            <a:spLocks/>
          </p:cNvSpPr>
          <p:nvPr/>
        </p:nvSpPr>
        <p:spPr bwMode="gray">
          <a:xfrm>
            <a:off x="10553877" y="-1"/>
            <a:ext cx="447604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BF24A2-201B-4680-ADFE-D0774A44F718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A4B031A-3F64-C60A-D0D1-69EDE7818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77" y="436231"/>
            <a:ext cx="447604" cy="450419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8D123FB6-693D-232E-C437-50912F03A951}"/>
              </a:ext>
            </a:extLst>
          </p:cNvPr>
          <p:cNvSpPr txBox="1">
            <a:spLocks/>
          </p:cNvSpPr>
          <p:nvPr/>
        </p:nvSpPr>
        <p:spPr bwMode="gray">
          <a:xfrm>
            <a:off x="10267564" y="621433"/>
            <a:ext cx="1020230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dirty="0" err="1"/>
              <a:t>Nexion</a:t>
            </a:r>
            <a:r>
              <a:rPr lang="it-IT" sz="900" dirty="0"/>
              <a:t> Spa</a:t>
            </a:r>
          </a:p>
        </p:txBody>
      </p:sp>
      <p:pic>
        <p:nvPicPr>
          <p:cNvPr id="7" name="Picture 6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22A76FBE-C676-A980-93BD-4E0E567D3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84" y="3848751"/>
            <a:ext cx="5009029" cy="2564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85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83ED79-B475-08A1-80DA-88D7B72642F8}"/>
              </a:ext>
            </a:extLst>
          </p:cNvPr>
          <p:cNvSpPr txBox="1"/>
          <p:nvPr/>
        </p:nvSpPr>
        <p:spPr>
          <a:xfrm>
            <a:off x="349541" y="217907"/>
            <a:ext cx="955785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700" dirty="0"/>
              <a:t>Descrizione del prodotto/servizio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61E149-253E-68D2-AD3A-66D73BF6CED1}"/>
              </a:ext>
            </a:extLst>
          </p:cNvPr>
          <p:cNvSpPr/>
          <p:nvPr/>
        </p:nvSpPr>
        <p:spPr>
          <a:xfrm>
            <a:off x="275438" y="1301139"/>
            <a:ext cx="11641123" cy="5297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1C619-4DF1-B1A4-420E-7E258FEB3063}"/>
              </a:ext>
            </a:extLst>
          </p:cNvPr>
          <p:cNvSpPr txBox="1"/>
          <p:nvPr/>
        </p:nvSpPr>
        <p:spPr>
          <a:xfrm>
            <a:off x="550875" y="1825783"/>
            <a:ext cx="11090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 nella descrizione dell'idea imprenditoriale viene messa in luce la composizione di prodotti e servizi offerti dall’azienda ed i relativi punti di forza e debolezza, nella descrizione del prodotto/servizio bisogna riportare tutti i dettagli tecnici e funzionali, commentando inoltre ciò che differenzia il prodotto/servizio rispetto ai prodotti/servizi già esistenti sul mercato.</a:t>
            </a: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F168FAF4-C878-5ACA-546C-2CAF12F5DDD7}"/>
              </a:ext>
            </a:extLst>
          </p:cNvPr>
          <p:cNvSpPr txBox="1">
            <a:spLocks/>
          </p:cNvSpPr>
          <p:nvPr/>
        </p:nvSpPr>
        <p:spPr bwMode="gray">
          <a:xfrm>
            <a:off x="10553877" y="-1"/>
            <a:ext cx="447604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BF24A2-201B-4680-ADFE-D0774A44F718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A4B031A-3F64-C60A-D0D1-69EDE7818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77" y="436231"/>
            <a:ext cx="447604" cy="450419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8D123FB6-693D-232E-C437-50912F03A951}"/>
              </a:ext>
            </a:extLst>
          </p:cNvPr>
          <p:cNvSpPr txBox="1">
            <a:spLocks/>
          </p:cNvSpPr>
          <p:nvPr/>
        </p:nvSpPr>
        <p:spPr bwMode="gray">
          <a:xfrm>
            <a:off x="10267564" y="621433"/>
            <a:ext cx="1020230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dirty="0" err="1"/>
              <a:t>Nexion</a:t>
            </a:r>
            <a:r>
              <a:rPr lang="it-IT" sz="900" dirty="0"/>
              <a:t> Spa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9084788-7322-07E0-3B62-4013446EF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488" y="3735958"/>
            <a:ext cx="2685811" cy="26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7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83ED79-B475-08A1-80DA-88D7B72642F8}"/>
              </a:ext>
            </a:extLst>
          </p:cNvPr>
          <p:cNvSpPr txBox="1"/>
          <p:nvPr/>
        </p:nvSpPr>
        <p:spPr>
          <a:xfrm>
            <a:off x="349541" y="217907"/>
            <a:ext cx="9557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Analisi del mercato di riferimento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61E149-253E-68D2-AD3A-66D73BF6CED1}"/>
              </a:ext>
            </a:extLst>
          </p:cNvPr>
          <p:cNvSpPr/>
          <p:nvPr/>
        </p:nvSpPr>
        <p:spPr>
          <a:xfrm>
            <a:off x="275438" y="1301139"/>
            <a:ext cx="11641123" cy="5297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1C619-4DF1-B1A4-420E-7E258FEB3063}"/>
              </a:ext>
            </a:extLst>
          </p:cNvPr>
          <p:cNvSpPr txBox="1"/>
          <p:nvPr/>
        </p:nvSpPr>
        <p:spPr>
          <a:xfrm>
            <a:off x="550875" y="1825783"/>
            <a:ext cx="11090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Durante l’ideazione preliminare di un prodotto/servizio viene dedicato del tempo all’analisi del mercato, in particolare vengono individuati i bisogni di cui il mercato è privo.</a:t>
            </a:r>
          </a:p>
          <a:p>
            <a:r>
              <a:rPr lang="it-IT" dirty="0">
                <a:solidFill>
                  <a:schemeClr val="bg1"/>
                </a:solidFill>
              </a:rPr>
              <a:t>Bisogna inoltre definire il mercato di riferimento del prodotto/servizio, ciò viene fatto attraverso un’analisi geografica e demografica, tenendo sempre in mente le caratteristiche del prodotto/servizio che si sta offrendo.</a:t>
            </a:r>
          </a:p>
          <a:p>
            <a:r>
              <a:rPr lang="it-IT" dirty="0">
                <a:solidFill>
                  <a:schemeClr val="bg1"/>
                </a:solidFill>
              </a:rPr>
              <a:t>Vanno inoltre analizzati i prodotti/servizi dei competitor, studiandone gli S.W.O.T. e comparandoli col prodotto che si sta ideando.</a:t>
            </a: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F168FAF4-C878-5ACA-546C-2CAF12F5DDD7}"/>
              </a:ext>
            </a:extLst>
          </p:cNvPr>
          <p:cNvSpPr txBox="1">
            <a:spLocks/>
          </p:cNvSpPr>
          <p:nvPr/>
        </p:nvSpPr>
        <p:spPr bwMode="gray">
          <a:xfrm>
            <a:off x="10553877" y="-1"/>
            <a:ext cx="447604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BF24A2-201B-4680-ADFE-D0774A44F718}" type="slidenum">
              <a:rPr lang="it-IT" smtClean="0"/>
              <a:pPr/>
              <a:t>8</a:t>
            </a:fld>
            <a:endParaRPr lang="it-IT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A4B031A-3F64-C60A-D0D1-69EDE7818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77" y="436231"/>
            <a:ext cx="447604" cy="450419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8D123FB6-693D-232E-C437-50912F03A951}"/>
              </a:ext>
            </a:extLst>
          </p:cNvPr>
          <p:cNvSpPr txBox="1">
            <a:spLocks/>
          </p:cNvSpPr>
          <p:nvPr/>
        </p:nvSpPr>
        <p:spPr bwMode="gray">
          <a:xfrm>
            <a:off x="10267564" y="621433"/>
            <a:ext cx="1020230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dirty="0" err="1"/>
              <a:t>Nexion</a:t>
            </a:r>
            <a:r>
              <a:rPr lang="it-IT" sz="900" dirty="0"/>
              <a:t> Spa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0BD4369-EFA6-E7C7-7430-8CA71910D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90" y="3422352"/>
            <a:ext cx="3327631" cy="332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1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83ED79-B475-08A1-80DA-88D7B72642F8}"/>
              </a:ext>
            </a:extLst>
          </p:cNvPr>
          <p:cNvSpPr txBox="1"/>
          <p:nvPr/>
        </p:nvSpPr>
        <p:spPr>
          <a:xfrm>
            <a:off x="349541" y="217907"/>
            <a:ext cx="9557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Strategie di marketing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61E149-253E-68D2-AD3A-66D73BF6CED1}"/>
              </a:ext>
            </a:extLst>
          </p:cNvPr>
          <p:cNvSpPr/>
          <p:nvPr/>
        </p:nvSpPr>
        <p:spPr>
          <a:xfrm>
            <a:off x="275438" y="1301139"/>
            <a:ext cx="11641123" cy="5297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1C619-4DF1-B1A4-420E-7E258FEB3063}"/>
              </a:ext>
            </a:extLst>
          </p:cNvPr>
          <p:cNvSpPr txBox="1"/>
          <p:nvPr/>
        </p:nvSpPr>
        <p:spPr>
          <a:xfrm>
            <a:off x="550875" y="1825783"/>
            <a:ext cx="110902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Al fine di vendere un prodotto/servizio bisogna riflettere anche sulle strategie di marketing che si vogliono adottare.</a:t>
            </a:r>
            <a:br>
              <a:rPr lang="it-IT" dirty="0">
                <a:solidFill>
                  <a:schemeClr val="bg1"/>
                </a:solidFill>
              </a:rPr>
            </a:b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La modalità con cui viene commercializzato un prodotto/servizio varia dal prodotto/servizio stesso.</a:t>
            </a:r>
            <a:br>
              <a:rPr lang="it-IT" dirty="0">
                <a:solidFill>
                  <a:schemeClr val="bg1"/>
                </a:solidFill>
              </a:rPr>
            </a:b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Bisogna definire la propria strategia commerciale tenendo in considerazione: </a:t>
            </a:r>
          </a:p>
          <a:p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• il prodotto</a:t>
            </a:r>
          </a:p>
          <a:p>
            <a:r>
              <a:rPr lang="it-IT" dirty="0">
                <a:solidFill>
                  <a:schemeClr val="bg1"/>
                </a:solidFill>
              </a:rPr>
              <a:t>• il servizio al cliente</a:t>
            </a:r>
          </a:p>
          <a:p>
            <a:r>
              <a:rPr lang="it-IT" dirty="0">
                <a:solidFill>
                  <a:schemeClr val="bg1"/>
                </a:solidFill>
              </a:rPr>
              <a:t>• il canale di distribuzione</a:t>
            </a:r>
          </a:p>
          <a:p>
            <a:r>
              <a:rPr lang="it-IT" dirty="0">
                <a:solidFill>
                  <a:schemeClr val="bg1"/>
                </a:solidFill>
              </a:rPr>
              <a:t>• la promozione</a:t>
            </a:r>
          </a:p>
          <a:p>
            <a:r>
              <a:rPr lang="it-IT" dirty="0">
                <a:solidFill>
                  <a:schemeClr val="bg1"/>
                </a:solidFill>
              </a:rPr>
              <a:t>• la vendita personale</a:t>
            </a:r>
          </a:p>
          <a:p>
            <a:r>
              <a:rPr lang="it-IT" dirty="0">
                <a:solidFill>
                  <a:schemeClr val="bg1"/>
                </a:solidFill>
              </a:rPr>
              <a:t>• il prezzo</a:t>
            </a:r>
          </a:p>
          <a:p>
            <a:r>
              <a:rPr lang="it-IT" dirty="0">
                <a:solidFill>
                  <a:schemeClr val="bg1"/>
                </a:solidFill>
              </a:rPr>
              <a:t>•le garanzie post-vendita</a:t>
            </a: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F168FAF4-C878-5ACA-546C-2CAF12F5DDD7}"/>
              </a:ext>
            </a:extLst>
          </p:cNvPr>
          <p:cNvSpPr txBox="1">
            <a:spLocks/>
          </p:cNvSpPr>
          <p:nvPr/>
        </p:nvSpPr>
        <p:spPr bwMode="gray">
          <a:xfrm>
            <a:off x="10410720" y="0"/>
            <a:ext cx="733917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BF24A2-201B-4680-ADFE-D0774A44F718}" type="slidenum">
              <a:rPr lang="it-IT" smtClean="0"/>
              <a:pPr/>
              <a:t>9</a:t>
            </a:fld>
            <a:endParaRPr lang="it-IT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A4B031A-3F64-C60A-D0D1-69EDE7818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77" y="436231"/>
            <a:ext cx="447604" cy="450419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8D123FB6-693D-232E-C437-50912F03A951}"/>
              </a:ext>
            </a:extLst>
          </p:cNvPr>
          <p:cNvSpPr txBox="1">
            <a:spLocks/>
          </p:cNvSpPr>
          <p:nvPr/>
        </p:nvSpPr>
        <p:spPr bwMode="gray">
          <a:xfrm>
            <a:off x="10267564" y="621433"/>
            <a:ext cx="1020230" cy="5285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dirty="0" err="1"/>
              <a:t>Nexion</a:t>
            </a:r>
            <a:r>
              <a:rPr lang="it-IT" sz="900" dirty="0"/>
              <a:t> Spa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1BCC931-D3A3-1B82-13C6-FB51DED8A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06" y="3255690"/>
            <a:ext cx="3233952" cy="33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05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810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Mazzuchelli Elia</dc:creator>
  <cp:lastModifiedBy>Mazzuchelli Elia</cp:lastModifiedBy>
  <cp:revision>2</cp:revision>
  <dcterms:created xsi:type="dcterms:W3CDTF">2023-02-17T13:50:07Z</dcterms:created>
  <dcterms:modified xsi:type="dcterms:W3CDTF">2023-02-17T15:29:27Z</dcterms:modified>
</cp:coreProperties>
</file>