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70" r:id="rId1"/>
  </p:sldMasterIdLst>
  <p:sldIdLst>
    <p:sldId id="289" r:id="rId2"/>
    <p:sldId id="290" r:id="rId3"/>
    <p:sldId id="291" r:id="rId4"/>
    <p:sldId id="256" r:id="rId5"/>
    <p:sldId id="257" r:id="rId6"/>
    <p:sldId id="259" r:id="rId7"/>
    <p:sldId id="260" r:id="rId8"/>
    <p:sldId id="261" r:id="rId9"/>
    <p:sldId id="262" r:id="rId10"/>
    <p:sldId id="264" r:id="rId11"/>
    <p:sldId id="268" r:id="rId12"/>
    <p:sldId id="263" r:id="rId13"/>
    <p:sldId id="258" r:id="rId14"/>
    <p:sldId id="267" r:id="rId15"/>
    <p:sldId id="265" r:id="rId16"/>
    <p:sldId id="266" r:id="rId17"/>
    <p:sldId id="269" r:id="rId18"/>
    <p:sldId id="270" r:id="rId19"/>
    <p:sldId id="271" r:id="rId20"/>
    <p:sldId id="272" r:id="rId21"/>
    <p:sldId id="273" r:id="rId22"/>
    <p:sldId id="274" r:id="rId23"/>
    <p:sldId id="275" r:id="rId24"/>
    <p:sldId id="276" r:id="rId25"/>
    <p:sldId id="278" r:id="rId26"/>
    <p:sldId id="277" r:id="rId27"/>
    <p:sldId id="279" r:id="rId28"/>
    <p:sldId id="280" r:id="rId29"/>
    <p:sldId id="281" r:id="rId30"/>
    <p:sldId id="282" r:id="rId31"/>
    <p:sldId id="283" r:id="rId32"/>
    <p:sldId id="284" r:id="rId33"/>
    <p:sldId id="285" r:id="rId34"/>
    <p:sldId id="286" r:id="rId35"/>
    <p:sldId id="287" r:id="rId36"/>
    <p:sldId id="28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22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F7804078-CAEC-4330-8EC0-D79E83BBD85D}" type="datetimeFigureOut">
              <a:rPr lang="en-US" smtClean="0"/>
              <a:t>5/20/2019</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D0529E5-970C-4D73-956A-3480691C3CB2}"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311348223"/>
      </p:ext>
    </p:extLst>
  </p:cSld>
  <p:clrMapOvr>
    <a:masterClrMapping/>
  </p:clrMapOvr>
  <p:extLst mod="1">
    <p:ext uri="{DCECCB84-F9BA-43D5-87BE-67443E8EF086}">
      <p15:sldGuideLst xmlns:p15="http://schemas.microsoft.com/office/powerpoint/2012/main">
        <p15:guide id="4294967295"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804078-CAEC-4330-8EC0-D79E83BBD85D}"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529E5-970C-4D73-956A-3480691C3CB2}" type="slidenum">
              <a:rPr lang="en-US" smtClean="0"/>
              <a:t>‹#›</a:t>
            </a:fld>
            <a:endParaRPr lang="en-US"/>
          </a:p>
        </p:txBody>
      </p:sp>
    </p:spTree>
    <p:extLst>
      <p:ext uri="{BB962C8B-B14F-4D97-AF65-F5344CB8AC3E}">
        <p14:creationId xmlns:p14="http://schemas.microsoft.com/office/powerpoint/2010/main" val="3352548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F7804078-CAEC-4330-8EC0-D79E83BBD85D}" type="datetimeFigureOut">
              <a:rPr lang="en-US" smtClean="0"/>
              <a:t>5/20/2019</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D0529E5-970C-4D73-956A-3480691C3CB2}"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39146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804078-CAEC-4330-8EC0-D79E83BBD85D}"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529E5-970C-4D73-956A-3480691C3CB2}" type="slidenum">
              <a:rPr lang="en-US" smtClean="0"/>
              <a:t>‹#›</a:t>
            </a:fld>
            <a:endParaRPr lang="en-US"/>
          </a:p>
        </p:txBody>
      </p:sp>
    </p:spTree>
    <p:extLst>
      <p:ext uri="{BB962C8B-B14F-4D97-AF65-F5344CB8AC3E}">
        <p14:creationId xmlns:p14="http://schemas.microsoft.com/office/powerpoint/2010/main" val="556633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F7804078-CAEC-4330-8EC0-D79E83BBD85D}" type="datetimeFigureOut">
              <a:rPr lang="en-US" smtClean="0"/>
              <a:t>5/20/2019</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D0529E5-970C-4D73-956A-3480691C3CB2}"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04350451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804078-CAEC-4330-8EC0-D79E83BBD85D}"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0529E5-970C-4D73-956A-3480691C3CB2}" type="slidenum">
              <a:rPr lang="en-US" smtClean="0"/>
              <a:t>‹#›</a:t>
            </a:fld>
            <a:endParaRPr lang="en-US"/>
          </a:p>
        </p:txBody>
      </p:sp>
    </p:spTree>
    <p:extLst>
      <p:ext uri="{BB962C8B-B14F-4D97-AF65-F5344CB8AC3E}">
        <p14:creationId xmlns:p14="http://schemas.microsoft.com/office/powerpoint/2010/main" val="135652302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804078-CAEC-4330-8EC0-D79E83BBD85D}" type="datetimeFigureOut">
              <a:rPr lang="en-US" smtClean="0"/>
              <a:t>5/20/2019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0529E5-970C-4D73-956A-3480691C3CB2}" type="slidenum">
              <a:rPr lang="en-US" smtClean="0"/>
              <a:t>‹#›</a:t>
            </a:fld>
            <a:endParaRPr lang="en-US"/>
          </a:p>
        </p:txBody>
      </p:sp>
    </p:spTree>
    <p:extLst>
      <p:ext uri="{BB962C8B-B14F-4D97-AF65-F5344CB8AC3E}">
        <p14:creationId xmlns:p14="http://schemas.microsoft.com/office/powerpoint/2010/main" val="272687651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804078-CAEC-4330-8EC0-D79E83BBD85D}" type="datetimeFigureOut">
              <a:rPr lang="en-US" smtClean="0"/>
              <a:t>5/20/2019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0529E5-970C-4D73-956A-3480691C3CB2}" type="slidenum">
              <a:rPr lang="en-US" smtClean="0"/>
              <a:t>‹#›</a:t>
            </a:fld>
            <a:endParaRPr lang="en-US"/>
          </a:p>
        </p:txBody>
      </p:sp>
    </p:spTree>
    <p:extLst>
      <p:ext uri="{BB962C8B-B14F-4D97-AF65-F5344CB8AC3E}">
        <p14:creationId xmlns:p14="http://schemas.microsoft.com/office/powerpoint/2010/main" val="137569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F7804078-CAEC-4330-8EC0-D79E83BBD85D}" type="datetimeFigureOut">
              <a:rPr lang="en-US" smtClean="0"/>
              <a:t>5/20/2019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0529E5-970C-4D73-956A-3480691C3CB2}" type="slidenum">
              <a:rPr lang="en-US" smtClean="0"/>
              <a:t>‹#›</a:t>
            </a:fld>
            <a:endParaRPr lang="en-US"/>
          </a:p>
        </p:txBody>
      </p:sp>
    </p:spTree>
    <p:extLst>
      <p:ext uri="{BB962C8B-B14F-4D97-AF65-F5344CB8AC3E}">
        <p14:creationId xmlns:p14="http://schemas.microsoft.com/office/powerpoint/2010/main" val="469071092"/>
      </p:ext>
    </p:extLst>
  </p:cSld>
  <p:clrMapOvr>
    <a:masterClrMapping/>
  </p:clrMapOvr>
  <p:extLst mod="1">
    <p:ext uri="{DCECCB84-F9BA-43D5-87BE-67443E8EF086}">
      <p15:sldGuideLst xmlns:p15="http://schemas.microsoft.com/office/powerpoint/2012/main">
        <p15:guide id="4294967295"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F7804078-CAEC-4330-8EC0-D79E83BBD85D}" type="datetimeFigureOut">
              <a:rPr lang="en-US" smtClean="0"/>
              <a:t>5/20/2019</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D0529E5-970C-4D73-956A-3480691C3CB2}" type="slidenum">
              <a:rPr lang="en-US" smtClean="0"/>
              <a:t>‹#›</a:t>
            </a:fld>
            <a:endParaRPr lang="en-US"/>
          </a:p>
        </p:txBody>
      </p:sp>
    </p:spTree>
    <p:extLst>
      <p:ext uri="{BB962C8B-B14F-4D97-AF65-F5344CB8AC3E}">
        <p14:creationId xmlns:p14="http://schemas.microsoft.com/office/powerpoint/2010/main" val="3355989657"/>
      </p:ext>
    </p:extLst>
  </p:cSld>
  <p:clrMapOvr>
    <a:masterClrMapping/>
  </p:clrMapOvr>
  <p:extLst mod="1">
    <p:ext uri="{DCECCB84-F9BA-43D5-87BE-67443E8EF086}">
      <p15:sldGuideLst xmlns:p15="http://schemas.microsoft.com/office/powerpoint/2012/main">
        <p15:guide id="4294967295"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F7804078-CAEC-4330-8EC0-D79E83BBD85D}" type="datetimeFigureOut">
              <a:rPr lang="en-US" smtClean="0"/>
              <a:t>5/20/2019</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D0529E5-970C-4D73-956A-3480691C3CB2}" type="slidenum">
              <a:rPr lang="en-US" smtClean="0"/>
              <a:t>‹#›</a:t>
            </a:fld>
            <a:endParaRPr lang="en-US"/>
          </a:p>
        </p:txBody>
      </p:sp>
    </p:spTree>
    <p:extLst>
      <p:ext uri="{BB962C8B-B14F-4D97-AF65-F5344CB8AC3E}">
        <p14:creationId xmlns:p14="http://schemas.microsoft.com/office/powerpoint/2010/main" val="1088802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F7804078-CAEC-4330-8EC0-D79E83BBD85D}" type="datetimeFigureOut">
              <a:rPr lang="en-US" smtClean="0"/>
              <a:t>5/20/2019</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D0529E5-970C-4D73-956A-3480691C3CB2}"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475499"/>
      </p:ext>
    </p:extLst>
  </p:cSld>
  <p:clrMap bg1="lt1" tx1="dk1" bg2="lt2" tx2="dk2" accent1="accent1" accent2="accent2" accent3="accent3" accent4="accent4" accent5="accent5" accent6="accent6" hlink="hlink" folHlink="folHlink"/>
  <p:sldLayoutIdLst>
    <p:sldLayoutId id="2147484371" r:id="rId1"/>
    <p:sldLayoutId id="2147484372" r:id="rId2"/>
    <p:sldLayoutId id="2147484373" r:id="rId3"/>
    <p:sldLayoutId id="2147484374" r:id="rId4"/>
    <p:sldLayoutId id="2147484375" r:id="rId5"/>
    <p:sldLayoutId id="2147484376" r:id="rId6"/>
    <p:sldLayoutId id="2147484377" r:id="rId7"/>
    <p:sldLayoutId id="2147484378" r:id="rId8"/>
    <p:sldLayoutId id="2147484379" r:id="rId9"/>
    <p:sldLayoutId id="2147484380" r:id="rId10"/>
    <p:sldLayoutId id="214748438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pos="1848">
          <p15:clr>
            <a:srgbClr val="F26B43"/>
          </p15:clr>
        </p15:guide>
        <p15:guide id="4294967295" orient="horz" pos="3960">
          <p15:clr>
            <a:srgbClr val="F26B43"/>
          </p15:clr>
        </p15:guide>
        <p15:guide id="4294967295" orient="horz" pos="1536">
          <p15:clr>
            <a:srgbClr val="F26B43"/>
          </p15:clr>
        </p15:guide>
        <p15:guide id="4294967295" orient="horz" pos="3840">
          <p15:clr>
            <a:srgbClr val="F26B43"/>
          </p15:clr>
        </p15:guide>
        <p15:guide id="4294967295" pos="4416">
          <p15:clr>
            <a:srgbClr val="F26B43"/>
          </p15:clr>
        </p15:guide>
        <p15:guide id="4294967295" pos="4800">
          <p15:clr>
            <a:srgbClr val="F26B43"/>
          </p15:clr>
        </p15:guide>
        <p15:guide id="4294967295" orient="horz" pos="360">
          <p15:clr>
            <a:srgbClr val="F26B43"/>
          </p15:clr>
        </p15:guide>
        <p15:guide id="4294967295" pos="7368">
          <p15:clr>
            <a:srgbClr val="F26B43"/>
          </p15:clr>
        </p15:guide>
        <p15:guide id="4294967295"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wagger.io/tools/swagger-codegen/" TargetMode="External"/><Relationship Id="rId2" Type="http://schemas.openxmlformats.org/officeDocument/2006/relationships/hyperlink" Target="https://swagger.io/tools/swagger-editor/" TargetMode="External"/><Relationship Id="rId1" Type="http://schemas.openxmlformats.org/officeDocument/2006/relationships/slideLayout" Target="../slideLayouts/slideLayout2.xml"/><Relationship Id="rId4" Type="http://schemas.openxmlformats.org/officeDocument/2006/relationships/hyperlink" Target="https://swagger.io/tools/swagger-ui/"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www.mulesoft.com/platform/api/manag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DEVELOP INTEGRATION LAYER COMPONENT FOR OPEN BANKING</a:t>
            </a:r>
            <a:endParaRPr lang="en-US" sz="3600" dirty="0"/>
          </a:p>
        </p:txBody>
      </p:sp>
      <p:sp>
        <p:nvSpPr>
          <p:cNvPr id="3" name="Content Placeholder 2"/>
          <p:cNvSpPr>
            <a:spLocks noGrp="1"/>
          </p:cNvSpPr>
          <p:nvPr>
            <p:ph idx="1"/>
          </p:nvPr>
        </p:nvSpPr>
        <p:spPr>
          <a:xfrm>
            <a:off x="2933700" y="2438401"/>
            <a:ext cx="8520793" cy="1317170"/>
          </a:xfrm>
        </p:spPr>
        <p:txBody>
          <a:bodyPr>
            <a:normAutofit fontScale="70000" lnSpcReduction="20000"/>
          </a:bodyPr>
          <a:lstStyle/>
          <a:p>
            <a:pPr marL="0" indent="0" algn="ctr">
              <a:buNone/>
            </a:pPr>
            <a:r>
              <a:rPr lang="en-US" sz="1600" dirty="0">
                <a:latin typeface="Times New Roman" panose="02020603050405020304" pitchFamily="18" charset="0"/>
                <a:cs typeface="Times New Roman" panose="02020603050405020304" pitchFamily="18" charset="0"/>
              </a:rPr>
              <a:t>Project </a:t>
            </a:r>
            <a:r>
              <a:rPr lang="en-US" sz="1600" dirty="0" smtClean="0">
                <a:latin typeface="Times New Roman" panose="02020603050405020304" pitchFamily="18" charset="0"/>
                <a:cs typeface="Times New Roman" panose="02020603050405020304" pitchFamily="18" charset="0"/>
              </a:rPr>
              <a:t>submitted </a:t>
            </a:r>
            <a:r>
              <a:rPr lang="en-US" sz="1600" dirty="0">
                <a:latin typeface="Times New Roman" panose="02020603050405020304" pitchFamily="18" charset="0"/>
                <a:cs typeface="Times New Roman" panose="02020603050405020304" pitchFamily="18" charset="0"/>
              </a:rPr>
              <a:t>in partial fulfillment </a:t>
            </a:r>
            <a:r>
              <a:rPr lang="en-US" sz="1600" dirty="0" smtClean="0">
                <a:latin typeface="Times New Roman" panose="02020603050405020304" pitchFamily="18" charset="0"/>
                <a:cs typeface="Times New Roman" panose="02020603050405020304" pitchFamily="18" charset="0"/>
              </a:rPr>
              <a:t>of </a:t>
            </a:r>
          </a:p>
          <a:p>
            <a:pPr marL="0" indent="0" algn="ctr">
              <a:buNone/>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Requirements for </a:t>
            </a:r>
            <a:r>
              <a:rPr lang="en-US" sz="1600" dirty="0" smtClean="0">
                <a:latin typeface="Times New Roman" panose="02020603050405020304" pitchFamily="18" charset="0"/>
                <a:cs typeface="Times New Roman" panose="02020603050405020304" pitchFamily="18" charset="0"/>
              </a:rPr>
              <a:t>the Award </a:t>
            </a:r>
            <a:r>
              <a:rPr lang="en-US" sz="1600" dirty="0">
                <a:latin typeface="Times New Roman" panose="02020603050405020304" pitchFamily="18" charset="0"/>
                <a:cs typeface="Times New Roman" panose="02020603050405020304" pitchFamily="18" charset="0"/>
              </a:rPr>
              <a:t>of the </a:t>
            </a:r>
            <a:endParaRPr lang="en-US" sz="1600" dirty="0" smtClean="0">
              <a:latin typeface="Times New Roman" panose="02020603050405020304" pitchFamily="18" charset="0"/>
              <a:cs typeface="Times New Roman" panose="02020603050405020304" pitchFamily="18" charset="0"/>
            </a:endParaRPr>
          </a:p>
          <a:p>
            <a:pPr marL="0" indent="0" algn="ctr">
              <a:buNone/>
            </a:pPr>
            <a:r>
              <a:rPr lang="en-US" sz="1600" dirty="0" smtClean="0">
                <a:latin typeface="Times New Roman" panose="02020603050405020304" pitchFamily="18" charset="0"/>
                <a:cs typeface="Times New Roman" panose="02020603050405020304" pitchFamily="18" charset="0"/>
              </a:rPr>
              <a:t>Degree </a:t>
            </a:r>
            <a:r>
              <a:rPr lang="en-US" sz="1600" dirty="0">
                <a:latin typeface="Times New Roman" panose="02020603050405020304" pitchFamily="18" charset="0"/>
                <a:cs typeface="Times New Roman" panose="02020603050405020304" pitchFamily="18" charset="0"/>
              </a:rPr>
              <a:t>of </a:t>
            </a:r>
            <a:r>
              <a:rPr lang="en-US" sz="1600" dirty="0" err="1">
                <a:latin typeface="Times New Roman" panose="02020603050405020304" pitchFamily="18" charset="0"/>
                <a:cs typeface="Times New Roman" panose="02020603050405020304" pitchFamily="18" charset="0"/>
              </a:rPr>
              <a:t>B.Tech</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in </a:t>
            </a:r>
          </a:p>
          <a:p>
            <a:pPr marL="0" indent="0" algn="ctr">
              <a:buNone/>
            </a:pPr>
            <a:r>
              <a:rPr lang="en-US" sz="1600" dirty="0" smtClean="0">
                <a:latin typeface="Times New Roman" panose="02020603050405020304" pitchFamily="18" charset="0"/>
                <a:cs typeface="Times New Roman" panose="02020603050405020304" pitchFamily="18" charset="0"/>
              </a:rPr>
              <a:t>Computer </a:t>
            </a:r>
            <a:r>
              <a:rPr lang="en-US" sz="1600" dirty="0">
                <a:latin typeface="Times New Roman" panose="02020603050405020304" pitchFamily="18" charset="0"/>
                <a:cs typeface="Times New Roman" panose="02020603050405020304" pitchFamily="18" charset="0"/>
              </a:rPr>
              <a:t>Science </a:t>
            </a:r>
            <a:r>
              <a:rPr lang="en-US" sz="1600" dirty="0" smtClean="0">
                <a:latin typeface="Times New Roman" panose="02020603050405020304" pitchFamily="18" charset="0"/>
                <a:cs typeface="Times New Roman" panose="02020603050405020304" pitchFamily="18" charset="0"/>
              </a:rPr>
              <a:t>Engineering </a:t>
            </a:r>
          </a:p>
          <a:p>
            <a:pPr marL="0" indent="0" algn="ctr">
              <a:buNone/>
            </a:pPr>
            <a:r>
              <a:rPr lang="en-US" sz="1600" dirty="0" smtClean="0">
                <a:latin typeface="Times New Roman" panose="02020603050405020304" pitchFamily="18" charset="0"/>
                <a:cs typeface="Times New Roman" panose="02020603050405020304" pitchFamily="18" charset="0"/>
              </a:rPr>
              <a:t>BY</a:t>
            </a:r>
            <a:endParaRPr lang="en-US" sz="1600" dirty="0">
              <a:latin typeface="Times New Roman" panose="02020603050405020304" pitchFamily="18" charset="0"/>
              <a:cs typeface="Times New Roman" panose="02020603050405020304" pitchFamily="18" charset="0"/>
            </a:endParaRPr>
          </a:p>
          <a:p>
            <a:endParaRPr lang="en-US" dirty="0"/>
          </a:p>
        </p:txBody>
      </p:sp>
      <p:sp>
        <p:nvSpPr>
          <p:cNvPr id="4" name="TextBox 3"/>
          <p:cNvSpPr txBox="1"/>
          <p:nvPr/>
        </p:nvSpPr>
        <p:spPr>
          <a:xfrm>
            <a:off x="6011722" y="3755571"/>
            <a:ext cx="2364750" cy="615553"/>
          </a:xfrm>
          <a:prstGeom prst="rect">
            <a:avLst/>
          </a:prstGeom>
          <a:noFill/>
        </p:spPr>
        <p:txBody>
          <a:bodyPr wrap="none" rtlCol="0">
            <a:spAutoFit/>
          </a:bodyPr>
          <a:lstStyle/>
          <a:p>
            <a:pPr algn="ctr"/>
            <a:r>
              <a:rPr lang="en-US" b="1" u="sng" dirty="0" smtClean="0">
                <a:latin typeface="+mj-lt"/>
              </a:rPr>
              <a:t>SAURAV VERMA</a:t>
            </a:r>
          </a:p>
          <a:p>
            <a:pPr algn="ctr"/>
            <a:r>
              <a:rPr lang="en-US" sz="1600" b="1" dirty="0" smtClean="0">
                <a:latin typeface="+mj-lt"/>
              </a:rPr>
              <a:t>2010767, CSE &amp; BDA</a:t>
            </a:r>
            <a:endParaRPr lang="en-US" sz="1600" b="1" dirty="0">
              <a:latin typeface="+mj-lt"/>
            </a:endParaRPr>
          </a:p>
        </p:txBody>
      </p:sp>
      <p:sp>
        <p:nvSpPr>
          <p:cNvPr id="5" name="TextBox 4"/>
          <p:cNvSpPr txBox="1"/>
          <p:nvPr/>
        </p:nvSpPr>
        <p:spPr>
          <a:xfrm>
            <a:off x="4517911" y="4492039"/>
            <a:ext cx="5352369" cy="1384995"/>
          </a:xfrm>
          <a:prstGeom prst="rect">
            <a:avLst/>
          </a:prstGeom>
          <a:noFill/>
        </p:spPr>
        <p:txBody>
          <a:bodyPr wrap="square" rtlCol="0">
            <a:spAutoFit/>
          </a:bodyPr>
          <a:lstStyle/>
          <a:p>
            <a:pPr algn="ctr"/>
            <a:r>
              <a:rPr lang="en-US" sz="1400" dirty="0">
                <a:latin typeface="+mj-lt"/>
              </a:rPr>
              <a:t>Under the guidance</a:t>
            </a:r>
          </a:p>
          <a:p>
            <a:pPr algn="ctr"/>
            <a:r>
              <a:rPr lang="en-US" sz="1400" dirty="0">
                <a:latin typeface="+mj-lt"/>
              </a:rPr>
              <a:t>Of</a:t>
            </a:r>
          </a:p>
          <a:p>
            <a:pPr algn="ctr"/>
            <a:r>
              <a:rPr lang="en-US" sz="1400" dirty="0">
                <a:latin typeface="+mj-lt"/>
              </a:rPr>
              <a:t> </a:t>
            </a:r>
          </a:p>
          <a:p>
            <a:pPr algn="ctr"/>
            <a:r>
              <a:rPr lang="en-US" sz="1400" b="1" dirty="0">
                <a:latin typeface="+mj-lt"/>
              </a:rPr>
              <a:t>Mr. </a:t>
            </a:r>
            <a:r>
              <a:rPr lang="en-US" sz="1400" b="1" dirty="0" err="1">
                <a:latin typeface="+mj-lt"/>
              </a:rPr>
              <a:t>Debdas</a:t>
            </a:r>
            <a:r>
              <a:rPr lang="en-US" sz="1400" b="1" dirty="0">
                <a:latin typeface="+mj-lt"/>
              </a:rPr>
              <a:t> </a:t>
            </a:r>
            <a:r>
              <a:rPr lang="en-US" sz="1400" b="1" dirty="0" err="1">
                <a:latin typeface="+mj-lt"/>
              </a:rPr>
              <a:t>Mondal</a:t>
            </a:r>
            <a:endParaRPr lang="en-US" sz="1400" dirty="0">
              <a:latin typeface="+mj-lt"/>
            </a:endParaRPr>
          </a:p>
          <a:p>
            <a:pPr algn="ctr"/>
            <a:r>
              <a:rPr lang="en-US" sz="1400" b="1" dirty="0">
                <a:latin typeface="+mj-lt"/>
              </a:rPr>
              <a:t>Technology Lead, FS Star, Infosys Limited</a:t>
            </a:r>
            <a:endParaRPr lang="en-US" sz="1400" dirty="0">
              <a:latin typeface="+mj-lt"/>
            </a:endParaRPr>
          </a:p>
          <a:p>
            <a:pPr algn="ctr"/>
            <a:endParaRPr lang="en-US" sz="1400" dirty="0">
              <a:latin typeface="+mj-lt"/>
            </a:endParaRPr>
          </a:p>
        </p:txBody>
      </p:sp>
      <p:pic>
        <p:nvPicPr>
          <p:cNvPr id="6" name="Picture 5" descr="Image result for geu logo"/>
          <p:cNvPicPr/>
          <p:nvPr/>
        </p:nvPicPr>
        <p:blipFill>
          <a:blip r:embed="rId2">
            <a:extLst>
              <a:ext uri="{28A0092B-C50C-407E-A947-70E740481C1C}">
                <a14:useLocalDpi xmlns:a14="http://schemas.microsoft.com/office/drawing/2010/main" val="0"/>
              </a:ext>
            </a:extLst>
          </a:blip>
          <a:srcRect/>
          <a:stretch>
            <a:fillRect/>
          </a:stretch>
        </p:blipFill>
        <p:spPr bwMode="auto">
          <a:xfrm>
            <a:off x="6717548" y="5719072"/>
            <a:ext cx="1046688" cy="1081778"/>
          </a:xfrm>
          <a:prstGeom prst="rect">
            <a:avLst/>
          </a:prstGeom>
          <a:noFill/>
          <a:ln>
            <a:noFill/>
          </a:ln>
        </p:spPr>
      </p:pic>
    </p:spTree>
    <p:extLst>
      <p:ext uri="{BB962C8B-B14F-4D97-AF65-F5344CB8AC3E}">
        <p14:creationId xmlns:p14="http://schemas.microsoft.com/office/powerpoint/2010/main" val="15277146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518557"/>
            <a:ext cx="8831036" cy="610503"/>
          </a:xfrm>
        </p:spPr>
        <p:txBody>
          <a:bodyPr>
            <a:normAutofit/>
          </a:bodyPr>
          <a:lstStyle/>
          <a:p>
            <a:r>
              <a:rPr lang="en-US" sz="2400" b="1" dirty="0" smtClean="0"/>
              <a:t>Spring Boot </a:t>
            </a:r>
            <a:endParaRPr lang="en-US" sz="2400" dirty="0"/>
          </a:p>
        </p:txBody>
      </p:sp>
      <p:sp>
        <p:nvSpPr>
          <p:cNvPr id="3" name="Content Placeholder 2"/>
          <p:cNvSpPr>
            <a:spLocks noGrp="1"/>
          </p:cNvSpPr>
          <p:nvPr>
            <p:ph idx="1"/>
          </p:nvPr>
        </p:nvSpPr>
        <p:spPr/>
        <p:txBody>
          <a:bodyPr/>
          <a:lstStyle/>
          <a:p>
            <a:r>
              <a:rPr lang="en-US" sz="1800" dirty="0">
                <a:latin typeface="+mj-lt"/>
              </a:rPr>
              <a:t>Spring Boot is an open source Java-based framework used to create a micro Service. </a:t>
            </a:r>
            <a:endParaRPr lang="en-US" sz="1800" dirty="0" smtClean="0">
              <a:latin typeface="+mj-lt"/>
            </a:endParaRPr>
          </a:p>
          <a:p>
            <a:r>
              <a:rPr lang="en-US" sz="1800" dirty="0" smtClean="0">
                <a:latin typeface="+mj-lt"/>
              </a:rPr>
              <a:t>It </a:t>
            </a:r>
            <a:r>
              <a:rPr lang="en-US" sz="1800" dirty="0">
                <a:latin typeface="+mj-lt"/>
              </a:rPr>
              <a:t>is used to build stand-alone and production ready spring applications</a:t>
            </a:r>
            <a:r>
              <a:rPr lang="en-US" sz="1800" dirty="0" smtClean="0">
                <a:latin typeface="+mj-lt"/>
              </a:rPr>
              <a:t>.</a:t>
            </a:r>
          </a:p>
          <a:p>
            <a:r>
              <a:rPr lang="en-US" sz="1800" dirty="0">
                <a:latin typeface="+mj-lt"/>
              </a:rPr>
              <a:t>Spring Boot is designed with the following goals −</a:t>
            </a:r>
          </a:p>
          <a:p>
            <a:pPr lvl="2">
              <a:buFont typeface="Arial" panose="020B0604020202020204" pitchFamily="34" charset="0"/>
              <a:buChar char="•"/>
            </a:pPr>
            <a:r>
              <a:rPr lang="en-US" sz="1800" i="0" dirty="0">
                <a:latin typeface="+mj-lt"/>
              </a:rPr>
              <a:t>To avoid complex XML configuration in Spring</a:t>
            </a:r>
          </a:p>
          <a:p>
            <a:pPr lvl="2">
              <a:buFont typeface="Arial" panose="020B0604020202020204" pitchFamily="34" charset="0"/>
              <a:buChar char="•"/>
            </a:pPr>
            <a:r>
              <a:rPr lang="en-US" sz="1800" i="0" dirty="0">
                <a:latin typeface="+mj-lt"/>
              </a:rPr>
              <a:t>To develop a production ready Spring application in an easier way</a:t>
            </a:r>
          </a:p>
          <a:p>
            <a:pPr lvl="2">
              <a:buFont typeface="Arial" panose="020B0604020202020204" pitchFamily="34" charset="0"/>
              <a:buChar char="•"/>
            </a:pPr>
            <a:r>
              <a:rPr lang="en-US" sz="1800" i="0" dirty="0">
                <a:latin typeface="+mj-lt"/>
              </a:rPr>
              <a:t>To reduce the development time and run the application independently</a:t>
            </a:r>
          </a:p>
          <a:p>
            <a:pPr lvl="2">
              <a:buFont typeface="Arial" panose="020B0604020202020204" pitchFamily="34" charset="0"/>
              <a:buChar char="•"/>
            </a:pPr>
            <a:r>
              <a:rPr lang="en-US" sz="1800" i="0" dirty="0">
                <a:latin typeface="+mj-lt"/>
              </a:rPr>
              <a:t>Offer an easier way of getting started with the application</a:t>
            </a:r>
          </a:p>
          <a:p>
            <a:endParaRPr lang="en-US" dirty="0"/>
          </a:p>
        </p:txBody>
      </p:sp>
    </p:spTree>
    <p:extLst>
      <p:ext uri="{BB962C8B-B14F-4D97-AF65-F5344CB8AC3E}">
        <p14:creationId xmlns:p14="http://schemas.microsoft.com/office/powerpoint/2010/main" val="1405385289"/>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567543"/>
            <a:ext cx="8770571" cy="512531"/>
          </a:xfrm>
        </p:spPr>
        <p:txBody>
          <a:bodyPr>
            <a:normAutofit/>
          </a:bodyPr>
          <a:lstStyle/>
          <a:p>
            <a:r>
              <a:rPr lang="en-US" sz="2400" b="1" dirty="0" smtClean="0"/>
              <a:t>Swagger</a:t>
            </a:r>
            <a:endParaRPr lang="en-US" sz="2400" dirty="0"/>
          </a:p>
        </p:txBody>
      </p:sp>
      <p:sp>
        <p:nvSpPr>
          <p:cNvPr id="3" name="Content Placeholder 2"/>
          <p:cNvSpPr>
            <a:spLocks noGrp="1"/>
          </p:cNvSpPr>
          <p:nvPr>
            <p:ph idx="1"/>
          </p:nvPr>
        </p:nvSpPr>
        <p:spPr>
          <a:xfrm>
            <a:off x="2933700" y="2375807"/>
            <a:ext cx="9088979" cy="4204607"/>
          </a:xfrm>
        </p:spPr>
        <p:txBody>
          <a:bodyPr>
            <a:normAutofit/>
          </a:bodyPr>
          <a:lstStyle/>
          <a:p>
            <a:r>
              <a:rPr lang="en-US" dirty="0" smtClean="0"/>
              <a:t>Swagger </a:t>
            </a:r>
            <a:r>
              <a:rPr lang="en-US" dirty="0"/>
              <a:t>is a set of rules (in other words, a specification) for a format describing REST APIs. </a:t>
            </a:r>
            <a:endParaRPr lang="en-US" dirty="0" smtClean="0"/>
          </a:p>
          <a:p>
            <a:r>
              <a:rPr lang="en-US" dirty="0"/>
              <a:t>Swagger provides a set of great tools for designing APIs and improving the work with web </a:t>
            </a:r>
            <a:r>
              <a:rPr lang="en-US" dirty="0" smtClean="0"/>
              <a:t>services:</a:t>
            </a:r>
          </a:p>
          <a:p>
            <a:pPr lvl="1">
              <a:buFont typeface="Arial" panose="020B0604020202020204" pitchFamily="34" charset="0"/>
              <a:buChar char="•"/>
            </a:pPr>
            <a:r>
              <a:rPr lang="en-US" dirty="0">
                <a:hlinkClick r:id="rId2"/>
              </a:rPr>
              <a:t>Swagger </a:t>
            </a:r>
            <a:r>
              <a:rPr lang="en-US" dirty="0" smtClean="0">
                <a:hlinkClick r:id="rId2"/>
              </a:rPr>
              <a:t>Editor</a:t>
            </a:r>
            <a:r>
              <a:rPr lang="en-US" dirty="0" smtClean="0"/>
              <a:t>: It </a:t>
            </a:r>
            <a:r>
              <a:rPr lang="en-US" dirty="0"/>
              <a:t>enables to write API documentation, design and describe new APIs, and edit the existing ones</a:t>
            </a:r>
            <a:r>
              <a:rPr lang="en-US" dirty="0" smtClean="0"/>
              <a:t>.</a:t>
            </a:r>
          </a:p>
          <a:p>
            <a:pPr lvl="1">
              <a:buFont typeface="Arial" panose="020B0604020202020204" pitchFamily="34" charset="0"/>
              <a:buChar char="•"/>
            </a:pPr>
            <a:r>
              <a:rPr lang="en-US" dirty="0">
                <a:hlinkClick r:id="rId3"/>
              </a:rPr>
              <a:t>Swagger </a:t>
            </a:r>
            <a:r>
              <a:rPr lang="en-US" dirty="0" err="1" smtClean="0">
                <a:hlinkClick r:id="rId3"/>
              </a:rPr>
              <a:t>Codegen</a:t>
            </a:r>
            <a:r>
              <a:rPr lang="en-US" dirty="0" smtClean="0"/>
              <a:t>: It </a:t>
            </a:r>
            <a:r>
              <a:rPr lang="en-US" dirty="0"/>
              <a:t>allows developers to generate client library code for different platforms. </a:t>
            </a:r>
            <a:endParaRPr lang="en-US" dirty="0" smtClean="0"/>
          </a:p>
          <a:p>
            <a:pPr lvl="1">
              <a:buFont typeface="Arial" panose="020B0604020202020204" pitchFamily="34" charset="0"/>
              <a:buChar char="•"/>
            </a:pPr>
            <a:r>
              <a:rPr lang="en-US" dirty="0">
                <a:hlinkClick r:id="rId4"/>
              </a:rPr>
              <a:t>Swagger </a:t>
            </a:r>
            <a:r>
              <a:rPr lang="en-US" dirty="0" smtClean="0">
                <a:hlinkClick r:id="rId4"/>
              </a:rPr>
              <a:t>UI</a:t>
            </a:r>
            <a:r>
              <a:rPr lang="en-US" dirty="0" smtClean="0"/>
              <a:t>: It </a:t>
            </a:r>
            <a:r>
              <a:rPr lang="en-US" dirty="0"/>
              <a:t>allows engineers to get self-generated documentation for different platforms. </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237394362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510393"/>
            <a:ext cx="8770571" cy="618667"/>
          </a:xfrm>
        </p:spPr>
        <p:txBody>
          <a:bodyPr>
            <a:normAutofit/>
          </a:bodyPr>
          <a:lstStyle/>
          <a:p>
            <a:r>
              <a:rPr lang="en-US" sz="2400" b="1" dirty="0" err="1" smtClean="0"/>
              <a:t>Config</a:t>
            </a:r>
            <a:r>
              <a:rPr lang="en-US" sz="2400" b="1" dirty="0" smtClean="0"/>
              <a:t> Server And Eureka Naming Server</a:t>
            </a:r>
            <a:endParaRPr lang="en-US" sz="2400" dirty="0"/>
          </a:p>
        </p:txBody>
      </p:sp>
      <p:sp>
        <p:nvSpPr>
          <p:cNvPr id="3" name="Content Placeholder 2"/>
          <p:cNvSpPr>
            <a:spLocks noGrp="1"/>
          </p:cNvSpPr>
          <p:nvPr>
            <p:ph idx="1"/>
          </p:nvPr>
        </p:nvSpPr>
        <p:spPr>
          <a:xfrm>
            <a:off x="2933700" y="2438399"/>
            <a:ext cx="8770571" cy="4093029"/>
          </a:xfrm>
        </p:spPr>
        <p:txBody>
          <a:bodyPr>
            <a:normAutofit/>
          </a:bodyPr>
          <a:lstStyle/>
          <a:p>
            <a:pPr algn="just"/>
            <a:r>
              <a:rPr lang="en-US" dirty="0">
                <a:latin typeface="Times New Roman" panose="02020603050405020304" pitchFamily="18" charset="0"/>
                <a:cs typeface="Times New Roman" panose="02020603050405020304" pitchFamily="18" charset="0"/>
              </a:rPr>
              <a:t>Spring Cloud </a:t>
            </a:r>
            <a:r>
              <a:rPr lang="en-US" dirty="0" err="1">
                <a:latin typeface="Times New Roman" panose="02020603050405020304" pitchFamily="18" charset="0"/>
                <a:cs typeface="Times New Roman" panose="02020603050405020304" pitchFamily="18" charset="0"/>
              </a:rPr>
              <a:t>Config</a:t>
            </a:r>
            <a:r>
              <a:rPr lang="en-US" dirty="0">
                <a:latin typeface="Times New Roman" panose="02020603050405020304" pitchFamily="18" charset="0"/>
                <a:cs typeface="Times New Roman" panose="02020603050405020304" pitchFamily="18" charset="0"/>
              </a:rPr>
              <a:t> is Spring's client/server approach for storing and serving distributed configurations across multiple applications and environments</a:t>
            </a:r>
            <a:r>
              <a:rPr lang="en-US" dirty="0" smtClean="0">
                <a:latin typeface="Times New Roman" panose="02020603050405020304" pitchFamily="18" charset="0"/>
                <a:cs typeface="Times New Roman" panose="02020603050405020304" pitchFamily="18" charset="0"/>
              </a:rPr>
              <a:t>.</a:t>
            </a:r>
          </a:p>
          <a:p>
            <a:pPr lvl="0" algn="just"/>
            <a:r>
              <a:rPr lang="en-US" dirty="0">
                <a:latin typeface="Times New Roman" panose="02020603050405020304" pitchFamily="18" charset="0"/>
                <a:cs typeface="Times New Roman" panose="02020603050405020304" pitchFamily="18" charset="0"/>
              </a:rPr>
              <a:t>It is an Http resource-based API for external configuration.</a:t>
            </a:r>
          </a:p>
          <a:p>
            <a:pPr lvl="0" algn="just"/>
            <a:r>
              <a:rPr lang="en-US" dirty="0">
                <a:latin typeface="Times New Roman" panose="02020603050405020304" pitchFamily="18" charset="0"/>
                <a:cs typeface="Times New Roman" panose="02020603050405020304" pitchFamily="18" charset="0"/>
              </a:rPr>
              <a:t>It has encryption and decryption values also known as symmetric and asymmetric.</a:t>
            </a:r>
          </a:p>
          <a:p>
            <a:pPr lvl="0" algn="just"/>
            <a:r>
              <a:rPr lang="en-US" dirty="0">
                <a:latin typeface="Times New Roman" panose="02020603050405020304" pitchFamily="18" charset="0"/>
                <a:cs typeface="Times New Roman" panose="02020603050405020304" pitchFamily="18" charset="0"/>
              </a:rPr>
              <a:t>It can be used easily in a Spring Boot application using @</a:t>
            </a:r>
            <a:r>
              <a:rPr lang="en-US" dirty="0" err="1">
                <a:latin typeface="Times New Roman" panose="02020603050405020304" pitchFamily="18" charset="0"/>
                <a:cs typeface="Times New Roman" panose="02020603050405020304" pitchFamily="18" charset="0"/>
              </a:rPr>
              <a:t>EnableConfigServer</a:t>
            </a:r>
            <a:r>
              <a:rPr lang="en-US" dirty="0">
                <a:latin typeface="Times New Roman" panose="02020603050405020304" pitchFamily="18" charset="0"/>
                <a:cs typeface="Times New Roman" panose="02020603050405020304" pitchFamily="18" charset="0"/>
              </a:rPr>
              <a:t>.</a:t>
            </a:r>
          </a:p>
          <a:p>
            <a:pPr algn="just"/>
            <a:r>
              <a:rPr lang="en-US" b="1" dirty="0" smtClean="0">
                <a:latin typeface="Times New Roman" panose="02020603050405020304" pitchFamily="18" charset="0"/>
                <a:cs typeface="Times New Roman" panose="02020603050405020304" pitchFamily="18" charset="0"/>
              </a:rPr>
              <a:t>Eureka Server </a:t>
            </a:r>
            <a:r>
              <a:rPr lang="en-US" dirty="0">
                <a:latin typeface="Times New Roman" panose="02020603050405020304" pitchFamily="18" charset="0"/>
                <a:cs typeface="Times New Roman" panose="02020603050405020304" pitchFamily="18" charset="0"/>
              </a:rPr>
              <a:t>also known as Discovery </a:t>
            </a:r>
            <a:r>
              <a:rPr lang="en-US" dirty="0" smtClean="0">
                <a:latin typeface="Times New Roman" panose="02020603050405020304" pitchFamily="18" charset="0"/>
                <a:cs typeface="Times New Roman" panose="02020603050405020304" pitchFamily="18" charset="0"/>
              </a:rPr>
              <a:t>Server is an application that holds the information about all client-service applications. Every Micro service will register into the Eureka server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5853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37164" y="1371599"/>
            <a:ext cx="8267107" cy="757461"/>
          </a:xfrm>
        </p:spPr>
        <p:txBody>
          <a:bodyPr>
            <a:normAutofit fontScale="90000"/>
          </a:bodyPr>
          <a:lstStyle/>
          <a:p>
            <a:r>
              <a:rPr lang="en-US" sz="2400" dirty="0">
                <a:cs typeface="Times New Roman" panose="02020603050405020304" pitchFamily="18" charset="0"/>
              </a:rPr>
              <a:t> </a:t>
            </a:r>
            <a:r>
              <a:rPr lang="en-US" sz="2400" dirty="0" smtClean="0">
                <a:cs typeface="Times New Roman" panose="02020603050405020304" pitchFamily="18" charset="0"/>
              </a:rPr>
              <a:t>     SOFTWARE                                 HARDWARE REQUIREMENTS 		        REQUIREMENTS</a:t>
            </a:r>
            <a:endParaRPr lang="en-US" sz="2400" dirty="0">
              <a:cs typeface="Times New Roman" panose="02020603050405020304" pitchFamily="18" charset="0"/>
            </a:endParaRPr>
          </a:p>
        </p:txBody>
      </p:sp>
      <p:sp>
        <p:nvSpPr>
          <p:cNvPr id="4" name="Content Placeholder 3"/>
          <p:cNvSpPr>
            <a:spLocks noGrp="1"/>
          </p:cNvSpPr>
          <p:nvPr>
            <p:ph sz="half" idx="1"/>
          </p:nvPr>
        </p:nvSpPr>
        <p:spPr>
          <a:xfrm>
            <a:off x="2933699" y="2438399"/>
            <a:ext cx="4389666" cy="3750130"/>
          </a:xfrm>
        </p:spPr>
        <p:txBody>
          <a:bodyPr>
            <a:normAutofit fontScale="55000" lnSpcReduction="20000"/>
          </a:bodyPr>
          <a:lstStyle/>
          <a:p>
            <a:pPr lvl="0"/>
            <a:r>
              <a:rPr lang="en-US" sz="2600" dirty="0" smtClean="0">
                <a:latin typeface="+mj-lt"/>
              </a:rPr>
              <a:t>Java </a:t>
            </a:r>
            <a:r>
              <a:rPr lang="en-US" sz="2600" dirty="0">
                <a:latin typeface="+mj-lt"/>
              </a:rPr>
              <a:t>8</a:t>
            </a:r>
          </a:p>
          <a:p>
            <a:pPr lvl="0"/>
            <a:r>
              <a:rPr lang="en-US" sz="2600" dirty="0">
                <a:latin typeface="+mj-lt"/>
              </a:rPr>
              <a:t>Eclipse Oxygen IDE for Java developers, 64-bit</a:t>
            </a:r>
          </a:p>
          <a:p>
            <a:pPr lvl="0"/>
            <a:r>
              <a:rPr lang="en-US" sz="2600" dirty="0">
                <a:latin typeface="+mj-lt"/>
              </a:rPr>
              <a:t>Visual Studio Code v1.31, 64-bit</a:t>
            </a:r>
          </a:p>
          <a:p>
            <a:pPr lvl="0"/>
            <a:r>
              <a:rPr lang="en-US" sz="2600" dirty="0">
                <a:latin typeface="+mj-lt"/>
              </a:rPr>
              <a:t>Apache Spring Boot v2.0.4</a:t>
            </a:r>
          </a:p>
          <a:p>
            <a:pPr lvl="0"/>
            <a:r>
              <a:rPr lang="en-US" sz="2600" dirty="0">
                <a:latin typeface="+mj-lt"/>
              </a:rPr>
              <a:t>Apache Maven v3.5.3</a:t>
            </a:r>
          </a:p>
          <a:p>
            <a:pPr lvl="0"/>
            <a:r>
              <a:rPr lang="en-US" sz="2600" dirty="0">
                <a:latin typeface="+mj-lt"/>
              </a:rPr>
              <a:t>AngularJS v4.0</a:t>
            </a:r>
          </a:p>
          <a:p>
            <a:pPr lvl="0"/>
            <a:r>
              <a:rPr lang="en-US" sz="2600" dirty="0">
                <a:latin typeface="+mj-lt"/>
              </a:rPr>
              <a:t>Maven</a:t>
            </a:r>
          </a:p>
          <a:p>
            <a:pPr lvl="0"/>
            <a:r>
              <a:rPr lang="en-US" sz="2600" dirty="0">
                <a:latin typeface="+mj-lt"/>
              </a:rPr>
              <a:t>Swagger</a:t>
            </a:r>
          </a:p>
          <a:p>
            <a:pPr lvl="0"/>
            <a:r>
              <a:rPr lang="en-US" sz="2600" dirty="0">
                <a:latin typeface="+mj-lt"/>
              </a:rPr>
              <a:t>Postman</a:t>
            </a:r>
          </a:p>
          <a:p>
            <a:pPr lvl="0"/>
            <a:r>
              <a:rPr lang="en-US" sz="2600" dirty="0">
                <a:latin typeface="+mj-lt"/>
              </a:rPr>
              <a:t>JPA</a:t>
            </a:r>
          </a:p>
          <a:p>
            <a:pPr lvl="0"/>
            <a:r>
              <a:rPr lang="en-US" sz="2600" dirty="0">
                <a:latin typeface="+mj-lt"/>
              </a:rPr>
              <a:t>Eureka</a:t>
            </a:r>
          </a:p>
          <a:p>
            <a:endParaRPr lang="en-US" dirty="0"/>
          </a:p>
        </p:txBody>
      </p:sp>
      <p:sp>
        <p:nvSpPr>
          <p:cNvPr id="5" name="Content Placeholder 4"/>
          <p:cNvSpPr>
            <a:spLocks noGrp="1"/>
          </p:cNvSpPr>
          <p:nvPr>
            <p:ph sz="half" idx="2"/>
          </p:nvPr>
        </p:nvSpPr>
        <p:spPr/>
        <p:txBody>
          <a:bodyPr>
            <a:normAutofit fontScale="55000" lnSpcReduction="20000"/>
          </a:bodyPr>
          <a:lstStyle/>
          <a:p>
            <a:pPr lvl="0"/>
            <a:r>
              <a:rPr lang="en-US" sz="2500" dirty="0">
                <a:latin typeface="+mj-lt"/>
              </a:rPr>
              <a:t>Windows 7 Enterprise 64-bit/10 64-bit</a:t>
            </a:r>
          </a:p>
          <a:p>
            <a:pPr lvl="0"/>
            <a:r>
              <a:rPr lang="en-US" sz="2500" dirty="0">
                <a:latin typeface="+mj-lt"/>
              </a:rPr>
              <a:t>8 GB RAM (minimum)</a:t>
            </a:r>
          </a:p>
          <a:p>
            <a:pPr lvl="0"/>
            <a:r>
              <a:rPr lang="en-US" sz="2500" dirty="0">
                <a:latin typeface="+mj-lt"/>
              </a:rPr>
              <a:t>Ethernet</a:t>
            </a:r>
          </a:p>
          <a:p>
            <a:pPr lvl="0"/>
            <a:r>
              <a:rPr lang="en-US" sz="2500" dirty="0">
                <a:latin typeface="+mj-lt"/>
              </a:rPr>
              <a:t>Processor: 2GHz (minimum)</a:t>
            </a:r>
          </a:p>
          <a:p>
            <a:endParaRPr lang="en-US" sz="2400" dirty="0">
              <a:latin typeface="+mj-lt"/>
            </a:endParaRPr>
          </a:p>
        </p:txBody>
      </p:sp>
    </p:spTree>
    <p:extLst>
      <p:ext uri="{BB962C8B-B14F-4D97-AF65-F5344CB8AC3E}">
        <p14:creationId xmlns:p14="http://schemas.microsoft.com/office/powerpoint/2010/main" val="93614865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50080" y="2663336"/>
            <a:ext cx="5859724" cy="1841715"/>
          </a:xfrm>
        </p:spPr>
        <p:txBody>
          <a:bodyPr>
            <a:normAutofit/>
          </a:bodyPr>
          <a:lstStyle/>
          <a:p>
            <a:r>
              <a:rPr lang="en-US" sz="4000" b="1" dirty="0"/>
              <a:t>Problem Statement</a:t>
            </a:r>
            <a:r>
              <a:rPr lang="en-US" sz="4000" dirty="0"/>
              <a:t/>
            </a:r>
            <a:br>
              <a:rPr lang="en-US" sz="4000" dirty="0"/>
            </a:br>
            <a:endParaRPr lang="en-US" sz="4000" dirty="0"/>
          </a:p>
        </p:txBody>
      </p:sp>
      <p:sp>
        <p:nvSpPr>
          <p:cNvPr id="6" name="Text Placeholder 5"/>
          <p:cNvSpPr>
            <a:spLocks noGrp="1"/>
          </p:cNvSpPr>
          <p:nvPr>
            <p:ph type="body" idx="1"/>
          </p:nvPr>
        </p:nvSpPr>
        <p:spPr>
          <a:xfrm>
            <a:off x="2724394" y="3933551"/>
            <a:ext cx="6754342" cy="1143000"/>
          </a:xfrm>
        </p:spPr>
        <p:txBody>
          <a:bodyPr>
            <a:noAutofit/>
          </a:bodyPr>
          <a:lstStyle/>
          <a:p>
            <a:pPr algn="just"/>
            <a:r>
              <a:rPr lang="en-US" sz="1200" b="1" dirty="0">
                <a:latin typeface="+mj-lt"/>
              </a:rPr>
              <a:t>Develop the user interface and implement APIs using Swagger UI for an open banking login portal. Create a dummy service to implement the authentication process of the user details and develop integration layer component for the open banking and also peripheral services using Eureka naming server that would support the smooth execution and usage of the </a:t>
            </a:r>
            <a:r>
              <a:rPr lang="en-US" sz="1200" b="1" dirty="0" err="1">
                <a:latin typeface="+mj-lt"/>
              </a:rPr>
              <a:t>microservices</a:t>
            </a:r>
            <a:r>
              <a:rPr lang="en-US" sz="1200" b="1" dirty="0">
                <a:latin typeface="+mj-lt"/>
              </a:rPr>
              <a:t>.</a:t>
            </a:r>
            <a:br>
              <a:rPr lang="en-US" sz="1200" b="1" dirty="0">
                <a:latin typeface="+mj-lt"/>
              </a:rPr>
            </a:br>
            <a:endParaRPr lang="en-US" sz="1200" b="1" dirty="0">
              <a:latin typeface="+mj-lt"/>
            </a:endParaRPr>
          </a:p>
        </p:txBody>
      </p:sp>
    </p:spTree>
    <p:extLst>
      <p:ext uri="{BB962C8B-B14F-4D97-AF65-F5344CB8AC3E}">
        <p14:creationId xmlns:p14="http://schemas.microsoft.com/office/powerpoint/2010/main" val="9599878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15594" y="2821687"/>
            <a:ext cx="8770571" cy="1560716"/>
          </a:xfrm>
        </p:spPr>
        <p:txBody>
          <a:bodyPr/>
          <a:lstStyle/>
          <a:p>
            <a:r>
              <a:rPr lang="en-US" dirty="0" smtClean="0"/>
              <a:t>PLANNING</a:t>
            </a:r>
            <a:endParaRPr lang="en-US" dirty="0"/>
          </a:p>
        </p:txBody>
      </p:sp>
    </p:spTree>
    <p:extLst>
      <p:ext uri="{BB962C8B-B14F-4D97-AF65-F5344CB8AC3E}">
        <p14:creationId xmlns:p14="http://schemas.microsoft.com/office/powerpoint/2010/main" val="9833687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310242"/>
            <a:ext cx="5486400" cy="6278338"/>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0557" y="310241"/>
            <a:ext cx="5861958" cy="63436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978498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56" y="253093"/>
            <a:ext cx="11563815" cy="63109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355142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3732" y="2854345"/>
            <a:ext cx="8770571" cy="1560716"/>
          </a:xfrm>
        </p:spPr>
        <p:txBody>
          <a:bodyPr/>
          <a:lstStyle/>
          <a:p>
            <a:r>
              <a:rPr lang="en-US" dirty="0" smtClean="0"/>
              <a:t>DESIGNING</a:t>
            </a:r>
            <a:endParaRPr lang="en-US" dirty="0"/>
          </a:p>
        </p:txBody>
      </p:sp>
    </p:spTree>
    <p:extLst>
      <p:ext uri="{BB962C8B-B14F-4D97-AF65-F5344CB8AC3E}">
        <p14:creationId xmlns:p14="http://schemas.microsoft.com/office/powerpoint/2010/main" val="204334027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Intel\Pictures\Software Model Major.PNG"/>
          <p:cNvPicPr/>
          <p:nvPr/>
        </p:nvPicPr>
        <p:blipFill>
          <a:blip r:embed="rId2">
            <a:extLst>
              <a:ext uri="{28A0092B-C50C-407E-A947-70E740481C1C}">
                <a14:useLocalDpi xmlns:a14="http://schemas.microsoft.com/office/drawing/2010/main" val="0"/>
              </a:ext>
            </a:extLst>
          </a:blip>
          <a:srcRect/>
          <a:stretch>
            <a:fillRect/>
          </a:stretch>
        </p:blipFill>
        <p:spPr bwMode="auto">
          <a:xfrm>
            <a:off x="3925660" y="200026"/>
            <a:ext cx="5683704" cy="5898696"/>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5156333" y="6299011"/>
            <a:ext cx="3222357" cy="338554"/>
          </a:xfrm>
          <a:prstGeom prst="rect">
            <a:avLst/>
          </a:prstGeom>
          <a:noFill/>
        </p:spPr>
        <p:txBody>
          <a:bodyPr wrap="none" rtlCol="0">
            <a:spAutoFit/>
          </a:bodyPr>
          <a:lstStyle/>
          <a:p>
            <a:r>
              <a:rPr lang="en-US" sz="1600" b="1" dirty="0" smtClean="0">
                <a:latin typeface="+mj-lt"/>
              </a:rPr>
              <a:t>CONTROL FLOW DIAGRAM</a:t>
            </a:r>
            <a:endParaRPr lang="en-US" sz="1600" b="1" dirty="0">
              <a:latin typeface="+mj-lt"/>
            </a:endParaRPr>
          </a:p>
        </p:txBody>
      </p:sp>
    </p:spTree>
    <p:extLst>
      <p:ext uri="{BB962C8B-B14F-4D97-AF65-F5344CB8AC3E}">
        <p14:creationId xmlns:p14="http://schemas.microsoft.com/office/powerpoint/2010/main" val="25489021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Intel\Pictures\Screenshots\Screenshot (1083).png"/>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5494563" y="220436"/>
            <a:ext cx="5617029" cy="6572250"/>
          </a:xfrm>
          <a:prstGeom prst="rect">
            <a:avLst/>
          </a:prstGeom>
          <a:noFill/>
          <a:ln>
            <a:noFill/>
          </a:ln>
        </p:spPr>
      </p:pic>
    </p:spTree>
    <p:extLst>
      <p:ext uri="{BB962C8B-B14F-4D97-AF65-F5344CB8AC3E}">
        <p14:creationId xmlns:p14="http://schemas.microsoft.com/office/powerpoint/2010/main" val="968015635"/>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se case uml finalll.png"/>
          <p:cNvPicPr/>
          <p:nvPr/>
        </p:nvPicPr>
        <p:blipFill>
          <a:blip r:embed="rId2"/>
          <a:stretch>
            <a:fillRect/>
          </a:stretch>
        </p:blipFill>
        <p:spPr>
          <a:xfrm>
            <a:off x="81643" y="368661"/>
            <a:ext cx="5135336" cy="6097453"/>
          </a:xfrm>
          <a:prstGeom prst="rect">
            <a:avLst/>
          </a:prstGeom>
          <a:ln>
            <a:noFill/>
          </a:ln>
          <a:effectLst>
            <a:outerShdw blurRad="292100" dist="139700" dir="2700000" algn="tl" rotWithShape="0">
              <a:srgbClr val="333333">
                <a:alpha val="65000"/>
              </a:srgbClr>
            </a:outerShdw>
          </a:effectLst>
        </p:spPr>
      </p:pic>
      <p:sp>
        <p:nvSpPr>
          <p:cNvPr id="5" name="Title 4"/>
          <p:cNvSpPr>
            <a:spLocks noGrp="1"/>
          </p:cNvSpPr>
          <p:nvPr>
            <p:ph type="title"/>
          </p:nvPr>
        </p:nvSpPr>
        <p:spPr>
          <a:xfrm>
            <a:off x="5372101" y="2331831"/>
            <a:ext cx="6547756" cy="4279066"/>
          </a:xfrm>
        </p:spPr>
        <p:txBody>
          <a:bodyPr/>
          <a:lstStyle/>
          <a:p>
            <a:pPr lvl="1"/>
            <a:r>
              <a:rPr lang="en-US" dirty="0" smtClean="0"/>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actors in use case diagram are Consumer, bank </a:t>
            </a:r>
            <a:r>
              <a:rPr lang="en-US" dirty="0" smtClean="0">
                <a:latin typeface="Times New Roman" panose="02020603050405020304" pitchFamily="18" charset="0"/>
                <a:cs typeface="Times New Roman" panose="02020603050405020304" pitchFamily="18" charset="0"/>
              </a:rPr>
              <a:t>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administrator</a:t>
            </a:r>
            <a:r>
              <a:rPr lang="en-US" dirty="0">
                <a:latin typeface="Times New Roman" panose="02020603050405020304" pitchFamily="18" charset="0"/>
                <a:cs typeface="Times New Roman" panose="02020603050405020304" pitchFamily="18" charset="0"/>
              </a:rPr>
              <a:t>, database, merchant, and distribution </a:t>
            </a:r>
            <a:r>
              <a:rPr lang="en-US" dirty="0" smtClean="0">
                <a:latin typeface="Times New Roman" panose="02020603050405020304" pitchFamily="18" charset="0"/>
                <a:cs typeface="Times New Roman" panose="02020603050405020304" pitchFamily="18" charset="0"/>
              </a:rPr>
              <a:t>partner.</a:t>
            </a: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use cases are Login, give details, verification, withdraw </a:t>
            </a:r>
            <a:r>
              <a:rPr lang="en-US" dirty="0" smtClean="0">
                <a:latin typeface="Times New Roman" panose="02020603050405020304" pitchFamily="18" charset="0"/>
                <a:cs typeface="Times New Roman" panose="02020603050405020304" pitchFamily="18" charset="0"/>
              </a:rPr>
              <a:t>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money</a:t>
            </a:r>
            <a:r>
              <a:rPr lang="en-US" dirty="0">
                <a:latin typeface="Times New Roman" panose="02020603050405020304" pitchFamily="18" charset="0"/>
                <a:cs typeface="Times New Roman" panose="02020603050405020304" pitchFamily="18" charset="0"/>
              </a:rPr>
              <a:t>, deposit money, report, deposit, API access and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report </a:t>
            </a:r>
            <a:r>
              <a:rPr lang="en-US" dirty="0">
                <a:latin typeface="Times New Roman" panose="02020603050405020304" pitchFamily="18" charset="0"/>
                <a:cs typeface="Times New Roman" panose="02020603050405020304" pitchFamily="18" charset="0"/>
              </a:rPr>
              <a:t>withdraw</a:t>
            </a:r>
            <a:r>
              <a:rPr lang="en-US" dirty="0" smtClean="0">
                <a:latin typeface="Times New Roman" panose="02020603050405020304" pitchFamily="18" charset="0"/>
                <a:cs typeface="Times New Roman" panose="02020603050405020304" pitchFamily="18" charset="0"/>
              </a:rPr>
              <a:t>.</a:t>
            </a:r>
            <a:br>
              <a:rPr lang="en-US"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actors use the use case are denoted by the arrow</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249990" y="1603642"/>
            <a:ext cx="3219346" cy="338554"/>
          </a:xfrm>
          <a:prstGeom prst="rect">
            <a:avLst/>
          </a:prstGeom>
          <a:noFill/>
        </p:spPr>
        <p:txBody>
          <a:bodyPr wrap="square" rtlCol="0">
            <a:spAutoFit/>
          </a:bodyPr>
          <a:lstStyle/>
          <a:p>
            <a:r>
              <a:rPr lang="en-US" sz="1600" b="1" dirty="0" smtClean="0">
                <a:latin typeface="+mj-lt"/>
              </a:rPr>
              <a:t>USE CASE DIAGRAM</a:t>
            </a:r>
            <a:endParaRPr lang="en-US" sz="1600" b="1" dirty="0">
              <a:latin typeface="+mj-lt"/>
            </a:endParaRPr>
          </a:p>
        </p:txBody>
      </p:sp>
    </p:spTree>
    <p:extLst>
      <p:ext uri="{BB962C8B-B14F-4D97-AF65-F5344CB8AC3E}">
        <p14:creationId xmlns:p14="http://schemas.microsoft.com/office/powerpoint/2010/main" val="13701902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38257" y="1658042"/>
            <a:ext cx="8770571" cy="1560716"/>
          </a:xfrm>
        </p:spPr>
        <p:txBody>
          <a:bodyPr>
            <a:normAutofit/>
          </a:bodyPr>
          <a:lstStyle/>
          <a:p>
            <a:r>
              <a:rPr lang="en-US" sz="1600" b="1" dirty="0" smtClean="0"/>
              <a:t>COLLABORATION DIAGRAM</a:t>
            </a:r>
            <a:endParaRPr lang="en-US" sz="1600" dirty="0"/>
          </a:p>
        </p:txBody>
      </p:sp>
      <p:sp>
        <p:nvSpPr>
          <p:cNvPr id="5" name="Content Placeholder 4"/>
          <p:cNvSpPr>
            <a:spLocks noGrp="1"/>
          </p:cNvSpPr>
          <p:nvPr>
            <p:ph idx="1"/>
          </p:nvPr>
        </p:nvSpPr>
        <p:spPr>
          <a:xfrm>
            <a:off x="5361709" y="2363585"/>
            <a:ext cx="6309360" cy="4236720"/>
          </a:xfrm>
        </p:spPr>
        <p:txBody>
          <a:bodyPr/>
          <a:lstStyle/>
          <a:p>
            <a:r>
              <a:rPr lang="en-US" sz="1800" dirty="0">
                <a:latin typeface="Times New Roman" panose="02020603050405020304" pitchFamily="18" charset="0"/>
                <a:cs typeface="Times New Roman" panose="02020603050405020304" pitchFamily="18" charset="0"/>
              </a:rPr>
              <a:t>The collaboration diagram is to show how the consumer registers and the </a:t>
            </a:r>
            <a:r>
              <a:rPr lang="en-US" sz="1800" dirty="0" smtClean="0">
                <a:latin typeface="Times New Roman" panose="02020603050405020304" pitchFamily="18" charset="0"/>
                <a:cs typeface="Times New Roman" panose="02020603050405020304" pitchFamily="18" charset="0"/>
              </a:rPr>
              <a:t>authorities maintains </a:t>
            </a:r>
            <a:r>
              <a:rPr lang="en-US" sz="1800" dirty="0">
                <a:latin typeface="Times New Roman" panose="02020603050405020304" pitchFamily="18" charset="0"/>
                <a:cs typeface="Times New Roman" panose="02020603050405020304" pitchFamily="18" charset="0"/>
              </a:rPr>
              <a:t>the details of the logged in </a:t>
            </a:r>
            <a:r>
              <a:rPr lang="en-US" sz="1800" dirty="0" smtClean="0">
                <a:latin typeface="Times New Roman" panose="02020603050405020304" pitchFamily="18" charset="0"/>
                <a:cs typeface="Times New Roman" panose="02020603050405020304" pitchFamily="18" charset="0"/>
              </a:rPr>
              <a:t>consumer in </a:t>
            </a:r>
            <a:r>
              <a:rPr lang="en-US" sz="1800" dirty="0">
                <a:latin typeface="Times New Roman" panose="02020603050405020304" pitchFamily="18" charset="0"/>
                <a:cs typeface="Times New Roman" panose="02020603050405020304" pitchFamily="18" charset="0"/>
              </a:rPr>
              <a:t>the bank system.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Here the sequence </a:t>
            </a:r>
            <a:r>
              <a:rPr lang="en-US" sz="1800" dirty="0">
                <a:latin typeface="Times New Roman" panose="02020603050405020304" pitchFamily="18" charset="0"/>
                <a:cs typeface="Times New Roman" panose="02020603050405020304" pitchFamily="18" charset="0"/>
              </a:rPr>
              <a:t>is numbered according to the flow of execution.</a:t>
            </a:r>
          </a:p>
          <a:p>
            <a:endParaRPr lang="en-US" dirty="0"/>
          </a:p>
        </p:txBody>
      </p:sp>
      <p:pic>
        <p:nvPicPr>
          <p:cNvPr id="3" name="Picture 2" descr="collab final.png"/>
          <p:cNvPicPr/>
          <p:nvPr/>
        </p:nvPicPr>
        <p:blipFill>
          <a:blip r:embed="rId2"/>
          <a:stretch>
            <a:fillRect/>
          </a:stretch>
        </p:blipFill>
        <p:spPr>
          <a:xfrm>
            <a:off x="99754" y="415636"/>
            <a:ext cx="5145577" cy="61846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124760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7456" y="1540193"/>
            <a:ext cx="8770571" cy="1560716"/>
          </a:xfrm>
        </p:spPr>
        <p:txBody>
          <a:bodyPr>
            <a:normAutofit/>
          </a:bodyPr>
          <a:lstStyle/>
          <a:p>
            <a:r>
              <a:rPr lang="en-US" sz="1600" b="1" dirty="0" smtClean="0"/>
              <a:t>SEQUENCE DIAGRAM</a:t>
            </a:r>
            <a:endParaRPr lang="en-US" sz="1600" dirty="0"/>
          </a:p>
        </p:txBody>
      </p:sp>
      <p:sp>
        <p:nvSpPr>
          <p:cNvPr id="3" name="Content Placeholder 2"/>
          <p:cNvSpPr>
            <a:spLocks noGrp="1"/>
          </p:cNvSpPr>
          <p:nvPr>
            <p:ph idx="1"/>
          </p:nvPr>
        </p:nvSpPr>
        <p:spPr>
          <a:xfrm>
            <a:off x="6339939" y="2438400"/>
            <a:ext cx="5364381" cy="4199313"/>
          </a:xfrm>
        </p:spPr>
        <p:txBody>
          <a:bodyPr/>
          <a:lstStyle/>
          <a:p>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consumer submitting details and ask for different functions from the bank       administrator.</a:t>
            </a:r>
          </a:p>
          <a:p>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verification done by the bank system and sending </a:t>
            </a:r>
            <a:r>
              <a:rPr lang="en-US" sz="1800" dirty="0" smtClean="0">
                <a:latin typeface="Times New Roman" panose="02020603050405020304" pitchFamily="18" charset="0"/>
                <a:cs typeface="Times New Roman" panose="02020603050405020304" pitchFamily="18" charset="0"/>
              </a:rPr>
              <a:t>acknowledgement for actions</a:t>
            </a:r>
            <a:r>
              <a:rPr lang="en-US" sz="1800" dirty="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Searching </a:t>
            </a:r>
            <a:r>
              <a:rPr lang="en-US" sz="1800" dirty="0">
                <a:latin typeface="Times New Roman" panose="02020603050405020304" pitchFamily="18" charset="0"/>
                <a:cs typeface="Times New Roman" panose="02020603050405020304" pitchFamily="18" charset="0"/>
              </a:rPr>
              <a:t>the database with login and displaying it for maintenance.</a:t>
            </a:r>
          </a:p>
          <a:p>
            <a:endParaRPr lang="en-US" dirty="0"/>
          </a:p>
        </p:txBody>
      </p:sp>
      <p:pic>
        <p:nvPicPr>
          <p:cNvPr id="4" name="Picture 3" descr="seq finalll.png"/>
          <p:cNvPicPr/>
          <p:nvPr/>
        </p:nvPicPr>
        <p:blipFill>
          <a:blip r:embed="rId2"/>
          <a:stretch>
            <a:fillRect/>
          </a:stretch>
        </p:blipFill>
        <p:spPr>
          <a:xfrm>
            <a:off x="232757" y="457200"/>
            <a:ext cx="5885410" cy="61805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281556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63885" y="2894573"/>
            <a:ext cx="8770571" cy="1560716"/>
          </a:xfrm>
        </p:spPr>
        <p:txBody>
          <a:bodyPr/>
          <a:lstStyle/>
          <a:p>
            <a:r>
              <a:rPr lang="en-US" dirty="0" smtClean="0"/>
              <a:t>IMPLEMENTATION</a:t>
            </a:r>
            <a:endParaRPr lang="en-US" dirty="0"/>
          </a:p>
        </p:txBody>
      </p:sp>
    </p:spTree>
    <p:extLst>
      <p:ext uri="{BB962C8B-B14F-4D97-AF65-F5344CB8AC3E}">
        <p14:creationId xmlns:p14="http://schemas.microsoft.com/office/powerpoint/2010/main" val="623185031"/>
      </p:ext>
    </p:extLst>
  </p:cSld>
  <p:clrMapOvr>
    <a:masterClrMapping/>
  </p:clrMapOvr>
  <p:transition spd="slow">
    <p:wheel spokes="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33700" y="1338349"/>
            <a:ext cx="8770571" cy="790712"/>
          </a:xfrm>
        </p:spPr>
        <p:txBody>
          <a:bodyPr>
            <a:normAutofit/>
          </a:bodyPr>
          <a:lstStyle/>
          <a:p>
            <a:r>
              <a:rPr lang="en-US" sz="3600" dirty="0" smtClean="0"/>
              <a:t>FRONT END</a:t>
            </a:r>
            <a:endParaRPr lang="en-US" sz="3600" dirty="0"/>
          </a:p>
        </p:txBody>
      </p:sp>
      <p:sp>
        <p:nvSpPr>
          <p:cNvPr id="4" name="Content Placeholder 3"/>
          <p:cNvSpPr>
            <a:spLocks noGrp="1"/>
          </p:cNvSpPr>
          <p:nvPr>
            <p:ph idx="1"/>
          </p:nvPr>
        </p:nvSpPr>
        <p:spPr>
          <a:xfrm>
            <a:off x="2933700" y="2438399"/>
            <a:ext cx="8770571" cy="3979025"/>
          </a:xfrm>
        </p:spPr>
        <p:txBody>
          <a:bodyPr>
            <a:normAutofit/>
          </a:bodyPr>
          <a:lstStyle/>
          <a:p>
            <a:r>
              <a:rPr lang="en-US" dirty="0">
                <a:latin typeface="Times New Roman" panose="02020603050405020304" pitchFamily="18" charset="0"/>
                <a:cs typeface="Times New Roman" panose="02020603050405020304" pitchFamily="18" charset="0"/>
              </a:rPr>
              <a:t>In angular </a:t>
            </a: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have used the command ng new component to make the new component </a:t>
            </a:r>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n app.component.html and </a:t>
            </a:r>
            <a:r>
              <a:rPr lang="en-US" dirty="0">
                <a:latin typeface="Times New Roman" panose="02020603050405020304" pitchFamily="18" charset="0"/>
                <a:cs typeface="Times New Roman" panose="02020603050405020304" pitchFamily="18" charset="0"/>
              </a:rPr>
              <a:t>have used various bootstrap part as </a:t>
            </a:r>
            <a:r>
              <a:rPr lang="en-US" dirty="0" err="1">
                <a:latin typeface="Times New Roman" panose="02020603050405020304" pitchFamily="18" charset="0"/>
                <a:cs typeface="Times New Roman" panose="02020603050405020304" pitchFamily="18" charset="0"/>
              </a:rPr>
              <a:t>nav</a:t>
            </a:r>
            <a:r>
              <a:rPr lang="en-US" dirty="0">
                <a:latin typeface="Times New Roman" panose="02020603050405020304" pitchFamily="18" charset="0"/>
                <a:cs typeface="Times New Roman" panose="02020603050405020304" pitchFamily="18" charset="0"/>
              </a:rPr>
              <a:t> bars in which we have used </a:t>
            </a:r>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called the router outlet by using tag &lt;</a:t>
            </a:r>
            <a:r>
              <a:rPr lang="en-US" dirty="0" err="1">
                <a:latin typeface="Times New Roman" panose="02020603050405020304" pitchFamily="18" charset="0"/>
                <a:cs typeface="Times New Roman" panose="02020603050405020304" pitchFamily="18" charset="0"/>
              </a:rPr>
              <a:t>routeroutlet</a:t>
            </a:r>
            <a:r>
              <a:rPr lang="en-US" dirty="0">
                <a:latin typeface="Times New Roman" panose="02020603050405020304" pitchFamily="18" charset="0"/>
                <a:cs typeface="Times New Roman" panose="02020603050405020304" pitchFamily="18" charset="0"/>
              </a:rPr>
              <a:t>&gt;&lt;/</a:t>
            </a:r>
            <a:r>
              <a:rPr lang="en-US" dirty="0" err="1">
                <a:latin typeface="Times New Roman" panose="02020603050405020304" pitchFamily="18" charset="0"/>
                <a:cs typeface="Times New Roman" panose="02020603050405020304" pitchFamily="18" charset="0"/>
              </a:rPr>
              <a:t>routeroulet</a:t>
            </a:r>
            <a:r>
              <a:rPr lang="en-US" dirty="0" smtClean="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In </a:t>
            </a:r>
            <a:r>
              <a:rPr lang="en-US" dirty="0" err="1">
                <a:latin typeface="Times New Roman" panose="02020603050405020304" pitchFamily="18" charset="0"/>
                <a:cs typeface="Times New Roman" panose="02020603050405020304" pitchFamily="18" charset="0"/>
              </a:rPr>
              <a:t>app.module.ts</a:t>
            </a:r>
            <a:r>
              <a:rPr lang="en-US" dirty="0">
                <a:latin typeface="Times New Roman" panose="02020603050405020304" pitchFamily="18" charset="0"/>
                <a:cs typeface="Times New Roman" panose="02020603050405020304" pitchFamily="18" charset="0"/>
              </a:rPr>
              <a:t> we have added a component as </a:t>
            </a:r>
            <a:r>
              <a:rPr lang="en-US" dirty="0" err="1" smtClean="0">
                <a:latin typeface="Times New Roman" panose="02020603050405020304" pitchFamily="18" charset="0"/>
                <a:cs typeface="Times New Roman" panose="02020603050405020304" pitchFamily="18" charset="0"/>
              </a:rPr>
              <a:t>LoginComponent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in app-</a:t>
            </a:r>
            <a:r>
              <a:rPr lang="en-US" dirty="0" err="1">
                <a:latin typeface="Times New Roman" panose="02020603050405020304" pitchFamily="18" charset="0"/>
                <a:cs typeface="Times New Roman" panose="02020603050405020304" pitchFamily="18" charset="0"/>
              </a:rPr>
              <a:t>routing.module.ts</a:t>
            </a:r>
            <a:r>
              <a:rPr lang="en-US" dirty="0">
                <a:latin typeface="Times New Roman" panose="02020603050405020304" pitchFamily="18" charset="0"/>
                <a:cs typeface="Times New Roman" panose="02020603050405020304" pitchFamily="18" charset="0"/>
              </a:rPr>
              <a:t> we have added the routers part and add the link of the login component.</a:t>
            </a:r>
          </a:p>
          <a:p>
            <a:r>
              <a:rPr lang="en-US" dirty="0">
                <a:latin typeface="Times New Roman" panose="02020603050405020304" pitchFamily="18" charset="0"/>
                <a:cs typeface="Times New Roman" panose="02020603050405020304" pitchFamily="18" charset="0"/>
              </a:rPr>
              <a:t>In login part we have used validators which will validate that the account </a:t>
            </a:r>
            <a:r>
              <a:rPr lang="en-US" dirty="0" smtClean="0">
                <a:latin typeface="Times New Roman" panose="02020603050405020304" pitchFamily="18" charset="0"/>
                <a:cs typeface="Times New Roman" panose="02020603050405020304" pitchFamily="18" charset="0"/>
              </a:rPr>
              <a:t>number, </a:t>
            </a:r>
            <a:r>
              <a:rPr lang="en-US" dirty="0">
                <a:latin typeface="Times New Roman" panose="02020603050405020304" pitchFamily="18" charset="0"/>
                <a:cs typeface="Times New Roman" panose="02020603050405020304" pitchFamily="18" charset="0"/>
              </a:rPr>
              <a:t>customer name </a:t>
            </a:r>
            <a:r>
              <a:rPr lang="en-US" dirty="0" smtClean="0">
                <a:latin typeface="Times New Roman" panose="02020603050405020304" pitchFamily="18" charset="0"/>
                <a:cs typeface="Times New Roman" panose="02020603050405020304" pitchFamily="18" charset="0"/>
              </a:rPr>
              <a:t>and password.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a:t>
            </a:r>
            <a:r>
              <a:rPr lang="en-US" dirty="0" smtClean="0">
                <a:latin typeface="Times New Roman" panose="02020603050405020304" pitchFamily="18" charset="0"/>
                <a:cs typeface="Times New Roman" panose="02020603050405020304" pitchFamily="18" charset="0"/>
              </a:rPr>
              <a:t>hen </a:t>
            </a:r>
            <a:r>
              <a:rPr lang="en-US" dirty="0">
                <a:latin typeface="Times New Roman" panose="02020603050405020304" pitchFamily="18" charset="0"/>
                <a:cs typeface="Times New Roman" panose="02020603050405020304" pitchFamily="18" charset="0"/>
              </a:rPr>
              <a:t>the login is done the Swagger local host is open and the API is tested.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198374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699" y="1371600"/>
            <a:ext cx="8770572" cy="1480668"/>
          </a:xfrm>
        </p:spPr>
        <p:txBody>
          <a:bodyPr>
            <a:normAutofit/>
          </a:bodyPr>
          <a:lstStyle/>
          <a:p>
            <a:pPr lvl="2"/>
            <a:r>
              <a:rPr lang="en-US" sz="3600" dirty="0" smtClean="0">
                <a:latin typeface="+mj-lt"/>
              </a:rPr>
              <a:t>LOAD TESTING USING THREADS</a:t>
            </a:r>
            <a:endParaRPr lang="en-US" sz="3600" dirty="0">
              <a:latin typeface="+mj-lt"/>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Each time a new user accesses the login page, a new thread is generated. Threads run </a:t>
            </a:r>
            <a:r>
              <a:rPr lang="en-US" dirty="0" smtClean="0">
                <a:latin typeface="Times New Roman" panose="02020603050405020304" pitchFamily="18" charset="0"/>
                <a:cs typeface="Times New Roman" panose="02020603050405020304" pitchFamily="18" charset="0"/>
              </a:rPr>
              <a:t>continuously </a:t>
            </a:r>
            <a:r>
              <a:rPr lang="en-US" dirty="0">
                <a:latin typeface="Times New Roman" panose="02020603050405020304" pitchFamily="18" charset="0"/>
                <a:cs typeface="Times New Roman" panose="02020603050405020304" pitchFamily="18" charset="0"/>
              </a:rPr>
              <a:t>and work as sessions for every user.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Load testing can be performed by threads by means of traffic created on the server by them, hence giving the idea of the number of users that a website can handle at a given moment without compromising it’s responsive nature.</a:t>
            </a:r>
          </a:p>
          <a:p>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thread or program (small functionality) are integrated and tested incrementally as a subsystem, and then executed for a whole system.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5070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550" y="1245536"/>
            <a:ext cx="8770571" cy="1560716"/>
          </a:xfrm>
        </p:spPr>
        <p:txBody>
          <a:bodyPr>
            <a:normAutofit/>
          </a:bodyPr>
          <a:lstStyle/>
          <a:p>
            <a:r>
              <a:rPr lang="en-US" sz="3600" dirty="0" smtClean="0"/>
              <a:t>BACK END MICROSERVICES - 1</a:t>
            </a:r>
            <a:endParaRPr lang="en-US" sz="3600" dirty="0"/>
          </a:p>
        </p:txBody>
      </p:sp>
      <p:sp>
        <p:nvSpPr>
          <p:cNvPr id="3" name="Content Placeholder 2"/>
          <p:cNvSpPr>
            <a:spLocks noGrp="1"/>
          </p:cNvSpPr>
          <p:nvPr>
            <p:ph sz="half" idx="1"/>
          </p:nvPr>
        </p:nvSpPr>
        <p:spPr>
          <a:xfrm>
            <a:off x="2676698" y="2438398"/>
            <a:ext cx="4450723" cy="4313465"/>
          </a:xfrm>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Entity class:  </a:t>
            </a:r>
            <a:r>
              <a:rPr lang="en-US" sz="1900" dirty="0" smtClean="0">
                <a:latin typeface="Times New Roman" panose="02020603050405020304" pitchFamily="18" charset="0"/>
                <a:cs typeface="Times New Roman" panose="02020603050405020304" pitchFamily="18" charset="0"/>
              </a:rPr>
              <a:t>We created a class named </a:t>
            </a:r>
            <a:r>
              <a:rPr lang="en-US" sz="1900" b="1" dirty="0" smtClean="0">
                <a:latin typeface="Times New Roman" panose="02020603050405020304" pitchFamily="18" charset="0"/>
                <a:cs typeface="Times New Roman" panose="02020603050405020304" pitchFamily="18" charset="0"/>
              </a:rPr>
              <a:t>Account Entity</a:t>
            </a:r>
            <a:r>
              <a:rPr lang="en-US" sz="1900" dirty="0" smtClean="0">
                <a:latin typeface="Times New Roman" panose="02020603050405020304" pitchFamily="18" charset="0"/>
                <a:cs typeface="Times New Roman" panose="02020603050405020304" pitchFamily="18" charset="0"/>
              </a:rPr>
              <a:t> for mapping with database in our project. Hibernate detects that the @Id annotation is on a field and assumes that it should access properties of an object directly through fields at runtime.</a:t>
            </a:r>
          </a:p>
          <a:p>
            <a:r>
              <a:rPr lang="en-US" dirty="0" smtClean="0">
                <a:latin typeface="Times New Roman" panose="02020603050405020304" pitchFamily="18" charset="0"/>
                <a:cs typeface="Times New Roman" panose="02020603050405020304" pitchFamily="18" charset="0"/>
              </a:rPr>
              <a:t>Model </a:t>
            </a:r>
            <a:r>
              <a:rPr lang="en-US" dirty="0">
                <a:latin typeface="Times New Roman" panose="02020603050405020304" pitchFamily="18" charset="0"/>
                <a:cs typeface="Times New Roman" panose="02020603050405020304" pitchFamily="18" charset="0"/>
              </a:rPr>
              <a:t>class: </a:t>
            </a:r>
            <a:endParaRPr lang="en-US"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Account(</a:t>
            </a:r>
            <a:r>
              <a:rPr lang="en-US" b="1" dirty="0" err="1">
                <a:latin typeface="Times New Roman" panose="02020603050405020304" pitchFamily="18" charset="0"/>
                <a:cs typeface="Times New Roman" panose="02020603050405020304" pitchFamily="18" charset="0"/>
              </a:rPr>
              <a:t>AccountEntity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obj</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parameterized constructor used to initialize the parameters like </a:t>
            </a:r>
            <a:r>
              <a:rPr lang="en-US" dirty="0" err="1">
                <a:latin typeface="Times New Roman" panose="02020603050405020304" pitchFamily="18" charset="0"/>
                <a:cs typeface="Times New Roman" panose="02020603050405020304" pitchFamily="18" charset="0"/>
              </a:rPr>
              <a:t>account_no</a:t>
            </a:r>
            <a:r>
              <a:rPr lang="en-US" dirty="0">
                <a:latin typeface="Times New Roman" panose="02020603050405020304" pitchFamily="18" charset="0"/>
                <a:cs typeface="Times New Roman" panose="02020603050405020304" pitchFamily="18" charset="0"/>
              </a:rPr>
              <a:t> by the value of </a:t>
            </a:r>
            <a:r>
              <a:rPr lang="en-US" dirty="0" err="1">
                <a:latin typeface="Times New Roman" panose="02020603050405020304" pitchFamily="18" charset="0"/>
                <a:cs typeface="Times New Roman" panose="02020603050405020304" pitchFamily="18" charset="0"/>
              </a:rPr>
              <a:t>account_no</a:t>
            </a:r>
            <a:r>
              <a:rPr lang="en-US" dirty="0">
                <a:latin typeface="Times New Roman" panose="02020603050405020304" pitchFamily="18" charset="0"/>
                <a:cs typeface="Times New Roman" panose="02020603050405020304" pitchFamily="18" charset="0"/>
              </a:rPr>
              <a:t> get by the </a:t>
            </a:r>
            <a:r>
              <a:rPr lang="en-US" dirty="0" err="1">
                <a:latin typeface="Times New Roman" panose="02020603050405020304" pitchFamily="18" charset="0"/>
                <a:cs typeface="Times New Roman" panose="02020603050405020304" pitchFamily="18" charset="0"/>
              </a:rPr>
              <a:t>AccountEntity</a:t>
            </a:r>
            <a:r>
              <a:rPr lang="en-US" dirty="0">
                <a:latin typeface="Times New Roman" panose="02020603050405020304" pitchFamily="18" charset="0"/>
                <a:cs typeface="Times New Roman" panose="02020603050405020304" pitchFamily="18" charset="0"/>
              </a:rPr>
              <a:t> class.</a:t>
            </a:r>
          </a:p>
          <a:p>
            <a:pPr lvl="1">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getAccount_type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function return the </a:t>
            </a:r>
            <a:r>
              <a:rPr lang="en-US" dirty="0" err="1">
                <a:latin typeface="Times New Roman" panose="02020603050405020304" pitchFamily="18" charset="0"/>
                <a:cs typeface="Times New Roman" panose="02020603050405020304" pitchFamily="18" charset="0"/>
              </a:rPr>
              <a:t>account_type</a:t>
            </a:r>
            <a:r>
              <a:rPr lang="en-US" dirty="0">
                <a:latin typeface="Times New Roman" panose="02020603050405020304" pitchFamily="18" charset="0"/>
                <a:cs typeface="Times New Roman" panose="02020603050405020304" pitchFamily="18" charset="0"/>
              </a:rPr>
              <a:t> to the class.</a:t>
            </a:r>
          </a:p>
          <a:p>
            <a:pPr lvl="1">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setAccount_type</a:t>
            </a:r>
            <a:r>
              <a:rPr lang="en-US" b="1" dirty="0">
                <a:latin typeface="Times New Roman" panose="02020603050405020304" pitchFamily="18" charset="0"/>
                <a:cs typeface="Times New Roman" panose="02020603050405020304" pitchFamily="18" charset="0"/>
              </a:rPr>
              <a:t>(String </a:t>
            </a:r>
            <a:r>
              <a:rPr lang="en-US" b="1" dirty="0" err="1">
                <a:latin typeface="Times New Roman" panose="02020603050405020304" pitchFamily="18" charset="0"/>
                <a:cs typeface="Times New Roman" panose="02020603050405020304" pitchFamily="18" charset="0"/>
              </a:rPr>
              <a:t>account_type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function is to initialize the local </a:t>
            </a:r>
            <a:r>
              <a:rPr lang="en-US" dirty="0" err="1">
                <a:latin typeface="Times New Roman" panose="02020603050405020304" pitchFamily="18" charset="0"/>
                <a:cs typeface="Times New Roman" panose="02020603050405020304" pitchFamily="18" charset="0"/>
              </a:rPr>
              <a:t>account_type</a:t>
            </a:r>
            <a:r>
              <a:rPr lang="en-US" dirty="0">
                <a:latin typeface="Times New Roman" panose="02020603050405020304" pitchFamily="18" charset="0"/>
                <a:cs typeface="Times New Roman" panose="02020603050405020304" pitchFamily="18" charset="0"/>
              </a:rPr>
              <a:t> parameter with the returned </a:t>
            </a:r>
            <a:r>
              <a:rPr lang="en-US" dirty="0" err="1" smtClean="0">
                <a:latin typeface="Times New Roman" panose="02020603050405020304" pitchFamily="18" charset="0"/>
                <a:cs typeface="Times New Roman" panose="02020603050405020304" pitchFamily="18" charset="0"/>
              </a:rPr>
              <a:t>account_type</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Content Placeholder 3"/>
          <p:cNvSpPr>
            <a:spLocks noGrp="1"/>
          </p:cNvSpPr>
          <p:nvPr>
            <p:ph sz="half" idx="2"/>
          </p:nvPr>
        </p:nvSpPr>
        <p:spPr>
          <a:xfrm>
            <a:off x="7543751" y="2438399"/>
            <a:ext cx="4218758" cy="4136968"/>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-Service Class:</a:t>
            </a:r>
          </a:p>
          <a:p>
            <a:pPr lvl="1">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getAllAccount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function uses the inbuilt </a:t>
            </a:r>
            <a:r>
              <a:rPr lang="en-US" dirty="0" err="1">
                <a:latin typeface="Times New Roman" panose="02020603050405020304" pitchFamily="18" charset="0"/>
                <a:cs typeface="Times New Roman" panose="02020603050405020304" pitchFamily="18" charset="0"/>
              </a:rPr>
              <a:t>findAll</a:t>
            </a:r>
            <a:r>
              <a:rPr lang="en-US" dirty="0">
                <a:latin typeface="Times New Roman" panose="02020603050405020304" pitchFamily="18" charset="0"/>
                <a:cs typeface="Times New Roman" panose="02020603050405020304" pitchFamily="18" charset="0"/>
              </a:rPr>
              <a:t>() method of JPA repository for fetching the data. The data later on stored in the list and the function returns the </a:t>
            </a:r>
            <a:r>
              <a:rPr lang="en-US" dirty="0" err="1">
                <a:latin typeface="Times New Roman" panose="02020603050405020304" pitchFamily="18" charset="0"/>
                <a:cs typeface="Times New Roman" panose="02020603050405020304" pitchFamily="18" charset="0"/>
              </a:rPr>
              <a:t>accountlist</a:t>
            </a:r>
            <a:r>
              <a:rPr lang="en-US"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getById</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This function uses the inbuilt </a:t>
            </a:r>
            <a:r>
              <a:rPr lang="en-US" dirty="0" err="1">
                <a:latin typeface="Times New Roman" panose="02020603050405020304" pitchFamily="18" charset="0"/>
                <a:cs typeface="Times New Roman" panose="02020603050405020304" pitchFamily="18" charset="0"/>
              </a:rPr>
              <a:t>findOne</a:t>
            </a:r>
            <a:r>
              <a:rPr lang="en-US" dirty="0">
                <a:latin typeface="Times New Roman" panose="02020603050405020304" pitchFamily="18" charset="0"/>
                <a:cs typeface="Times New Roman" panose="02020603050405020304" pitchFamily="18" charset="0"/>
              </a:rPr>
              <a:t>(id) method of JPA repository for fetching the data uniquely and returns it. </a:t>
            </a:r>
          </a:p>
          <a:p>
            <a:r>
              <a:rPr lang="en-US" dirty="0">
                <a:latin typeface="Times New Roman" panose="02020603050405020304" pitchFamily="18" charset="0"/>
                <a:cs typeface="Times New Roman" panose="02020603050405020304" pitchFamily="18" charset="0"/>
              </a:rPr>
              <a:t>Controller class: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By </a:t>
            </a:r>
            <a:r>
              <a:rPr lang="en-US" sz="1900" dirty="0">
                <a:latin typeface="Times New Roman" panose="02020603050405020304" pitchFamily="18" charset="0"/>
                <a:cs typeface="Times New Roman" panose="02020603050405020304" pitchFamily="18" charset="0"/>
              </a:rPr>
              <a:t>annotating the controller class </a:t>
            </a:r>
            <a:r>
              <a:rPr lang="en-US" sz="1900" dirty="0" smtClean="0">
                <a:latin typeface="Times New Roman" panose="02020603050405020304" pitchFamily="18" charset="0"/>
                <a:cs typeface="Times New Roman" panose="02020603050405020304" pitchFamily="18" charset="0"/>
              </a:rPr>
              <a:t>	with </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RestController</a:t>
            </a:r>
            <a:r>
              <a:rPr lang="en-US" sz="1900" dirty="0">
                <a:latin typeface="Times New Roman" panose="02020603050405020304" pitchFamily="18" charset="0"/>
                <a:cs typeface="Times New Roman" panose="02020603050405020304" pitchFamily="18" charset="0"/>
              </a:rPr>
              <a:t> annotation, </a:t>
            </a:r>
            <a:r>
              <a:rPr lang="en-US" sz="1900" dirty="0" smtClean="0">
                <a:latin typeface="Times New Roman" panose="02020603050405020304" pitchFamily="18" charset="0"/>
                <a:cs typeface="Times New Roman" panose="02020603050405020304" pitchFamily="18" charset="0"/>
              </a:rPr>
              <a:t>	you </a:t>
            </a:r>
            <a:r>
              <a:rPr lang="en-US" sz="1900" dirty="0">
                <a:latin typeface="Times New Roman" panose="02020603050405020304" pitchFamily="18" charset="0"/>
                <a:cs typeface="Times New Roman" panose="02020603050405020304" pitchFamily="18" charset="0"/>
              </a:rPr>
              <a:t>no longer need to add </a:t>
            </a:r>
            <a:r>
              <a:rPr lang="en-US" sz="1900" dirty="0" smtClean="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ResponseBody</a:t>
            </a:r>
            <a:r>
              <a:rPr lang="en-US" sz="1900" dirty="0">
                <a:latin typeface="Times New Roman" panose="02020603050405020304" pitchFamily="18" charset="0"/>
                <a:cs typeface="Times New Roman" panose="02020603050405020304" pitchFamily="18" charset="0"/>
              </a:rPr>
              <a:t> to all the request </a:t>
            </a:r>
            <a:r>
              <a:rPr lang="en-US" sz="1900" dirty="0" smtClean="0">
                <a:latin typeface="Times New Roman" panose="02020603050405020304" pitchFamily="18" charset="0"/>
                <a:cs typeface="Times New Roman" panose="02020603050405020304" pitchFamily="18" charset="0"/>
              </a:rPr>
              <a:t>	mapping </a:t>
            </a:r>
            <a:r>
              <a:rPr lang="en-US" sz="1900" dirty="0">
                <a:latin typeface="Times New Roman" panose="02020603050405020304" pitchFamily="18" charset="0"/>
                <a:cs typeface="Times New Roman" panose="02020603050405020304" pitchFamily="18" charset="0"/>
              </a:rPr>
              <a:t>methods and </a:t>
            </a:r>
            <a:r>
              <a:rPr lang="en-US" sz="1900" dirty="0" err="1">
                <a:latin typeface="Times New Roman" panose="02020603050405020304" pitchFamily="18" charset="0"/>
                <a:cs typeface="Times New Roman" panose="02020603050405020304" pitchFamily="18" charset="0"/>
              </a:rPr>
              <a:t>autowiring</a:t>
            </a: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	of </a:t>
            </a:r>
            <a:r>
              <a:rPr lang="en-US" sz="1900" dirty="0" err="1">
                <a:latin typeface="Times New Roman" panose="02020603050405020304" pitchFamily="18" charset="0"/>
                <a:cs typeface="Times New Roman" panose="02020603050405020304" pitchFamily="18" charset="0"/>
              </a:rPr>
              <a:t>AccountService</a:t>
            </a:r>
            <a:r>
              <a:rPr lang="en-US" sz="1900" dirty="0">
                <a:latin typeface="Times New Roman" panose="02020603050405020304" pitchFamily="18" charset="0"/>
                <a:cs typeface="Times New Roman" panose="02020603050405020304" pitchFamily="18" charset="0"/>
              </a:rPr>
              <a:t> is done.</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52425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1327624"/>
            <a:ext cx="9258300" cy="1560716"/>
          </a:xfrm>
        </p:spPr>
        <p:txBody>
          <a:bodyPr>
            <a:normAutofit/>
          </a:bodyPr>
          <a:lstStyle/>
          <a:p>
            <a:r>
              <a:rPr lang="en-US" sz="3600" dirty="0"/>
              <a:t>BACK END MICROSERVICES - </a:t>
            </a:r>
            <a:r>
              <a:rPr lang="en-US" sz="3600" dirty="0" smtClean="0"/>
              <a:t>2</a:t>
            </a:r>
            <a:endParaRPr lang="en-US" sz="3600" dirty="0"/>
          </a:p>
        </p:txBody>
      </p:sp>
      <p:sp>
        <p:nvSpPr>
          <p:cNvPr id="3" name="Content Placeholder 2"/>
          <p:cNvSpPr>
            <a:spLocks noGrp="1"/>
          </p:cNvSpPr>
          <p:nvPr>
            <p:ph sz="half" idx="1"/>
          </p:nvPr>
        </p:nvSpPr>
        <p:spPr>
          <a:xfrm>
            <a:off x="2735036" y="2438399"/>
            <a:ext cx="4359183" cy="4280808"/>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Main class: We created rest template bean by using the @Bean </a:t>
            </a:r>
            <a:r>
              <a:rPr lang="en-US" dirty="0" smtClean="0">
                <a:latin typeface="Times New Roman" panose="02020603050405020304" pitchFamily="18" charset="0"/>
                <a:cs typeface="Times New Roman" panose="02020603050405020304" pitchFamily="18" charset="0"/>
              </a:rPr>
              <a:t>annotation.</a:t>
            </a:r>
          </a:p>
          <a:p>
            <a:r>
              <a:rPr lang="en-US" dirty="0">
                <a:latin typeface="Times New Roman" panose="02020603050405020304" pitchFamily="18" charset="0"/>
                <a:cs typeface="Times New Roman" panose="02020603050405020304" pitchFamily="18" charset="0"/>
              </a:rPr>
              <a:t>Service class: In this project we created a service class named as </a:t>
            </a:r>
            <a:r>
              <a:rPr lang="en-US" b="1" dirty="0">
                <a:latin typeface="Times New Roman" panose="02020603050405020304" pitchFamily="18" charset="0"/>
                <a:cs typeface="Times New Roman" panose="02020603050405020304" pitchFamily="18" charset="0"/>
              </a:rPr>
              <a:t>Account Service</a:t>
            </a:r>
            <a:r>
              <a:rPr lang="en-US" dirty="0" smtClean="0">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getAllAccount</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method is override from the </a:t>
            </a:r>
            <a:r>
              <a:rPr lang="en-US" dirty="0" err="1">
                <a:latin typeface="Times New Roman" panose="02020603050405020304" pitchFamily="18" charset="0"/>
                <a:cs typeface="Times New Roman" panose="02020603050405020304" pitchFamily="18" charset="0"/>
              </a:rPr>
              <a:t>FirstService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AccountService</a:t>
            </a:r>
            <a:r>
              <a:rPr lang="en-US" dirty="0">
                <a:latin typeface="Times New Roman" panose="02020603050405020304" pitchFamily="18" charset="0"/>
                <a:cs typeface="Times New Roman" panose="02020603050405020304" pitchFamily="18" charset="0"/>
              </a:rPr>
              <a:t> class. In this method a function </a:t>
            </a:r>
            <a:r>
              <a:rPr lang="en-US" dirty="0" err="1">
                <a:latin typeface="Times New Roman" panose="02020603050405020304" pitchFamily="18" charset="0"/>
                <a:cs typeface="Times New Roman" panose="02020603050405020304" pitchFamily="18" charset="0"/>
              </a:rPr>
              <a:t>getbody</a:t>
            </a:r>
            <a:r>
              <a:rPr lang="en-US" dirty="0">
                <a:latin typeface="Times New Roman" panose="02020603050405020304" pitchFamily="18" charset="0"/>
                <a:cs typeface="Times New Roman" panose="02020603050405020304" pitchFamily="18" charset="0"/>
              </a:rPr>
              <a:t>() is used which is inherited from </a:t>
            </a:r>
            <a:r>
              <a:rPr lang="en-US" dirty="0" err="1">
                <a:latin typeface="Times New Roman" panose="02020603050405020304" pitchFamily="18" charset="0"/>
                <a:cs typeface="Times New Roman" panose="02020603050405020304" pitchFamily="18" charset="0"/>
              </a:rPr>
              <a:t>springframework.http.HttpEntity</a:t>
            </a:r>
            <a:r>
              <a:rPr lang="en-US" dirty="0">
                <a:latin typeface="Times New Roman" panose="02020603050405020304" pitchFamily="18" charset="0"/>
                <a:cs typeface="Times New Roman" panose="02020603050405020304" pitchFamily="18" charset="0"/>
              </a:rPr>
              <a:t> class for fetching the details.</a:t>
            </a:r>
          </a:p>
          <a:p>
            <a:pPr lvl="1" algn="just">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getById</a:t>
            </a:r>
            <a:r>
              <a:rPr lang="en-US" b="1" dirty="0">
                <a:latin typeface="Times New Roman" panose="02020603050405020304" pitchFamily="18" charset="0"/>
                <a:cs typeface="Times New Roman" panose="02020603050405020304" pitchFamily="18" charset="0"/>
              </a:rPr>
              <a:t>(Id): </a:t>
            </a:r>
            <a:r>
              <a:rPr lang="en-US" dirty="0">
                <a:latin typeface="Times New Roman" panose="02020603050405020304" pitchFamily="18" charset="0"/>
                <a:cs typeface="Times New Roman" panose="02020603050405020304" pitchFamily="18" charset="0"/>
              </a:rPr>
              <a:t>This method is also override from the </a:t>
            </a:r>
            <a:r>
              <a:rPr lang="en-US" dirty="0" err="1">
                <a:latin typeface="Times New Roman" panose="02020603050405020304" pitchFamily="18" charset="0"/>
                <a:cs typeface="Times New Roman" panose="02020603050405020304" pitchFamily="18" charset="0"/>
              </a:rPr>
              <a:t>FirstService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AccountService</a:t>
            </a:r>
            <a:r>
              <a:rPr lang="en-US" dirty="0">
                <a:latin typeface="Times New Roman" panose="02020603050405020304" pitchFamily="18" charset="0"/>
                <a:cs typeface="Times New Roman" panose="02020603050405020304" pitchFamily="18" charset="0"/>
              </a:rPr>
              <a:t> class. In this method a function </a:t>
            </a:r>
            <a:r>
              <a:rPr lang="en-US" dirty="0" err="1">
                <a:latin typeface="Times New Roman" panose="02020603050405020304" pitchFamily="18" charset="0"/>
                <a:cs typeface="Times New Roman" panose="02020603050405020304" pitchFamily="18" charset="0"/>
              </a:rPr>
              <a:t>getbody</a:t>
            </a:r>
            <a:r>
              <a:rPr lang="en-US" dirty="0">
                <a:latin typeface="Times New Roman" panose="02020603050405020304" pitchFamily="18" charset="0"/>
                <a:cs typeface="Times New Roman" panose="02020603050405020304" pitchFamily="18" charset="0"/>
              </a:rPr>
              <a:t>() is used which is inherited from </a:t>
            </a:r>
            <a:r>
              <a:rPr lang="en-US" dirty="0" err="1">
                <a:latin typeface="Times New Roman" panose="02020603050405020304" pitchFamily="18" charset="0"/>
                <a:cs typeface="Times New Roman" panose="02020603050405020304" pitchFamily="18" charset="0"/>
              </a:rPr>
              <a:t>springframework.http.HttpEntity</a:t>
            </a:r>
            <a:r>
              <a:rPr lang="en-US" dirty="0">
                <a:latin typeface="Times New Roman" panose="02020603050405020304" pitchFamily="18" charset="0"/>
                <a:cs typeface="Times New Roman" panose="02020603050405020304" pitchFamily="18" charset="0"/>
              </a:rPr>
              <a:t> class for fetching the details of single account which matches the </a:t>
            </a:r>
            <a:r>
              <a:rPr lang="en-US" dirty="0" err="1">
                <a:latin typeface="Times New Roman" panose="02020603050405020304" pitchFamily="18" charset="0"/>
                <a:cs typeface="Times New Roman" panose="02020603050405020304" pitchFamily="18" charset="0"/>
              </a:rPr>
              <a:t>account_id</a:t>
            </a:r>
            <a:r>
              <a:rPr lang="en-US" dirty="0">
                <a:latin typeface="Times New Roman" panose="02020603050405020304" pitchFamily="18" charset="0"/>
                <a:cs typeface="Times New Roman" panose="02020603050405020304" pitchFamily="18" charset="0"/>
              </a:rPr>
              <a:t> uniquely.</a:t>
            </a:r>
          </a:p>
          <a:p>
            <a:endParaRPr lang="en-US" dirty="0"/>
          </a:p>
        </p:txBody>
      </p:sp>
      <p:sp>
        <p:nvSpPr>
          <p:cNvPr id="4" name="Content Placeholder 3"/>
          <p:cNvSpPr>
            <a:spLocks noGrp="1"/>
          </p:cNvSpPr>
          <p:nvPr>
            <p:ph sz="half" idx="2"/>
          </p:nvPr>
        </p:nvSpPr>
        <p:spPr>
          <a:xfrm>
            <a:off x="7315200" y="2438399"/>
            <a:ext cx="4389071" cy="4150180"/>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Controller class: In this project we created a class named as </a:t>
            </a:r>
            <a:r>
              <a:rPr lang="en-US" b="1" dirty="0">
                <a:latin typeface="Times New Roman" panose="02020603050405020304" pitchFamily="18" charset="0"/>
                <a:cs typeface="Times New Roman" panose="02020603050405020304" pitchFamily="18" charset="0"/>
              </a:rPr>
              <a:t>Account Controller.</a:t>
            </a: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RequestMapping</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api</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annotation maps HTTP requests to handler methods of MVC and REST controllers.</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GetMapping</a:t>
            </a:r>
            <a:r>
              <a:rPr lang="en-US" b="1" dirty="0">
                <a:latin typeface="Times New Roman" panose="02020603050405020304" pitchFamily="18" charset="0"/>
                <a:cs typeface="Times New Roman" panose="02020603050405020304" pitchFamily="18" charset="0"/>
              </a:rPr>
              <a:t>(“/accounts”): </a:t>
            </a:r>
            <a:r>
              <a:rPr lang="en-US" dirty="0">
                <a:latin typeface="Times New Roman" panose="02020603050405020304" pitchFamily="18" charset="0"/>
                <a:cs typeface="Times New Roman" panose="02020603050405020304" pitchFamily="18" charset="0"/>
              </a:rPr>
              <a:t>This annotation to map HTTP GET requests onto specific handler methods for fetching all the accounts details.</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GetMapping</a:t>
            </a:r>
            <a:r>
              <a:rPr lang="en-US" b="1" dirty="0">
                <a:latin typeface="Times New Roman" panose="02020603050405020304" pitchFamily="18" charset="0"/>
                <a:cs typeface="Times New Roman" panose="02020603050405020304" pitchFamily="18" charset="0"/>
              </a:rPr>
              <a:t>(“/account/{id}”): </a:t>
            </a:r>
            <a:r>
              <a:rPr lang="en-US" dirty="0">
                <a:latin typeface="Times New Roman" panose="02020603050405020304" pitchFamily="18" charset="0"/>
                <a:cs typeface="Times New Roman" panose="02020603050405020304" pitchFamily="18" charset="0"/>
              </a:rPr>
              <a:t>This annotation to map HTTP GET requests onto specific handler methods for fetching the unique account details based on </a:t>
            </a:r>
            <a:r>
              <a:rPr lang="en-US" dirty="0" err="1">
                <a:latin typeface="Times New Roman" panose="02020603050405020304" pitchFamily="18" charset="0"/>
                <a:cs typeface="Times New Roman" panose="02020603050405020304" pitchFamily="18" charset="0"/>
              </a:rPr>
              <a:t>account_id</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23344869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50329" y="3107438"/>
            <a:ext cx="8770571" cy="1560716"/>
          </a:xfrm>
        </p:spPr>
        <p:txBody>
          <a:bodyPr/>
          <a:lstStyle/>
          <a:p>
            <a:r>
              <a:rPr lang="en-US" dirty="0" smtClean="0"/>
              <a:t>TESTING</a:t>
            </a:r>
            <a:endParaRPr lang="en-US" dirty="0"/>
          </a:p>
        </p:txBody>
      </p:sp>
    </p:spTree>
    <p:extLst>
      <p:ext uri="{BB962C8B-B14F-4D97-AF65-F5344CB8AC3E}">
        <p14:creationId xmlns:p14="http://schemas.microsoft.com/office/powerpoint/2010/main" val="337886374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311295"/>
            <a:ext cx="8770571" cy="1560716"/>
          </a:xfrm>
        </p:spPr>
        <p:txBody>
          <a:bodyPr>
            <a:noAutofit/>
          </a:bodyPr>
          <a:lstStyle/>
          <a:p>
            <a:r>
              <a:rPr lang="en-US" sz="3600" dirty="0"/>
              <a:t>Testing of Angular And Swagger UI</a:t>
            </a:r>
            <a:br>
              <a:rPr lang="en-US" sz="3600" dirty="0"/>
            </a:br>
            <a:r>
              <a:rPr lang="en-US" sz="3600" dirty="0"/>
              <a:t/>
            </a:r>
            <a:br>
              <a:rPr lang="en-US" sz="3600" dirty="0"/>
            </a:br>
            <a:endParaRPr lang="en-US" sz="3600" dirty="0"/>
          </a:p>
        </p:txBody>
      </p:sp>
      <p:sp>
        <p:nvSpPr>
          <p:cNvPr id="3" name="Content Placeholder 2"/>
          <p:cNvSpPr>
            <a:spLocks noGrp="1"/>
          </p:cNvSpPr>
          <p:nvPr>
            <p:ph idx="1"/>
          </p:nvPr>
        </p:nvSpPr>
        <p:spPr/>
        <p:txBody>
          <a:bodyPr>
            <a:normAutofit lnSpcReduction="10000"/>
          </a:bodyPr>
          <a:lstStyle/>
          <a:p>
            <a:pPr marL="0" indent="0">
              <a:buNone/>
            </a:pPr>
            <a:r>
              <a:rPr lang="en-US" dirty="0"/>
              <a:t>We have details of two customers in our API.  One can either check their account details or add a new account if the user is not previously registered. The customer details we have are</a:t>
            </a:r>
            <a:r>
              <a:rPr lang="en-US" dirty="0" smtClean="0"/>
              <a:t>:</a:t>
            </a:r>
          </a:p>
          <a:p>
            <a:pPr marL="0" indent="0">
              <a:buNone/>
            </a:pPr>
            <a:r>
              <a:rPr lang="en-US" dirty="0"/>
              <a:t/>
            </a:r>
            <a:br>
              <a:rPr lang="en-US" dirty="0"/>
            </a:br>
            <a:r>
              <a:rPr lang="en-US" dirty="0"/>
              <a:t>Account Holder Name: XYZ</a:t>
            </a:r>
            <a:br>
              <a:rPr lang="en-US" dirty="0"/>
            </a:br>
            <a:r>
              <a:rPr lang="en-US" dirty="0"/>
              <a:t>Account Number: 123456789100</a:t>
            </a:r>
            <a:br>
              <a:rPr lang="en-US" dirty="0"/>
            </a:br>
            <a:r>
              <a:rPr lang="en-US" dirty="0"/>
              <a:t>Account Password: ABC123</a:t>
            </a:r>
            <a:br>
              <a:rPr lang="en-US" dirty="0"/>
            </a:br>
            <a:r>
              <a:rPr lang="en-US" dirty="0"/>
              <a:t> </a:t>
            </a:r>
            <a:br>
              <a:rPr lang="en-US" dirty="0"/>
            </a:br>
            <a:r>
              <a:rPr lang="en-US" dirty="0"/>
              <a:t>Account Holder Name: INFOSCION</a:t>
            </a:r>
            <a:br>
              <a:rPr lang="en-US" dirty="0"/>
            </a:br>
            <a:r>
              <a:rPr lang="en-US" dirty="0"/>
              <a:t>Account Number: 112019202000</a:t>
            </a:r>
            <a:br>
              <a:rPr lang="en-US" dirty="0"/>
            </a:br>
            <a:r>
              <a:rPr lang="en-US" dirty="0"/>
              <a:t>Account Password: MYS123</a:t>
            </a:r>
          </a:p>
        </p:txBody>
      </p:sp>
    </p:spTree>
    <p:extLst>
      <p:ext uri="{BB962C8B-B14F-4D97-AF65-F5344CB8AC3E}">
        <p14:creationId xmlns:p14="http://schemas.microsoft.com/office/powerpoint/2010/main" val="39306035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2057" y="1401102"/>
            <a:ext cx="8770571" cy="1560716"/>
          </a:xfrm>
        </p:spPr>
        <p:txBody>
          <a:bodyPr>
            <a:normAutofit/>
          </a:bodyPr>
          <a:lstStyle/>
          <a:p>
            <a:r>
              <a:rPr lang="en-US" sz="3600" dirty="0" smtClean="0"/>
              <a:t>Table of Content</a:t>
            </a:r>
            <a:endParaRPr lang="en-US" sz="3600" dirty="0"/>
          </a:p>
        </p:txBody>
      </p:sp>
      <p:sp>
        <p:nvSpPr>
          <p:cNvPr id="3" name="Content Placeholder 2"/>
          <p:cNvSpPr>
            <a:spLocks noGrp="1"/>
          </p:cNvSpPr>
          <p:nvPr>
            <p:ph idx="1"/>
          </p:nvPr>
        </p:nvSpPr>
        <p:spPr>
          <a:xfrm>
            <a:off x="2933701" y="2438399"/>
            <a:ext cx="8688928" cy="3799115"/>
          </a:xfrm>
        </p:spPr>
        <p:txBody>
          <a:bodyPr>
            <a:normAutofit fontScale="92500" lnSpcReduction="10000"/>
          </a:bodyPr>
          <a:lstStyle/>
          <a:p>
            <a:pPr>
              <a:buFont typeface="Arial" panose="020B0604020202020204" pitchFamily="34" charset="0"/>
              <a:buChar char="•"/>
            </a:pPr>
            <a:r>
              <a:rPr lang="en-US" sz="2200" dirty="0" smtClean="0">
                <a:latin typeface="+mj-lt"/>
              </a:rPr>
              <a:t>Project  Overview</a:t>
            </a:r>
          </a:p>
          <a:p>
            <a:pPr>
              <a:buFont typeface="Arial" panose="020B0604020202020204" pitchFamily="34" charset="0"/>
              <a:buChar char="•"/>
            </a:pPr>
            <a:r>
              <a:rPr lang="en-US" sz="2200" dirty="0" smtClean="0">
                <a:latin typeface="+mj-lt"/>
              </a:rPr>
              <a:t>Requirement Analysis</a:t>
            </a:r>
          </a:p>
          <a:p>
            <a:pPr>
              <a:buFont typeface="Arial" panose="020B0604020202020204" pitchFamily="34" charset="0"/>
              <a:buChar char="•"/>
            </a:pPr>
            <a:r>
              <a:rPr lang="en-US" sz="2200" dirty="0" smtClean="0">
                <a:latin typeface="+mj-lt"/>
              </a:rPr>
              <a:t>Problem Statement</a:t>
            </a:r>
          </a:p>
          <a:p>
            <a:pPr>
              <a:buFont typeface="Arial" panose="020B0604020202020204" pitchFamily="34" charset="0"/>
              <a:buChar char="•"/>
            </a:pPr>
            <a:r>
              <a:rPr lang="en-US" sz="2200" dirty="0" smtClean="0">
                <a:latin typeface="+mj-lt"/>
              </a:rPr>
              <a:t>Planning</a:t>
            </a:r>
          </a:p>
          <a:p>
            <a:pPr>
              <a:buFont typeface="Arial" panose="020B0604020202020204" pitchFamily="34" charset="0"/>
              <a:buChar char="•"/>
            </a:pPr>
            <a:r>
              <a:rPr lang="en-US" sz="2200" dirty="0" smtClean="0">
                <a:latin typeface="+mj-lt"/>
              </a:rPr>
              <a:t>Designing</a:t>
            </a:r>
          </a:p>
          <a:p>
            <a:pPr>
              <a:buFont typeface="Arial" panose="020B0604020202020204" pitchFamily="34" charset="0"/>
              <a:buChar char="•"/>
            </a:pPr>
            <a:r>
              <a:rPr lang="en-US" sz="2200" dirty="0" smtClean="0">
                <a:latin typeface="+mj-lt"/>
              </a:rPr>
              <a:t>Implementation</a:t>
            </a:r>
          </a:p>
          <a:p>
            <a:pPr>
              <a:buFont typeface="Arial" panose="020B0604020202020204" pitchFamily="34" charset="0"/>
              <a:buChar char="•"/>
            </a:pPr>
            <a:r>
              <a:rPr lang="en-US" sz="2200" dirty="0" smtClean="0">
                <a:latin typeface="+mj-lt"/>
              </a:rPr>
              <a:t>Testing</a:t>
            </a:r>
          </a:p>
          <a:p>
            <a:pPr>
              <a:buFont typeface="Arial" panose="020B0604020202020204" pitchFamily="34" charset="0"/>
              <a:buChar char="•"/>
            </a:pPr>
            <a:r>
              <a:rPr lang="en-US" sz="2200" dirty="0" smtClean="0">
                <a:latin typeface="+mj-lt"/>
              </a:rPr>
              <a:t>Conclusion</a:t>
            </a:r>
          </a:p>
          <a:p>
            <a:pPr>
              <a:buFont typeface="Arial" panose="020B0604020202020204" pitchFamily="34" charset="0"/>
              <a:buChar char="•"/>
            </a:pPr>
            <a:r>
              <a:rPr lang="en-US" sz="2200" dirty="0" smtClean="0">
                <a:latin typeface="+mj-lt"/>
              </a:rPr>
              <a:t>Future recommendations</a:t>
            </a:r>
          </a:p>
          <a:p>
            <a:endParaRPr lang="en-US" dirty="0" smtClean="0"/>
          </a:p>
          <a:p>
            <a:endParaRPr lang="en-US" dirty="0"/>
          </a:p>
        </p:txBody>
      </p:sp>
    </p:spTree>
    <p:extLst>
      <p:ext uri="{BB962C8B-B14F-4D97-AF65-F5344CB8AC3E}">
        <p14:creationId xmlns:p14="http://schemas.microsoft.com/office/powerpoint/2010/main" val="1494544491"/>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699" y="1404257"/>
            <a:ext cx="8770571" cy="602340"/>
          </a:xfrm>
        </p:spPr>
        <p:txBody>
          <a:bodyPr>
            <a:normAutofit/>
          </a:bodyPr>
          <a:lstStyle/>
          <a:p>
            <a:r>
              <a:rPr lang="en-US" sz="2800" dirty="0"/>
              <a:t>White Box Testing</a:t>
            </a:r>
            <a:endParaRPr lang="en-US" sz="2800" dirty="0"/>
          </a:p>
        </p:txBody>
      </p:sp>
      <p:pic>
        <p:nvPicPr>
          <p:cNvPr id="4" name="Content Placeholder 3" descr="Screenshot (6)"/>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33699" y="2373086"/>
            <a:ext cx="8770571" cy="4321628"/>
          </a:xfrm>
          <a:prstGeom prst="rect">
            <a:avLst/>
          </a:prstGeom>
          <a:noFill/>
          <a:ln>
            <a:noFill/>
          </a:ln>
        </p:spPr>
      </p:pic>
    </p:spTree>
    <p:extLst>
      <p:ext uri="{BB962C8B-B14F-4D97-AF65-F5344CB8AC3E}">
        <p14:creationId xmlns:p14="http://schemas.microsoft.com/office/powerpoint/2010/main" val="311258883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363435"/>
            <a:ext cx="8770571" cy="765625"/>
          </a:xfrm>
        </p:spPr>
        <p:txBody>
          <a:bodyPr>
            <a:normAutofit fontScale="90000"/>
          </a:bodyPr>
          <a:lstStyle/>
          <a:p>
            <a:r>
              <a:rPr lang="en-US" sz="3100" dirty="0"/>
              <a:t>Black Box Testing</a:t>
            </a:r>
            <a:r>
              <a:rPr lang="en-US" dirty="0"/>
              <a:t/>
            </a:r>
            <a:br>
              <a:rPr lang="en-US" dirty="0"/>
            </a:br>
            <a:endParaRPr lang="en-US" dirty="0"/>
          </a:p>
        </p:txBody>
      </p:sp>
      <p:pic>
        <p:nvPicPr>
          <p:cNvPr id="4" name="Content Placeholder 3" descr="Screenshot (7)"/>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33699" y="2381249"/>
            <a:ext cx="8770571" cy="4403271"/>
          </a:xfrm>
          <a:prstGeom prst="rect">
            <a:avLst/>
          </a:prstGeom>
          <a:noFill/>
          <a:ln>
            <a:noFill/>
          </a:ln>
        </p:spPr>
      </p:pic>
    </p:spTree>
    <p:extLst>
      <p:ext uri="{BB962C8B-B14F-4D97-AF65-F5344CB8AC3E}">
        <p14:creationId xmlns:p14="http://schemas.microsoft.com/office/powerpoint/2010/main" val="42142739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699" y="1327624"/>
            <a:ext cx="8770571" cy="1560716"/>
          </a:xfrm>
        </p:spPr>
        <p:txBody>
          <a:bodyPr>
            <a:normAutofit/>
          </a:bodyPr>
          <a:lstStyle/>
          <a:p>
            <a:r>
              <a:rPr lang="en-US" sz="3600" dirty="0"/>
              <a:t>Testing of Java API</a:t>
            </a:r>
            <a:br>
              <a:rPr lang="en-US" sz="3600" dirty="0"/>
            </a:br>
            <a:endParaRPr lang="en-US" sz="3600" dirty="0"/>
          </a:p>
        </p:txBody>
      </p:sp>
      <p:sp>
        <p:nvSpPr>
          <p:cNvPr id="3" name="Content Placeholder 2"/>
          <p:cNvSpPr>
            <a:spLocks noGrp="1"/>
          </p:cNvSpPr>
          <p:nvPr>
            <p:ph idx="1"/>
          </p:nvPr>
        </p:nvSpPr>
        <p:spPr>
          <a:xfrm>
            <a:off x="2933699" y="2381250"/>
            <a:ext cx="8770571" cy="3651504"/>
          </a:xfrm>
        </p:spPr>
        <p:txBody>
          <a:bodyPr/>
          <a:lstStyle/>
          <a:p>
            <a:r>
              <a:rPr lang="en-US" dirty="0"/>
              <a:t>All account </a:t>
            </a:r>
            <a:r>
              <a:rPr lang="en-US" dirty="0" smtClean="0"/>
              <a:t>details					</a:t>
            </a:r>
            <a:endParaRPr lang="en-US" dirty="0"/>
          </a:p>
        </p:txBody>
      </p:sp>
      <p:pic>
        <p:nvPicPr>
          <p:cNvPr id="5" name="image4.png"/>
          <p:cNvPicPr/>
          <p:nvPr/>
        </p:nvPicPr>
        <p:blipFill>
          <a:blip r:embed="rId2"/>
          <a:srcRect/>
          <a:stretch>
            <a:fillRect/>
          </a:stretch>
        </p:blipFill>
        <p:spPr>
          <a:xfrm>
            <a:off x="3060064" y="2844797"/>
            <a:ext cx="8418922" cy="3947889"/>
          </a:xfrm>
          <a:prstGeom prst="rect">
            <a:avLst/>
          </a:prstGeom>
          <a:ln/>
        </p:spPr>
      </p:pic>
    </p:spTree>
    <p:extLst>
      <p:ext uri="{BB962C8B-B14F-4D97-AF65-F5344CB8AC3E}">
        <p14:creationId xmlns:p14="http://schemas.microsoft.com/office/powerpoint/2010/main" val="3371174529"/>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404257"/>
            <a:ext cx="8770572" cy="724804"/>
          </a:xfrm>
        </p:spPr>
        <p:txBody>
          <a:bodyPr>
            <a:normAutofit fontScale="90000"/>
          </a:bodyPr>
          <a:lstStyle/>
          <a:p>
            <a:r>
              <a:rPr lang="en-US" sz="3600" dirty="0"/>
              <a:t>Testing of Java API</a:t>
            </a:r>
            <a:br>
              <a:rPr lang="en-US" sz="3600" dirty="0"/>
            </a:br>
            <a:endParaRPr lang="en-US" sz="3600" dirty="0"/>
          </a:p>
        </p:txBody>
      </p:sp>
      <p:sp>
        <p:nvSpPr>
          <p:cNvPr id="3" name="Content Placeholder 2"/>
          <p:cNvSpPr>
            <a:spLocks noGrp="1"/>
          </p:cNvSpPr>
          <p:nvPr>
            <p:ph idx="1"/>
          </p:nvPr>
        </p:nvSpPr>
        <p:spPr>
          <a:xfrm>
            <a:off x="2933699" y="2413908"/>
            <a:ext cx="8770571" cy="3651504"/>
          </a:xfrm>
        </p:spPr>
        <p:txBody>
          <a:bodyPr/>
          <a:lstStyle/>
          <a:p>
            <a:r>
              <a:rPr lang="en-US" dirty="0"/>
              <a:t>Account get by Id</a:t>
            </a:r>
          </a:p>
          <a:p>
            <a:endParaRPr lang="en-US" dirty="0"/>
          </a:p>
        </p:txBody>
      </p:sp>
      <p:pic>
        <p:nvPicPr>
          <p:cNvPr id="4" name="image5.png"/>
          <p:cNvPicPr/>
          <p:nvPr/>
        </p:nvPicPr>
        <p:blipFill>
          <a:blip r:embed="rId2"/>
          <a:srcRect/>
          <a:stretch>
            <a:fillRect/>
          </a:stretch>
        </p:blipFill>
        <p:spPr>
          <a:xfrm>
            <a:off x="2933699" y="2926887"/>
            <a:ext cx="8708571" cy="3865245"/>
          </a:xfrm>
          <a:prstGeom prst="rect">
            <a:avLst/>
          </a:prstGeom>
          <a:ln/>
        </p:spPr>
      </p:pic>
    </p:spTree>
    <p:extLst>
      <p:ext uri="{BB962C8B-B14F-4D97-AF65-F5344CB8AC3E}">
        <p14:creationId xmlns:p14="http://schemas.microsoft.com/office/powerpoint/2010/main" val="18084901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699" y="1131680"/>
            <a:ext cx="8770571" cy="1560716"/>
          </a:xfrm>
        </p:spPr>
        <p:txBody>
          <a:bodyPr/>
          <a:lstStyle/>
          <a:p>
            <a:pPr algn="ctr"/>
            <a:r>
              <a:rPr lang="en-US" b="1" dirty="0"/>
              <a:t>Conclusion</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With an open API economy, banks get an option to introduce their customers to new products and services through collation among the business units within a bank, across industries, and between banks and other complementary sectors of the economy, especially data businesses and technology.</a:t>
            </a:r>
          </a:p>
          <a:p>
            <a:r>
              <a:rPr lang="en-US" dirty="0" err="1">
                <a:latin typeface="Times New Roman" panose="02020603050405020304" pitchFamily="18" charset="0"/>
                <a:cs typeface="Times New Roman" panose="02020603050405020304" pitchFamily="18" charset="0"/>
              </a:rPr>
              <a:t>Microservice</a:t>
            </a:r>
            <a:r>
              <a:rPr lang="en-US" dirty="0">
                <a:latin typeface="Times New Roman" panose="02020603050405020304" pitchFamily="18" charset="0"/>
                <a:cs typeface="Times New Roman" panose="02020603050405020304" pitchFamily="18" charset="0"/>
              </a:rPr>
              <a:t> splits monolithic applications into a set of services that communicate with each other through open APIs. Each service acts out one particular function pretty </a:t>
            </a:r>
            <a:r>
              <a:rPr lang="en-US" dirty="0" smtClean="0">
                <a:latin typeface="Times New Roman" panose="02020603050405020304" pitchFamily="18" charset="0"/>
                <a:cs typeface="Times New Roman" panose="02020603050405020304" pitchFamily="18" charset="0"/>
              </a:rPr>
              <a:t>well.</a:t>
            </a:r>
          </a:p>
          <a:p>
            <a:r>
              <a:rPr lang="en-US" dirty="0">
                <a:latin typeface="Times New Roman" panose="02020603050405020304" pitchFamily="18" charset="0"/>
                <a:cs typeface="Times New Roman" panose="02020603050405020304" pitchFamily="18" charset="0"/>
              </a:rPr>
              <a:t>It has come as a blessing for the banks because this approach will provide favorable circumstances to deliver value at subsequent intervals and not wait for a massive technology shift to happen.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Open </a:t>
            </a:r>
            <a:r>
              <a:rPr lang="en-US" dirty="0">
                <a:latin typeface="Times New Roman" panose="02020603050405020304" pitchFamily="18" charset="0"/>
                <a:cs typeface="Times New Roman" panose="02020603050405020304" pitchFamily="18" charset="0"/>
              </a:rPr>
              <a:t>API banking combined with </a:t>
            </a:r>
            <a:r>
              <a:rPr lang="en-US" dirty="0" err="1" smtClean="0">
                <a:latin typeface="Times New Roman" panose="02020603050405020304" pitchFamily="18" charset="0"/>
                <a:cs typeface="Times New Roman" panose="02020603050405020304" pitchFamily="18" charset="0"/>
              </a:rPr>
              <a:t>microservices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based </a:t>
            </a:r>
            <a:r>
              <a:rPr lang="en-US" dirty="0">
                <a:latin typeface="Times New Roman" panose="02020603050405020304" pitchFamily="18" charset="0"/>
                <a:cs typeface="Times New Roman" panose="02020603050405020304" pitchFamily="18" charset="0"/>
              </a:rPr>
              <a:t>architecture will define the success in banking space in the near future, where banks would be in a better position to accelerate time to market in the real sense.</a:t>
            </a:r>
          </a:p>
          <a:p>
            <a:endParaRPr lang="en-US" dirty="0"/>
          </a:p>
        </p:txBody>
      </p:sp>
    </p:spTree>
    <p:extLst>
      <p:ext uri="{BB962C8B-B14F-4D97-AF65-F5344CB8AC3E}">
        <p14:creationId xmlns:p14="http://schemas.microsoft.com/office/powerpoint/2010/main" val="7740131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196995"/>
            <a:ext cx="8770571" cy="1560716"/>
          </a:xfrm>
        </p:spPr>
        <p:txBody>
          <a:bodyPr/>
          <a:lstStyle/>
          <a:p>
            <a:pPr algn="ctr"/>
            <a:r>
              <a:rPr lang="en-US" b="1" dirty="0"/>
              <a:t>Future Recommendations</a:t>
            </a:r>
            <a:r>
              <a:rPr lang="en-US" dirty="0"/>
              <a:t/>
            </a:r>
            <a:br>
              <a:rPr lang="en-US" dirty="0"/>
            </a:br>
            <a:endParaRPr lang="en-US" dirty="0"/>
          </a:p>
        </p:txBody>
      </p:sp>
      <p:sp>
        <p:nvSpPr>
          <p:cNvPr id="3" name="Content Placeholder 2"/>
          <p:cNvSpPr>
            <a:spLocks noGrp="1"/>
          </p:cNvSpPr>
          <p:nvPr>
            <p:ph idx="1"/>
          </p:nvPr>
        </p:nvSpPr>
        <p:spPr>
          <a:xfrm>
            <a:off x="2933700" y="2438400"/>
            <a:ext cx="8880021" cy="4125686"/>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Open Banking is one of the most exciting developments in financial services for years, with the potential to revolutionize how consumers engage with financial products and services.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immediate future will likely be a deeper integration of </a:t>
            </a:r>
            <a:r>
              <a:rPr lang="en-US" dirty="0" err="1">
                <a:latin typeface="Times New Roman" panose="02020603050405020304" pitchFamily="18" charset="0"/>
                <a:cs typeface="Times New Roman" panose="02020603050405020304" pitchFamily="18" charset="0"/>
              </a:rPr>
              <a:t>microservice</a:t>
            </a:r>
            <a:r>
              <a:rPr lang="en-US" dirty="0">
                <a:latin typeface="Times New Roman" panose="02020603050405020304" pitchFamily="18" charset="0"/>
                <a:cs typeface="Times New Roman" panose="02020603050405020304" pitchFamily="18" charset="0"/>
              </a:rPr>
              <a:t> offerings in Google Cloud, AWS, and Azure because it can help them with their bottom line and make their resource usage in a more predictable manner.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 also see this as taking a large bite out of commercial virtualization software, and maybe even taking them out of business since containers offer much of the same end-result and we can use them on free and open source software.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From a developer perspective, having a hands-on experience in this field is beneficial due to the involvement of various technologies in it that are going to be vital in the near future of software development. </a:t>
            </a:r>
          </a:p>
        </p:txBody>
      </p:sp>
    </p:spTree>
    <p:extLst>
      <p:ext uri="{BB962C8B-B14F-4D97-AF65-F5344CB8AC3E}">
        <p14:creationId xmlns:p14="http://schemas.microsoft.com/office/powerpoint/2010/main" val="31495765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67959" y="2853819"/>
            <a:ext cx="5859724" cy="1841715"/>
          </a:xfrm>
        </p:spPr>
        <p:txBody>
          <a:bodyPr/>
          <a:lstStyle/>
          <a:p>
            <a:r>
              <a:rPr lang="en-US" dirty="0" smtClean="0"/>
              <a:t>THANK YOU</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3103043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56163" y="877684"/>
            <a:ext cx="8770571" cy="1560716"/>
          </a:xfrm>
        </p:spPr>
        <p:txBody>
          <a:bodyPr>
            <a:normAutofit/>
          </a:bodyPr>
          <a:lstStyle/>
          <a:p>
            <a:pPr algn="ctr"/>
            <a:r>
              <a:rPr lang="en-US" sz="4000" b="1" u="sng" dirty="0" smtClean="0">
                <a:cs typeface="Times New Roman" panose="02020603050405020304" pitchFamily="18" charset="0"/>
              </a:rPr>
              <a:t>PROJECT OVERVIEW</a:t>
            </a:r>
            <a:r>
              <a:rPr lang="en-US" sz="4000" b="1" dirty="0" smtClean="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
            </a:r>
            <a:br>
              <a:rPr lang="en-US" sz="4000" b="1" dirty="0" smtClean="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6" name="Subtitle 5"/>
          <p:cNvSpPr>
            <a:spLocks noGrp="1"/>
          </p:cNvSpPr>
          <p:nvPr>
            <p:ph idx="1"/>
          </p:nvPr>
        </p:nvSpPr>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This project aimed at developing integration layer component for the open banking </a:t>
            </a:r>
            <a:r>
              <a:rPr lang="en-US" sz="2400" dirty="0">
                <a:latin typeface="Times New Roman" panose="02020603050405020304" pitchFamily="18" charset="0"/>
                <a:cs typeface="Times New Roman" panose="02020603050405020304" pitchFamily="18" charset="0"/>
              </a:rPr>
              <a:t>and </a:t>
            </a:r>
            <a:r>
              <a:rPr lang="en-US" sz="2400" dirty="0" smtClean="0">
                <a:latin typeface="Times New Roman" panose="02020603050405020304" pitchFamily="18" charset="0"/>
                <a:cs typeface="Times New Roman" panose="02020603050405020304" pitchFamily="18" charset="0"/>
              </a:rPr>
              <a:t>such services by which the </a:t>
            </a:r>
            <a:r>
              <a:rPr lang="en-US" sz="2400" dirty="0">
                <a:latin typeface="Times New Roman" panose="02020603050405020304" pitchFamily="18" charset="0"/>
                <a:cs typeface="Times New Roman" panose="02020603050405020304" pitchFamily="18" charset="0"/>
              </a:rPr>
              <a:t>bank can share financial information electronically, securely, and only under conditions that customers approve of. </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Application </a:t>
            </a:r>
            <a:r>
              <a:rPr lang="en-US" sz="2400" dirty="0">
                <a:latin typeface="Times New Roman" panose="02020603050405020304" pitchFamily="18" charset="0"/>
                <a:cs typeface="Times New Roman" panose="02020603050405020304" pitchFamily="18" charset="0"/>
              </a:rPr>
              <a:t>programming interfaces allow third-parties to access financial information efficiently, which promotes the development of new apps and </a:t>
            </a:r>
            <a:r>
              <a:rPr lang="en-US" sz="2400" dirty="0" smtClean="0">
                <a:latin typeface="Times New Roman" panose="02020603050405020304" pitchFamily="18" charset="0"/>
                <a:cs typeface="Times New Roman" panose="02020603050405020304" pitchFamily="18" charset="0"/>
              </a:rPr>
              <a:t>services </a:t>
            </a:r>
            <a:r>
              <a:rPr lang="en-US" sz="2400" dirty="0">
                <a:latin typeface="Times New Roman" panose="02020603050405020304" pitchFamily="18" charset="0"/>
                <a:cs typeface="Times New Roman" panose="02020603050405020304" pitchFamily="18" charset="0"/>
              </a:rPr>
              <a:t>which would help individual save money, borrow easily and pay painlessly. </a:t>
            </a:r>
          </a:p>
        </p:txBody>
      </p:sp>
    </p:spTree>
    <p:extLst>
      <p:ext uri="{BB962C8B-B14F-4D97-AF65-F5344CB8AC3E}">
        <p14:creationId xmlns:p14="http://schemas.microsoft.com/office/powerpoint/2010/main" val="3640469233"/>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14699" y="2947308"/>
            <a:ext cx="8103822" cy="1361617"/>
          </a:xfrm>
        </p:spPr>
        <p:txBody>
          <a:bodyPr>
            <a:normAutofit/>
          </a:bodyPr>
          <a:lstStyle/>
          <a:p>
            <a:r>
              <a:rPr lang="en-US" dirty="0" smtClean="0">
                <a:cs typeface="Times New Roman" panose="02020603050405020304" pitchFamily="18" charset="0"/>
              </a:rPr>
              <a:t>REQUIREMENT ANALYSIS</a:t>
            </a:r>
            <a:endParaRPr lang="en-US" dirty="0">
              <a:cs typeface="Times New Roman" panose="02020603050405020304" pitchFamily="18" charset="0"/>
            </a:endParaRPr>
          </a:p>
        </p:txBody>
      </p:sp>
    </p:spTree>
    <p:extLst>
      <p:ext uri="{BB962C8B-B14F-4D97-AF65-F5344CB8AC3E}">
        <p14:creationId xmlns:p14="http://schemas.microsoft.com/office/powerpoint/2010/main" val="3379406404"/>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933700" y="1624693"/>
            <a:ext cx="8770571" cy="504368"/>
          </a:xfrm>
        </p:spPr>
        <p:txBody>
          <a:bodyPr>
            <a:noAutofit/>
          </a:bodyPr>
          <a:lstStyle/>
          <a:p>
            <a:r>
              <a:rPr lang="en-US" sz="2400" b="1" dirty="0"/>
              <a:t>Open APIs for banking</a:t>
            </a:r>
            <a:r>
              <a:rPr lang="en-US" sz="2000" dirty="0"/>
              <a:t/>
            </a:r>
            <a:br>
              <a:rPr lang="en-US" sz="2000" dirty="0"/>
            </a:br>
            <a:endParaRPr lang="en-US" sz="2000" dirty="0"/>
          </a:p>
        </p:txBody>
      </p:sp>
      <p:sp>
        <p:nvSpPr>
          <p:cNvPr id="6" name="Content Placeholder 5"/>
          <p:cNvSpPr>
            <a:spLocks noGrp="1"/>
          </p:cNvSpPr>
          <p:nvPr>
            <p:ph idx="1"/>
          </p:nvPr>
        </p:nvSpPr>
        <p:spPr/>
        <p:txBody>
          <a:bodyPr/>
          <a:lstStyle/>
          <a:p>
            <a:pPr algn="just"/>
            <a:r>
              <a:rPr lang="en-US" dirty="0">
                <a:latin typeface="+mj-lt"/>
              </a:rPr>
              <a:t>APIs are at the heart of open banking</a:t>
            </a:r>
            <a:r>
              <a:rPr lang="en-US" dirty="0" smtClean="0">
                <a:latin typeface="+mj-lt"/>
              </a:rPr>
              <a:t>. </a:t>
            </a:r>
          </a:p>
          <a:p>
            <a:pPr algn="just"/>
            <a:r>
              <a:rPr lang="en-US" dirty="0">
                <a:latin typeface="+mj-lt"/>
              </a:rPr>
              <a:t>A key concept in the open banking paradigm is to use open source technologies to enable third-party developers to build financial applications on top of the banks’ existing infrastructure. </a:t>
            </a:r>
            <a:endParaRPr lang="en-US" dirty="0" smtClean="0">
              <a:latin typeface="+mj-lt"/>
            </a:endParaRPr>
          </a:p>
          <a:p>
            <a:pPr algn="just"/>
            <a:r>
              <a:rPr lang="en-US" dirty="0">
                <a:latin typeface="+mj-lt"/>
              </a:rPr>
              <a:t>The need for new products and services to serve increasingly multichannel customers and create more personalized relationships requires the development of </a:t>
            </a:r>
            <a:r>
              <a:rPr lang="en-US" dirty="0">
                <a:latin typeface="+mj-lt"/>
                <a:hlinkClick r:id="rId2" tooltip="API Manager"/>
              </a:rPr>
              <a:t>Open APIs</a:t>
            </a:r>
            <a:r>
              <a:rPr lang="en-US" dirty="0">
                <a:latin typeface="+mj-lt"/>
              </a:rPr>
              <a:t>.	</a:t>
            </a:r>
            <a:endParaRPr lang="en-US" dirty="0">
              <a:latin typeface="+mj-lt"/>
            </a:endParaRPr>
          </a:p>
        </p:txBody>
      </p:sp>
    </p:spTree>
    <p:extLst>
      <p:ext uri="{BB962C8B-B14F-4D97-AF65-F5344CB8AC3E}">
        <p14:creationId xmlns:p14="http://schemas.microsoft.com/office/powerpoint/2010/main" val="35733393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Intel\Pictures\open banking.PNG"/>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p:spPr>
      </p:pic>
    </p:spTree>
    <p:extLst>
      <p:ext uri="{BB962C8B-B14F-4D97-AF65-F5344CB8AC3E}">
        <p14:creationId xmlns:p14="http://schemas.microsoft.com/office/powerpoint/2010/main" val="37404134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7307" y="1543051"/>
            <a:ext cx="8756964" cy="586010"/>
          </a:xfrm>
        </p:spPr>
        <p:txBody>
          <a:bodyPr>
            <a:normAutofit/>
          </a:bodyPr>
          <a:lstStyle/>
          <a:p>
            <a:r>
              <a:rPr lang="en-US" sz="2400" b="1" dirty="0" smtClean="0"/>
              <a:t>Micro Services</a:t>
            </a:r>
            <a:endParaRPr lang="en-US" sz="2400" b="1" dirty="0"/>
          </a:p>
        </p:txBody>
      </p:sp>
      <p:sp>
        <p:nvSpPr>
          <p:cNvPr id="3" name="Content Placeholder 2"/>
          <p:cNvSpPr>
            <a:spLocks noGrp="1"/>
          </p:cNvSpPr>
          <p:nvPr>
            <p:ph idx="1"/>
          </p:nvPr>
        </p:nvSpPr>
        <p:spPr>
          <a:xfrm>
            <a:off x="2933699" y="2438399"/>
            <a:ext cx="8888187" cy="4076701"/>
          </a:xfrm>
        </p:spPr>
        <p:txBody>
          <a:bodyPr>
            <a:normAutofit fontScale="70000" lnSpcReduction="20000"/>
          </a:bodyPr>
          <a:lstStyle/>
          <a:p>
            <a:pPr algn="just"/>
            <a:r>
              <a:rPr lang="en-US" sz="2900" dirty="0" err="1">
                <a:latin typeface="+mj-lt"/>
              </a:rPr>
              <a:t>Microservices</a:t>
            </a:r>
            <a:r>
              <a:rPr lang="en-US" sz="2900" dirty="0">
                <a:latin typeface="+mj-lt"/>
              </a:rPr>
              <a:t> also known as the </a:t>
            </a:r>
            <a:r>
              <a:rPr lang="en-US" sz="2900" dirty="0" err="1">
                <a:latin typeface="+mj-lt"/>
              </a:rPr>
              <a:t>microservice</a:t>
            </a:r>
            <a:r>
              <a:rPr lang="en-US" sz="2900" dirty="0">
                <a:latin typeface="+mj-lt"/>
              </a:rPr>
              <a:t> </a:t>
            </a:r>
            <a:r>
              <a:rPr lang="en-US" sz="2900" dirty="0" smtClean="0">
                <a:latin typeface="+mj-lt"/>
              </a:rPr>
              <a:t>architecture </a:t>
            </a:r>
            <a:r>
              <a:rPr lang="en-US" sz="2900" dirty="0">
                <a:latin typeface="+mj-lt"/>
              </a:rPr>
              <a:t>is an architectural style that structures an application as a collection of </a:t>
            </a:r>
            <a:r>
              <a:rPr lang="en-US" sz="2900" dirty="0" smtClean="0">
                <a:latin typeface="+mj-lt"/>
              </a:rPr>
              <a:t>services.</a:t>
            </a:r>
          </a:p>
          <a:p>
            <a:pPr algn="just"/>
            <a:r>
              <a:rPr lang="en-US" sz="2900" dirty="0">
                <a:latin typeface="+mj-lt"/>
              </a:rPr>
              <a:t>Its main principle is to break single large monolithic system into multiple independent </a:t>
            </a:r>
            <a:r>
              <a:rPr lang="en-US" sz="2900" dirty="0" smtClean="0">
                <a:latin typeface="+mj-lt"/>
              </a:rPr>
              <a:t>component.</a:t>
            </a:r>
          </a:p>
          <a:p>
            <a:pPr algn="just"/>
            <a:r>
              <a:rPr lang="en-US" sz="2900" dirty="0" err="1">
                <a:latin typeface="+mj-lt"/>
              </a:rPr>
              <a:t>Microservice</a:t>
            </a:r>
            <a:r>
              <a:rPr lang="en-US" sz="2900" dirty="0">
                <a:latin typeface="+mj-lt"/>
              </a:rPr>
              <a:t> architecture offers:</a:t>
            </a:r>
          </a:p>
          <a:p>
            <a:pPr lvl="2" algn="just">
              <a:buFont typeface="Arial" panose="020B0604020202020204" pitchFamily="34" charset="0"/>
              <a:buChar char="•"/>
            </a:pPr>
            <a:r>
              <a:rPr lang="en-US" sz="2900" i="0" dirty="0">
                <a:latin typeface="+mj-lt"/>
              </a:rPr>
              <a:t>Fast </a:t>
            </a:r>
            <a:r>
              <a:rPr lang="en-US" sz="2900" i="0" dirty="0" smtClean="0">
                <a:latin typeface="+mj-lt"/>
              </a:rPr>
              <a:t>Development</a:t>
            </a:r>
          </a:p>
          <a:p>
            <a:pPr lvl="2" algn="just">
              <a:buFont typeface="Arial" panose="020B0604020202020204" pitchFamily="34" charset="0"/>
              <a:buChar char="•"/>
            </a:pPr>
            <a:r>
              <a:rPr lang="en-US" sz="2900" i="0" dirty="0" smtClean="0">
                <a:latin typeface="+mj-lt"/>
              </a:rPr>
              <a:t>Scalability</a:t>
            </a:r>
          </a:p>
          <a:p>
            <a:pPr lvl="2" algn="just">
              <a:buFont typeface="Arial" panose="020B0604020202020204" pitchFamily="34" charset="0"/>
              <a:buChar char="•"/>
            </a:pPr>
            <a:r>
              <a:rPr lang="en-US" sz="2900" i="0" dirty="0" smtClean="0">
                <a:latin typeface="+mj-lt"/>
              </a:rPr>
              <a:t>Better </a:t>
            </a:r>
            <a:r>
              <a:rPr lang="en-US" sz="2900" i="0" dirty="0">
                <a:latin typeface="+mj-lt"/>
              </a:rPr>
              <a:t>fault </a:t>
            </a:r>
            <a:r>
              <a:rPr lang="en-US" sz="2900" i="0" dirty="0" smtClean="0">
                <a:latin typeface="+mj-lt"/>
              </a:rPr>
              <a:t>tolerance</a:t>
            </a:r>
          </a:p>
          <a:p>
            <a:pPr lvl="2" algn="just">
              <a:buFont typeface="Arial" panose="020B0604020202020204" pitchFamily="34" charset="0"/>
              <a:buChar char="•"/>
            </a:pPr>
            <a:r>
              <a:rPr lang="en-US" sz="2900" i="0" dirty="0" smtClean="0">
                <a:latin typeface="+mj-lt"/>
              </a:rPr>
              <a:t>Eliminates </a:t>
            </a:r>
            <a:r>
              <a:rPr lang="en-US" sz="2900" i="0" dirty="0">
                <a:latin typeface="+mj-lt"/>
              </a:rPr>
              <a:t>technology </a:t>
            </a:r>
            <a:r>
              <a:rPr lang="en-US" sz="2900" i="0" dirty="0" smtClean="0">
                <a:latin typeface="+mj-lt"/>
              </a:rPr>
              <a:t>dependency</a:t>
            </a:r>
            <a:endParaRPr lang="en-US" sz="2900" i="0" dirty="0">
              <a:latin typeface="+mj-lt"/>
            </a:endParaRPr>
          </a:p>
          <a:p>
            <a:pPr lvl="2" algn="just">
              <a:buFont typeface="Arial" panose="020B0604020202020204" pitchFamily="34" charset="0"/>
              <a:buChar char="•"/>
            </a:pPr>
            <a:r>
              <a:rPr lang="en-US" sz="2900" i="0" dirty="0">
                <a:latin typeface="+mj-lt"/>
              </a:rPr>
              <a:t>Easy </a:t>
            </a:r>
            <a:r>
              <a:rPr lang="en-US" sz="2900" i="0" dirty="0" smtClean="0">
                <a:latin typeface="+mj-lt"/>
              </a:rPr>
              <a:t>understanding</a:t>
            </a:r>
            <a:endParaRPr lang="en-US" sz="2900" i="0" dirty="0">
              <a:latin typeface="+mj-lt"/>
            </a:endParaRPr>
          </a:p>
          <a:p>
            <a:endParaRPr lang="en-US" dirty="0"/>
          </a:p>
        </p:txBody>
      </p:sp>
    </p:spTree>
    <p:extLst>
      <p:ext uri="{BB962C8B-B14F-4D97-AF65-F5344CB8AC3E}">
        <p14:creationId xmlns:p14="http://schemas.microsoft.com/office/powerpoint/2010/main" val="8939296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8.png"/>
          <p:cNvPicPr/>
          <p:nvPr/>
        </p:nvPicPr>
        <p:blipFill>
          <a:blip r:embed="rId2"/>
          <a:srcRect/>
          <a:stretch>
            <a:fillRect/>
          </a:stretch>
        </p:blipFill>
        <p:spPr>
          <a:xfrm>
            <a:off x="0" y="-1"/>
            <a:ext cx="5723164" cy="6858001"/>
          </a:xfrm>
          <a:prstGeom prst="rect">
            <a:avLst/>
          </a:prstGeom>
          <a:ln/>
        </p:spPr>
      </p:pic>
      <p:pic>
        <p:nvPicPr>
          <p:cNvPr id="3" name="image7.png"/>
          <p:cNvPicPr/>
          <p:nvPr/>
        </p:nvPicPr>
        <p:blipFill>
          <a:blip r:embed="rId3"/>
          <a:srcRect/>
          <a:stretch>
            <a:fillRect/>
          </a:stretch>
        </p:blipFill>
        <p:spPr>
          <a:xfrm>
            <a:off x="5723164" y="-1"/>
            <a:ext cx="6468836" cy="6882493"/>
          </a:xfrm>
          <a:prstGeom prst="rect">
            <a:avLst/>
          </a:prstGeom>
          <a:ln/>
        </p:spPr>
      </p:pic>
    </p:spTree>
    <p:extLst>
      <p:ext uri="{BB962C8B-B14F-4D97-AF65-F5344CB8AC3E}">
        <p14:creationId xmlns:p14="http://schemas.microsoft.com/office/powerpoint/2010/main" val="6969328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926</TotalTime>
  <Words>1398</Words>
  <Application>Microsoft Office PowerPoint</Application>
  <PresentationFormat>Widescreen</PresentationFormat>
  <Paragraphs>141</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Century Schoolbook</vt:lpstr>
      <vt:lpstr>Corbel</vt:lpstr>
      <vt:lpstr>Times New Roman</vt:lpstr>
      <vt:lpstr>Feathered</vt:lpstr>
      <vt:lpstr>DEVELOP INTEGRATION LAYER COMPONENT FOR OPEN BANKING</vt:lpstr>
      <vt:lpstr>PowerPoint Presentation</vt:lpstr>
      <vt:lpstr>Table of Content</vt:lpstr>
      <vt:lpstr>PROJECT OVERVIEW  </vt:lpstr>
      <vt:lpstr>REQUIREMENT ANALYSIS</vt:lpstr>
      <vt:lpstr>Open APIs for banking </vt:lpstr>
      <vt:lpstr>PowerPoint Presentation</vt:lpstr>
      <vt:lpstr>Micro Services</vt:lpstr>
      <vt:lpstr>PowerPoint Presentation</vt:lpstr>
      <vt:lpstr>Spring Boot </vt:lpstr>
      <vt:lpstr>Swagger</vt:lpstr>
      <vt:lpstr>Config Server And Eureka Naming Server</vt:lpstr>
      <vt:lpstr>      SOFTWARE                                 HARDWARE REQUIREMENTS           REQUIREMENTS</vt:lpstr>
      <vt:lpstr>Problem Statement </vt:lpstr>
      <vt:lpstr>PLANNING</vt:lpstr>
      <vt:lpstr>PowerPoint Presentation</vt:lpstr>
      <vt:lpstr>PowerPoint Presentation</vt:lpstr>
      <vt:lpstr>DESIGNING</vt:lpstr>
      <vt:lpstr>PowerPoint Presentation</vt:lpstr>
      <vt:lpstr>- The actors in use case diagram are Consumer, bank       administrator, database, merchant, and distribution partner.  - The use cases are Login, give details, verification, withdraw     money, deposit money, report, deposit, API access and    report withdraw.  - The actors use the use case are denoted by the arrow </vt:lpstr>
      <vt:lpstr>COLLABORATION DIAGRAM</vt:lpstr>
      <vt:lpstr>SEQUENCE DIAGRAM</vt:lpstr>
      <vt:lpstr>IMPLEMENTATION</vt:lpstr>
      <vt:lpstr>FRONT END</vt:lpstr>
      <vt:lpstr>LOAD TESTING USING THREADS</vt:lpstr>
      <vt:lpstr>BACK END MICROSERVICES - 1</vt:lpstr>
      <vt:lpstr>BACK END MICROSERVICES - 2</vt:lpstr>
      <vt:lpstr>TESTING</vt:lpstr>
      <vt:lpstr>Testing of Angular And Swagger UI  </vt:lpstr>
      <vt:lpstr>White Box Testing</vt:lpstr>
      <vt:lpstr>Black Box Testing </vt:lpstr>
      <vt:lpstr>Testing of Java API </vt:lpstr>
      <vt:lpstr>Testing of Java API </vt:lpstr>
      <vt:lpstr>Conclusion </vt:lpstr>
      <vt:lpstr>Future Recommendations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Intel</dc:creator>
  <cp:lastModifiedBy>Intel</cp:lastModifiedBy>
  <cp:revision>38</cp:revision>
  <dcterms:created xsi:type="dcterms:W3CDTF">2019-05-20T13:31:21Z</dcterms:created>
  <dcterms:modified xsi:type="dcterms:W3CDTF">2019-05-21T04:57:27Z</dcterms:modified>
</cp:coreProperties>
</file>