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67" r:id="rId1"/>
  </p:sldMasterIdLst>
  <p:notesMasterIdLst>
    <p:notesMasterId r:id="rId36"/>
  </p:notesMasterIdLst>
  <p:sldIdLst>
    <p:sldId id="256" r:id="rId2"/>
    <p:sldId id="322" r:id="rId3"/>
    <p:sldId id="258" r:id="rId4"/>
    <p:sldId id="316" r:id="rId5"/>
    <p:sldId id="318" r:id="rId6"/>
    <p:sldId id="320" r:id="rId7"/>
    <p:sldId id="328" r:id="rId8"/>
    <p:sldId id="331" r:id="rId9"/>
    <p:sldId id="334" r:id="rId10"/>
    <p:sldId id="336" r:id="rId11"/>
    <p:sldId id="340" r:id="rId12"/>
    <p:sldId id="341" r:id="rId13"/>
    <p:sldId id="411" r:id="rId14"/>
    <p:sldId id="345" r:id="rId15"/>
    <p:sldId id="346" r:id="rId16"/>
    <p:sldId id="348" r:id="rId17"/>
    <p:sldId id="349" r:id="rId18"/>
    <p:sldId id="350" r:id="rId19"/>
    <p:sldId id="351" r:id="rId20"/>
    <p:sldId id="412" r:id="rId21"/>
    <p:sldId id="413" r:id="rId22"/>
    <p:sldId id="414" r:id="rId23"/>
    <p:sldId id="352" r:id="rId24"/>
    <p:sldId id="376" r:id="rId25"/>
    <p:sldId id="377" r:id="rId26"/>
    <p:sldId id="380" r:id="rId27"/>
    <p:sldId id="381" r:id="rId28"/>
    <p:sldId id="366" r:id="rId29"/>
    <p:sldId id="392" r:id="rId30"/>
    <p:sldId id="393" r:id="rId31"/>
    <p:sldId id="397" r:id="rId32"/>
    <p:sldId id="398" r:id="rId33"/>
    <p:sldId id="402" r:id="rId34"/>
    <p:sldId id="41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61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BAE59-7C0C-473A-8ABA-911470081A09}" type="datetimeFigureOut">
              <a:rPr lang="en-US" smtClean="0"/>
              <a:t>9/12/2021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54703-B196-4CF8-832D-CBA86DCAE7A5}" type="slidenum">
              <a:rPr lang="en-US" smtClean="0"/>
              <a:t>‹#›</a:t>
            </a:fld>
            <a:endParaRPr lang="en-US"/>
          </a:p>
        </p:txBody>
      </p:sp>
    </p:spTree>
    <p:extLst>
      <p:ext uri="{BB962C8B-B14F-4D97-AF65-F5344CB8AC3E}">
        <p14:creationId xmlns:p14="http://schemas.microsoft.com/office/powerpoint/2010/main" val="242078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454703-B196-4CF8-832D-CBA86DCAE7A5}" type="slidenum">
              <a:rPr lang="en-US" smtClean="0"/>
              <a:t>1</a:t>
            </a:fld>
            <a:endParaRPr lang="en-US"/>
          </a:p>
        </p:txBody>
      </p:sp>
    </p:spTree>
    <p:extLst>
      <p:ext uri="{BB962C8B-B14F-4D97-AF65-F5344CB8AC3E}">
        <p14:creationId xmlns:p14="http://schemas.microsoft.com/office/powerpoint/2010/main" val="53109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E8916-C4AC-4457-9623-8BD5C56E5C66}" type="datetime1">
              <a:rPr lang="en-US" smtClean="0"/>
              <a:t>9/12/2021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527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FFE7E-5E7F-433A-87F1-47B3C1CBBA95}" type="datetime1">
              <a:rPr lang="en-US" smtClean="0"/>
              <a:t>9/12/2021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90710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B3240-F3A7-4C5F-B8A5-EB9198ED0D54}" type="datetime1">
              <a:rPr lang="en-US" smtClean="0"/>
              <a:t>9/12/2021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132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45830-EC5E-43BF-BDF6-A6D6EF2D92AA}" type="datetime1">
              <a:rPr lang="en-US" smtClean="0"/>
              <a:t>9/12/2021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76315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50399E-DA7A-4A9E-9401-DD4FE8EBD669}" type="datetime1">
              <a:rPr lang="en-US" smtClean="0"/>
              <a:t>9/12/2021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6191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FB37B-6589-4B2D-A12C-F7A9442F097B}" type="datetime1">
              <a:rPr lang="en-US" smtClean="0"/>
              <a:t>9/12/2021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4848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7FDDA-C564-4C4A-B851-7211BB57610F}"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0243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7AAFF-ABAD-4471-9894-D1756D9B3397}"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507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27F85-BF03-4BF6-A480-B2AE291B104F}"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7705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6FF3E-978F-426A-A199-B7A7E995D72E}"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36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E8CB30-3ECA-41BB-A65E-06F8C9ACF8A3}" type="datetime1">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334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F65CF-58EE-42FF-8795-5C4719AB3112}" type="datetime1">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092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8D86C4-4473-439B-8108-39AF19668150}" type="datetime1">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21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EDA4C-A684-4485-AF6F-991FD909A8EF}" type="datetime1">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9329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D3ED2-6C82-4D5D-8069-694C51A7073D}" type="datetime1">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480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
        <p:nvSpPr>
          <p:cNvPr id="5" name="Date Placeholder 4"/>
          <p:cNvSpPr>
            <a:spLocks noGrp="1"/>
          </p:cNvSpPr>
          <p:nvPr>
            <p:ph type="dt" sz="half" idx="10"/>
          </p:nvPr>
        </p:nvSpPr>
        <p:spPr/>
        <p:txBody>
          <a:bodyPr/>
          <a:lstStyle/>
          <a:p>
            <a:fld id="{E024E119-1FCB-4DAB-AB0F-DA0F830011DE}" type="datetime1">
              <a:rPr lang="en-US" smtClean="0"/>
              <a:t>9/12/2021</a:t>
            </a:fld>
            <a:endParaRPr lang="en-US"/>
          </a:p>
        </p:txBody>
      </p:sp>
    </p:spTree>
    <p:extLst>
      <p:ext uri="{BB962C8B-B14F-4D97-AF65-F5344CB8AC3E}">
        <p14:creationId xmlns:p14="http://schemas.microsoft.com/office/powerpoint/2010/main" val="3838835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0F35C8-FB7B-4690-9A85-3D46953CF4A6}" type="datetime1">
              <a:rPr lang="en-US" smtClean="0"/>
              <a:t>9/12/2021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48427984"/>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95" y="1622723"/>
            <a:ext cx="8712679" cy="1520729"/>
          </a:xfrm>
        </p:spPr>
        <p:txBody>
          <a:bodyPr>
            <a:noAutofit/>
          </a:bodyPr>
          <a:lstStyle/>
          <a:p>
            <a:pPr algn="ctr"/>
            <a:r>
              <a:rPr lang="en-US" b="1" dirty="0">
                <a:solidFill>
                  <a:schemeClr val="accent2"/>
                </a:solidFill>
                <a:effectLst/>
                <a:latin typeface="Garamond" panose="02020404030301010803" pitchFamily="18" charset="0"/>
                <a:cs typeface="Arial" panose="020B0604020202020204" pitchFamily="34" charset="0"/>
              </a:rPr>
              <a:t>MALIGNANT COMMENTS CLASSIFIER PROJECT</a:t>
            </a:r>
            <a:endParaRPr lang="en-US" sz="6600" b="1" dirty="0">
              <a:solidFill>
                <a:schemeClr val="accent2"/>
              </a:solidFill>
              <a:effectLst/>
              <a:latin typeface="Garamond" panose="02020404030301010803" pitchFamily="18" charset="0"/>
              <a:cs typeface="Arial" panose="020B0604020202020204" pitchFamily="34" charset="0"/>
            </a:endParaRPr>
          </a:p>
        </p:txBody>
      </p:sp>
      <p:sp>
        <p:nvSpPr>
          <p:cNvPr id="3" name="Subtitle 2"/>
          <p:cNvSpPr>
            <a:spLocks noGrp="1"/>
          </p:cNvSpPr>
          <p:nvPr>
            <p:ph type="subTitle" idx="1"/>
          </p:nvPr>
        </p:nvSpPr>
        <p:spPr>
          <a:xfrm>
            <a:off x="6349525" y="3995250"/>
            <a:ext cx="3102949" cy="882557"/>
          </a:xfrm>
        </p:spPr>
        <p:txBody>
          <a:bodyPr vert="horz" lIns="91440" tIns="45720" rIns="91440" bIns="45720" rtlCol="0" anchor="t">
            <a:no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Submitted by :</a:t>
            </a:r>
          </a:p>
          <a:p>
            <a:r>
              <a:rPr lang="en-US" sz="2800" b="1" dirty="0">
                <a:solidFill>
                  <a:schemeClr val="accent1">
                    <a:lumMod val="75000"/>
                  </a:schemeClr>
                </a:solidFill>
                <a:latin typeface="Arial" panose="020B0604020202020204" pitchFamily="34" charset="0"/>
                <a:cs typeface="Arial" panose="020B0604020202020204" pitchFamily="34" charset="0"/>
              </a:rPr>
              <a:t>Kishan Verma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DATA PREPROCESSING DONE</a:t>
            </a:r>
            <a:endParaRPr lang="en-US" sz="3200" b="1" dirty="0">
              <a:solidFill>
                <a:schemeClr val="accent2"/>
              </a:solidFill>
              <a:latin typeface="Garamond" panose="02020404030301010803" pitchFamily="18" charset="0"/>
              <a:cs typeface="Arial" panose="020B0604020202020204" pitchFamily="34" charset="0"/>
            </a:endParaRPr>
          </a:p>
        </p:txBody>
      </p:sp>
      <p:pic>
        <p:nvPicPr>
          <p:cNvPr id="5" name="Picture 4" descr="Text&#10;&#10;Description automatically generated">
            <a:extLst>
              <a:ext uri="{FF2B5EF4-FFF2-40B4-BE49-F238E27FC236}">
                <a16:creationId xmlns:a16="http://schemas.microsoft.com/office/drawing/2014/main" id="{8E1C5457-AB7D-4380-A112-C944CB7197CE}"/>
              </a:ext>
            </a:extLst>
          </p:cNvPr>
          <p:cNvPicPr/>
          <p:nvPr/>
        </p:nvPicPr>
        <p:blipFill>
          <a:blip r:embed="rId2">
            <a:extLst>
              <a:ext uri="{28A0092B-C50C-407E-A947-70E740481C1C}">
                <a14:useLocalDpi xmlns:a14="http://schemas.microsoft.com/office/drawing/2010/main" val="0"/>
              </a:ext>
            </a:extLst>
          </a:blip>
          <a:stretch>
            <a:fillRect/>
          </a:stretch>
        </p:blipFill>
        <p:spPr>
          <a:xfrm>
            <a:off x="544434" y="1041766"/>
            <a:ext cx="7856616" cy="5359243"/>
          </a:xfrm>
          <a:prstGeom prst="rect">
            <a:avLst/>
          </a:prstGeom>
        </p:spPr>
      </p:pic>
    </p:spTree>
    <p:extLst>
      <p:ext uri="{BB962C8B-B14F-4D97-AF65-F5344CB8AC3E}">
        <p14:creationId xmlns:p14="http://schemas.microsoft.com/office/powerpoint/2010/main" val="264069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356428" y="320258"/>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HARDWARE AND SOFTWARE REQUIREMENTS AND TOOLS USED</a:t>
            </a:r>
            <a:endParaRPr lang="en-US" sz="3200" b="1" dirty="0">
              <a:solidFill>
                <a:schemeClr val="accent2"/>
              </a:solidFill>
              <a:latin typeface="Garamond" panose="02020404030301010803" pitchFamily="18" charset="0"/>
              <a:cs typeface="Arial" panose="020B0604020202020204" pitchFamily="34" charset="0"/>
            </a:endParaRPr>
          </a:p>
        </p:txBody>
      </p:sp>
      <p:sp>
        <p:nvSpPr>
          <p:cNvPr id="2" name="TextBox 1"/>
          <p:cNvSpPr txBox="1"/>
          <p:nvPr/>
        </p:nvSpPr>
        <p:spPr>
          <a:xfrm>
            <a:off x="700755" y="2512464"/>
            <a:ext cx="7383566" cy="1815882"/>
          </a:xfrm>
          <a:prstGeom prst="rect">
            <a:avLst/>
          </a:prstGeom>
          <a:noFill/>
        </p:spPr>
        <p:txBody>
          <a:bodyPr wrap="square" rtlCol="0">
            <a:spAutoFit/>
          </a:bodyPr>
          <a:lstStyle/>
          <a:p>
            <a:r>
              <a:rPr lang="en-IN" sz="2800" b="1" i="1" dirty="0">
                <a:latin typeface="Arial" panose="020B0604020202020204" pitchFamily="34" charset="0"/>
                <a:cs typeface="Arial" panose="020B0604020202020204" pitchFamily="34" charset="0"/>
              </a:rPr>
              <a:t>SOFTWARE:</a:t>
            </a:r>
            <a:endParaRPr lang="en-I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IN" sz="2800" dirty="0">
                <a:latin typeface="Arial" panose="020B0604020202020204" pitchFamily="34" charset="0"/>
                <a:cs typeface="Arial" panose="020B0604020202020204" pitchFamily="34" charset="0"/>
              </a:rPr>
              <a:t>Jupyter Notebook (Anaconda 3) – Python</a:t>
            </a:r>
          </a:p>
          <a:p>
            <a:pPr marL="457200" indent="-457200">
              <a:buFont typeface="Wingdings" panose="05000000000000000000" pitchFamily="2" charset="2"/>
              <a:buChar char="§"/>
            </a:pPr>
            <a:r>
              <a:rPr lang="en-IN" sz="2800" dirty="0">
                <a:latin typeface="Arial" panose="020B0604020202020204" pitchFamily="34" charset="0"/>
                <a:cs typeface="Arial" panose="020B0604020202020204" pitchFamily="34" charset="0"/>
              </a:rPr>
              <a:t>Microsoft Office 365</a:t>
            </a:r>
          </a:p>
          <a:p>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065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LIBRARIES-:</a:t>
            </a:r>
            <a:endParaRPr lang="en-US" sz="3200" dirty="0">
              <a:solidFill>
                <a:schemeClr val="accent2"/>
              </a:solidFill>
              <a:latin typeface="Garamond" panose="02020404030301010803" pitchFamily="18" charset="0"/>
              <a:cs typeface="Arial" panose="020B0604020202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62AB33A7-3B58-4209-A2B3-580A60E878F8}"/>
              </a:ext>
            </a:extLst>
          </p:cNvPr>
          <p:cNvPicPr/>
          <p:nvPr/>
        </p:nvPicPr>
        <p:blipFill>
          <a:blip r:embed="rId2">
            <a:extLst>
              <a:ext uri="{28A0092B-C50C-407E-A947-70E740481C1C}">
                <a14:useLocalDpi xmlns:a14="http://schemas.microsoft.com/office/drawing/2010/main" val="0"/>
              </a:ext>
            </a:extLst>
          </a:blip>
          <a:stretch>
            <a:fillRect/>
          </a:stretch>
        </p:blipFill>
        <p:spPr>
          <a:xfrm>
            <a:off x="448945" y="1196340"/>
            <a:ext cx="8152130" cy="4480560"/>
          </a:xfrm>
          <a:prstGeom prst="rect">
            <a:avLst/>
          </a:prstGeom>
        </p:spPr>
      </p:pic>
    </p:spTree>
    <p:extLst>
      <p:ext uri="{BB962C8B-B14F-4D97-AF65-F5344CB8AC3E}">
        <p14:creationId xmlns:p14="http://schemas.microsoft.com/office/powerpoint/2010/main" val="3789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email&#10;&#10;Description automatically generated">
            <a:extLst>
              <a:ext uri="{FF2B5EF4-FFF2-40B4-BE49-F238E27FC236}">
                <a16:creationId xmlns:a16="http://schemas.microsoft.com/office/drawing/2014/main" id="{1513975C-B72E-4D70-8D39-CFC37D241872}"/>
              </a:ext>
            </a:extLst>
          </p:cNvPr>
          <p:cNvPicPr/>
          <p:nvPr/>
        </p:nvPicPr>
        <p:blipFill>
          <a:blip r:embed="rId2">
            <a:extLst>
              <a:ext uri="{28A0092B-C50C-407E-A947-70E740481C1C}">
                <a14:useLocalDpi xmlns:a14="http://schemas.microsoft.com/office/drawing/2010/main" val="0"/>
              </a:ext>
            </a:extLst>
          </a:blip>
          <a:stretch>
            <a:fillRect/>
          </a:stretch>
        </p:blipFill>
        <p:spPr>
          <a:xfrm>
            <a:off x="544195" y="574040"/>
            <a:ext cx="7942580" cy="5445760"/>
          </a:xfrm>
          <a:prstGeom prst="rect">
            <a:avLst/>
          </a:prstGeom>
        </p:spPr>
      </p:pic>
    </p:spTree>
    <p:extLst>
      <p:ext uri="{BB962C8B-B14F-4D97-AF65-F5344CB8AC3E}">
        <p14:creationId xmlns:p14="http://schemas.microsoft.com/office/powerpoint/2010/main" val="427018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90116"/>
            <a:ext cx="10254953" cy="3785652"/>
          </a:xfrm>
          <a:prstGeom prst="rect">
            <a:avLst/>
          </a:prstGeom>
        </p:spPr>
        <p:txBody>
          <a:bodyPr wrap="square">
            <a:spAutoFit/>
          </a:bodyPr>
          <a:lstStyle/>
          <a:p>
            <a:pPr algn="ctr"/>
            <a:r>
              <a:rPr lang="en-IN" sz="6000" b="1" dirty="0">
                <a:solidFill>
                  <a:schemeClr val="accent2"/>
                </a:solidFill>
                <a:latin typeface="Garamond" panose="02020404030301010803" pitchFamily="18" charset="0"/>
                <a:cs typeface="Arial" panose="020B0604020202020204" pitchFamily="34" charset="0"/>
              </a:rPr>
              <a:t>MODEL/S  DEVELOPMENT</a:t>
            </a:r>
          </a:p>
          <a:p>
            <a:pPr algn="ctr"/>
            <a:r>
              <a:rPr lang="en-IN" sz="6000" b="1" dirty="0">
                <a:solidFill>
                  <a:schemeClr val="accent2"/>
                </a:solidFill>
                <a:latin typeface="Garamond" panose="02020404030301010803" pitchFamily="18" charset="0"/>
                <a:cs typeface="Arial" panose="020B0604020202020204" pitchFamily="34" charset="0"/>
              </a:rPr>
              <a:t> AND</a:t>
            </a:r>
          </a:p>
          <a:p>
            <a:pPr algn="ctr"/>
            <a:r>
              <a:rPr lang="en-IN" sz="6000" b="1" dirty="0">
                <a:solidFill>
                  <a:schemeClr val="accent2"/>
                </a:solidFill>
                <a:latin typeface="Garamond" panose="02020404030301010803" pitchFamily="18" charset="0"/>
                <a:cs typeface="Arial" panose="020B0604020202020204" pitchFamily="34" charset="0"/>
              </a:rPr>
              <a:t> EVALUATION</a:t>
            </a:r>
            <a:endParaRPr lang="en-US" sz="6000" b="1" dirty="0">
              <a:solidFill>
                <a:schemeClr val="accent2"/>
              </a:solidFill>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11537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IDENTIFICATION OF POSSIBLE PROBLEM-SOLVING APPROACHES (METHODS)</a:t>
            </a:r>
            <a:endParaRPr lang="en-US" sz="3200" b="1" dirty="0">
              <a:solidFill>
                <a:schemeClr val="accent2"/>
              </a:solidFill>
              <a:latin typeface="Garamond" panose="02020404030301010803" pitchFamily="18" charset="0"/>
              <a:cs typeface="Arial" panose="020B0604020202020204" pitchFamily="34"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7E9BAD37-2FF9-41A8-A488-CDA699D9FCD3}"/>
              </a:ext>
            </a:extLst>
          </p:cNvPr>
          <p:cNvPicPr/>
          <p:nvPr/>
        </p:nvPicPr>
        <p:blipFill>
          <a:blip r:embed="rId2">
            <a:extLst>
              <a:ext uri="{28A0092B-C50C-407E-A947-70E740481C1C}">
                <a14:useLocalDpi xmlns:a14="http://schemas.microsoft.com/office/drawing/2010/main" val="0"/>
              </a:ext>
            </a:extLst>
          </a:blip>
          <a:stretch>
            <a:fillRect/>
          </a:stretch>
        </p:blipFill>
        <p:spPr>
          <a:xfrm>
            <a:off x="934720" y="1791384"/>
            <a:ext cx="7256780" cy="2380565"/>
          </a:xfrm>
          <a:prstGeom prst="rect">
            <a:avLst/>
          </a:prstGeom>
        </p:spPr>
      </p:pic>
      <p:pic>
        <p:nvPicPr>
          <p:cNvPr id="5" name="Picture 4" descr="Chart, bar chart&#10;&#10;Description automatically generated">
            <a:extLst>
              <a:ext uri="{FF2B5EF4-FFF2-40B4-BE49-F238E27FC236}">
                <a16:creationId xmlns:a16="http://schemas.microsoft.com/office/drawing/2014/main" id="{309DA558-BC32-4396-AA17-6EC0B1C64EE8}"/>
              </a:ext>
            </a:extLst>
          </p:cNvPr>
          <p:cNvPicPr/>
          <p:nvPr/>
        </p:nvPicPr>
        <p:blipFill>
          <a:blip r:embed="rId3">
            <a:extLst>
              <a:ext uri="{28A0092B-C50C-407E-A947-70E740481C1C}">
                <a14:useLocalDpi xmlns:a14="http://schemas.microsoft.com/office/drawing/2010/main" val="0"/>
              </a:ext>
            </a:extLst>
          </a:blip>
          <a:stretch>
            <a:fillRect/>
          </a:stretch>
        </p:blipFill>
        <p:spPr>
          <a:xfrm>
            <a:off x="1229995" y="3974147"/>
            <a:ext cx="5731510" cy="2700655"/>
          </a:xfrm>
          <a:prstGeom prst="rect">
            <a:avLst/>
          </a:prstGeom>
        </p:spPr>
      </p:pic>
    </p:spTree>
    <p:extLst>
      <p:ext uri="{BB962C8B-B14F-4D97-AF65-F5344CB8AC3E}">
        <p14:creationId xmlns:p14="http://schemas.microsoft.com/office/powerpoint/2010/main" val="72458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i="1" dirty="0">
                <a:solidFill>
                  <a:schemeClr val="accent2"/>
                </a:solidFill>
                <a:latin typeface="Garamond" panose="02020404030301010803" pitchFamily="18" charset="0"/>
                <a:cs typeface="Arial" panose="020B0604020202020204" pitchFamily="34" charset="0"/>
              </a:rPr>
              <a:t>TESTING OF IDENTIFIED APPROACHES (ALGORITHMS)</a:t>
            </a:r>
            <a:endParaRPr lang="en-US" sz="3200" b="1" i="1" dirty="0">
              <a:solidFill>
                <a:schemeClr val="accent2"/>
              </a:solidFill>
              <a:latin typeface="Garamond" panose="02020404030301010803" pitchFamily="18" charset="0"/>
              <a:cs typeface="Arial" panose="020B0604020202020204" pitchFamily="34" charset="0"/>
            </a:endParaRPr>
          </a:p>
        </p:txBody>
      </p:sp>
      <p:sp>
        <p:nvSpPr>
          <p:cNvPr id="2" name="Rectangle 1"/>
          <p:cNvSpPr/>
          <p:nvPr/>
        </p:nvSpPr>
        <p:spPr>
          <a:xfrm>
            <a:off x="544435" y="1595706"/>
            <a:ext cx="11647565" cy="2346861"/>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The algorithms we used for the training and testing are as follows:-</a:t>
            </a:r>
            <a:endParaRPr lang="en-US" sz="2800" dirty="0">
              <a:latin typeface="Arial" panose="020B060402020202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lvl="0" indent="-342900">
              <a:lnSpc>
                <a:spcPct val="107000"/>
              </a:lnSpc>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Multinomial NB</a:t>
            </a:r>
          </a:p>
          <a:p>
            <a:pPr marL="342900" lvl="0" indent="-342900">
              <a:lnSpc>
                <a:spcPct val="107000"/>
              </a:lnSpc>
              <a:spcAft>
                <a:spcPts val="800"/>
              </a:spcAft>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Passive Aggressive Classifier</a:t>
            </a:r>
          </a:p>
        </p:txBody>
      </p:sp>
    </p:spTree>
    <p:extLst>
      <p:ext uri="{BB962C8B-B14F-4D97-AF65-F5344CB8AC3E}">
        <p14:creationId xmlns:p14="http://schemas.microsoft.com/office/powerpoint/2010/main" val="55598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TRAINING AND EVALUATING SELECTED MODELS</a:t>
            </a:r>
            <a:endParaRPr lang="en-US" sz="3200" b="1" dirty="0">
              <a:solidFill>
                <a:schemeClr val="accent2"/>
              </a:solidFill>
              <a:latin typeface="Garamond" panose="02020404030301010803" pitchFamily="18" charset="0"/>
              <a:cs typeface="Arial" panose="020B0604020202020204" pitchFamily="34" charset="0"/>
            </a:endParaRPr>
          </a:p>
        </p:txBody>
      </p:sp>
      <p:pic>
        <p:nvPicPr>
          <p:cNvPr id="5" name="Picture 4" descr="Graphical user interface, text&#10;&#10;Description automatically generated">
            <a:extLst>
              <a:ext uri="{FF2B5EF4-FFF2-40B4-BE49-F238E27FC236}">
                <a16:creationId xmlns:a16="http://schemas.microsoft.com/office/drawing/2014/main" id="{3D1FD33D-9FE2-4AC9-B121-862261A64982}"/>
              </a:ext>
            </a:extLst>
          </p:cNvPr>
          <p:cNvPicPr/>
          <p:nvPr/>
        </p:nvPicPr>
        <p:blipFill>
          <a:blip r:embed="rId2">
            <a:extLst>
              <a:ext uri="{28A0092B-C50C-407E-A947-70E740481C1C}">
                <a14:useLocalDpi xmlns:a14="http://schemas.microsoft.com/office/drawing/2010/main" val="0"/>
              </a:ext>
            </a:extLst>
          </a:blip>
          <a:stretch>
            <a:fillRect/>
          </a:stretch>
        </p:blipFill>
        <p:spPr>
          <a:xfrm>
            <a:off x="648970" y="1661477"/>
            <a:ext cx="7733030" cy="4586923"/>
          </a:xfrm>
          <a:prstGeom prst="rect">
            <a:avLst/>
          </a:prstGeom>
        </p:spPr>
      </p:pic>
    </p:spTree>
    <p:extLst>
      <p:ext uri="{BB962C8B-B14F-4D97-AF65-F5344CB8AC3E}">
        <p14:creationId xmlns:p14="http://schemas.microsoft.com/office/powerpoint/2010/main" val="371573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medium confidence">
            <a:extLst>
              <a:ext uri="{FF2B5EF4-FFF2-40B4-BE49-F238E27FC236}">
                <a16:creationId xmlns:a16="http://schemas.microsoft.com/office/drawing/2014/main" id="{A4749993-C148-4311-BA8E-A67DE2C6F653}"/>
              </a:ext>
            </a:extLst>
          </p:cNvPr>
          <p:cNvPicPr/>
          <p:nvPr/>
        </p:nvPicPr>
        <p:blipFill>
          <a:blip r:embed="rId2">
            <a:extLst>
              <a:ext uri="{28A0092B-C50C-407E-A947-70E740481C1C}">
                <a14:useLocalDpi xmlns:a14="http://schemas.microsoft.com/office/drawing/2010/main" val="0"/>
              </a:ext>
            </a:extLst>
          </a:blip>
          <a:stretch>
            <a:fillRect/>
          </a:stretch>
        </p:blipFill>
        <p:spPr>
          <a:xfrm>
            <a:off x="696595" y="172720"/>
            <a:ext cx="7656830" cy="5770880"/>
          </a:xfrm>
          <a:prstGeom prst="rect">
            <a:avLst/>
          </a:prstGeom>
        </p:spPr>
      </p:pic>
    </p:spTree>
    <p:extLst>
      <p:ext uri="{BB962C8B-B14F-4D97-AF65-F5344CB8AC3E}">
        <p14:creationId xmlns:p14="http://schemas.microsoft.com/office/powerpoint/2010/main" val="178953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4584BF22-E9FC-4F8F-B4BA-2C299750EEEE}"/>
              </a:ext>
            </a:extLst>
          </p:cNvPr>
          <p:cNvPicPr/>
          <p:nvPr/>
        </p:nvPicPr>
        <p:blipFill>
          <a:blip r:embed="rId2">
            <a:extLst>
              <a:ext uri="{28A0092B-C50C-407E-A947-70E740481C1C}">
                <a14:useLocalDpi xmlns:a14="http://schemas.microsoft.com/office/drawing/2010/main" val="0"/>
              </a:ext>
            </a:extLst>
          </a:blip>
          <a:stretch>
            <a:fillRect/>
          </a:stretch>
        </p:blipFill>
        <p:spPr>
          <a:xfrm>
            <a:off x="810894" y="245110"/>
            <a:ext cx="8190231" cy="2469516"/>
          </a:xfrm>
          <a:prstGeom prst="rect">
            <a:avLst/>
          </a:prstGeom>
        </p:spPr>
      </p:pic>
      <p:pic>
        <p:nvPicPr>
          <p:cNvPr id="4" name="Picture 3" descr="Table&#10;&#10;Description automatically generated">
            <a:extLst>
              <a:ext uri="{FF2B5EF4-FFF2-40B4-BE49-F238E27FC236}">
                <a16:creationId xmlns:a16="http://schemas.microsoft.com/office/drawing/2014/main" id="{E21E9654-45BE-466D-8588-A92F934F77EF}"/>
              </a:ext>
            </a:extLst>
          </p:cNvPr>
          <p:cNvPicPr/>
          <p:nvPr/>
        </p:nvPicPr>
        <p:blipFill>
          <a:blip r:embed="rId3">
            <a:extLst>
              <a:ext uri="{28A0092B-C50C-407E-A947-70E740481C1C}">
                <a14:useLocalDpi xmlns:a14="http://schemas.microsoft.com/office/drawing/2010/main" val="0"/>
              </a:ext>
            </a:extLst>
          </a:blip>
          <a:stretch>
            <a:fillRect/>
          </a:stretch>
        </p:blipFill>
        <p:spPr>
          <a:xfrm>
            <a:off x="944245" y="2811780"/>
            <a:ext cx="6590030" cy="3801110"/>
          </a:xfrm>
          <a:prstGeom prst="rect">
            <a:avLst/>
          </a:prstGeom>
        </p:spPr>
      </p:pic>
    </p:spTree>
    <p:extLst>
      <p:ext uri="{BB962C8B-B14F-4D97-AF65-F5344CB8AC3E}">
        <p14:creationId xmlns:p14="http://schemas.microsoft.com/office/powerpoint/2010/main" val="308074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5425" y="2702916"/>
            <a:ext cx="6598025" cy="1015663"/>
          </a:xfrm>
          <a:prstGeom prst="rect">
            <a:avLst/>
          </a:prstGeom>
        </p:spPr>
        <p:txBody>
          <a:bodyPr wrap="none">
            <a:spAutoFit/>
          </a:bodyPr>
          <a:lstStyle/>
          <a:p>
            <a:pPr algn="ctr"/>
            <a:r>
              <a:rPr lang="en-IN" sz="6000" b="1" dirty="0">
                <a:solidFill>
                  <a:schemeClr val="accent2"/>
                </a:solidFill>
                <a:latin typeface="Garamond" panose="02020404030301010803" pitchFamily="18" charset="0"/>
                <a:cs typeface="Arial" panose="020B0604020202020204" pitchFamily="34" charset="0"/>
              </a:rPr>
              <a:t>INTRODUCTION</a:t>
            </a:r>
            <a:endParaRPr lang="en-US" sz="6000" b="1" dirty="0">
              <a:solidFill>
                <a:schemeClr val="accent2"/>
              </a:solidFill>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125331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F752D3F8-5E89-4075-A078-5CAC39A741F5}"/>
              </a:ext>
            </a:extLst>
          </p:cNvPr>
          <p:cNvPicPr/>
          <p:nvPr/>
        </p:nvPicPr>
        <p:blipFill>
          <a:blip r:embed="rId2">
            <a:extLst>
              <a:ext uri="{28A0092B-C50C-407E-A947-70E740481C1C}">
                <a14:useLocalDpi xmlns:a14="http://schemas.microsoft.com/office/drawing/2010/main" val="0"/>
              </a:ext>
            </a:extLst>
          </a:blip>
          <a:stretch>
            <a:fillRect/>
          </a:stretch>
        </p:blipFill>
        <p:spPr>
          <a:xfrm>
            <a:off x="1134745" y="200342"/>
            <a:ext cx="7771130" cy="5800408"/>
          </a:xfrm>
          <a:prstGeom prst="rect">
            <a:avLst/>
          </a:prstGeom>
        </p:spPr>
      </p:pic>
    </p:spTree>
    <p:extLst>
      <p:ext uri="{BB962C8B-B14F-4D97-AF65-F5344CB8AC3E}">
        <p14:creationId xmlns:p14="http://schemas.microsoft.com/office/powerpoint/2010/main" val="2884938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10175271-9524-43D2-BDE5-5DD73C88B5AF}"/>
              </a:ext>
            </a:extLst>
          </p:cNvPr>
          <p:cNvPicPr/>
          <p:nvPr/>
        </p:nvPicPr>
        <p:blipFill>
          <a:blip r:embed="rId2">
            <a:extLst>
              <a:ext uri="{28A0092B-C50C-407E-A947-70E740481C1C}">
                <a14:useLocalDpi xmlns:a14="http://schemas.microsoft.com/office/drawing/2010/main" val="0"/>
              </a:ext>
            </a:extLst>
          </a:blip>
          <a:stretch>
            <a:fillRect/>
          </a:stretch>
        </p:blipFill>
        <p:spPr>
          <a:xfrm>
            <a:off x="782320" y="118744"/>
            <a:ext cx="7352030" cy="5824855"/>
          </a:xfrm>
          <a:prstGeom prst="rect">
            <a:avLst/>
          </a:prstGeom>
        </p:spPr>
      </p:pic>
    </p:spTree>
    <p:extLst>
      <p:ext uri="{BB962C8B-B14F-4D97-AF65-F5344CB8AC3E}">
        <p14:creationId xmlns:p14="http://schemas.microsoft.com/office/powerpoint/2010/main" val="232452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23CB24BE-68A8-48E4-A59E-011AA48FADCA}"/>
              </a:ext>
            </a:extLst>
          </p:cNvPr>
          <p:cNvPicPr/>
          <p:nvPr/>
        </p:nvPicPr>
        <p:blipFill>
          <a:blip r:embed="rId2">
            <a:extLst>
              <a:ext uri="{28A0092B-C50C-407E-A947-70E740481C1C}">
                <a14:useLocalDpi xmlns:a14="http://schemas.microsoft.com/office/drawing/2010/main" val="0"/>
              </a:ext>
            </a:extLst>
          </a:blip>
          <a:stretch>
            <a:fillRect/>
          </a:stretch>
        </p:blipFill>
        <p:spPr>
          <a:xfrm>
            <a:off x="763270" y="165735"/>
            <a:ext cx="7561580" cy="5901690"/>
          </a:xfrm>
          <a:prstGeom prst="rect">
            <a:avLst/>
          </a:prstGeom>
        </p:spPr>
      </p:pic>
    </p:spTree>
    <p:extLst>
      <p:ext uri="{BB962C8B-B14F-4D97-AF65-F5344CB8AC3E}">
        <p14:creationId xmlns:p14="http://schemas.microsoft.com/office/powerpoint/2010/main" val="2017736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KEY METRICS FOR SUCCESS IN SOLVING PROBLEM UNDER CONSIDERATION</a:t>
            </a:r>
            <a:endParaRPr lang="en-US" sz="3200" b="1" dirty="0">
              <a:solidFill>
                <a:schemeClr val="accent2"/>
              </a:solidFill>
              <a:latin typeface="Garamond" panose="02020404030301010803" pitchFamily="18" charset="0"/>
              <a:cs typeface="Arial" panose="020B0604020202020204" pitchFamily="34" charset="0"/>
            </a:endParaRPr>
          </a:p>
        </p:txBody>
      </p:sp>
      <p:pic>
        <p:nvPicPr>
          <p:cNvPr id="4" name="Picture 3" descr="Graphical user interface&#10;&#10;Description automatically generated">
            <a:extLst>
              <a:ext uri="{FF2B5EF4-FFF2-40B4-BE49-F238E27FC236}">
                <a16:creationId xmlns:a16="http://schemas.microsoft.com/office/drawing/2014/main" id="{C51DD926-1860-46FE-9573-95F53473A676}"/>
              </a:ext>
            </a:extLst>
          </p:cNvPr>
          <p:cNvPicPr/>
          <p:nvPr/>
        </p:nvPicPr>
        <p:blipFill>
          <a:blip r:embed="rId2">
            <a:extLst>
              <a:ext uri="{28A0092B-C50C-407E-A947-70E740481C1C}">
                <a14:useLocalDpi xmlns:a14="http://schemas.microsoft.com/office/drawing/2010/main" val="0"/>
              </a:ext>
            </a:extLst>
          </a:blip>
          <a:stretch>
            <a:fillRect/>
          </a:stretch>
        </p:blipFill>
        <p:spPr>
          <a:xfrm>
            <a:off x="819149" y="2088515"/>
            <a:ext cx="8105775" cy="3083560"/>
          </a:xfrm>
          <a:prstGeom prst="rect">
            <a:avLst/>
          </a:prstGeom>
        </p:spPr>
      </p:pic>
    </p:spTree>
    <p:extLst>
      <p:ext uri="{BB962C8B-B14F-4D97-AF65-F5344CB8AC3E}">
        <p14:creationId xmlns:p14="http://schemas.microsoft.com/office/powerpoint/2010/main" val="339774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VISUALIZATIONS</a:t>
            </a:r>
            <a:endParaRPr lang="en-US" sz="3200" b="1" dirty="0">
              <a:solidFill>
                <a:schemeClr val="accent2"/>
              </a:solidFill>
              <a:latin typeface="Garamond" panose="02020404030301010803" pitchFamily="18" charset="0"/>
              <a:cs typeface="Arial" panose="020B0604020202020204" pitchFamily="34" charset="0"/>
            </a:endParaRPr>
          </a:p>
        </p:txBody>
      </p:sp>
      <p:pic>
        <p:nvPicPr>
          <p:cNvPr id="7" name="Picture 6" descr="Chart&#10;&#10;Description automatically generated">
            <a:extLst>
              <a:ext uri="{FF2B5EF4-FFF2-40B4-BE49-F238E27FC236}">
                <a16:creationId xmlns:a16="http://schemas.microsoft.com/office/drawing/2014/main" id="{AC36DAC4-05C9-4AA9-8498-1E8E37FB7838}"/>
              </a:ext>
            </a:extLst>
          </p:cNvPr>
          <p:cNvPicPr/>
          <p:nvPr/>
        </p:nvPicPr>
        <p:blipFill>
          <a:blip r:embed="rId2">
            <a:extLst>
              <a:ext uri="{28A0092B-C50C-407E-A947-70E740481C1C}">
                <a14:useLocalDpi xmlns:a14="http://schemas.microsoft.com/office/drawing/2010/main" val="0"/>
              </a:ext>
            </a:extLst>
          </a:blip>
          <a:stretch>
            <a:fillRect/>
          </a:stretch>
        </p:blipFill>
        <p:spPr>
          <a:xfrm>
            <a:off x="638174" y="1041765"/>
            <a:ext cx="8029575" cy="4987559"/>
          </a:xfrm>
          <a:prstGeom prst="rect">
            <a:avLst/>
          </a:prstGeom>
        </p:spPr>
      </p:pic>
    </p:spTree>
    <p:extLst>
      <p:ext uri="{BB962C8B-B14F-4D97-AF65-F5344CB8AC3E}">
        <p14:creationId xmlns:p14="http://schemas.microsoft.com/office/powerpoint/2010/main" val="2906767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D81FD3C-F84D-4A96-8295-5EBC7731BFA9}"/>
              </a:ext>
            </a:extLst>
          </p:cNvPr>
          <p:cNvPicPr/>
          <p:nvPr/>
        </p:nvPicPr>
        <p:blipFill>
          <a:blip r:embed="rId2">
            <a:extLst>
              <a:ext uri="{28A0092B-C50C-407E-A947-70E740481C1C}">
                <a14:useLocalDpi xmlns:a14="http://schemas.microsoft.com/office/drawing/2010/main" val="0"/>
              </a:ext>
            </a:extLst>
          </a:blip>
          <a:stretch>
            <a:fillRect/>
          </a:stretch>
        </p:blipFill>
        <p:spPr>
          <a:xfrm>
            <a:off x="801370" y="208597"/>
            <a:ext cx="5731510" cy="3126105"/>
          </a:xfrm>
          <a:prstGeom prst="rect">
            <a:avLst/>
          </a:prstGeom>
        </p:spPr>
      </p:pic>
      <p:pic>
        <p:nvPicPr>
          <p:cNvPr id="5" name="Picture 4" descr="Text&#10;&#10;Description automatically generated">
            <a:extLst>
              <a:ext uri="{FF2B5EF4-FFF2-40B4-BE49-F238E27FC236}">
                <a16:creationId xmlns:a16="http://schemas.microsoft.com/office/drawing/2014/main" id="{2833AF0B-3985-4A63-B28A-A5414604051E}"/>
              </a:ext>
            </a:extLst>
          </p:cNvPr>
          <p:cNvPicPr/>
          <p:nvPr/>
        </p:nvPicPr>
        <p:blipFill>
          <a:blip r:embed="rId3">
            <a:extLst>
              <a:ext uri="{28A0092B-C50C-407E-A947-70E740481C1C}">
                <a14:useLocalDpi xmlns:a14="http://schemas.microsoft.com/office/drawing/2010/main" val="0"/>
              </a:ext>
            </a:extLst>
          </a:blip>
          <a:stretch>
            <a:fillRect/>
          </a:stretch>
        </p:blipFill>
        <p:spPr>
          <a:xfrm>
            <a:off x="868045" y="3523299"/>
            <a:ext cx="5731510" cy="3035935"/>
          </a:xfrm>
          <a:prstGeom prst="rect">
            <a:avLst/>
          </a:prstGeom>
        </p:spPr>
      </p:pic>
    </p:spTree>
    <p:extLst>
      <p:ext uri="{BB962C8B-B14F-4D97-AF65-F5344CB8AC3E}">
        <p14:creationId xmlns:p14="http://schemas.microsoft.com/office/powerpoint/2010/main" val="2751849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AD5D5FFE-4E86-455F-8AC8-470841BC5F7C}"/>
              </a:ext>
            </a:extLst>
          </p:cNvPr>
          <p:cNvPicPr/>
          <p:nvPr/>
        </p:nvPicPr>
        <p:blipFill>
          <a:blip r:embed="rId2">
            <a:extLst>
              <a:ext uri="{28A0092B-C50C-407E-A947-70E740481C1C}">
                <a14:useLocalDpi xmlns:a14="http://schemas.microsoft.com/office/drawing/2010/main" val="0"/>
              </a:ext>
            </a:extLst>
          </a:blip>
          <a:stretch>
            <a:fillRect/>
          </a:stretch>
        </p:blipFill>
        <p:spPr>
          <a:xfrm>
            <a:off x="1077594" y="384492"/>
            <a:ext cx="7799705" cy="5625783"/>
          </a:xfrm>
          <a:prstGeom prst="rect">
            <a:avLst/>
          </a:prstGeom>
        </p:spPr>
      </p:pic>
    </p:spTree>
    <p:extLst>
      <p:ext uri="{BB962C8B-B14F-4D97-AF65-F5344CB8AC3E}">
        <p14:creationId xmlns:p14="http://schemas.microsoft.com/office/powerpoint/2010/main" val="2076172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9C441E38-87FC-4BC9-9813-3FD7290B5199}"/>
              </a:ext>
            </a:extLst>
          </p:cNvPr>
          <p:cNvPicPr/>
          <p:nvPr/>
        </p:nvPicPr>
        <p:blipFill>
          <a:blip r:embed="rId2">
            <a:extLst>
              <a:ext uri="{28A0092B-C50C-407E-A947-70E740481C1C}">
                <a14:useLocalDpi xmlns:a14="http://schemas.microsoft.com/office/drawing/2010/main" val="0"/>
              </a:ext>
            </a:extLst>
          </a:blip>
          <a:stretch>
            <a:fillRect/>
          </a:stretch>
        </p:blipFill>
        <p:spPr>
          <a:xfrm>
            <a:off x="1229995" y="486727"/>
            <a:ext cx="7542530" cy="5504498"/>
          </a:xfrm>
          <a:prstGeom prst="rect">
            <a:avLst/>
          </a:prstGeom>
        </p:spPr>
      </p:pic>
    </p:spTree>
    <p:extLst>
      <p:ext uri="{BB962C8B-B14F-4D97-AF65-F5344CB8AC3E}">
        <p14:creationId xmlns:p14="http://schemas.microsoft.com/office/powerpoint/2010/main" val="4141404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55632" y="451513"/>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INTERPRETATION OF THE RESULTS</a:t>
            </a:r>
            <a:endParaRPr lang="en-US" sz="3200" b="1" dirty="0">
              <a:solidFill>
                <a:schemeClr val="accent2"/>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10267950" cy="1489831"/>
          </a:xfrm>
          <a:prstGeom prst="rect">
            <a:avLst/>
          </a:prstGeom>
        </p:spPr>
        <p:txBody>
          <a:bodyPr wrap="square">
            <a:spAutoFit/>
          </a:bodyPr>
          <a:lstStyle/>
          <a:p>
            <a:pPr marL="457200" indent="-45720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 and matrices found that the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Passive Aggressive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Classifier performed the best AUC_ROC_SCORE.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4" name="Picture 3" descr="Table&#10;&#10;Description automatically generated with medium confidence">
            <a:extLst>
              <a:ext uri="{FF2B5EF4-FFF2-40B4-BE49-F238E27FC236}">
                <a16:creationId xmlns:a16="http://schemas.microsoft.com/office/drawing/2014/main" id="{F1B740FC-1F6A-4BC4-9403-EF880148CA69}"/>
              </a:ext>
            </a:extLst>
          </p:cNvPr>
          <p:cNvPicPr/>
          <p:nvPr/>
        </p:nvPicPr>
        <p:blipFill>
          <a:blip r:embed="rId2">
            <a:extLst>
              <a:ext uri="{28A0092B-C50C-407E-A947-70E740481C1C}">
                <a14:useLocalDpi xmlns:a14="http://schemas.microsoft.com/office/drawing/2010/main" val="0"/>
              </a:ext>
            </a:extLst>
          </a:blip>
          <a:stretch>
            <a:fillRect/>
          </a:stretch>
        </p:blipFill>
        <p:spPr>
          <a:xfrm>
            <a:off x="906145" y="3131819"/>
            <a:ext cx="6628130" cy="2992755"/>
          </a:xfrm>
          <a:prstGeom prst="rect">
            <a:avLst/>
          </a:prstGeom>
        </p:spPr>
      </p:pic>
    </p:spTree>
    <p:extLst>
      <p:ext uri="{BB962C8B-B14F-4D97-AF65-F5344CB8AC3E}">
        <p14:creationId xmlns:p14="http://schemas.microsoft.com/office/powerpoint/2010/main" val="340956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INTERPRETATION OF THE RESULTS</a:t>
            </a:r>
            <a:endParaRPr lang="en-US" sz="3200" b="1" dirty="0">
              <a:solidFill>
                <a:schemeClr val="accent2"/>
              </a:solidFill>
              <a:latin typeface="Garamond" panose="02020404030301010803" pitchFamily="18" charset="0"/>
              <a:cs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EE97E505-91BA-42FB-9CEA-55D6902AF186}"/>
              </a:ext>
            </a:extLst>
          </p:cNvPr>
          <p:cNvPicPr/>
          <p:nvPr/>
        </p:nvPicPr>
        <p:blipFill>
          <a:blip r:embed="rId2">
            <a:extLst>
              <a:ext uri="{28A0092B-C50C-407E-A947-70E740481C1C}">
                <a14:useLocalDpi xmlns:a14="http://schemas.microsoft.com/office/drawing/2010/main" val="0"/>
              </a:ext>
            </a:extLst>
          </a:blip>
          <a:stretch>
            <a:fillRect/>
          </a:stretch>
        </p:blipFill>
        <p:spPr>
          <a:xfrm>
            <a:off x="753744" y="1207769"/>
            <a:ext cx="7704455" cy="5193239"/>
          </a:xfrm>
          <a:prstGeom prst="rect">
            <a:avLst/>
          </a:prstGeom>
        </p:spPr>
      </p:pic>
    </p:spTree>
    <p:extLst>
      <p:ext uri="{BB962C8B-B14F-4D97-AF65-F5344CB8AC3E}">
        <p14:creationId xmlns:p14="http://schemas.microsoft.com/office/powerpoint/2010/main" val="68141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6" y="595014"/>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accent2"/>
                </a:solidFill>
                <a:latin typeface="Garamond" panose="02020404030301010803" pitchFamily="18" charset="0"/>
                <a:cs typeface="Arial" panose="020B0604020202020204" pitchFamily="34" charset="0"/>
              </a:rPr>
              <a:t>BUSINESS PROBLEM FRAMING </a:t>
            </a:r>
            <a:endParaRPr lang="en-US" dirty="0">
              <a:solidFill>
                <a:schemeClr val="accent2"/>
              </a:solidFill>
              <a:latin typeface="Garamond" panose="02020404030301010803" pitchFamily="18" charset="0"/>
              <a:cs typeface="Arial" panose="020B0604020202020204" pitchFamily="34" charset="0"/>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358924" y="1179789"/>
            <a:ext cx="92807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dirty="0">
                <a:latin typeface="Arial" panose="020B0604020202020204" pitchFamily="34" charset="0"/>
                <a:ea typeface="+mn-lt"/>
                <a:cs typeface="Arial" panose="020B0604020202020204" pitchFamily="34" charset="0"/>
              </a:rPr>
              <a:t>T</a:t>
            </a:r>
            <a:r>
              <a:rPr lang="en-US" dirty="0"/>
              <a: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marL="457200" indent="-457200" algn="just">
              <a:buFont typeface="Arial"/>
              <a:buChar char="•"/>
            </a:pPr>
            <a:endParaRPr lang="en-US" dirty="0">
              <a:latin typeface="Arial" panose="020B0604020202020204" pitchFamily="34" charset="0"/>
              <a:ea typeface="+mn-lt"/>
              <a:cs typeface="Arial" panose="020B0604020202020204" pitchFamily="34" charset="0"/>
            </a:endParaRPr>
          </a:p>
          <a:p>
            <a:pPr marL="457200" indent="-457200" algn="just">
              <a:buFont typeface="Arial"/>
              <a:buChar char="•"/>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457200" indent="-457200" algn="just">
              <a:buFont typeface="Arial"/>
              <a:buChar char="•"/>
            </a:pPr>
            <a:endParaRPr lang="en-US" dirty="0">
              <a:latin typeface="Arial" panose="020B0604020202020204" pitchFamily="34" charset="0"/>
              <a:ea typeface="+mn-lt"/>
              <a:cs typeface="Arial" panose="020B0604020202020204" pitchFamily="34" charset="0"/>
            </a:endParaRPr>
          </a:p>
          <a:p>
            <a:pPr marL="457200" indent="-457200" algn="just">
              <a:buFont typeface="Arial"/>
              <a:buChar char="•"/>
            </a:pPr>
            <a:r>
              <a:rPr lang="en-US" dirty="0"/>
              <a:t>Our goal is to build a prototype of online hate and abuse comment classifier which can used to classify hate and offensive comments so that it can be controlled and restricted from spreading hatred and cyberbullying. </a:t>
            </a:r>
            <a:endParaRPr lang="en-US"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5678" y="2397947"/>
            <a:ext cx="5514651" cy="1015663"/>
          </a:xfrm>
          <a:prstGeom prst="rect">
            <a:avLst/>
          </a:prstGeom>
        </p:spPr>
        <p:txBody>
          <a:bodyPr wrap="none">
            <a:spAutoFit/>
          </a:bodyPr>
          <a:lstStyle/>
          <a:p>
            <a:pPr algn="ctr"/>
            <a:r>
              <a:rPr lang="en-IN" sz="6000" b="1" dirty="0">
                <a:solidFill>
                  <a:schemeClr val="accent2"/>
                </a:solidFill>
                <a:latin typeface="Garamond" panose="02020404030301010803" pitchFamily="18" charset="0"/>
                <a:cs typeface="Arial" panose="020B0604020202020204" pitchFamily="34" charset="0"/>
              </a:rPr>
              <a:t>CONCLUSION</a:t>
            </a:r>
            <a:endParaRPr lang="en-US" sz="6000" b="1" dirty="0">
              <a:solidFill>
                <a:schemeClr val="accent2"/>
              </a:solidFill>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377729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KEY FINDINGS AND CONCLUSIONS OF THE STUDY</a:t>
            </a:r>
            <a:endParaRPr lang="en-US" sz="3200" b="1" dirty="0">
              <a:solidFill>
                <a:schemeClr val="accent2"/>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9410700" cy="2797689"/>
          </a:xfrm>
          <a:prstGeom prst="rect">
            <a:avLst/>
          </a:prstGeom>
        </p:spPr>
        <p:txBody>
          <a:bodyPr wrap="square">
            <a:spAutoFit/>
          </a:bodyPr>
          <a:lstStyle/>
          <a:p>
            <a:pPr marL="285750" indent="-285750" algn="just">
              <a:lnSpc>
                <a:spcPct val="106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 the above analysis the below mentioned results were achieved which depicts the chances and conditions of a comment being a hateful comment or a normal comment. </a:t>
            </a:r>
            <a:r>
              <a:rPr lang="en-IN" sz="2000" dirty="0">
                <a:effectLst/>
                <a:latin typeface="Times New Roman" panose="02020603050405020304" pitchFamily="18" charset="0"/>
                <a:ea typeface="Calibri" panose="020F050202020403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3327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LEARNING OUTCOMES OF THE STUDY IN RESPECT OF DATA SCIENCE</a:t>
            </a:r>
            <a:endParaRPr lang="en-US" sz="3200" b="1" dirty="0">
              <a:solidFill>
                <a:schemeClr val="accent2"/>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9334500" cy="1613775"/>
          </a:xfrm>
          <a:prstGeom prst="rect">
            <a:avLst/>
          </a:prstGeom>
        </p:spPr>
        <p:txBody>
          <a:bodyPr wrap="square">
            <a:spAutoFit/>
          </a:body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is possible to classify the comments content into the required categories of Malignant and Non Malignant. However, using this kind of project an awareness can be created to know what is good and bad. It will help to stop spreading hatred among people.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419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LIMITATIONS OF THIS WORK AND SCOPE FOR FUTURE WORK</a:t>
            </a:r>
            <a:endParaRPr lang="en-US" sz="3200" b="1" dirty="0">
              <a:solidFill>
                <a:schemeClr val="accent2"/>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9363075" cy="2903487"/>
          </a:xfrm>
          <a:prstGeom prst="rect">
            <a:avLst/>
          </a:prstGeom>
        </p:spPr>
        <p:txBody>
          <a:bodyPr wrap="square">
            <a:spAutoFit/>
          </a:bodyPr>
          <a:lstStyle/>
          <a:p>
            <a:pPr marL="285750" indent="-285750" algn="just">
              <a:lnSpc>
                <a:spcPct val="106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like Decision Tree Classifier took enormous amount of time to build the model and Ensemble techniques were taking a lot more time thus I have not included Ensemble models.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6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Using Hyper-parameter tuning would have resulted in some more accuracy.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Every effort has been put on it for perfection but nothing is perfect and this project is of no exception. There are certain areas which can be enhanced.</a:t>
            </a:r>
            <a:r>
              <a:rPr lang="en-IN" sz="2000" b="1" i="1" spc="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Comment detection is an emerging research area with few public datasets. So, a lot of works need to be done on this field.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5336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F12373-72BD-48A9-A728-94D3E9323063}"/>
              </a:ext>
            </a:extLst>
          </p:cNvPr>
          <p:cNvSpPr/>
          <p:nvPr/>
        </p:nvSpPr>
        <p:spPr>
          <a:xfrm>
            <a:off x="1847850" y="2586334"/>
            <a:ext cx="6438900"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60499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CONCEPTUAL BACKGROUND OF THE  DOMAIN  PROBLEM</a:t>
            </a:r>
            <a:endParaRPr lang="en-US" sz="3200" b="1" dirty="0">
              <a:solidFill>
                <a:schemeClr val="accent2"/>
              </a:solidFill>
              <a:latin typeface="Garamond" panose="02020404030301010803" pitchFamily="18" charset="0"/>
              <a:cs typeface="Arial" panose="020B0604020202020204" pitchFamily="34" charset="0"/>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337402" y="1570702"/>
            <a:ext cx="95842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dirty="0"/>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a:t>
            </a:r>
          </a:p>
          <a:p>
            <a:pPr marL="457200" indent="-4572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dirty="0"/>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985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MOTIVATION FOR THE PROBLEM UNDERTAKEN</a:t>
            </a:r>
            <a:endParaRPr lang="en-US" sz="3200" b="1" dirty="0">
              <a:solidFill>
                <a:schemeClr val="accent2"/>
              </a:solidFill>
              <a:latin typeface="Garamond" panose="02020404030301010803" pitchFamily="18" charset="0"/>
              <a:cs typeface="Arial" panose="020B0604020202020204" pitchFamily="34" charset="0"/>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337401" y="1570702"/>
            <a:ext cx="90031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dirty="0"/>
              <a:t>The project is provided to me by </a:t>
            </a:r>
            <a:r>
              <a:rPr lang="en-US" dirty="0" err="1"/>
              <a:t>FlipRobo</a:t>
            </a:r>
            <a:r>
              <a:rPr lang="en-US" dirty="0"/>
              <a:t> as a part of the internship </a:t>
            </a:r>
            <a:r>
              <a:rPr lang="en-US" dirty="0" err="1"/>
              <a:t>programme</a:t>
            </a:r>
            <a:r>
              <a:rPr lang="en-US" dirty="0"/>
              <a:t>. The exposure to real world data and the opportunity to deploy my skillset in solving a real time problem has been the primary objective. However, the motivation for taking this project was that it is relatively a new field of research. Here we have many options but less concrete solutions. The main motivation is to build a prototype of online hate and abuse comment classifier which can used to classify hate and offensive comments so that it can be controlled and restricted from spreading hatred and cyberbullying.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19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9839" y="2118716"/>
            <a:ext cx="8611469" cy="2862322"/>
          </a:xfrm>
          <a:prstGeom prst="rect">
            <a:avLst/>
          </a:prstGeom>
        </p:spPr>
        <p:txBody>
          <a:bodyPr wrap="square">
            <a:spAutoFit/>
          </a:bodyPr>
          <a:lstStyle/>
          <a:p>
            <a:pPr algn="ctr"/>
            <a:r>
              <a:rPr lang="en-IN" sz="6000" b="1" dirty="0">
                <a:solidFill>
                  <a:schemeClr val="accent2"/>
                </a:solidFill>
                <a:latin typeface="Garamond" panose="02020404030301010803" pitchFamily="18" charset="0"/>
                <a:cs typeface="Arial" panose="020B0604020202020204" pitchFamily="34" charset="0"/>
              </a:rPr>
              <a:t>ANALYTICAL PROBLEM </a:t>
            </a:r>
          </a:p>
          <a:p>
            <a:pPr algn="ctr"/>
            <a:r>
              <a:rPr lang="en-IN" sz="6000" b="1" dirty="0">
                <a:solidFill>
                  <a:schemeClr val="accent2"/>
                </a:solidFill>
                <a:latin typeface="Garamond" panose="02020404030301010803" pitchFamily="18" charset="0"/>
                <a:cs typeface="Arial" panose="020B0604020202020204" pitchFamily="34" charset="0"/>
              </a:rPr>
              <a:t>FRAMING</a:t>
            </a:r>
            <a:endParaRPr lang="en-US" sz="6000" b="1" dirty="0">
              <a:solidFill>
                <a:schemeClr val="accent2"/>
              </a:solidFill>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231814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DATA SOURCES AND THEIR FORMATS</a:t>
            </a:r>
            <a:endParaRPr lang="en-US" sz="3200" b="1" dirty="0">
              <a:solidFill>
                <a:schemeClr val="accent2"/>
              </a:solidFill>
              <a:latin typeface="Garamond" panose="02020404030301010803" pitchFamily="18" charset="0"/>
              <a:cs typeface="Arial" panose="020B0604020202020204" pitchFamily="34" charset="0"/>
            </a:endParaRPr>
          </a:p>
        </p:txBody>
      </p:sp>
      <p:sp>
        <p:nvSpPr>
          <p:cNvPr id="7" name="TextBox 6">
            <a:extLst>
              <a:ext uri="{FF2B5EF4-FFF2-40B4-BE49-F238E27FC236}">
                <a16:creationId xmlns:a16="http://schemas.microsoft.com/office/drawing/2014/main" id="{1A9493BF-BA80-4D6D-A703-A4055BE63B56}"/>
              </a:ext>
            </a:extLst>
          </p:cNvPr>
          <p:cNvSpPr txBox="1"/>
          <p:nvPr/>
        </p:nvSpPr>
        <p:spPr>
          <a:xfrm>
            <a:off x="642938" y="1485423"/>
            <a:ext cx="9053512" cy="1754326"/>
          </a:xfrm>
          <a:prstGeom prst="rect">
            <a:avLst/>
          </a:prstGeom>
          <a:noFill/>
        </p:spPr>
        <p:txBody>
          <a:bodyPr wrap="square">
            <a:spAutoFit/>
          </a:bodyPr>
          <a:lstStyle/>
          <a:p>
            <a:r>
              <a:rPr lang="en-US" dirty="0"/>
              <a:t>The data was provided by </a:t>
            </a:r>
            <a:r>
              <a:rPr lang="en-US" dirty="0" err="1"/>
              <a:t>FlipRobo</a:t>
            </a:r>
            <a:r>
              <a:rPr lang="en-US" dirty="0"/>
              <a:t> in CSV format. After loading the training dataset into </a:t>
            </a:r>
            <a:r>
              <a:rPr lang="en-US" dirty="0" err="1"/>
              <a:t>Jupyter</a:t>
            </a:r>
            <a:r>
              <a:rPr lang="en-US" dirty="0"/>
              <a:t> Notebook using Pandas and it can be seen that there are eight columns named as: id, </a:t>
            </a:r>
            <a:r>
              <a:rPr lang="en-US" dirty="0" err="1"/>
              <a:t>comment_text</a:t>
            </a:r>
            <a:r>
              <a:rPr lang="en-US" dirty="0"/>
              <a:t>, malignant, </a:t>
            </a:r>
            <a:r>
              <a:rPr lang="en-US" dirty="0" err="1"/>
              <a:t>highly_malignant</a:t>
            </a:r>
            <a:r>
              <a:rPr lang="en-US" dirty="0"/>
              <a:t>, rude, threat, abuse and loathe. </a:t>
            </a:r>
          </a:p>
          <a:p>
            <a:endParaRPr lang="en-US" dirty="0"/>
          </a:p>
          <a:p>
            <a:endParaRPr lang="en-IN" dirty="0"/>
          </a:p>
        </p:txBody>
      </p:sp>
      <p:pic>
        <p:nvPicPr>
          <p:cNvPr id="8" name="Picture 7" descr="Graphical user interface, text, application&#10;&#10;Description automatically generated">
            <a:extLst>
              <a:ext uri="{FF2B5EF4-FFF2-40B4-BE49-F238E27FC236}">
                <a16:creationId xmlns:a16="http://schemas.microsoft.com/office/drawing/2014/main" id="{806711EB-16DE-4FB7-90ED-1295756B7644}"/>
              </a:ext>
            </a:extLst>
          </p:cNvPr>
          <p:cNvPicPr/>
          <p:nvPr/>
        </p:nvPicPr>
        <p:blipFill>
          <a:blip r:embed="rId2">
            <a:extLst>
              <a:ext uri="{28A0092B-C50C-407E-A947-70E740481C1C}">
                <a14:useLocalDpi xmlns:a14="http://schemas.microsoft.com/office/drawing/2010/main" val="0"/>
              </a:ext>
            </a:extLst>
          </a:blip>
          <a:stretch>
            <a:fillRect/>
          </a:stretch>
        </p:blipFill>
        <p:spPr>
          <a:xfrm>
            <a:off x="642938" y="2851785"/>
            <a:ext cx="6767512" cy="3348990"/>
          </a:xfrm>
          <a:prstGeom prst="rect">
            <a:avLst/>
          </a:prstGeom>
        </p:spPr>
      </p:pic>
    </p:spTree>
    <p:extLst>
      <p:ext uri="{BB962C8B-B14F-4D97-AF65-F5344CB8AC3E}">
        <p14:creationId xmlns:p14="http://schemas.microsoft.com/office/powerpoint/2010/main" val="131297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DATA PREPROCESSING DONE</a:t>
            </a:r>
            <a:endParaRPr lang="en-US" sz="3200" b="1" dirty="0">
              <a:solidFill>
                <a:schemeClr val="accent2"/>
              </a:solidFill>
              <a:latin typeface="Garamond" panose="02020404030301010803" pitchFamily="18" charset="0"/>
              <a:cs typeface="Arial" panose="020B0604020202020204" pitchFamily="34" charset="0"/>
            </a:endParaRPr>
          </a:p>
        </p:txBody>
      </p:sp>
      <p:sp>
        <p:nvSpPr>
          <p:cNvPr id="2" name="Rectangle 1"/>
          <p:cNvSpPr/>
          <p:nvPr/>
        </p:nvSpPr>
        <p:spPr>
          <a:xfrm>
            <a:off x="442820" y="1543735"/>
            <a:ext cx="9206005" cy="2061077"/>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For Data pre-processing we did some data cleaning, where we used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wordNet</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lemmatizer</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to clean the words and removed special characters using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Regexp</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Tokenizer and filter the words by removing stop words and then used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lemmatizers</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and joined and return the filtered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Used TFIDF vectorizer to convert those text into vectors, and split the data and into test and train and trained various Machine learning algorithms.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304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2"/>
                </a:solidFill>
                <a:latin typeface="Garamond" panose="02020404030301010803" pitchFamily="18" charset="0"/>
                <a:cs typeface="Arial" panose="020B0604020202020204" pitchFamily="34" charset="0"/>
              </a:rPr>
              <a:t>DATA PREPROCESSING DONE</a:t>
            </a:r>
            <a:endParaRPr lang="en-US" sz="3200" b="1" dirty="0">
              <a:solidFill>
                <a:schemeClr val="accent2"/>
              </a:solidFill>
              <a:latin typeface="Garamond" panose="02020404030301010803" pitchFamily="18" charset="0"/>
              <a:cs typeface="Arial" panose="020B0604020202020204" pitchFamily="34" charset="0"/>
            </a:endParaRPr>
          </a:p>
        </p:txBody>
      </p:sp>
      <p:pic>
        <p:nvPicPr>
          <p:cNvPr id="5" name="Picture 4" descr="Text&#10;&#10;Description automatically generated">
            <a:extLst>
              <a:ext uri="{FF2B5EF4-FFF2-40B4-BE49-F238E27FC236}">
                <a16:creationId xmlns:a16="http://schemas.microsoft.com/office/drawing/2014/main" id="{566C6072-D98F-4E33-BCD4-5CD7469E2293}"/>
              </a:ext>
            </a:extLst>
          </p:cNvPr>
          <p:cNvPicPr/>
          <p:nvPr/>
        </p:nvPicPr>
        <p:blipFill>
          <a:blip r:embed="rId2">
            <a:extLst>
              <a:ext uri="{28A0092B-C50C-407E-A947-70E740481C1C}">
                <a14:useLocalDpi xmlns:a14="http://schemas.microsoft.com/office/drawing/2010/main" val="0"/>
              </a:ext>
            </a:extLst>
          </a:blip>
          <a:stretch>
            <a:fillRect/>
          </a:stretch>
        </p:blipFill>
        <p:spPr>
          <a:xfrm>
            <a:off x="544434" y="1041765"/>
            <a:ext cx="7208915" cy="5359243"/>
          </a:xfrm>
          <a:prstGeom prst="rect">
            <a:avLst/>
          </a:prstGeom>
        </p:spPr>
      </p:pic>
    </p:spTree>
    <p:extLst>
      <p:ext uri="{BB962C8B-B14F-4D97-AF65-F5344CB8AC3E}">
        <p14:creationId xmlns:p14="http://schemas.microsoft.com/office/powerpoint/2010/main" val="1922095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557</TotalTime>
  <Words>998</Words>
  <Application>Microsoft Office PowerPoint</Application>
  <PresentationFormat>Widescreen</PresentationFormat>
  <Paragraphs>59</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Garamond</vt:lpstr>
      <vt:lpstr>Times New Roman</vt:lpstr>
      <vt:lpstr>Trebuchet MS</vt:lpstr>
      <vt:lpstr>Wingdings</vt:lpstr>
      <vt:lpstr>Wingdings 3</vt:lpstr>
      <vt:lpstr>Facet</vt:lpstr>
      <vt:lpstr>MALIGNANT COMMENTS CLASSIFIER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shukla</dc:creator>
  <cp:lastModifiedBy>Janak Verma</cp:lastModifiedBy>
  <cp:revision>1339</cp:revision>
  <dcterms:created xsi:type="dcterms:W3CDTF">2020-12-29T14:55:28Z</dcterms:created>
  <dcterms:modified xsi:type="dcterms:W3CDTF">2021-09-12T08:02:57Z</dcterms:modified>
</cp:coreProperties>
</file>