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5"/>
  </p:notesMasterIdLst>
  <p:sldIdLst>
    <p:sldId id="256" r:id="rId2"/>
    <p:sldId id="257" r:id="rId3"/>
    <p:sldId id="285" r:id="rId4"/>
    <p:sldId id="258" r:id="rId5"/>
    <p:sldId id="286" r:id="rId6"/>
    <p:sldId id="259" r:id="rId7"/>
    <p:sldId id="287" r:id="rId8"/>
    <p:sldId id="288" r:id="rId9"/>
    <p:sldId id="272" r:id="rId10"/>
    <p:sldId id="273" r:id="rId11"/>
    <p:sldId id="289" r:id="rId12"/>
    <p:sldId id="274" r:id="rId13"/>
    <p:sldId id="275" r:id="rId14"/>
    <p:sldId id="290" r:id="rId15"/>
    <p:sldId id="291" r:id="rId16"/>
    <p:sldId id="276" r:id="rId17"/>
    <p:sldId id="277" r:id="rId18"/>
    <p:sldId id="278" r:id="rId19"/>
    <p:sldId id="292" r:id="rId20"/>
    <p:sldId id="293" r:id="rId21"/>
    <p:sldId id="294" r:id="rId22"/>
    <p:sldId id="295" r:id="rId23"/>
    <p:sldId id="296" r:id="rId24"/>
    <p:sldId id="297" r:id="rId25"/>
    <p:sldId id="279" r:id="rId26"/>
    <p:sldId id="298" r:id="rId27"/>
    <p:sldId id="299" r:id="rId28"/>
    <p:sldId id="281" r:id="rId29"/>
    <p:sldId id="282" r:id="rId30"/>
    <p:sldId id="283" r:id="rId31"/>
    <p:sldId id="300" r:id="rId32"/>
    <p:sldId id="301"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ACF6A-4B7B-4C26-A676-16EF0D07F52B}" type="datetimeFigureOut">
              <a:rPr lang="en-IN" smtClean="0"/>
              <a:t>24-09-2021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825ED-955E-45D6-9244-DE11D22BAD5C}" type="slidenum">
              <a:rPr lang="en-IN" smtClean="0"/>
              <a:t>‹#›</a:t>
            </a:fld>
            <a:endParaRPr lang="en-IN"/>
          </a:p>
        </p:txBody>
      </p:sp>
    </p:spTree>
    <p:extLst>
      <p:ext uri="{BB962C8B-B14F-4D97-AF65-F5344CB8AC3E}">
        <p14:creationId xmlns:p14="http://schemas.microsoft.com/office/powerpoint/2010/main" val="3984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3825ED-955E-45D6-9244-DE11D22BAD5C}" type="slidenum">
              <a:rPr lang="en-IN" smtClean="0"/>
              <a:t>29</a:t>
            </a:fld>
            <a:endParaRPr lang="en-IN"/>
          </a:p>
        </p:txBody>
      </p:sp>
    </p:spTree>
    <p:extLst>
      <p:ext uri="{BB962C8B-B14F-4D97-AF65-F5344CB8AC3E}">
        <p14:creationId xmlns:p14="http://schemas.microsoft.com/office/powerpoint/2010/main" val="412227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9615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424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2738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04127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6154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496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40171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5023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297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8924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0730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9816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6484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599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8031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4624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4290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EAACC7-3B3F-47D1-959A-EF58926E955E}" type="datetimeFigureOut">
              <a:rPr lang="en-US" smtClean="0"/>
              <a:t>9/24/2021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3972292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5AF547-0DD5-4B91-B1AC-E352CC67DBCA}"/>
              </a:ext>
            </a:extLst>
          </p:cNvPr>
          <p:cNvSpPr>
            <a:spLocks noGrp="1"/>
          </p:cNvSpPr>
          <p:nvPr>
            <p:ph type="title"/>
          </p:nvPr>
        </p:nvSpPr>
        <p:spPr>
          <a:xfrm>
            <a:off x="4550905" y="-38164"/>
            <a:ext cx="6935872" cy="3922755"/>
          </a:xfrm>
        </p:spPr>
        <p:txBody>
          <a:bodyPr vert="horz" lIns="91440" tIns="45720" rIns="91440" bIns="45720" rtlCol="0" anchor="b">
            <a:normAutofit fontScale="90000"/>
          </a:bodyPr>
          <a:lstStyle/>
          <a:p>
            <a:pPr algn="r"/>
            <a:r>
              <a:rPr lang="en-US" sz="6600" i="1" u="sng" kern="1200" cap="all" baseline="0" dirty="0">
                <a:solidFill>
                  <a:schemeClr val="tx2"/>
                </a:solidFill>
                <a:latin typeface="+mj-lt"/>
                <a:ea typeface="+mj-ea"/>
                <a:cs typeface="+mj-cs"/>
              </a:rPr>
              <a:t>IMAGE SCRAPPING</a:t>
            </a:r>
            <a:r>
              <a:rPr lang="en-US" sz="6600" i="1" u="sng" kern="1200" cap="all" dirty="0">
                <a:solidFill>
                  <a:schemeClr val="tx2"/>
                </a:solidFill>
                <a:latin typeface="+mj-lt"/>
                <a:ea typeface="+mj-ea"/>
                <a:cs typeface="+mj-cs"/>
              </a:rPr>
              <a:t> AND CLASSIFICATION PROJECT</a:t>
            </a:r>
            <a:endParaRPr lang="en-US" sz="6600" i="1" u="sng" kern="1200" cap="all" baseline="0" dirty="0">
              <a:solidFill>
                <a:schemeClr val="tx2"/>
              </a:solidFill>
              <a:latin typeface="+mj-lt"/>
              <a:ea typeface="+mj-ea"/>
              <a:cs typeface="+mj-cs"/>
            </a:endParaRPr>
          </a:p>
        </p:txBody>
      </p:sp>
      <p:pic>
        <p:nvPicPr>
          <p:cNvPr id="4" name="Picture 3" descr="Abstract steps on a light green pastel background">
            <a:extLst>
              <a:ext uri="{FF2B5EF4-FFF2-40B4-BE49-F238E27FC236}">
                <a16:creationId xmlns:a16="http://schemas.microsoft.com/office/drawing/2014/main" id="{1B32E33C-6FAC-4F00-912A-D1AB7AC3C919}"/>
              </a:ext>
            </a:extLst>
          </p:cNvPr>
          <p:cNvPicPr>
            <a:picLocks noChangeAspect="1"/>
          </p:cNvPicPr>
          <p:nvPr/>
        </p:nvPicPr>
        <p:blipFill rotWithShape="1">
          <a:blip r:embed="rId2"/>
          <a:srcRect l="23496" r="23887"/>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sp>
        <p:nvSpPr>
          <p:cNvPr id="6" name="TextBox 5">
            <a:extLst>
              <a:ext uri="{FF2B5EF4-FFF2-40B4-BE49-F238E27FC236}">
                <a16:creationId xmlns:a16="http://schemas.microsoft.com/office/drawing/2014/main" id="{F8AFBDCE-E130-4787-9436-593DF36A4CD0}"/>
              </a:ext>
            </a:extLst>
          </p:cNvPr>
          <p:cNvSpPr txBox="1"/>
          <p:nvPr/>
        </p:nvSpPr>
        <p:spPr>
          <a:xfrm>
            <a:off x="8959064" y="5270642"/>
            <a:ext cx="4253501" cy="1077218"/>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Submitted by:</a:t>
            </a:r>
          </a:p>
          <a:p>
            <a:r>
              <a:rPr lang="en-IN" sz="3200" dirty="0" err="1">
                <a:latin typeface="Arial" panose="020B0604020202020204" pitchFamily="34" charset="0"/>
                <a:cs typeface="Arial" panose="020B0604020202020204" pitchFamily="34" charset="0"/>
              </a:rPr>
              <a:t>Kishan</a:t>
            </a:r>
            <a:r>
              <a:rPr lang="en-IN" sz="3200" dirty="0">
                <a:latin typeface="Arial" panose="020B0604020202020204" pitchFamily="34" charset="0"/>
                <a:cs typeface="Arial" panose="020B0604020202020204" pitchFamily="34" charset="0"/>
              </a:rPr>
              <a:t> Verma</a:t>
            </a:r>
          </a:p>
        </p:txBody>
      </p:sp>
    </p:spTree>
    <p:extLst>
      <p:ext uri="{BB962C8B-B14F-4D97-AF65-F5344CB8AC3E}">
        <p14:creationId xmlns:p14="http://schemas.microsoft.com/office/powerpoint/2010/main" val="298927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34B3-A196-44A9-B0CD-9FA2A990420E}"/>
              </a:ext>
            </a:extLst>
          </p:cNvPr>
          <p:cNvSpPr>
            <a:spLocks noGrp="1"/>
          </p:cNvSpPr>
          <p:nvPr>
            <p:ph type="title"/>
          </p:nvPr>
        </p:nvSpPr>
        <p:spPr>
          <a:xfrm>
            <a:off x="1484310" y="0"/>
            <a:ext cx="10018713" cy="701211"/>
          </a:xfrm>
        </p:spPr>
        <p:txBody>
          <a:bodyPr>
            <a:normAutofit/>
          </a:bodyPr>
          <a:lstStyle/>
          <a:p>
            <a:r>
              <a:rPr lang="en-IN" sz="3600" b="1" dirty="0"/>
              <a:t>LIBRARIES USED</a:t>
            </a:r>
          </a:p>
        </p:txBody>
      </p:sp>
      <p:pic>
        <p:nvPicPr>
          <p:cNvPr id="8" name="Picture 7">
            <a:extLst>
              <a:ext uri="{FF2B5EF4-FFF2-40B4-BE49-F238E27FC236}">
                <a16:creationId xmlns:a16="http://schemas.microsoft.com/office/drawing/2014/main" id="{58683C66-C560-451A-921B-779BF7CEA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775" y="1524085"/>
            <a:ext cx="10580224" cy="3962315"/>
          </a:xfrm>
          <a:prstGeom prst="rect">
            <a:avLst/>
          </a:prstGeom>
        </p:spPr>
      </p:pic>
    </p:spTree>
    <p:extLst>
      <p:ext uri="{BB962C8B-B14F-4D97-AF65-F5344CB8AC3E}">
        <p14:creationId xmlns:p14="http://schemas.microsoft.com/office/powerpoint/2010/main" val="380069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CD0EAB-3998-41CC-83E1-D80C32EFE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564" y="2194560"/>
            <a:ext cx="10593298" cy="2748280"/>
          </a:xfrm>
        </p:spPr>
      </p:pic>
    </p:spTree>
    <p:extLst>
      <p:ext uri="{BB962C8B-B14F-4D97-AF65-F5344CB8AC3E}">
        <p14:creationId xmlns:p14="http://schemas.microsoft.com/office/powerpoint/2010/main" val="390261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6EB9-93FA-452D-899D-F8E04A4AA97E}"/>
              </a:ext>
            </a:extLst>
          </p:cNvPr>
          <p:cNvSpPr>
            <a:spLocks noGrp="1"/>
          </p:cNvSpPr>
          <p:nvPr>
            <p:ph type="title"/>
          </p:nvPr>
        </p:nvSpPr>
        <p:spPr>
          <a:xfrm>
            <a:off x="1484310" y="0"/>
            <a:ext cx="10018713" cy="701211"/>
          </a:xfrm>
        </p:spPr>
        <p:txBody>
          <a:bodyPr>
            <a:normAutofit/>
          </a:bodyPr>
          <a:lstStyle/>
          <a:p>
            <a:r>
              <a:rPr lang="en-IN" sz="3600" b="1" dirty="0"/>
              <a:t>MODEL BUILDING</a:t>
            </a:r>
          </a:p>
        </p:txBody>
      </p:sp>
      <p:pic>
        <p:nvPicPr>
          <p:cNvPr id="7" name="Picture 6">
            <a:extLst>
              <a:ext uri="{FF2B5EF4-FFF2-40B4-BE49-F238E27FC236}">
                <a16:creationId xmlns:a16="http://schemas.microsoft.com/office/drawing/2014/main" id="{06A91560-4CBA-41AC-AFEB-C23276B1A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393824"/>
            <a:ext cx="10630814" cy="4498976"/>
          </a:xfrm>
          <a:prstGeom prst="rect">
            <a:avLst/>
          </a:prstGeom>
        </p:spPr>
      </p:pic>
    </p:spTree>
    <p:extLst>
      <p:ext uri="{BB962C8B-B14F-4D97-AF65-F5344CB8AC3E}">
        <p14:creationId xmlns:p14="http://schemas.microsoft.com/office/powerpoint/2010/main" val="393626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7980143-9DE2-4250-AB65-EF26C2047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499" y="1371600"/>
            <a:ext cx="10450501" cy="4114800"/>
          </a:xfrm>
        </p:spPr>
      </p:pic>
    </p:spTree>
    <p:extLst>
      <p:ext uri="{BB962C8B-B14F-4D97-AF65-F5344CB8AC3E}">
        <p14:creationId xmlns:p14="http://schemas.microsoft.com/office/powerpoint/2010/main" val="181046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671FAB-D718-4D09-8849-B9A52DD07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416" y="584200"/>
            <a:ext cx="10595496" cy="4790440"/>
          </a:xfrm>
        </p:spPr>
      </p:pic>
    </p:spTree>
    <p:extLst>
      <p:ext uri="{BB962C8B-B14F-4D97-AF65-F5344CB8AC3E}">
        <p14:creationId xmlns:p14="http://schemas.microsoft.com/office/powerpoint/2010/main" val="128536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E2C029-CFD3-4BE3-8D82-6D643AE61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655" y="1198880"/>
            <a:ext cx="10082391" cy="4460240"/>
          </a:xfrm>
        </p:spPr>
      </p:pic>
    </p:spTree>
    <p:extLst>
      <p:ext uri="{BB962C8B-B14F-4D97-AF65-F5344CB8AC3E}">
        <p14:creationId xmlns:p14="http://schemas.microsoft.com/office/powerpoint/2010/main" val="4341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59C537-27DA-44BA-8525-1939BFA66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164" y="0"/>
            <a:ext cx="8321516" cy="2259890"/>
          </a:xfrm>
        </p:spPr>
      </p:pic>
      <p:pic>
        <p:nvPicPr>
          <p:cNvPr id="11" name="Picture 10">
            <a:extLst>
              <a:ext uri="{FF2B5EF4-FFF2-40B4-BE49-F238E27FC236}">
                <a16:creationId xmlns:a16="http://schemas.microsoft.com/office/drawing/2014/main" id="{1386CB65-F656-4A4E-98D0-B5FD3E583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840" y="2259890"/>
            <a:ext cx="5740400" cy="4464050"/>
          </a:xfrm>
          <a:prstGeom prst="rect">
            <a:avLst/>
          </a:prstGeom>
        </p:spPr>
      </p:pic>
    </p:spTree>
    <p:extLst>
      <p:ext uri="{BB962C8B-B14F-4D97-AF65-F5344CB8AC3E}">
        <p14:creationId xmlns:p14="http://schemas.microsoft.com/office/powerpoint/2010/main" val="130710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F0D0D8-0BAC-49EB-B474-D33A3E18E8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28838" y="250817"/>
            <a:ext cx="8018841" cy="6344683"/>
          </a:xfrm>
        </p:spPr>
      </p:pic>
    </p:spTree>
    <p:extLst>
      <p:ext uri="{BB962C8B-B14F-4D97-AF65-F5344CB8AC3E}">
        <p14:creationId xmlns:p14="http://schemas.microsoft.com/office/powerpoint/2010/main" val="96654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A1D864-71A0-4FE0-8009-AE15AEF7CC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8685" y="1085609"/>
            <a:ext cx="10263315" cy="4167111"/>
          </a:xfrm>
        </p:spPr>
      </p:pic>
    </p:spTree>
    <p:extLst>
      <p:ext uri="{BB962C8B-B14F-4D97-AF65-F5344CB8AC3E}">
        <p14:creationId xmlns:p14="http://schemas.microsoft.com/office/powerpoint/2010/main" val="4032973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828DF8-C8A6-4AA8-AC69-0B2B6365C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166" y="563880"/>
            <a:ext cx="9956895" cy="4892040"/>
          </a:xfrm>
        </p:spPr>
      </p:pic>
    </p:spTree>
    <p:extLst>
      <p:ext uri="{BB962C8B-B14F-4D97-AF65-F5344CB8AC3E}">
        <p14:creationId xmlns:p14="http://schemas.microsoft.com/office/powerpoint/2010/main" val="178606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F3E4E-BF60-4C9B-9B44-C892E9DC3284}"/>
              </a:ext>
            </a:extLst>
          </p:cNvPr>
          <p:cNvSpPr>
            <a:spLocks noGrp="1"/>
          </p:cNvSpPr>
          <p:nvPr>
            <p:ph type="title"/>
          </p:nvPr>
        </p:nvSpPr>
        <p:spPr>
          <a:xfrm>
            <a:off x="1484309" y="0"/>
            <a:ext cx="10018713" cy="683231"/>
          </a:xfrm>
        </p:spPr>
        <p:txBody>
          <a:bodyPr>
            <a:normAutofit fontScale="90000"/>
          </a:bodyPr>
          <a:lstStyle/>
          <a:p>
            <a:r>
              <a:rPr lang="en-IN" b="1" dirty="0"/>
              <a:t>INTRODUCTION</a:t>
            </a:r>
          </a:p>
        </p:txBody>
      </p:sp>
      <p:sp>
        <p:nvSpPr>
          <p:cNvPr id="4" name="Content Placeholder 3">
            <a:extLst>
              <a:ext uri="{FF2B5EF4-FFF2-40B4-BE49-F238E27FC236}">
                <a16:creationId xmlns:a16="http://schemas.microsoft.com/office/drawing/2014/main" id="{CA951E09-A928-4E5C-AF41-405B44344505}"/>
              </a:ext>
            </a:extLst>
          </p:cNvPr>
          <p:cNvSpPr>
            <a:spLocks noGrp="1"/>
          </p:cNvSpPr>
          <p:nvPr>
            <p:ph idx="1"/>
          </p:nvPr>
        </p:nvSpPr>
        <p:spPr>
          <a:xfrm>
            <a:off x="1484310" y="955497"/>
            <a:ext cx="10618647" cy="5219272"/>
          </a:xfrm>
        </p:spPr>
        <p:txBody>
          <a:bodyPr>
            <a:normAutofit/>
          </a:bodyPr>
          <a:lstStyle/>
          <a:p>
            <a:pPr algn="just">
              <a:buFont typeface="Wingdings" panose="05000000000000000000" pitchFamily="2" charset="2"/>
              <a:buChar char="Ø"/>
            </a:pPr>
            <a:r>
              <a:rPr lang="en-US" dirty="0"/>
              <a:t>Image classification is a supervised learning problem: define a set of target classes (objects to identify in images), and train a model to recognize them using labeled example photos. Early computer vision models relied on raw pixel data as the input to the model. The position of the object, background behind the object, ambient lighting, camera angle, and camera focus all can produce fluctuation in raw pixel data; these differences are significant enough that they cannot be corrected for by taking weighted averages of pixel RGB values. </a:t>
            </a:r>
          </a:p>
          <a:p>
            <a:pPr algn="just">
              <a:buFont typeface="Wingdings" panose="05000000000000000000" pitchFamily="2" charset="2"/>
              <a:buChar char="Ø"/>
            </a:pPr>
            <a:r>
              <a:rPr lang="en-US" dirty="0"/>
              <a:t>The advancements in the field of autonomous driving also serve as a great example of the use of image classification in the real-world. For example, we can build an image classification model that recognizes various objects, such as other vehicles, pedestrians, traffic lights, and signposts on the road. </a:t>
            </a:r>
            <a:endParaRPr lang="en-IN" dirty="0"/>
          </a:p>
        </p:txBody>
      </p:sp>
    </p:spTree>
    <p:extLst>
      <p:ext uri="{BB962C8B-B14F-4D97-AF65-F5344CB8AC3E}">
        <p14:creationId xmlns:p14="http://schemas.microsoft.com/office/powerpoint/2010/main" val="3732343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FCFC2D-201C-43D2-AA09-19FD09968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249" y="452120"/>
            <a:ext cx="10150009" cy="4820920"/>
          </a:xfrm>
        </p:spPr>
      </p:pic>
    </p:spTree>
    <p:extLst>
      <p:ext uri="{BB962C8B-B14F-4D97-AF65-F5344CB8AC3E}">
        <p14:creationId xmlns:p14="http://schemas.microsoft.com/office/powerpoint/2010/main" val="2341046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E660-EC84-461C-A4B1-2ECB117FB08D}"/>
              </a:ext>
            </a:extLst>
          </p:cNvPr>
          <p:cNvSpPr>
            <a:spLocks noGrp="1"/>
          </p:cNvSpPr>
          <p:nvPr>
            <p:ph type="title"/>
          </p:nvPr>
        </p:nvSpPr>
        <p:spPr>
          <a:xfrm>
            <a:off x="1606231" y="0"/>
            <a:ext cx="10018713" cy="1752599"/>
          </a:xfrm>
        </p:spPr>
        <p:txBody>
          <a:bodyPr/>
          <a:lstStyle/>
          <a:p>
            <a:r>
              <a:rPr lang="en-IN" dirty="0"/>
              <a:t>K</a:t>
            </a:r>
            <a:r>
              <a:rPr lang="en-US" dirty="0"/>
              <a:t>EY METRICS FOR SUCCESS IN SOLVING PROBLEM UNDER CONSIDERATION </a:t>
            </a:r>
            <a:endParaRPr lang="en-IN" dirty="0"/>
          </a:p>
        </p:txBody>
      </p:sp>
      <p:pic>
        <p:nvPicPr>
          <p:cNvPr id="5" name="Content Placeholder 4">
            <a:extLst>
              <a:ext uri="{FF2B5EF4-FFF2-40B4-BE49-F238E27FC236}">
                <a16:creationId xmlns:a16="http://schemas.microsoft.com/office/drawing/2014/main" id="{5521D2AD-DD0D-41E5-8528-6D275BB62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995" y="1529080"/>
            <a:ext cx="8993071" cy="4993640"/>
          </a:xfrm>
        </p:spPr>
      </p:pic>
    </p:spTree>
    <p:extLst>
      <p:ext uri="{BB962C8B-B14F-4D97-AF65-F5344CB8AC3E}">
        <p14:creationId xmlns:p14="http://schemas.microsoft.com/office/powerpoint/2010/main" val="4239263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512F-31B1-4025-A4A2-2D465A781BEF}"/>
              </a:ext>
            </a:extLst>
          </p:cNvPr>
          <p:cNvSpPr>
            <a:spLocks noGrp="1"/>
          </p:cNvSpPr>
          <p:nvPr>
            <p:ph type="title"/>
          </p:nvPr>
        </p:nvSpPr>
        <p:spPr>
          <a:xfrm>
            <a:off x="1484310" y="0"/>
            <a:ext cx="10018713" cy="848360"/>
          </a:xfrm>
        </p:spPr>
        <p:txBody>
          <a:bodyPr/>
          <a:lstStyle/>
          <a:p>
            <a:r>
              <a:rPr lang="en-IN" dirty="0"/>
              <a:t>VISUALIZATION</a:t>
            </a:r>
          </a:p>
        </p:txBody>
      </p:sp>
      <p:pic>
        <p:nvPicPr>
          <p:cNvPr id="5" name="Content Placeholder 4">
            <a:extLst>
              <a:ext uri="{FF2B5EF4-FFF2-40B4-BE49-F238E27FC236}">
                <a16:creationId xmlns:a16="http://schemas.microsoft.com/office/drawing/2014/main" id="{092E15D8-4C22-424F-B252-957B2F453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138" y="1234440"/>
            <a:ext cx="10466869" cy="3510280"/>
          </a:xfrm>
        </p:spPr>
      </p:pic>
    </p:spTree>
    <p:extLst>
      <p:ext uri="{BB962C8B-B14F-4D97-AF65-F5344CB8AC3E}">
        <p14:creationId xmlns:p14="http://schemas.microsoft.com/office/powerpoint/2010/main" val="1228660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5B43C9-5E6D-46F5-BB35-680B2F23FE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087" y="652780"/>
            <a:ext cx="3916249" cy="5552440"/>
          </a:xfrm>
        </p:spPr>
      </p:pic>
      <p:pic>
        <p:nvPicPr>
          <p:cNvPr id="7" name="Picture 6">
            <a:extLst>
              <a:ext uri="{FF2B5EF4-FFF2-40B4-BE49-F238E27FC236}">
                <a16:creationId xmlns:a16="http://schemas.microsoft.com/office/drawing/2014/main" id="{0CE7057B-65E5-4798-924E-01F21CAA6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820" y="652780"/>
            <a:ext cx="3433542" cy="5552440"/>
          </a:xfrm>
          <a:prstGeom prst="rect">
            <a:avLst/>
          </a:prstGeom>
        </p:spPr>
      </p:pic>
    </p:spTree>
    <p:extLst>
      <p:ext uri="{BB962C8B-B14F-4D97-AF65-F5344CB8AC3E}">
        <p14:creationId xmlns:p14="http://schemas.microsoft.com/office/powerpoint/2010/main" val="761854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617C52-75AD-4FA7-A98B-C67E20C83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678" y="198120"/>
            <a:ext cx="5087020" cy="6192520"/>
          </a:xfrm>
        </p:spPr>
      </p:pic>
    </p:spTree>
    <p:extLst>
      <p:ext uri="{BB962C8B-B14F-4D97-AF65-F5344CB8AC3E}">
        <p14:creationId xmlns:p14="http://schemas.microsoft.com/office/powerpoint/2010/main" val="3038368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80FD-2F9B-42D3-A47C-5D1987F6948D}"/>
              </a:ext>
            </a:extLst>
          </p:cNvPr>
          <p:cNvSpPr>
            <a:spLocks noGrp="1"/>
          </p:cNvSpPr>
          <p:nvPr>
            <p:ph type="title"/>
          </p:nvPr>
        </p:nvSpPr>
        <p:spPr>
          <a:xfrm>
            <a:off x="1484310" y="0"/>
            <a:ext cx="10018713" cy="701211"/>
          </a:xfrm>
        </p:spPr>
        <p:txBody>
          <a:bodyPr>
            <a:normAutofit/>
          </a:bodyPr>
          <a:lstStyle/>
          <a:p>
            <a:r>
              <a:rPr lang="en-IN" sz="3600" b="1" dirty="0"/>
              <a:t>INTERPRETATION OF THE RESULTS</a:t>
            </a:r>
          </a:p>
        </p:txBody>
      </p:sp>
      <p:pic>
        <p:nvPicPr>
          <p:cNvPr id="5" name="Content Placeholder 4">
            <a:extLst>
              <a:ext uri="{FF2B5EF4-FFF2-40B4-BE49-F238E27FC236}">
                <a16:creationId xmlns:a16="http://schemas.microsoft.com/office/drawing/2014/main" id="{2243FFD0-C59F-4302-8E07-7FA3767CDF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95197" y="1296227"/>
            <a:ext cx="10160499" cy="3976813"/>
          </a:xfrm>
        </p:spPr>
      </p:pic>
    </p:spTree>
    <p:extLst>
      <p:ext uri="{BB962C8B-B14F-4D97-AF65-F5344CB8AC3E}">
        <p14:creationId xmlns:p14="http://schemas.microsoft.com/office/powerpoint/2010/main" val="8009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357690-60A7-44AA-9381-A62C256D9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5794" y="157480"/>
            <a:ext cx="6633509" cy="3124200"/>
          </a:xfrm>
        </p:spPr>
      </p:pic>
      <p:pic>
        <p:nvPicPr>
          <p:cNvPr id="7" name="Picture 6">
            <a:extLst>
              <a:ext uri="{FF2B5EF4-FFF2-40B4-BE49-F238E27FC236}">
                <a16:creationId xmlns:a16="http://schemas.microsoft.com/office/drawing/2014/main" id="{0213AC70-3406-4BA7-AB4F-5185E67A2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060" y="3576321"/>
            <a:ext cx="6670095" cy="3259306"/>
          </a:xfrm>
          <a:prstGeom prst="rect">
            <a:avLst/>
          </a:prstGeom>
        </p:spPr>
      </p:pic>
    </p:spTree>
    <p:extLst>
      <p:ext uri="{BB962C8B-B14F-4D97-AF65-F5344CB8AC3E}">
        <p14:creationId xmlns:p14="http://schemas.microsoft.com/office/powerpoint/2010/main" val="2398966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5AFC58-5AA8-4450-993F-6F2C96F95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153" y="120650"/>
            <a:ext cx="10117645" cy="1576070"/>
          </a:xfrm>
        </p:spPr>
      </p:pic>
      <p:pic>
        <p:nvPicPr>
          <p:cNvPr id="7" name="Picture 6">
            <a:extLst>
              <a:ext uri="{FF2B5EF4-FFF2-40B4-BE49-F238E27FC236}">
                <a16:creationId xmlns:a16="http://schemas.microsoft.com/office/drawing/2014/main" id="{4D2F37F5-1649-4308-B752-A235441B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152" y="1830705"/>
            <a:ext cx="10117645" cy="4476750"/>
          </a:xfrm>
          <a:prstGeom prst="rect">
            <a:avLst/>
          </a:prstGeom>
        </p:spPr>
      </p:pic>
    </p:spTree>
    <p:extLst>
      <p:ext uri="{BB962C8B-B14F-4D97-AF65-F5344CB8AC3E}">
        <p14:creationId xmlns:p14="http://schemas.microsoft.com/office/powerpoint/2010/main" val="1983062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8C00-3620-4EF8-B81F-FC5455BF0D5C}"/>
              </a:ext>
            </a:extLst>
          </p:cNvPr>
          <p:cNvSpPr>
            <a:spLocks noGrp="1"/>
          </p:cNvSpPr>
          <p:nvPr>
            <p:ph type="title"/>
          </p:nvPr>
        </p:nvSpPr>
        <p:spPr>
          <a:xfrm>
            <a:off x="1484310" y="0"/>
            <a:ext cx="10018713" cy="649840"/>
          </a:xfrm>
        </p:spPr>
        <p:txBody>
          <a:bodyPr>
            <a:normAutofit fontScale="90000"/>
          </a:bodyPr>
          <a:lstStyle/>
          <a:p>
            <a:r>
              <a:rPr lang="en-IN" b="1" dirty="0"/>
              <a:t>CONCLUSION	</a:t>
            </a:r>
          </a:p>
        </p:txBody>
      </p:sp>
      <p:pic>
        <p:nvPicPr>
          <p:cNvPr id="5" name="Content Placeholder 4">
            <a:extLst>
              <a:ext uri="{FF2B5EF4-FFF2-40B4-BE49-F238E27FC236}">
                <a16:creationId xmlns:a16="http://schemas.microsoft.com/office/drawing/2014/main" id="{6830C043-3AC2-4DE0-AE33-9ED517AB2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154" y="1327626"/>
            <a:ext cx="10121358" cy="3986054"/>
          </a:xfrm>
        </p:spPr>
      </p:pic>
    </p:spTree>
    <p:extLst>
      <p:ext uri="{BB962C8B-B14F-4D97-AF65-F5344CB8AC3E}">
        <p14:creationId xmlns:p14="http://schemas.microsoft.com/office/powerpoint/2010/main" val="1491917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E31A6C-D64B-41AB-B0FF-BBD949D969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1590" y="77788"/>
            <a:ext cx="3830320" cy="6718470"/>
          </a:xfrm>
        </p:spPr>
      </p:pic>
      <p:pic>
        <p:nvPicPr>
          <p:cNvPr id="6" name="Picture 5">
            <a:extLst>
              <a:ext uri="{FF2B5EF4-FFF2-40B4-BE49-F238E27FC236}">
                <a16:creationId xmlns:a16="http://schemas.microsoft.com/office/drawing/2014/main" id="{A5AFF233-1C78-4F3E-8C3A-CB5237293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710" y="77788"/>
            <a:ext cx="3679330" cy="6699676"/>
          </a:xfrm>
          <a:prstGeom prst="rect">
            <a:avLst/>
          </a:prstGeom>
        </p:spPr>
      </p:pic>
    </p:spTree>
    <p:extLst>
      <p:ext uri="{BB962C8B-B14F-4D97-AF65-F5344CB8AC3E}">
        <p14:creationId xmlns:p14="http://schemas.microsoft.com/office/powerpoint/2010/main" val="2688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CBF50-F8F0-4F2E-B667-82519A92486F}"/>
              </a:ext>
            </a:extLst>
          </p:cNvPr>
          <p:cNvSpPr>
            <a:spLocks noGrp="1"/>
          </p:cNvSpPr>
          <p:nvPr>
            <p:ph idx="1"/>
          </p:nvPr>
        </p:nvSpPr>
        <p:spPr>
          <a:xfrm>
            <a:off x="1667190" y="86359"/>
            <a:ext cx="10018713" cy="3124201"/>
          </a:xfrm>
        </p:spPr>
        <p:txBody>
          <a:bodyPr/>
          <a:lstStyle/>
          <a:p>
            <a:pPr>
              <a:buFont typeface="Wingdings" panose="05000000000000000000" pitchFamily="2" charset="2"/>
              <a:buChar char="Ø"/>
            </a:pPr>
            <a:r>
              <a:rPr lang="en-US" dirty="0"/>
              <a:t>The idea behind this project is to build a deep learning-based Image Classification model on images that will be scraped from e-commerce portal. This is done to make the model more and more robust. </a:t>
            </a:r>
            <a:endParaRPr lang="en-IN" dirty="0"/>
          </a:p>
        </p:txBody>
      </p:sp>
    </p:spTree>
    <p:extLst>
      <p:ext uri="{BB962C8B-B14F-4D97-AF65-F5344CB8AC3E}">
        <p14:creationId xmlns:p14="http://schemas.microsoft.com/office/powerpoint/2010/main" val="1351560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A84AAA-2577-4F20-B6FE-56A952A03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994" y="0"/>
            <a:ext cx="9395554" cy="6858000"/>
          </a:xfrm>
        </p:spPr>
      </p:pic>
    </p:spTree>
    <p:extLst>
      <p:ext uri="{BB962C8B-B14F-4D97-AF65-F5344CB8AC3E}">
        <p14:creationId xmlns:p14="http://schemas.microsoft.com/office/powerpoint/2010/main" val="553298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5D7AA6-80EF-4B37-A579-9580FCA2F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2549" y="0"/>
            <a:ext cx="4918599" cy="6441440"/>
          </a:xfrm>
        </p:spPr>
      </p:pic>
    </p:spTree>
    <p:extLst>
      <p:ext uri="{BB962C8B-B14F-4D97-AF65-F5344CB8AC3E}">
        <p14:creationId xmlns:p14="http://schemas.microsoft.com/office/powerpoint/2010/main" val="3411713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3CE87715-1E45-4501-97AF-472BB3F06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2546" y="222606"/>
            <a:ext cx="4269453" cy="6412788"/>
          </a:xfrm>
        </p:spPr>
      </p:pic>
      <p:pic>
        <p:nvPicPr>
          <p:cNvPr id="17" name="Picture 16">
            <a:extLst>
              <a:ext uri="{FF2B5EF4-FFF2-40B4-BE49-F238E27FC236}">
                <a16:creationId xmlns:a16="http://schemas.microsoft.com/office/drawing/2014/main" id="{37C7D2A1-AFDB-4A26-8856-21C30128B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834" y="222606"/>
            <a:ext cx="4365595" cy="6412788"/>
          </a:xfrm>
          <a:prstGeom prst="rect">
            <a:avLst/>
          </a:prstGeom>
        </p:spPr>
      </p:pic>
    </p:spTree>
    <p:extLst>
      <p:ext uri="{BB962C8B-B14F-4D97-AF65-F5344CB8AC3E}">
        <p14:creationId xmlns:p14="http://schemas.microsoft.com/office/powerpoint/2010/main" val="1467190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3B711A-A68E-4EAD-8A45-7AA153C6C3C7}"/>
              </a:ext>
            </a:extLst>
          </p:cNvPr>
          <p:cNvSpPr/>
          <p:nvPr/>
        </p:nvSpPr>
        <p:spPr>
          <a:xfrm>
            <a:off x="4194614" y="2299515"/>
            <a:ext cx="380277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54213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3128-C619-4AE5-910E-1BC367F2B6AB}"/>
              </a:ext>
            </a:extLst>
          </p:cNvPr>
          <p:cNvSpPr>
            <a:spLocks noGrp="1"/>
          </p:cNvSpPr>
          <p:nvPr>
            <p:ph type="title"/>
          </p:nvPr>
        </p:nvSpPr>
        <p:spPr>
          <a:xfrm>
            <a:off x="1385159" y="1"/>
            <a:ext cx="10018713" cy="859316"/>
          </a:xfrm>
        </p:spPr>
        <p:txBody>
          <a:bodyPr>
            <a:normAutofit/>
          </a:bodyPr>
          <a:lstStyle/>
          <a:p>
            <a:r>
              <a:rPr lang="en-US" sz="3600" b="1" dirty="0">
                <a:cs typeface="Arial" panose="020B0604020202020204" pitchFamily="34" charset="0"/>
              </a:rPr>
              <a:t>ANALYTICAL PROBLEM FRAMING</a:t>
            </a:r>
            <a:endParaRPr lang="en-IN" sz="3600" dirty="0"/>
          </a:p>
        </p:txBody>
      </p:sp>
      <p:sp>
        <p:nvSpPr>
          <p:cNvPr id="3" name="Content Placeholder 2">
            <a:extLst>
              <a:ext uri="{FF2B5EF4-FFF2-40B4-BE49-F238E27FC236}">
                <a16:creationId xmlns:a16="http://schemas.microsoft.com/office/drawing/2014/main" id="{C43481EC-0ADA-4C65-B005-BB15960FABDB}"/>
              </a:ext>
            </a:extLst>
          </p:cNvPr>
          <p:cNvSpPr>
            <a:spLocks noGrp="1"/>
          </p:cNvSpPr>
          <p:nvPr>
            <p:ph idx="1"/>
          </p:nvPr>
        </p:nvSpPr>
        <p:spPr>
          <a:xfrm>
            <a:off x="1473293" y="1333958"/>
            <a:ext cx="10546109" cy="4802437"/>
          </a:xfrm>
        </p:spPr>
        <p:txBody>
          <a:bodyPr>
            <a:normAutofit/>
          </a:bodyPr>
          <a:lstStyle/>
          <a:p>
            <a:pPr>
              <a:buFont typeface="Wingdings" panose="05000000000000000000" pitchFamily="2" charset="2"/>
              <a:buChar char="Ø"/>
            </a:pPr>
            <a:r>
              <a:rPr lang="en-US" dirty="0"/>
              <a:t>Data for the project is being scrapped from amazon.in using python web scrapping libraries such as selenium, </a:t>
            </a:r>
            <a:r>
              <a:rPr lang="en-US" dirty="0" err="1"/>
              <a:t>beautifulsoup</a:t>
            </a:r>
            <a:r>
              <a:rPr lang="en-US" dirty="0"/>
              <a:t>, etc. More than 200 images of saree, jeans and trousers are scrapped for the project and saved into individual folders.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2885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0DE9BD-F426-43C8-ACD6-5ACB57F45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685799"/>
            <a:ext cx="10068559" cy="5456289"/>
          </a:xfrm>
          <a:prstGeom prst="rect">
            <a:avLst/>
          </a:prstGeom>
        </p:spPr>
      </p:pic>
    </p:spTree>
    <p:extLst>
      <p:ext uri="{BB962C8B-B14F-4D97-AF65-F5344CB8AC3E}">
        <p14:creationId xmlns:p14="http://schemas.microsoft.com/office/powerpoint/2010/main" val="323983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F3A8C7D-C09C-4D9C-80B5-8389296F9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575" y="187960"/>
            <a:ext cx="10088332" cy="5349240"/>
          </a:xfrm>
          <a:prstGeom prst="rect">
            <a:avLst/>
          </a:prstGeom>
        </p:spPr>
      </p:pic>
    </p:spTree>
    <p:extLst>
      <p:ext uri="{BB962C8B-B14F-4D97-AF65-F5344CB8AC3E}">
        <p14:creationId xmlns:p14="http://schemas.microsoft.com/office/powerpoint/2010/main" val="411905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64928F-05D0-429B-9A59-83E2D5D33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313" y="355600"/>
            <a:ext cx="10262687" cy="5831840"/>
          </a:xfrm>
        </p:spPr>
      </p:pic>
    </p:spTree>
    <p:extLst>
      <p:ext uri="{BB962C8B-B14F-4D97-AF65-F5344CB8AC3E}">
        <p14:creationId xmlns:p14="http://schemas.microsoft.com/office/powerpoint/2010/main" val="68574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C6BF-3F28-4DAA-89B7-4AB210120377}"/>
              </a:ext>
            </a:extLst>
          </p:cNvPr>
          <p:cNvSpPr>
            <a:spLocks noGrp="1"/>
          </p:cNvSpPr>
          <p:nvPr>
            <p:ph type="title"/>
          </p:nvPr>
        </p:nvSpPr>
        <p:spPr>
          <a:xfrm>
            <a:off x="1596071" y="0"/>
            <a:ext cx="10018713" cy="716280"/>
          </a:xfrm>
        </p:spPr>
        <p:txBody>
          <a:bodyPr/>
          <a:lstStyle/>
          <a:p>
            <a:r>
              <a:rPr lang="en-IN" dirty="0"/>
              <a:t>DATA PREPROCESSING</a:t>
            </a:r>
          </a:p>
        </p:txBody>
      </p:sp>
      <p:pic>
        <p:nvPicPr>
          <p:cNvPr id="5" name="Picture 4">
            <a:extLst>
              <a:ext uri="{FF2B5EF4-FFF2-40B4-BE49-F238E27FC236}">
                <a16:creationId xmlns:a16="http://schemas.microsoft.com/office/drawing/2014/main" id="{AAEEFBB7-A77A-4A27-88AB-82541A57B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694" y="960754"/>
            <a:ext cx="9699973" cy="5236845"/>
          </a:xfrm>
          <a:prstGeom prst="rect">
            <a:avLst/>
          </a:prstGeom>
        </p:spPr>
      </p:pic>
    </p:spTree>
    <p:extLst>
      <p:ext uri="{BB962C8B-B14F-4D97-AF65-F5344CB8AC3E}">
        <p14:creationId xmlns:p14="http://schemas.microsoft.com/office/powerpoint/2010/main" val="3570889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D105-7AA0-4681-BD87-B86E180753ED}"/>
              </a:ext>
            </a:extLst>
          </p:cNvPr>
          <p:cNvSpPr>
            <a:spLocks noGrp="1"/>
          </p:cNvSpPr>
          <p:nvPr>
            <p:ph type="title"/>
          </p:nvPr>
        </p:nvSpPr>
        <p:spPr>
          <a:xfrm>
            <a:off x="1484310" y="0"/>
            <a:ext cx="10018713" cy="721760"/>
          </a:xfrm>
        </p:spPr>
        <p:txBody>
          <a:bodyPr>
            <a:normAutofit/>
          </a:bodyPr>
          <a:lstStyle/>
          <a:p>
            <a:r>
              <a:rPr lang="en-IN" sz="3600" b="1" dirty="0"/>
              <a:t>HARDWARE AND TOOLS USED</a:t>
            </a:r>
          </a:p>
        </p:txBody>
      </p:sp>
      <p:sp>
        <p:nvSpPr>
          <p:cNvPr id="3" name="Content Placeholder 2">
            <a:extLst>
              <a:ext uri="{FF2B5EF4-FFF2-40B4-BE49-F238E27FC236}">
                <a16:creationId xmlns:a16="http://schemas.microsoft.com/office/drawing/2014/main" id="{44BDDB2E-DD26-40B8-A7D9-3ED118F272B7}"/>
              </a:ext>
            </a:extLst>
          </p:cNvPr>
          <p:cNvSpPr>
            <a:spLocks noGrp="1"/>
          </p:cNvSpPr>
          <p:nvPr>
            <p:ph idx="1"/>
          </p:nvPr>
        </p:nvSpPr>
        <p:spPr>
          <a:xfrm>
            <a:off x="1484309" y="1125875"/>
            <a:ext cx="10018713" cy="3124201"/>
          </a:xfrm>
        </p:spPr>
        <p:txBody>
          <a:bodyPr anchor="t">
            <a:normAutofit/>
          </a:bodyPr>
          <a:lstStyle/>
          <a:p>
            <a:r>
              <a:rPr lang="en-IN" sz="2000" dirty="0">
                <a:latin typeface="Arial" panose="020B0604020202020204" pitchFamily="34" charset="0"/>
                <a:cs typeface="Arial" panose="020B0604020202020204" pitchFamily="34" charset="0"/>
              </a:rPr>
              <a:t>Hardware:</a:t>
            </a:r>
          </a:p>
          <a:p>
            <a:pPr lvl="1"/>
            <a:r>
              <a:rPr lang="en-IN" dirty="0">
                <a:latin typeface="Arial" panose="020B0604020202020204" pitchFamily="34" charset="0"/>
                <a:cs typeface="Arial" panose="020B0604020202020204" pitchFamily="34" charset="0"/>
              </a:rPr>
              <a:t>HP Pavilion x360</a:t>
            </a:r>
          </a:p>
          <a:p>
            <a:pPr lvl="1"/>
            <a:endParaRPr lang="en-IN"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Software:</a:t>
            </a:r>
          </a:p>
          <a:p>
            <a:pPr lvl="1"/>
            <a:r>
              <a:rPr lang="en-IN" dirty="0">
                <a:latin typeface="Arial" panose="020B0604020202020204" pitchFamily="34" charset="0"/>
                <a:cs typeface="Arial" panose="020B0604020202020204" pitchFamily="34" charset="0"/>
              </a:rPr>
              <a:t>Jupyter Notebook (python- 3.9, </a:t>
            </a:r>
            <a:r>
              <a:rPr lang="en-IN" dirty="0" err="1">
                <a:latin typeface="Arial" panose="020B0604020202020204" pitchFamily="34" charset="0"/>
                <a:cs typeface="Arial" panose="020B0604020202020204" pitchFamily="34" charset="0"/>
              </a:rPr>
              <a:t>TensorFolw</a:t>
            </a:r>
            <a:r>
              <a:rPr lang="en-IN" dirty="0">
                <a:latin typeface="Arial" panose="020B0604020202020204" pitchFamily="34" charset="0"/>
                <a:cs typeface="Arial" panose="020B0604020202020204" pitchFamily="34" charset="0"/>
              </a:rPr>
              <a:t>- 2.5)</a:t>
            </a:r>
          </a:p>
          <a:p>
            <a:pPr lvl="1"/>
            <a:r>
              <a:rPr lang="en-IN" dirty="0">
                <a:latin typeface="Arial" panose="020B0604020202020204" pitchFamily="34" charset="0"/>
                <a:cs typeface="Arial" panose="020B0604020202020204" pitchFamily="34" charset="0"/>
              </a:rPr>
              <a:t>MS Office </a:t>
            </a:r>
          </a:p>
          <a:p>
            <a:pPr lvl="1"/>
            <a:r>
              <a:rPr lang="en-IN" dirty="0">
                <a:latin typeface="Arial" panose="020B0604020202020204" pitchFamily="34" charset="0"/>
                <a:cs typeface="Arial" panose="020B0604020202020204" pitchFamily="34" charset="0"/>
              </a:rPr>
              <a:t>Chrome web browser</a:t>
            </a:r>
          </a:p>
        </p:txBody>
      </p:sp>
    </p:spTree>
    <p:extLst>
      <p:ext uri="{BB962C8B-B14F-4D97-AF65-F5344CB8AC3E}">
        <p14:creationId xmlns:p14="http://schemas.microsoft.com/office/powerpoint/2010/main" val="1981774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290</TotalTime>
  <Words>299</Words>
  <Application>Microsoft Office PowerPoint</Application>
  <PresentationFormat>Widescreen</PresentationFormat>
  <Paragraphs>30</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Corbel</vt:lpstr>
      <vt:lpstr>Wingdings</vt:lpstr>
      <vt:lpstr>Parallax</vt:lpstr>
      <vt:lpstr>IMAGE SCRAPPING AND CLASSIFICATION PROJECT</vt:lpstr>
      <vt:lpstr>INTRODUCTION</vt:lpstr>
      <vt:lpstr>PowerPoint Presentation</vt:lpstr>
      <vt:lpstr>ANALYTICAL PROBLEM FRAMING</vt:lpstr>
      <vt:lpstr>PowerPoint Presentation</vt:lpstr>
      <vt:lpstr>PowerPoint Presentation</vt:lpstr>
      <vt:lpstr>PowerPoint Presentation</vt:lpstr>
      <vt:lpstr>DATA PREPROCESSING</vt:lpstr>
      <vt:lpstr>HARDWARE AND TOOLS USED</vt:lpstr>
      <vt:lpstr>LIBRARIES USED</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METRICS FOR SUCCESS IN SOLVING PROBLEM UNDER CONSIDERATION </vt:lpstr>
      <vt:lpstr>VISUALIZATION</vt:lpstr>
      <vt:lpstr>PowerPoint Presentation</vt:lpstr>
      <vt:lpstr>PowerPoint Presentation</vt:lpstr>
      <vt:lpstr>INTERPRETATION OF THE RESULTS</vt:lpstr>
      <vt:lpstr>PowerPoint Presentation</vt:lpstr>
      <vt:lpstr>PowerPoint Presentation</vt:lpstr>
      <vt:lpstr>CONCLUSION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Janak Verma</dc:creator>
  <cp:lastModifiedBy>kishan verma</cp:lastModifiedBy>
  <cp:revision>6</cp:revision>
  <dcterms:created xsi:type="dcterms:W3CDTF">2021-08-11T14:00:59Z</dcterms:created>
  <dcterms:modified xsi:type="dcterms:W3CDTF">2021-09-24T16:24:41Z</dcterms:modified>
</cp:coreProperties>
</file>