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11a7d9da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11a7d9da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673efaf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673efa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6673efa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6673efa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6673efaf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6673efaf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6673efaf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6673efaf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11a7d9da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11a7d9da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11a7d9d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11a7d9d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11a7d9d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11a7d9d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6673efaf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6673efaf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673efa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673efa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6673efaf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6673efa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806b2372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806b2372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792600"/>
          </a:xfrm>
          <a:prstGeom prst="rect">
            <a:avLst/>
          </a:prstGeom>
          <a:noFill/>
          <a:ln>
            <a:noFill/>
          </a:ln>
        </p:spPr>
        <p:txBody>
          <a:bodyPr anchorCtr="0" anchor="t" bIns="45700" lIns="91425" spcFirstLastPara="1" rIns="91425" wrap="square" tIns="45700"/>
          <a:lstStyle>
            <a:lvl1pPr lvl="0" algn="ctr">
              <a:lnSpc>
                <a:spcPct val="100000"/>
              </a:lnSpc>
              <a:spcBef>
                <a:spcPts val="640"/>
              </a:spcBef>
              <a:spcAft>
                <a:spcPts val="0"/>
              </a:spcAft>
              <a:buSzPts val="2800"/>
              <a:buNone/>
              <a:defRPr sz="2800"/>
            </a:lvl1pPr>
            <a:lvl2pPr lvl="1" algn="ctr">
              <a:lnSpc>
                <a:spcPct val="100000"/>
              </a:lnSpc>
              <a:spcBef>
                <a:spcPts val="560"/>
              </a:spcBef>
              <a:spcAft>
                <a:spcPts val="0"/>
              </a:spcAft>
              <a:buSzPts val="2800"/>
              <a:buNone/>
              <a:defRPr sz="2800"/>
            </a:lvl2pPr>
            <a:lvl3pPr lvl="2" algn="ctr">
              <a:lnSpc>
                <a:spcPct val="100000"/>
              </a:lnSpc>
              <a:spcBef>
                <a:spcPts val="480"/>
              </a:spcBef>
              <a:spcAft>
                <a:spcPts val="0"/>
              </a:spcAft>
              <a:buSzPts val="2800"/>
              <a:buNone/>
              <a:defRPr sz="2800"/>
            </a:lvl3pPr>
            <a:lvl4pPr lvl="3" algn="ctr">
              <a:lnSpc>
                <a:spcPct val="100000"/>
              </a:lnSpc>
              <a:spcBef>
                <a:spcPts val="400"/>
              </a:spcBef>
              <a:spcAft>
                <a:spcPts val="0"/>
              </a:spcAft>
              <a:buSzPts val="2800"/>
              <a:buNone/>
              <a:defRPr sz="2800"/>
            </a:lvl4pPr>
            <a:lvl5pPr lvl="4" algn="ctr">
              <a:lnSpc>
                <a:spcPct val="100000"/>
              </a:lnSpc>
              <a:spcBef>
                <a:spcPts val="4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457200" y="3305175"/>
            <a:ext cx="8229600" cy="9783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1"/>
          <p:cNvSpPr txBox="1"/>
          <p:nvPr>
            <p:ph idx="1" type="body"/>
          </p:nvPr>
        </p:nvSpPr>
        <p:spPr>
          <a:xfrm>
            <a:off x="457200" y="2180035"/>
            <a:ext cx="8229600" cy="1077600"/>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69" name="Google Shape;69;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1" name="Shape 21"/>
        <p:cNvGrpSpPr/>
        <p:nvPr/>
      </p:nvGrpSpPr>
      <p:grpSpPr>
        <a:xfrm>
          <a:off x="0" y="0"/>
          <a:ext cx="0" cy="0"/>
          <a:chOff x="0" y="0"/>
          <a:chExt cx="0" cy="0"/>
        </a:xfrm>
      </p:grpSpPr>
      <p:sp>
        <p:nvSpPr>
          <p:cNvPr id="22" name="Google Shape;22;p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4"/>
          <p:cNvSpPr txBox="1"/>
          <p:nvPr>
            <p:ph type="ctrTitle"/>
          </p:nvPr>
        </p:nvSpPr>
        <p:spPr>
          <a:xfrm>
            <a:off x="457200" y="628651"/>
            <a:ext cx="8229600" cy="5715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7" name="Shape 27"/>
        <p:cNvGrpSpPr/>
        <p:nvPr/>
      </p:nvGrpSpPr>
      <p:grpSpPr>
        <a:xfrm>
          <a:off x="0" y="0"/>
          <a:ext cx="0" cy="0"/>
          <a:chOff x="0" y="0"/>
          <a:chExt cx="0" cy="0"/>
        </a:xfrm>
      </p:grpSpPr>
      <p:sp>
        <p:nvSpPr>
          <p:cNvPr id="28" name="Google Shape;28;p5"/>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5"/>
          <p:cNvSpPr/>
          <p:nvPr>
            <p:ph idx="2" type="pic"/>
          </p:nvPr>
        </p:nvSpPr>
        <p:spPr>
          <a:xfrm>
            <a:off x="1792288" y="628649"/>
            <a:ext cx="5486400" cy="2916900"/>
          </a:xfrm>
          <a:prstGeom prst="rect">
            <a:avLst/>
          </a:prstGeom>
          <a:noFill/>
          <a:ln>
            <a:noFill/>
          </a:ln>
        </p:spPr>
        <p:txBody>
          <a:bodyPr anchorCtr="0" anchor="t" bIns="45700" lIns="91425" spcFirstLastPara="1" rIns="91425" wrap="square" tIns="45700"/>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0" name="Google Shape;30;p5"/>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1" name="Google Shape;31;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4" name="Shape 34"/>
        <p:cNvGrpSpPr/>
        <p:nvPr/>
      </p:nvGrpSpPr>
      <p:grpSpPr>
        <a:xfrm>
          <a:off x="0" y="0"/>
          <a:ext cx="0" cy="0"/>
          <a:chOff x="0" y="0"/>
          <a:chExt cx="0" cy="0"/>
        </a:xfrm>
      </p:grpSpPr>
      <p:sp>
        <p:nvSpPr>
          <p:cNvPr id="35" name="Google Shape;35;p6"/>
          <p:cNvSpPr txBox="1"/>
          <p:nvPr>
            <p:ph type="title"/>
          </p:nvPr>
        </p:nvSpPr>
        <p:spPr>
          <a:xfrm>
            <a:off x="457200" y="571500"/>
            <a:ext cx="3008400" cy="5049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6"/>
          <p:cNvSpPr txBox="1"/>
          <p:nvPr>
            <p:ph idx="1" type="body"/>
          </p:nvPr>
        </p:nvSpPr>
        <p:spPr>
          <a:xfrm>
            <a:off x="3575050" y="571500"/>
            <a:ext cx="5111700" cy="4023000"/>
          </a:xfrm>
          <a:prstGeom prst="rect">
            <a:avLst/>
          </a:prstGeom>
          <a:noFill/>
          <a:ln>
            <a:noFill/>
          </a:ln>
        </p:spPr>
        <p:txBody>
          <a:bodyPr anchorCtr="0" anchor="t" bIns="45700" lIns="91425" spcFirstLastPara="1" rIns="91425" wrap="square" tIns="45700"/>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7" name="Google Shape;37;p6"/>
          <p:cNvSpPr txBox="1"/>
          <p:nvPr>
            <p:ph idx="2" type="body"/>
          </p:nvPr>
        </p:nvSpPr>
        <p:spPr>
          <a:xfrm>
            <a:off x="457200" y="1143000"/>
            <a:ext cx="3008400" cy="3451500"/>
          </a:xfrm>
          <a:prstGeom prst="rect">
            <a:avLst/>
          </a:prstGeom>
          <a:noFill/>
          <a:ln>
            <a:noFill/>
          </a:ln>
        </p:spPr>
        <p:txBody>
          <a:bodyPr anchorCtr="0" anchor="t" bIns="45700" lIns="91425" spcFirstLastPara="1" rIns="91425" wrap="square" tIns="45700"/>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8" name="Google Shape;38;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Google Shape;42;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457200" y="594122"/>
            <a:ext cx="8229600" cy="7203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9"/>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3" name="Google Shape;53;p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4" name="Google Shape;54;p9"/>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5" name="Google Shape;55;p9"/>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6" name="Google Shape;56;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59" name="Shape 59"/>
        <p:cNvGrpSpPr/>
        <p:nvPr/>
      </p:nvGrpSpPr>
      <p:grpSpPr>
        <a:xfrm>
          <a:off x="0" y="0"/>
          <a:ext cx="0" cy="0"/>
          <a:chOff x="0" y="0"/>
          <a:chExt cx="0" cy="0"/>
        </a:xfrm>
      </p:grpSpPr>
      <p:sp>
        <p:nvSpPr>
          <p:cNvPr id="60" name="Google Shape;60;p10"/>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1" name="Google Shape;61;p10"/>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2" name="Google Shape;62;p10"/>
          <p:cNvSpPr txBox="1"/>
          <p:nvPr>
            <p:ph type="ctrTitle"/>
          </p:nvPr>
        </p:nvSpPr>
        <p:spPr>
          <a:xfrm>
            <a:off x="457200" y="628651"/>
            <a:ext cx="8229600" cy="5715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 name="Google Shape;7;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 name="Google Shape;8;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9" name="Google Shape;9;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0" name="Google Shape;10;p1"/>
          <p:cNvSpPr txBox="1"/>
          <p:nvPr>
            <p:ph type="title"/>
          </p:nvPr>
        </p:nvSpPr>
        <p:spPr>
          <a:xfrm>
            <a:off x="457200" y="571500"/>
            <a:ext cx="8229600" cy="4572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C12030"/>
                </a:solidFill>
                <a:latin typeface="Helvetica Neue"/>
                <a:ea typeface="Helvetica Neue"/>
                <a:cs typeface="Helvetica Neue"/>
                <a:sym typeface="Helvetica Neue"/>
              </a:defRPr>
            </a:lvl9pPr>
          </a:lstStyle>
          <a:p/>
        </p:txBody>
      </p:sp>
      <p:pic>
        <p:nvPicPr>
          <p:cNvPr descr="red_neu_logo.png" id="11" name="Google Shape;11;p1"/>
          <p:cNvPicPr preferRelativeResize="0"/>
          <p:nvPr/>
        </p:nvPicPr>
        <p:blipFill rotWithShape="1">
          <a:blip r:embed="rId1">
            <a:alphaModFix/>
          </a:blip>
          <a:srcRect b="0" l="0" r="0" t="0"/>
          <a:stretch/>
        </p:blipFill>
        <p:spPr>
          <a:xfrm>
            <a:off x="457200" y="205978"/>
            <a:ext cx="2057401" cy="194071"/>
          </a:xfrm>
          <a:prstGeom prst="rect">
            <a:avLst/>
          </a:prstGeom>
          <a:noFill/>
          <a:ln>
            <a:noFill/>
          </a:ln>
        </p:spPr>
      </p:pic>
      <p:cxnSp>
        <p:nvCxnSpPr>
          <p:cNvPr id="12" name="Google Shape;12;p1"/>
          <p:cNvCxnSpPr/>
          <p:nvPr/>
        </p:nvCxnSpPr>
        <p:spPr>
          <a:xfrm>
            <a:off x="457200" y="457200"/>
            <a:ext cx="8229600" cy="0"/>
          </a:xfrm>
          <a:prstGeom prst="straightConnector1">
            <a:avLst/>
          </a:prstGeom>
          <a:noFill/>
          <a:ln cap="flat" cmpd="sng" w="25400">
            <a:solidFill>
              <a:srgbClr val="D9D9D9"/>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mongodb.com/cloud/atlas" TargetMode="External"/><Relationship Id="rId4" Type="http://schemas.openxmlformats.org/officeDocument/2006/relationships/hyperlink" Target="https://docs.mongodb.com/manual/tutorial/" TargetMode="External"/><Relationship Id="rId5" Type="http://schemas.openxmlformats.org/officeDocument/2006/relationships/hyperlink" Target="https://powerbi.microsoft.com/en-us/" TargetMode="External"/><Relationship Id="rId6" Type="http://schemas.openxmlformats.org/officeDocument/2006/relationships/hyperlink" Target="http://nosql-databas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2"/>
          <p:cNvSpPr txBox="1"/>
          <p:nvPr>
            <p:ph type="ctrTitle"/>
          </p:nvPr>
        </p:nvSpPr>
        <p:spPr>
          <a:xfrm>
            <a:off x="147175" y="502125"/>
            <a:ext cx="8520600" cy="562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5200"/>
              <a:buNone/>
            </a:pPr>
            <a:r>
              <a:rPr lang="en-US" sz="3600">
                <a:latin typeface="Calibri"/>
                <a:ea typeface="Calibri"/>
                <a:cs typeface="Calibri"/>
                <a:sym typeface="Calibri"/>
              </a:rPr>
              <a:t>New York Citywide Payroll</a:t>
            </a:r>
            <a:endParaRPr sz="3600">
              <a:latin typeface="Calibri"/>
              <a:ea typeface="Calibri"/>
              <a:cs typeface="Calibri"/>
              <a:sym typeface="Calibri"/>
            </a:endParaRPr>
          </a:p>
        </p:txBody>
      </p:sp>
      <p:sp>
        <p:nvSpPr>
          <p:cNvPr id="77" name="Google Shape;77;p12"/>
          <p:cNvSpPr txBox="1"/>
          <p:nvPr>
            <p:ph idx="1" type="subTitle"/>
          </p:nvPr>
        </p:nvSpPr>
        <p:spPr>
          <a:xfrm>
            <a:off x="0" y="934650"/>
            <a:ext cx="8520600" cy="1637100"/>
          </a:xfrm>
          <a:prstGeom prst="rect">
            <a:avLst/>
          </a:prstGeom>
          <a:noFill/>
          <a:ln>
            <a:noFill/>
          </a:ln>
        </p:spPr>
        <p:txBody>
          <a:bodyPr anchorCtr="0" anchor="t" bIns="45700" lIns="91425" spcFirstLastPara="1" rIns="91425" wrap="square" tIns="45700">
            <a:noAutofit/>
          </a:bodyPr>
          <a:lstStyle/>
          <a:p>
            <a:pPr indent="457200" lvl="0" marL="1371600" rtl="0" algn="l">
              <a:lnSpc>
                <a:spcPct val="100000"/>
              </a:lnSpc>
              <a:spcBef>
                <a:spcPts val="640"/>
              </a:spcBef>
              <a:spcAft>
                <a:spcPts val="0"/>
              </a:spcAft>
              <a:buSzPts val="2800"/>
              <a:buNone/>
            </a:pPr>
            <a:r>
              <a:rPr lang="en-US">
                <a:latin typeface="Calibri"/>
                <a:ea typeface="Calibri"/>
                <a:cs typeface="Calibri"/>
                <a:sym typeface="Calibri"/>
              </a:rPr>
              <a:t>Data Visualization and Analysis</a:t>
            </a:r>
            <a:endParaRPr>
              <a:latin typeface="Calibri"/>
              <a:ea typeface="Calibri"/>
              <a:cs typeface="Calibri"/>
              <a:sym typeface="Calibri"/>
            </a:endParaRPr>
          </a:p>
          <a:p>
            <a:pPr indent="0" lvl="0" marL="0" rtl="0" algn="ctr">
              <a:lnSpc>
                <a:spcPct val="100000"/>
              </a:lnSpc>
              <a:spcBef>
                <a:spcPts val="640"/>
              </a:spcBef>
              <a:spcAft>
                <a:spcPts val="0"/>
              </a:spcAft>
              <a:buSzPts val="2800"/>
              <a:buNone/>
            </a:pPr>
            <a:r>
              <a:rPr lang="en-US">
                <a:latin typeface="Calibri"/>
                <a:ea typeface="Calibri"/>
                <a:cs typeface="Calibri"/>
                <a:sym typeface="Calibri"/>
              </a:rPr>
              <a:t>CSYE 7250 Big Data Architecture and Governance</a:t>
            </a:r>
            <a:endParaRPr>
              <a:latin typeface="Calibri"/>
              <a:ea typeface="Calibri"/>
              <a:cs typeface="Calibri"/>
              <a:sym typeface="Calibri"/>
            </a:endParaRPr>
          </a:p>
          <a:p>
            <a:pPr indent="0" lvl="0" marL="457200" rtl="0" algn="l">
              <a:spcBef>
                <a:spcPts val="640"/>
              </a:spcBef>
              <a:spcAft>
                <a:spcPts val="0"/>
              </a:spcAft>
              <a:buSzPts val="2800"/>
              <a:buNone/>
            </a:pPr>
            <a:r>
              <a:rPr b="1" lang="en-US" sz="2400">
                <a:latin typeface="Calibri"/>
                <a:ea typeface="Calibri"/>
                <a:cs typeface="Calibri"/>
                <a:sym typeface="Calibri"/>
              </a:rPr>
              <a:t>Instructor: Prof. Kambiz Heydari</a:t>
            </a:r>
            <a:endParaRPr>
              <a:latin typeface="Calibri"/>
              <a:ea typeface="Calibri"/>
              <a:cs typeface="Calibri"/>
              <a:sym typeface="Calibri"/>
            </a:endParaRPr>
          </a:p>
          <a:p>
            <a:pPr indent="0" lvl="0" marL="0" rtl="0" algn="l">
              <a:lnSpc>
                <a:spcPct val="100000"/>
              </a:lnSpc>
              <a:spcBef>
                <a:spcPts val="640"/>
              </a:spcBef>
              <a:spcAft>
                <a:spcPts val="0"/>
              </a:spcAft>
              <a:buSzPts val="2800"/>
              <a:buNone/>
            </a:pPr>
            <a:r>
              <a:t/>
            </a:r>
            <a:endParaRPr b="1" sz="2400">
              <a:latin typeface="Calibri"/>
              <a:ea typeface="Calibri"/>
              <a:cs typeface="Calibri"/>
              <a:sym typeface="Calibri"/>
            </a:endParaRPr>
          </a:p>
          <a:p>
            <a:pPr indent="0" lvl="0" marL="0" rtl="0" algn="ctr">
              <a:lnSpc>
                <a:spcPct val="100000"/>
              </a:lnSpc>
              <a:spcBef>
                <a:spcPts val="640"/>
              </a:spcBef>
              <a:spcAft>
                <a:spcPts val="0"/>
              </a:spcAft>
              <a:buSzPts val="2800"/>
              <a:buNone/>
            </a:pPr>
            <a:r>
              <a:t/>
            </a:r>
            <a:endParaRPr b="1" sz="2400">
              <a:latin typeface="Calibri"/>
              <a:ea typeface="Calibri"/>
              <a:cs typeface="Calibri"/>
              <a:sym typeface="Calibri"/>
            </a:endParaRPr>
          </a:p>
          <a:p>
            <a:pPr indent="0" lvl="0" marL="0" rtl="0" algn="ctr">
              <a:lnSpc>
                <a:spcPct val="100000"/>
              </a:lnSpc>
              <a:spcBef>
                <a:spcPts val="640"/>
              </a:spcBef>
              <a:spcAft>
                <a:spcPts val="0"/>
              </a:spcAft>
              <a:buSzPts val="2800"/>
              <a:buNone/>
            </a:pPr>
            <a:r>
              <a:t/>
            </a:r>
            <a:endParaRPr b="1" sz="2400">
              <a:latin typeface="Calibri"/>
              <a:ea typeface="Calibri"/>
              <a:cs typeface="Calibri"/>
              <a:sym typeface="Calibri"/>
            </a:endParaRPr>
          </a:p>
          <a:p>
            <a:pPr indent="0" lvl="0" marL="0" rtl="0" algn="ctr">
              <a:lnSpc>
                <a:spcPct val="100000"/>
              </a:lnSpc>
              <a:spcBef>
                <a:spcPts val="64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400"/>
              <a:t>Tools</a:t>
            </a:r>
            <a:endParaRPr sz="2400"/>
          </a:p>
        </p:txBody>
      </p:sp>
      <p:sp>
        <p:nvSpPr>
          <p:cNvPr id="175" name="Google Shape;175;p21"/>
          <p:cNvSpPr txBox="1"/>
          <p:nvPr>
            <p:ph idx="1" type="body"/>
          </p:nvPr>
        </p:nvSpPr>
        <p:spPr>
          <a:xfrm>
            <a:off x="311700" y="1152475"/>
            <a:ext cx="8660100" cy="3804600"/>
          </a:xfrm>
          <a:prstGeom prst="rect">
            <a:avLst/>
          </a:prstGeom>
          <a:noFill/>
          <a:ln>
            <a:noFill/>
          </a:ln>
        </p:spPr>
        <p:txBody>
          <a:bodyPr anchorCtr="0" anchor="t" bIns="45700" lIns="91425" spcFirstLastPara="1" rIns="91425" wrap="square" tIns="45700">
            <a:noAutofit/>
          </a:bodyPr>
          <a:lstStyle/>
          <a:p>
            <a:pPr indent="-304800" lvl="0" marL="457200" rtl="0" algn="l">
              <a:lnSpc>
                <a:spcPct val="100000"/>
              </a:lnSpc>
              <a:spcBef>
                <a:spcPts val="640"/>
              </a:spcBef>
              <a:spcAft>
                <a:spcPts val="0"/>
              </a:spcAft>
              <a:buSzPts val="1200"/>
              <a:buChar char="❖"/>
            </a:pPr>
            <a:r>
              <a:rPr b="1" lang="en-US" sz="1200">
                <a:latin typeface="Calibri"/>
                <a:ea typeface="Calibri"/>
                <a:cs typeface="Calibri"/>
                <a:sym typeface="Calibri"/>
              </a:rPr>
              <a:t>PowerBI</a:t>
            </a:r>
            <a:r>
              <a:rPr lang="en-US" sz="1200">
                <a:latin typeface="Calibri"/>
                <a:ea typeface="Calibri"/>
                <a:cs typeface="Calibri"/>
                <a:sym typeface="Calibri"/>
              </a:rPr>
              <a:t>- </a:t>
            </a:r>
            <a:r>
              <a:rPr lang="en-US" sz="1200">
                <a:solidFill>
                  <a:srgbClr val="222222"/>
                </a:solidFill>
                <a:highlight>
                  <a:srgbClr val="FFFFFF"/>
                </a:highlight>
                <a:latin typeface="Calibri"/>
                <a:ea typeface="Calibri"/>
                <a:cs typeface="Calibri"/>
                <a:sym typeface="Calibri"/>
              </a:rPr>
              <a:t>Power BI is a business analytics service by Microsoft. It aims to provide interactive visualizations and business intelligence capabilities with an interface simple enough for end users to create their own reports and dashboards.</a:t>
            </a:r>
            <a:endParaRPr sz="12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1200"/>
          </a:p>
          <a:p>
            <a:pPr indent="0" lvl="0" marL="0" rtl="0" algn="l">
              <a:lnSpc>
                <a:spcPct val="100000"/>
              </a:lnSpc>
              <a:spcBef>
                <a:spcPts val="640"/>
              </a:spcBef>
              <a:spcAft>
                <a:spcPts val="0"/>
              </a:spcAft>
              <a:buSzPts val="3200"/>
              <a:buNone/>
            </a:pPr>
            <a:r>
              <a:t/>
            </a:r>
            <a:endParaRPr sz="1200"/>
          </a:p>
          <a:p>
            <a:pPr indent="0" lvl="0" marL="0" rtl="0" algn="l">
              <a:lnSpc>
                <a:spcPct val="100000"/>
              </a:lnSpc>
              <a:spcBef>
                <a:spcPts val="640"/>
              </a:spcBef>
              <a:spcAft>
                <a:spcPts val="0"/>
              </a:spcAft>
              <a:buSzPts val="3200"/>
              <a:buNone/>
            </a:pPr>
            <a:r>
              <a:t/>
            </a:r>
            <a:endParaRPr sz="1200"/>
          </a:p>
          <a:p>
            <a:pPr indent="0" lvl="0" marL="0" rtl="0" algn="l">
              <a:lnSpc>
                <a:spcPct val="100000"/>
              </a:lnSpc>
              <a:spcBef>
                <a:spcPts val="640"/>
              </a:spcBef>
              <a:spcAft>
                <a:spcPts val="0"/>
              </a:spcAft>
              <a:buSzPts val="3200"/>
              <a:buNone/>
            </a:pPr>
            <a:r>
              <a:t/>
            </a:r>
            <a:endParaRPr sz="1200"/>
          </a:p>
          <a:p>
            <a:pPr indent="0" lvl="0" marL="0" rtl="0" algn="l">
              <a:lnSpc>
                <a:spcPct val="100000"/>
              </a:lnSpc>
              <a:spcBef>
                <a:spcPts val="640"/>
              </a:spcBef>
              <a:spcAft>
                <a:spcPts val="0"/>
              </a:spcAft>
              <a:buSzPts val="3200"/>
              <a:buNone/>
            </a:pPr>
            <a:r>
              <a:t/>
            </a:r>
            <a:endParaRPr sz="1200"/>
          </a:p>
          <a:p>
            <a:pPr indent="0" lvl="0" marL="0" rtl="0" algn="l">
              <a:lnSpc>
                <a:spcPct val="100000"/>
              </a:lnSpc>
              <a:spcBef>
                <a:spcPts val="640"/>
              </a:spcBef>
              <a:spcAft>
                <a:spcPts val="0"/>
              </a:spcAft>
              <a:buSzPts val="3200"/>
              <a:buNone/>
            </a:pPr>
            <a:r>
              <a:t/>
            </a:r>
            <a:endParaRPr sz="1200"/>
          </a:p>
          <a:p>
            <a:pPr indent="-304800" lvl="0" marL="457200" rtl="0" algn="l">
              <a:lnSpc>
                <a:spcPct val="100000"/>
              </a:lnSpc>
              <a:spcBef>
                <a:spcPts val="640"/>
              </a:spcBef>
              <a:spcAft>
                <a:spcPts val="0"/>
              </a:spcAft>
              <a:buSzPts val="1200"/>
              <a:buChar char="❖"/>
            </a:pPr>
            <a:r>
              <a:rPr b="1" lang="en-US" sz="1200">
                <a:latin typeface="Calibri"/>
                <a:ea typeface="Calibri"/>
                <a:cs typeface="Calibri"/>
                <a:sym typeface="Calibri"/>
              </a:rPr>
              <a:t>MongoDB Atlas</a:t>
            </a:r>
            <a:r>
              <a:rPr lang="en-US" sz="1200">
                <a:latin typeface="Calibri"/>
                <a:ea typeface="Calibri"/>
                <a:cs typeface="Calibri"/>
                <a:sym typeface="Calibri"/>
              </a:rPr>
              <a:t>- </a:t>
            </a:r>
            <a:r>
              <a:rPr lang="en-US" sz="1200">
                <a:solidFill>
                  <a:srgbClr val="222222"/>
                </a:solidFill>
                <a:highlight>
                  <a:srgbClr val="FFFFFF"/>
                </a:highlight>
                <a:latin typeface="Calibri"/>
                <a:ea typeface="Calibri"/>
                <a:cs typeface="Calibri"/>
                <a:sym typeface="Calibri"/>
              </a:rPr>
              <a:t>MongoDB is a cross-platform document-oriented database program. Classified as a NoSQL database program, MongoDB uses JSON-like documents with schemata. </a:t>
            </a:r>
            <a:endParaRPr sz="1200">
              <a:solidFill>
                <a:srgbClr val="222222"/>
              </a:solidFill>
              <a:highlight>
                <a:srgbClr val="FFFFFF"/>
              </a:highlight>
              <a:latin typeface="Calibri"/>
              <a:ea typeface="Calibri"/>
              <a:cs typeface="Calibri"/>
              <a:sym typeface="Calibri"/>
            </a:endParaRPr>
          </a:p>
          <a:p>
            <a:pPr indent="0" lvl="0" marL="457200" rtl="0" algn="l">
              <a:spcBef>
                <a:spcPts val="640"/>
              </a:spcBef>
              <a:spcAft>
                <a:spcPts val="0"/>
              </a:spcAft>
              <a:buNone/>
            </a:pPr>
            <a:r>
              <a:rPr lang="en-US" sz="1200">
                <a:solidFill>
                  <a:srgbClr val="222222"/>
                </a:solidFill>
                <a:highlight>
                  <a:schemeClr val="lt1"/>
                </a:highlight>
                <a:latin typeface="Calibri"/>
                <a:ea typeface="Calibri"/>
                <a:cs typeface="Calibri"/>
                <a:sym typeface="Calibri"/>
              </a:rPr>
              <a:t>MongoDB </a:t>
            </a:r>
            <a:r>
              <a:rPr lang="en-US" sz="1200">
                <a:solidFill>
                  <a:srgbClr val="222222"/>
                </a:solidFill>
                <a:highlight>
                  <a:schemeClr val="lt1"/>
                </a:highlight>
                <a:latin typeface="Calibri"/>
                <a:ea typeface="Calibri"/>
                <a:cs typeface="Calibri"/>
                <a:sym typeface="Calibri"/>
              </a:rPr>
              <a:t>Atlas is a fully automated cloud service that offers Database Solutions</a:t>
            </a:r>
            <a:endParaRPr sz="1200">
              <a:solidFill>
                <a:srgbClr val="222222"/>
              </a:solidFill>
              <a:highlight>
                <a:srgbClr val="FFFFFF"/>
              </a:highlight>
              <a:latin typeface="Calibri"/>
              <a:ea typeface="Calibri"/>
              <a:cs typeface="Calibri"/>
              <a:sym typeface="Calibri"/>
            </a:endParaRPr>
          </a:p>
        </p:txBody>
      </p:sp>
      <p:pic>
        <p:nvPicPr>
          <p:cNvPr id="176" name="Google Shape;176;p21"/>
          <p:cNvPicPr preferRelativeResize="0"/>
          <p:nvPr/>
        </p:nvPicPr>
        <p:blipFill rotWithShape="1">
          <a:blip r:embed="rId3">
            <a:alphaModFix/>
          </a:blip>
          <a:srcRect b="0" l="0" r="0" t="0"/>
          <a:stretch/>
        </p:blipFill>
        <p:spPr>
          <a:xfrm>
            <a:off x="5126850" y="1751375"/>
            <a:ext cx="2509525" cy="1254750"/>
          </a:xfrm>
          <a:prstGeom prst="rect">
            <a:avLst/>
          </a:prstGeom>
          <a:noFill/>
          <a:ln>
            <a:noFill/>
          </a:ln>
        </p:spPr>
      </p:pic>
      <p:pic>
        <p:nvPicPr>
          <p:cNvPr id="177" name="Google Shape;177;p21"/>
          <p:cNvPicPr preferRelativeResize="0"/>
          <p:nvPr/>
        </p:nvPicPr>
        <p:blipFill rotWithShape="1">
          <a:blip r:embed="rId4">
            <a:alphaModFix/>
          </a:blip>
          <a:srcRect b="0" l="0" r="0" t="0"/>
          <a:stretch/>
        </p:blipFill>
        <p:spPr>
          <a:xfrm>
            <a:off x="6158724" y="3502150"/>
            <a:ext cx="2714525" cy="141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Vision diagram</a:t>
            </a:r>
            <a:endParaRPr sz="2400"/>
          </a:p>
        </p:txBody>
      </p:sp>
      <p:sp>
        <p:nvSpPr>
          <p:cNvPr id="183" name="Google Shape;183;p22"/>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184" name="Google Shape;184;p22"/>
          <p:cNvPicPr preferRelativeResize="0"/>
          <p:nvPr/>
        </p:nvPicPr>
        <p:blipFill>
          <a:blip r:embed="rId3">
            <a:alphaModFix/>
          </a:blip>
          <a:stretch>
            <a:fillRect/>
          </a:stretch>
        </p:blipFill>
        <p:spPr>
          <a:xfrm>
            <a:off x="304800" y="1100600"/>
            <a:ext cx="8423025" cy="3551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 Pre-processing</a:t>
            </a:r>
            <a:endParaRPr/>
          </a:p>
        </p:txBody>
      </p:sp>
      <p:sp>
        <p:nvSpPr>
          <p:cNvPr id="190" name="Google Shape;190;p23"/>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317500" lvl="0" marL="457200" rtl="0" algn="l">
              <a:lnSpc>
                <a:spcPct val="200000"/>
              </a:lnSpc>
              <a:spcBef>
                <a:spcPts val="640"/>
              </a:spcBef>
              <a:spcAft>
                <a:spcPts val="0"/>
              </a:spcAft>
              <a:buSzPts val="1400"/>
              <a:buFont typeface="Calibri"/>
              <a:buChar char="•"/>
            </a:pPr>
            <a:r>
              <a:rPr lang="en-US" sz="1400">
                <a:latin typeface="Calibri"/>
                <a:ea typeface="Calibri"/>
                <a:cs typeface="Calibri"/>
                <a:sym typeface="Calibri"/>
              </a:rPr>
              <a:t>Removed negative (-ve) values from the Salary columns </a:t>
            </a:r>
            <a:endParaRPr sz="1400">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US" sz="1400">
                <a:latin typeface="Calibri"/>
                <a:ea typeface="Calibri"/>
                <a:cs typeface="Calibri"/>
                <a:sym typeface="Calibri"/>
              </a:rPr>
              <a:t>Changed the data types - i.e. String to Data, String to integer</a:t>
            </a:r>
            <a:endParaRPr sz="1400">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US" sz="1400">
                <a:latin typeface="Calibri"/>
                <a:ea typeface="Calibri"/>
                <a:cs typeface="Calibri"/>
                <a:sym typeface="Calibri"/>
              </a:rPr>
              <a:t>Added columns - Combined “First Name”, “Mid Init”, “Last Name”  to column “Name”</a:t>
            </a:r>
            <a:endParaRPr sz="1400">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US" sz="1400">
                <a:latin typeface="Calibri"/>
                <a:ea typeface="Calibri"/>
                <a:cs typeface="Calibri"/>
                <a:sym typeface="Calibri"/>
              </a:rPr>
              <a:t>“Regular Gross Paid”, “Total OT Paid”, “Total Other Pay” - “Total Pay” and then we created a hierarchy for the same. </a:t>
            </a:r>
            <a:endParaRPr sz="1400">
              <a:latin typeface="Calibri"/>
              <a:ea typeface="Calibri"/>
              <a:cs typeface="Calibri"/>
              <a:sym typeface="Calibri"/>
            </a:endParaRPr>
          </a:p>
          <a:p>
            <a:pPr indent="-317500" lvl="0" marL="457200" rtl="0" algn="l">
              <a:lnSpc>
                <a:spcPct val="200000"/>
              </a:lnSpc>
              <a:spcBef>
                <a:spcPts val="0"/>
              </a:spcBef>
              <a:spcAft>
                <a:spcPts val="0"/>
              </a:spcAft>
              <a:buSzPts val="1400"/>
              <a:buFont typeface="Calibri"/>
              <a:buChar char="•"/>
            </a:pPr>
            <a:r>
              <a:rPr lang="en-US" sz="1400">
                <a:latin typeface="Calibri"/>
                <a:ea typeface="Calibri"/>
                <a:cs typeface="Calibri"/>
                <a:sym typeface="Calibri"/>
              </a:rPr>
              <a:t>Added key-value pair for New York map</a:t>
            </a:r>
            <a:endParaRPr sz="14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Clusters in MongoDB Atlas</a:t>
            </a:r>
            <a:endParaRPr sz="2400"/>
          </a:p>
        </p:txBody>
      </p:sp>
      <p:pic>
        <p:nvPicPr>
          <p:cNvPr id="196" name="Google Shape;196;p24"/>
          <p:cNvPicPr preferRelativeResize="0"/>
          <p:nvPr/>
        </p:nvPicPr>
        <p:blipFill>
          <a:blip r:embed="rId3">
            <a:alphaModFix/>
          </a:blip>
          <a:stretch>
            <a:fillRect/>
          </a:stretch>
        </p:blipFill>
        <p:spPr>
          <a:xfrm>
            <a:off x="311700" y="1221325"/>
            <a:ext cx="4322848" cy="2618950"/>
          </a:xfrm>
          <a:prstGeom prst="rect">
            <a:avLst/>
          </a:prstGeom>
          <a:noFill/>
          <a:ln>
            <a:noFill/>
          </a:ln>
        </p:spPr>
      </p:pic>
      <p:pic>
        <p:nvPicPr>
          <p:cNvPr id="197" name="Google Shape;197;p24"/>
          <p:cNvPicPr preferRelativeResize="0"/>
          <p:nvPr/>
        </p:nvPicPr>
        <p:blipFill>
          <a:blip r:embed="rId4">
            <a:alphaModFix/>
          </a:blip>
          <a:stretch>
            <a:fillRect/>
          </a:stretch>
        </p:blipFill>
        <p:spPr>
          <a:xfrm>
            <a:off x="4634550" y="1326350"/>
            <a:ext cx="4356276" cy="2544776"/>
          </a:xfrm>
          <a:prstGeom prst="rect">
            <a:avLst/>
          </a:prstGeom>
          <a:noFill/>
          <a:ln>
            <a:noFill/>
          </a:ln>
        </p:spPr>
      </p:pic>
      <p:sp>
        <p:nvSpPr>
          <p:cNvPr id="198" name="Google Shape;198;p24"/>
          <p:cNvSpPr txBox="1"/>
          <p:nvPr/>
        </p:nvSpPr>
        <p:spPr>
          <a:xfrm>
            <a:off x="478100" y="4148725"/>
            <a:ext cx="8354100" cy="45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a:latin typeface="Helvetica Neue"/>
                <a:ea typeface="Helvetica Neue"/>
                <a:cs typeface="Helvetica Neue"/>
                <a:sym typeface="Helvetica Neue"/>
              </a:rPr>
              <a:t>This showcases the memory allocation and usages of about 1.9 GB.</a:t>
            </a:r>
            <a:endParaRPr b="1" i="1">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Visualization-Overview</a:t>
            </a:r>
            <a:endParaRPr sz="2400"/>
          </a:p>
        </p:txBody>
      </p:sp>
      <p:pic>
        <p:nvPicPr>
          <p:cNvPr id="204" name="Google Shape;204;p25"/>
          <p:cNvPicPr preferRelativeResize="0"/>
          <p:nvPr/>
        </p:nvPicPr>
        <p:blipFill>
          <a:blip r:embed="rId3">
            <a:alphaModFix/>
          </a:blip>
          <a:stretch>
            <a:fillRect/>
          </a:stretch>
        </p:blipFill>
        <p:spPr>
          <a:xfrm>
            <a:off x="311700" y="1017725"/>
            <a:ext cx="8520600" cy="3973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26"/>
          <p:cNvPicPr preferRelativeResize="0"/>
          <p:nvPr/>
        </p:nvPicPr>
        <p:blipFill>
          <a:blip r:embed="rId3">
            <a:alphaModFix/>
          </a:blip>
          <a:stretch>
            <a:fillRect/>
          </a:stretch>
        </p:blipFill>
        <p:spPr>
          <a:xfrm>
            <a:off x="152400" y="1110450"/>
            <a:ext cx="8602124" cy="3880649"/>
          </a:xfrm>
          <a:prstGeom prst="rect">
            <a:avLst/>
          </a:prstGeom>
          <a:noFill/>
          <a:ln>
            <a:noFill/>
          </a:ln>
        </p:spPr>
      </p:pic>
      <p:sp>
        <p:nvSpPr>
          <p:cNvPr id="210" name="Google Shape;210;p26"/>
          <p:cNvSpPr txBox="1"/>
          <p:nvPr/>
        </p:nvSpPr>
        <p:spPr>
          <a:xfrm>
            <a:off x="524375" y="493525"/>
            <a:ext cx="8166300" cy="3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C12030"/>
                </a:solidFill>
                <a:latin typeface="Helvetica Neue"/>
                <a:ea typeface="Helvetica Neue"/>
                <a:cs typeface="Helvetica Neue"/>
                <a:sym typeface="Helvetica Neue"/>
              </a:rPr>
              <a:t>Visualization-Number of agencies vs. Pay Ratio </a:t>
            </a:r>
            <a:endParaRPr sz="2400">
              <a:solidFill>
                <a:srgbClr val="C12030"/>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Visualization-</a:t>
            </a:r>
            <a:r>
              <a:rPr lang="en-US" sz="2400"/>
              <a:t>The big overtime </a:t>
            </a:r>
            <a:r>
              <a:rPr lang="en-US" sz="2400"/>
              <a:t>conundrum</a:t>
            </a:r>
            <a:endParaRPr sz="2400"/>
          </a:p>
        </p:txBody>
      </p:sp>
      <p:sp>
        <p:nvSpPr>
          <p:cNvPr id="216" name="Google Shape;216;p27"/>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17" name="Google Shape;217;p27"/>
          <p:cNvPicPr preferRelativeResize="0"/>
          <p:nvPr/>
        </p:nvPicPr>
        <p:blipFill>
          <a:blip r:embed="rId3">
            <a:alphaModFix/>
          </a:blip>
          <a:stretch>
            <a:fillRect/>
          </a:stretch>
        </p:blipFill>
        <p:spPr>
          <a:xfrm>
            <a:off x="231350" y="1195275"/>
            <a:ext cx="8683024" cy="3948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Issues </a:t>
            </a:r>
            <a:endParaRPr/>
          </a:p>
        </p:txBody>
      </p:sp>
      <p:sp>
        <p:nvSpPr>
          <p:cNvPr id="223" name="Google Shape;223;p28"/>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640"/>
              </a:spcBef>
              <a:spcAft>
                <a:spcPts val="0"/>
              </a:spcAft>
              <a:buSzPts val="1200"/>
              <a:buFont typeface="Calibri"/>
              <a:buAutoNum type="arabicPeriod"/>
            </a:pPr>
            <a:r>
              <a:rPr lang="en-US" sz="1200">
                <a:latin typeface="Calibri"/>
                <a:ea typeface="Calibri"/>
                <a:cs typeface="Calibri"/>
                <a:sym typeface="Calibri"/>
              </a:rPr>
              <a:t>MongoDB Atlas being a new tool where we had to learn for loading our data. </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Excel sheet was difficult to use since our data size was more than 1,144,000 rows(1.9GB). So, we were not able to view the data in the first place. </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Hence we chose MongoDB Atlas and through cloud cluster we loaded the data and through that other people could access and </a:t>
            </a:r>
            <a:r>
              <a:rPr lang="en-US" sz="1200">
                <a:latin typeface="Calibri"/>
                <a:ea typeface="Calibri"/>
                <a:cs typeface="Calibri"/>
                <a:sym typeface="Calibri"/>
              </a:rPr>
              <a:t>retrieve</a:t>
            </a:r>
            <a:r>
              <a:rPr lang="en-US" sz="1200">
                <a:latin typeface="Calibri"/>
                <a:ea typeface="Calibri"/>
                <a:cs typeface="Calibri"/>
                <a:sym typeface="Calibri"/>
              </a:rPr>
              <a:t> the data on the </a:t>
            </a:r>
            <a:r>
              <a:rPr lang="en-US" sz="1200">
                <a:latin typeface="Calibri"/>
                <a:ea typeface="Calibri"/>
                <a:cs typeface="Calibri"/>
                <a:sym typeface="Calibri"/>
              </a:rPr>
              <a:t>PowerBI</a:t>
            </a:r>
            <a:r>
              <a:rPr lang="en-US" sz="1200">
                <a:latin typeface="Calibri"/>
                <a:ea typeface="Calibri"/>
                <a:cs typeface="Calibri"/>
                <a:sym typeface="Calibri"/>
              </a:rPr>
              <a:t> tool. </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Being on the cloud we could access it anywhere and we first tried the basic cluster in MongoDB Atlas which could only handle 500MB data , so we had to upgrade to 10GB cluster. </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Implementation was </a:t>
            </a:r>
            <a:r>
              <a:rPr lang="en-US" sz="1200">
                <a:latin typeface="Calibri"/>
                <a:ea typeface="Calibri"/>
                <a:cs typeface="Calibri"/>
                <a:sym typeface="Calibri"/>
              </a:rPr>
              <a:t>initially</a:t>
            </a:r>
            <a:r>
              <a:rPr lang="en-US" sz="1200">
                <a:latin typeface="Calibri"/>
                <a:ea typeface="Calibri"/>
                <a:cs typeface="Calibri"/>
                <a:sym typeface="Calibri"/>
              </a:rPr>
              <a:t> done with m0-version </a:t>
            </a:r>
            <a:r>
              <a:rPr lang="en-US" sz="1200">
                <a:latin typeface="Calibri"/>
                <a:ea typeface="Calibri"/>
                <a:cs typeface="Calibri"/>
                <a:sym typeface="Calibri"/>
              </a:rPr>
              <a:t>which</a:t>
            </a:r>
            <a:r>
              <a:rPr lang="en-US" sz="1200">
                <a:latin typeface="Calibri"/>
                <a:ea typeface="Calibri"/>
                <a:cs typeface="Calibri"/>
                <a:sym typeface="Calibri"/>
              </a:rPr>
              <a:t> only takes for 500MB. There was no PowerBI configuration available which was one more reason we had to upgrade to m10 which has access of 10GB. </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lang="en-US" sz="1200">
                <a:latin typeface="Calibri"/>
                <a:ea typeface="Calibri"/>
                <a:cs typeface="Calibri"/>
                <a:sym typeface="Calibri"/>
              </a:rPr>
              <a:t>Since it was our first time connection a NoSQL Database to </a:t>
            </a:r>
            <a:r>
              <a:rPr lang="en-US" sz="1200">
                <a:latin typeface="Calibri"/>
                <a:ea typeface="Calibri"/>
                <a:cs typeface="Calibri"/>
                <a:sym typeface="Calibri"/>
              </a:rPr>
              <a:t>visualization</a:t>
            </a:r>
            <a:r>
              <a:rPr lang="en-US" sz="1200">
                <a:latin typeface="Calibri"/>
                <a:ea typeface="Calibri"/>
                <a:cs typeface="Calibri"/>
                <a:sym typeface="Calibri"/>
              </a:rPr>
              <a:t>, we had to understand the network settings/cloud configurations.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AutoNum type="arabicPeriod"/>
            </a:pPr>
            <a:r>
              <a:rPr b="1" lang="en-US" sz="1200">
                <a:latin typeface="Calibri"/>
                <a:ea typeface="Calibri"/>
                <a:cs typeface="Calibri"/>
                <a:sym typeface="Calibri"/>
              </a:rPr>
              <a:t>PowerBI issues</a:t>
            </a:r>
            <a:r>
              <a:rPr lang="en-US" sz="1200">
                <a:latin typeface="Calibri"/>
                <a:ea typeface="Calibri"/>
                <a:cs typeface="Calibri"/>
                <a:sym typeface="Calibri"/>
              </a:rPr>
              <a:t> - Integrating a new visualisation was a tedious process.</a:t>
            </a:r>
            <a:endParaRPr sz="1200">
              <a:latin typeface="Calibri"/>
              <a:ea typeface="Calibri"/>
              <a:cs typeface="Calibri"/>
              <a:sym typeface="Calibri"/>
            </a:endParaRPr>
          </a:p>
          <a:p>
            <a:pPr indent="0" lvl="0" marL="0" rtl="0" algn="l">
              <a:spcBef>
                <a:spcPts val="64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Data Principles </a:t>
            </a:r>
            <a:endParaRPr sz="2400"/>
          </a:p>
        </p:txBody>
      </p:sp>
      <p:sp>
        <p:nvSpPr>
          <p:cNvPr id="229" name="Google Shape;229;p29"/>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317500" lvl="0" marL="457200" rtl="0" algn="l">
              <a:spcBef>
                <a:spcPts val="640"/>
              </a:spcBef>
              <a:spcAft>
                <a:spcPts val="0"/>
              </a:spcAft>
              <a:buSzPts val="1400"/>
              <a:buFont typeface="Calibri"/>
              <a:buChar char="●"/>
            </a:pPr>
            <a:r>
              <a:rPr lang="en-US" sz="1400">
                <a:latin typeface="Calibri"/>
                <a:ea typeface="Calibri"/>
                <a:cs typeface="Calibri"/>
                <a:sym typeface="Calibri"/>
              </a:rPr>
              <a:t>Understanding the data and its format. </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sz="1400">
                <a:latin typeface="Calibri"/>
                <a:ea typeface="Calibri"/>
                <a:cs typeface="Calibri"/>
                <a:sym typeface="Calibri"/>
              </a:rPr>
              <a:t>Ensuring Data quality standards and regulations.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sz="1400">
                <a:latin typeface="Calibri"/>
                <a:ea typeface="Calibri"/>
                <a:cs typeface="Calibri"/>
                <a:sym typeface="Calibri"/>
              </a:rPr>
              <a:t>Reduced operational friction</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sz="1400">
                <a:latin typeface="Calibri"/>
                <a:ea typeface="Calibri"/>
                <a:cs typeface="Calibri"/>
                <a:sym typeface="Calibri"/>
              </a:rPr>
              <a:t>Data ownership and accountabilities for cross-functional data-related decisions, processes, and controls.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sz="1400">
                <a:latin typeface="Calibri"/>
                <a:ea typeface="Calibri"/>
                <a:cs typeface="Calibri"/>
                <a:sym typeface="Calibri"/>
              </a:rPr>
              <a:t>Build standard, repeatable processes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sz="1400">
                <a:latin typeface="Calibri"/>
                <a:ea typeface="Calibri"/>
                <a:cs typeface="Calibri"/>
                <a:sym typeface="Calibri"/>
              </a:rPr>
              <a:t>Track the data changes made over a time period.</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sz="1400">
                <a:latin typeface="Calibri"/>
                <a:ea typeface="Calibri"/>
                <a:cs typeface="Calibri"/>
                <a:sym typeface="Calibri"/>
              </a:rPr>
              <a:t>Transparency and documentation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References</a:t>
            </a:r>
            <a:endParaRPr sz="2400"/>
          </a:p>
        </p:txBody>
      </p:sp>
      <p:sp>
        <p:nvSpPr>
          <p:cNvPr id="235" name="Google Shape;235;p30"/>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317500" lvl="0" marL="457200" rtl="0" algn="l">
              <a:lnSpc>
                <a:spcPct val="150000"/>
              </a:lnSpc>
              <a:spcBef>
                <a:spcPts val="640"/>
              </a:spcBef>
              <a:spcAft>
                <a:spcPts val="0"/>
              </a:spcAft>
              <a:buSzPts val="1400"/>
              <a:buChar char="•"/>
            </a:pPr>
            <a:r>
              <a:rPr lang="en-US" sz="1400" u="sng">
                <a:solidFill>
                  <a:schemeClr val="hlink"/>
                </a:solidFill>
                <a:hlinkClick r:id="rId3"/>
              </a:rPr>
              <a:t>https://www.mongodb.com/cloud/atlas</a:t>
            </a:r>
            <a:endParaRPr sz="1400"/>
          </a:p>
          <a:p>
            <a:pPr indent="-317500" lvl="0" marL="457200" rtl="0" algn="l">
              <a:lnSpc>
                <a:spcPct val="150000"/>
              </a:lnSpc>
              <a:spcBef>
                <a:spcPts val="0"/>
              </a:spcBef>
              <a:spcAft>
                <a:spcPts val="0"/>
              </a:spcAft>
              <a:buSzPts val="1400"/>
              <a:buChar char="•"/>
            </a:pPr>
            <a:r>
              <a:rPr lang="en-US" sz="1400" u="sng">
                <a:solidFill>
                  <a:schemeClr val="hlink"/>
                </a:solidFill>
                <a:hlinkClick r:id="rId4"/>
              </a:rPr>
              <a:t>https://docs.mongodb.com/manual/tutorial/</a:t>
            </a:r>
            <a:endParaRPr sz="1400"/>
          </a:p>
          <a:p>
            <a:pPr indent="-317500" lvl="0" marL="457200" rtl="0" algn="l">
              <a:lnSpc>
                <a:spcPct val="150000"/>
              </a:lnSpc>
              <a:spcBef>
                <a:spcPts val="0"/>
              </a:spcBef>
              <a:spcAft>
                <a:spcPts val="0"/>
              </a:spcAft>
              <a:buSzPts val="1400"/>
              <a:buChar char="•"/>
            </a:pPr>
            <a:r>
              <a:rPr lang="en-US" sz="1400" u="sng">
                <a:solidFill>
                  <a:schemeClr val="hlink"/>
                </a:solidFill>
                <a:hlinkClick r:id="rId5"/>
              </a:rPr>
              <a:t>https://powerbi.microsoft.com/en-us/</a:t>
            </a:r>
            <a:endParaRPr sz="1400"/>
          </a:p>
          <a:p>
            <a:pPr indent="-317500" lvl="0" marL="457200" rtl="0" algn="l">
              <a:lnSpc>
                <a:spcPct val="150000"/>
              </a:lnSpc>
              <a:spcBef>
                <a:spcPts val="0"/>
              </a:spcBef>
              <a:spcAft>
                <a:spcPts val="0"/>
              </a:spcAft>
              <a:buSzPts val="1400"/>
              <a:buChar char="•"/>
            </a:pPr>
            <a:r>
              <a:rPr lang="en-US" sz="1400" u="sng">
                <a:solidFill>
                  <a:schemeClr val="hlink"/>
                </a:solidFill>
                <a:hlinkClick r:id="rId6"/>
              </a:rPr>
              <a:t>http://nosql-database.org</a:t>
            </a:r>
            <a:endParaRPr sz="1400"/>
          </a:p>
          <a:p>
            <a:pPr indent="0" lvl="0" marL="457200" rtl="0" algn="l">
              <a:lnSpc>
                <a:spcPct val="150000"/>
              </a:lnSpc>
              <a:spcBef>
                <a:spcPts val="640"/>
              </a:spcBef>
              <a:spcAft>
                <a:spcPts val="0"/>
              </a:spcAft>
              <a:buNone/>
            </a:pPr>
            <a:r>
              <a:t/>
            </a:r>
            <a:endParaRPr sz="1400"/>
          </a:p>
          <a:p>
            <a:pPr indent="0" lvl="0" marL="457200" rtl="0" algn="l">
              <a:spcBef>
                <a:spcPts val="64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400">
                <a:solidFill>
                  <a:schemeClr val="dk2"/>
                </a:solidFill>
              </a:rPr>
              <a:t>Group 9 - </a:t>
            </a:r>
            <a:r>
              <a:rPr lang="en-US" sz="2400">
                <a:solidFill>
                  <a:schemeClr val="dk2"/>
                </a:solidFill>
              </a:rPr>
              <a:t>Team Members</a:t>
            </a:r>
            <a:endParaRPr sz="2400">
              <a:solidFill>
                <a:schemeClr val="dk2"/>
              </a:solidFill>
            </a:endParaRPr>
          </a:p>
        </p:txBody>
      </p:sp>
      <p:sp>
        <p:nvSpPr>
          <p:cNvPr id="83" name="Google Shape;83;p13"/>
          <p:cNvSpPr txBox="1"/>
          <p:nvPr>
            <p:ph idx="1" type="body"/>
          </p:nvPr>
        </p:nvSpPr>
        <p:spPr>
          <a:xfrm>
            <a:off x="311700" y="1152475"/>
            <a:ext cx="8440800" cy="3613200"/>
          </a:xfrm>
          <a:prstGeom prst="rect">
            <a:avLst/>
          </a:prstGeom>
          <a:noFill/>
          <a:ln>
            <a:noFill/>
          </a:ln>
        </p:spPr>
        <p:txBody>
          <a:bodyPr anchorCtr="0" anchor="ctr" bIns="45700" lIns="91425" spcFirstLastPara="1" rIns="91425" wrap="square" tIns="45700">
            <a:noAutofit/>
          </a:bodyPr>
          <a:lstStyle/>
          <a:p>
            <a:pPr indent="-342900" lvl="0" marL="457200" rtl="0" algn="l">
              <a:lnSpc>
                <a:spcPct val="100000"/>
              </a:lnSpc>
              <a:spcBef>
                <a:spcPts val="640"/>
              </a:spcBef>
              <a:spcAft>
                <a:spcPts val="0"/>
              </a:spcAft>
              <a:buSzPts val="1800"/>
              <a:buFont typeface="Calibri"/>
              <a:buChar char="•"/>
            </a:pPr>
            <a:r>
              <a:rPr b="1" lang="en-US" sz="1800">
                <a:latin typeface="Calibri"/>
                <a:ea typeface="Calibri"/>
                <a:cs typeface="Calibri"/>
                <a:sym typeface="Calibri"/>
              </a:rPr>
              <a:t>Akshaya Suresh - DB Admin </a:t>
            </a:r>
            <a:endParaRPr b="1" sz="1000">
              <a:latin typeface="Calibri"/>
              <a:ea typeface="Calibri"/>
              <a:cs typeface="Calibri"/>
              <a:sym typeface="Calibri"/>
            </a:endParaRPr>
          </a:p>
          <a:p>
            <a:pPr indent="0" lvl="0" marL="457200" rtl="0" algn="l">
              <a:lnSpc>
                <a:spcPct val="100000"/>
              </a:lnSpc>
              <a:spcBef>
                <a:spcPts val="640"/>
              </a:spcBef>
              <a:spcAft>
                <a:spcPts val="0"/>
              </a:spcAft>
              <a:buNone/>
            </a:pPr>
            <a:r>
              <a:t/>
            </a:r>
            <a:endParaRPr b="1" sz="1000"/>
          </a:p>
          <a:p>
            <a:pPr indent="-342900" lvl="0" marL="457200" rtl="0" algn="l">
              <a:lnSpc>
                <a:spcPct val="200000"/>
              </a:lnSpc>
              <a:spcBef>
                <a:spcPts val="0"/>
              </a:spcBef>
              <a:spcAft>
                <a:spcPts val="0"/>
              </a:spcAft>
              <a:buSzPts val="1800"/>
              <a:buFont typeface="Calibri"/>
              <a:buChar char="•"/>
            </a:pPr>
            <a:r>
              <a:rPr b="1" lang="en-US" sz="1800">
                <a:latin typeface="Calibri"/>
                <a:ea typeface="Calibri"/>
                <a:cs typeface="Calibri"/>
                <a:sym typeface="Calibri"/>
              </a:rPr>
              <a:t>Luvesh Tekchandani - BI Developer</a:t>
            </a:r>
            <a:endParaRPr b="1"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b="1" lang="en-US" sz="1800">
                <a:latin typeface="Calibri"/>
                <a:ea typeface="Calibri"/>
                <a:cs typeface="Calibri"/>
                <a:sym typeface="Calibri"/>
              </a:rPr>
              <a:t>Swagath Varanchi Chandregowda - Data Steward</a:t>
            </a:r>
            <a:endParaRPr b="1"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b="1" lang="en-US" sz="1800">
                <a:latin typeface="Calibri"/>
                <a:ea typeface="Calibri"/>
                <a:cs typeface="Calibri"/>
                <a:sym typeface="Calibri"/>
              </a:rPr>
              <a:t>Neelambari Verma - Project Manager</a:t>
            </a:r>
            <a:endParaRPr b="1" sz="1800">
              <a:latin typeface="Calibri"/>
              <a:ea typeface="Calibri"/>
              <a:cs typeface="Calibri"/>
              <a:sym typeface="Calibri"/>
            </a:endParaRPr>
          </a:p>
          <a:p>
            <a:pPr indent="-342900" lvl="0" marL="457200" rtl="0" algn="l">
              <a:lnSpc>
                <a:spcPct val="200000"/>
              </a:lnSpc>
              <a:spcBef>
                <a:spcPts val="0"/>
              </a:spcBef>
              <a:spcAft>
                <a:spcPts val="0"/>
              </a:spcAft>
              <a:buSzPts val="1800"/>
              <a:buFont typeface="Calibri"/>
              <a:buChar char="•"/>
            </a:pPr>
            <a:r>
              <a:rPr b="1" lang="en-US" sz="1800">
                <a:latin typeface="Calibri"/>
                <a:ea typeface="Calibri"/>
                <a:cs typeface="Calibri"/>
                <a:sym typeface="Calibri"/>
              </a:rPr>
              <a:t>Ranga Chari Vinjamuri - Data Analyst</a:t>
            </a:r>
            <a:endParaRPr b="1" sz="1800">
              <a:latin typeface="Calibri"/>
              <a:ea typeface="Calibri"/>
              <a:cs typeface="Calibri"/>
              <a:sym typeface="Calibri"/>
            </a:endParaRPr>
          </a:p>
        </p:txBody>
      </p:sp>
      <p:sp>
        <p:nvSpPr>
          <p:cNvPr id="84" name="Google Shape;84;p13"/>
          <p:cNvSpPr txBox="1"/>
          <p:nvPr/>
        </p:nvSpPr>
        <p:spPr>
          <a:xfrm>
            <a:off x="5835650" y="1386100"/>
            <a:ext cx="2953500" cy="66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sz="1000">
                <a:latin typeface="Calibri"/>
                <a:ea typeface="Calibri"/>
                <a:cs typeface="Calibri"/>
                <a:sym typeface="Calibri"/>
              </a:rPr>
              <a:t>Maintaining Data Dictionary, monitoring performance to maintain project standards and needs.</a:t>
            </a:r>
            <a:endParaRPr i="1" sz="1000">
              <a:latin typeface="Calibri"/>
              <a:ea typeface="Calibri"/>
              <a:cs typeface="Calibri"/>
              <a:sym typeface="Calibri"/>
            </a:endParaRPr>
          </a:p>
        </p:txBody>
      </p:sp>
      <p:sp>
        <p:nvSpPr>
          <p:cNvPr id="85" name="Google Shape;85;p13"/>
          <p:cNvSpPr txBox="1"/>
          <p:nvPr/>
        </p:nvSpPr>
        <p:spPr>
          <a:xfrm>
            <a:off x="5835650" y="1908450"/>
            <a:ext cx="2953500" cy="66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sz="1000">
                <a:latin typeface="Calibri"/>
                <a:ea typeface="Calibri"/>
                <a:cs typeface="Calibri"/>
                <a:sym typeface="Calibri"/>
              </a:rPr>
              <a:t>Data Preprocessing and Loading data, Aggregating Data and giving it further to Analyst </a:t>
            </a:r>
            <a:endParaRPr i="1" sz="1000">
              <a:latin typeface="Calibri"/>
              <a:ea typeface="Calibri"/>
              <a:cs typeface="Calibri"/>
              <a:sym typeface="Calibri"/>
            </a:endParaRPr>
          </a:p>
        </p:txBody>
      </p:sp>
      <p:sp>
        <p:nvSpPr>
          <p:cNvPr id="86" name="Google Shape;86;p13"/>
          <p:cNvSpPr txBox="1"/>
          <p:nvPr/>
        </p:nvSpPr>
        <p:spPr>
          <a:xfrm>
            <a:off x="5887825" y="2525675"/>
            <a:ext cx="2756700" cy="66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sz="1000">
                <a:latin typeface="Calibri"/>
                <a:ea typeface="Calibri"/>
                <a:cs typeface="Calibri"/>
                <a:sym typeface="Calibri"/>
              </a:rPr>
              <a:t>For Utilizing project’s data governance ensuring fitness of the data elements-both content and metadata</a:t>
            </a:r>
            <a:endParaRPr i="1" sz="1000">
              <a:latin typeface="Calibri"/>
              <a:ea typeface="Calibri"/>
              <a:cs typeface="Calibri"/>
              <a:sym typeface="Calibri"/>
            </a:endParaRPr>
          </a:p>
        </p:txBody>
      </p:sp>
      <p:sp>
        <p:nvSpPr>
          <p:cNvPr id="87" name="Google Shape;87;p13"/>
          <p:cNvSpPr txBox="1"/>
          <p:nvPr/>
        </p:nvSpPr>
        <p:spPr>
          <a:xfrm>
            <a:off x="5887825" y="3081000"/>
            <a:ext cx="2756700" cy="66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sz="1000">
                <a:latin typeface="Calibri"/>
                <a:ea typeface="Calibri"/>
                <a:cs typeface="Calibri"/>
                <a:sym typeface="Calibri"/>
              </a:rPr>
              <a:t>Deliver all the components of the project with planning and execution of the project</a:t>
            </a:r>
            <a:endParaRPr i="1" sz="1000">
              <a:latin typeface="Calibri"/>
              <a:ea typeface="Calibri"/>
              <a:cs typeface="Calibri"/>
              <a:sym typeface="Calibri"/>
            </a:endParaRPr>
          </a:p>
        </p:txBody>
      </p:sp>
      <p:sp>
        <p:nvSpPr>
          <p:cNvPr id="88" name="Google Shape;88;p13"/>
          <p:cNvSpPr txBox="1"/>
          <p:nvPr/>
        </p:nvSpPr>
        <p:spPr>
          <a:xfrm>
            <a:off x="5934050" y="3626675"/>
            <a:ext cx="2756700" cy="66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sz="1000">
                <a:latin typeface="Calibri"/>
                <a:ea typeface="Calibri"/>
                <a:cs typeface="Calibri"/>
                <a:sym typeface="Calibri"/>
              </a:rPr>
              <a:t>Highlights the analytical nature and visualizing the data</a:t>
            </a:r>
            <a:endParaRPr i="1" sz="1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400"/>
              <a:t>Progressive planning</a:t>
            </a:r>
            <a:endParaRPr sz="2400"/>
          </a:p>
        </p:txBody>
      </p:sp>
      <p:pic>
        <p:nvPicPr>
          <p:cNvPr descr="A screenshot of a social media post&#10;&#10;Description automatically generated" id="94" name="Google Shape;94;p14"/>
          <p:cNvPicPr preferRelativeResize="0"/>
          <p:nvPr/>
        </p:nvPicPr>
        <p:blipFill rotWithShape="1">
          <a:blip r:embed="rId3">
            <a:alphaModFix/>
          </a:blip>
          <a:srcRect b="0" l="0" r="0" t="0"/>
          <a:stretch/>
        </p:blipFill>
        <p:spPr>
          <a:xfrm>
            <a:off x="311700" y="1357200"/>
            <a:ext cx="8520603" cy="177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400"/>
              <a:t>Project Plan</a:t>
            </a:r>
            <a:endParaRPr sz="2400"/>
          </a:p>
        </p:txBody>
      </p:sp>
      <p:grpSp>
        <p:nvGrpSpPr>
          <p:cNvPr id="100" name="Google Shape;100;p15"/>
          <p:cNvGrpSpPr/>
          <p:nvPr/>
        </p:nvGrpSpPr>
        <p:grpSpPr>
          <a:xfrm>
            <a:off x="372534" y="1689480"/>
            <a:ext cx="8116783" cy="2342388"/>
            <a:chOff x="0" y="0"/>
            <a:chExt cx="8116783" cy="2342388"/>
          </a:xfrm>
        </p:grpSpPr>
        <p:sp>
          <p:nvSpPr>
            <p:cNvPr id="101" name="Google Shape;101;p15"/>
            <p:cNvSpPr/>
            <p:nvPr/>
          </p:nvSpPr>
          <p:spPr>
            <a:xfrm>
              <a:off x="0" y="0"/>
              <a:ext cx="6249923" cy="421630"/>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12349" y="12349"/>
              <a:ext cx="5745621" cy="396932"/>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Reading about the Data from Kaggle</a:t>
              </a:r>
              <a:endParaRPr/>
            </a:p>
          </p:txBody>
        </p:sp>
        <p:sp>
          <p:nvSpPr>
            <p:cNvPr id="103" name="Google Shape;103;p15"/>
            <p:cNvSpPr/>
            <p:nvPr/>
          </p:nvSpPr>
          <p:spPr>
            <a:xfrm>
              <a:off x="466715" y="480189"/>
              <a:ext cx="6249923" cy="421630"/>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txBox="1"/>
            <p:nvPr/>
          </p:nvSpPr>
          <p:spPr>
            <a:xfrm>
              <a:off x="479064" y="492538"/>
              <a:ext cx="5484451" cy="396932"/>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Create a Data Dictionary</a:t>
              </a:r>
              <a:endParaRPr/>
            </a:p>
          </p:txBody>
        </p:sp>
        <p:sp>
          <p:nvSpPr>
            <p:cNvPr id="105" name="Google Shape;105;p15"/>
            <p:cNvSpPr/>
            <p:nvPr/>
          </p:nvSpPr>
          <p:spPr>
            <a:xfrm>
              <a:off x="933430" y="960379"/>
              <a:ext cx="6249923" cy="421630"/>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945793" y="972720"/>
              <a:ext cx="6237600" cy="39690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Comparison of NoSQL database and selecting more suitable one</a:t>
              </a:r>
              <a:endParaRPr/>
            </a:p>
          </p:txBody>
        </p:sp>
        <p:sp>
          <p:nvSpPr>
            <p:cNvPr id="107" name="Google Shape;107;p15"/>
            <p:cNvSpPr/>
            <p:nvPr/>
          </p:nvSpPr>
          <p:spPr>
            <a:xfrm>
              <a:off x="1400145" y="1440569"/>
              <a:ext cx="6249923" cy="421630"/>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nvSpPr>
          <p:spPr>
            <a:xfrm>
              <a:off x="1412494" y="1452918"/>
              <a:ext cx="5484451" cy="396932"/>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Data Pre-processing, Integration with PowerBI</a:t>
              </a:r>
              <a:endParaRPr b="0" i="0" sz="1200" u="none" cap="none" strike="noStrike">
                <a:solidFill>
                  <a:schemeClr val="lt1"/>
                </a:solidFill>
                <a:latin typeface="Arial"/>
                <a:ea typeface="Arial"/>
                <a:cs typeface="Arial"/>
                <a:sym typeface="Arial"/>
              </a:endParaRPr>
            </a:p>
          </p:txBody>
        </p:sp>
        <p:sp>
          <p:nvSpPr>
            <p:cNvPr id="109" name="Google Shape;109;p15"/>
            <p:cNvSpPr/>
            <p:nvPr/>
          </p:nvSpPr>
          <p:spPr>
            <a:xfrm>
              <a:off x="1866860" y="1920758"/>
              <a:ext cx="6249923" cy="421630"/>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1879209" y="1933107"/>
              <a:ext cx="5484451" cy="396932"/>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Data Visualization and Documentation </a:t>
              </a:r>
              <a:endParaRPr/>
            </a:p>
          </p:txBody>
        </p:sp>
        <p:sp>
          <p:nvSpPr>
            <p:cNvPr id="111" name="Google Shape;111;p15"/>
            <p:cNvSpPr/>
            <p:nvPr/>
          </p:nvSpPr>
          <p:spPr>
            <a:xfrm>
              <a:off x="5975864" y="308024"/>
              <a:ext cx="274059" cy="274059"/>
            </a:xfrm>
            <a:prstGeom prst="downArrow">
              <a:avLst>
                <a:gd fmla="val 55000" name="adj1"/>
                <a:gd fmla="val 45000" name="adj2"/>
              </a:avLst>
            </a:prstGeom>
            <a:solidFill>
              <a:srgbClr val="CBCED6">
                <a:alpha val="89803"/>
              </a:srgbClr>
            </a:solidFill>
            <a:ln cap="flat" cmpd="sng" w="25400">
              <a:solidFill>
                <a:srgbClr val="CBCED6">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txBox="1"/>
            <p:nvPr/>
          </p:nvSpPr>
          <p:spPr>
            <a:xfrm>
              <a:off x="6037527" y="308024"/>
              <a:ext cx="150733" cy="206229"/>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13" name="Google Shape;113;p15"/>
            <p:cNvSpPr/>
            <p:nvPr/>
          </p:nvSpPr>
          <p:spPr>
            <a:xfrm>
              <a:off x="6442579" y="788213"/>
              <a:ext cx="274059" cy="274059"/>
            </a:xfrm>
            <a:prstGeom prst="downArrow">
              <a:avLst>
                <a:gd fmla="val 55000" name="adj1"/>
                <a:gd fmla="val 45000" name="adj2"/>
              </a:avLst>
            </a:prstGeom>
            <a:solidFill>
              <a:srgbClr val="CBCED6">
                <a:alpha val="89803"/>
              </a:srgbClr>
            </a:solidFill>
            <a:ln cap="flat" cmpd="sng" w="25400">
              <a:solidFill>
                <a:srgbClr val="CBCED6">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6504242" y="788213"/>
              <a:ext cx="150733" cy="206229"/>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15" name="Google Shape;115;p15"/>
            <p:cNvSpPr/>
            <p:nvPr/>
          </p:nvSpPr>
          <p:spPr>
            <a:xfrm>
              <a:off x="6909294" y="1261376"/>
              <a:ext cx="274059" cy="274059"/>
            </a:xfrm>
            <a:prstGeom prst="downArrow">
              <a:avLst>
                <a:gd fmla="val 55000" name="adj1"/>
                <a:gd fmla="val 45000" name="adj2"/>
              </a:avLst>
            </a:prstGeom>
            <a:solidFill>
              <a:srgbClr val="CBCED6">
                <a:alpha val="89803"/>
              </a:srgbClr>
            </a:solidFill>
            <a:ln cap="flat" cmpd="sng" w="25400">
              <a:solidFill>
                <a:srgbClr val="CBCED6">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a:off x="6970957" y="1261376"/>
              <a:ext cx="150733" cy="206229"/>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17" name="Google Shape;117;p15"/>
            <p:cNvSpPr/>
            <p:nvPr/>
          </p:nvSpPr>
          <p:spPr>
            <a:xfrm>
              <a:off x="7376009" y="1746250"/>
              <a:ext cx="274059" cy="274059"/>
            </a:xfrm>
            <a:prstGeom prst="downArrow">
              <a:avLst>
                <a:gd fmla="val 55000" name="adj1"/>
                <a:gd fmla="val 45000" name="adj2"/>
              </a:avLst>
            </a:prstGeom>
            <a:solidFill>
              <a:srgbClr val="CBCED6">
                <a:alpha val="89803"/>
              </a:srgbClr>
            </a:solidFill>
            <a:ln cap="flat" cmpd="sng" w="25400">
              <a:solidFill>
                <a:srgbClr val="CBCED6">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txBox="1"/>
            <p:nvPr/>
          </p:nvSpPr>
          <p:spPr>
            <a:xfrm>
              <a:off x="7437672" y="1746250"/>
              <a:ext cx="150733" cy="206229"/>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400"/>
              <a:t>Milestone</a:t>
            </a:r>
            <a:endParaRPr sz="2400"/>
          </a:p>
        </p:txBody>
      </p:sp>
      <p:grpSp>
        <p:nvGrpSpPr>
          <p:cNvPr id="124" name="Google Shape;124;p16"/>
          <p:cNvGrpSpPr/>
          <p:nvPr/>
        </p:nvGrpSpPr>
        <p:grpSpPr>
          <a:xfrm>
            <a:off x="3148808" y="1507331"/>
            <a:ext cx="2733569" cy="2342389"/>
            <a:chOff x="2691607" y="0"/>
            <a:chExt cx="2733569" cy="2342389"/>
          </a:xfrm>
        </p:grpSpPr>
        <p:sp>
          <p:nvSpPr>
            <p:cNvPr id="125" name="Google Shape;125;p16"/>
            <p:cNvSpPr/>
            <p:nvPr/>
          </p:nvSpPr>
          <p:spPr>
            <a:xfrm rot="4396374">
              <a:off x="2827162" y="466117"/>
              <a:ext cx="2022089" cy="1410154"/>
            </a:xfrm>
            <a:custGeom>
              <a:rect b="b" l="l" r="r" t="t"/>
              <a:pathLst>
                <a:path extrusionOk="0" h="120000" w="120000">
                  <a:moveTo>
                    <a:pt x="0" y="120000"/>
                  </a:moveTo>
                  <a:quadBezTo>
                    <a:pt x="20000" y="40000"/>
                    <a:pt x="93748" y="15000"/>
                  </a:quadBezTo>
                  <a:lnTo>
                    <a:pt x="92569" y="0"/>
                  </a:lnTo>
                  <a:lnTo>
                    <a:pt x="120000" y="18786"/>
                  </a:lnTo>
                  <a:lnTo>
                    <a:pt x="96465" y="49572"/>
                  </a:lnTo>
                  <a:lnTo>
                    <a:pt x="95286" y="34572"/>
                  </a:lnTo>
                  <a:quadBezTo>
                    <a:pt x="30000" y="44572"/>
                    <a:pt x="0" y="120000"/>
                  </a:quadBezTo>
                  <a:close/>
                </a:path>
              </a:pathLst>
            </a:cu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3584642" y="650247"/>
              <a:ext cx="51064" cy="51064"/>
            </a:xfrm>
            <a:prstGeom prst="ellipse">
              <a:avLst/>
            </a:prstGeom>
            <a:solidFill>
              <a:srgbClr val="A7AFBE"/>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3934291" y="932270"/>
              <a:ext cx="51064" cy="51064"/>
            </a:xfrm>
            <a:prstGeom prst="ellipse">
              <a:avLst/>
            </a:prstGeom>
            <a:solidFill>
              <a:srgbClr val="A7AFBE"/>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4196334" y="1262079"/>
              <a:ext cx="51064" cy="51064"/>
            </a:xfrm>
            <a:prstGeom prst="ellipse">
              <a:avLst/>
            </a:prstGeom>
            <a:solidFill>
              <a:srgbClr val="A7AFBE"/>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691607" y="0"/>
              <a:ext cx="953352" cy="3747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txBox="1"/>
            <p:nvPr/>
          </p:nvSpPr>
          <p:spPr>
            <a:xfrm>
              <a:off x="2691607" y="0"/>
              <a:ext cx="953352" cy="374782"/>
            </a:xfrm>
            <a:prstGeom prst="rect">
              <a:avLst/>
            </a:prstGeom>
            <a:noFill/>
            <a:ln>
              <a:noFill/>
            </a:ln>
          </p:spPr>
          <p:txBody>
            <a:bodyPr anchorCtr="0" anchor="b"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chemeClr val="dk2"/>
                  </a:solidFill>
                </a:rPr>
                <a:t>8th April '19</a:t>
              </a:r>
              <a:endParaRPr b="1">
                <a:solidFill>
                  <a:schemeClr val="dk2"/>
                </a:solidFill>
              </a:endParaRPr>
            </a:p>
          </p:txBody>
        </p:sp>
        <p:sp>
          <p:nvSpPr>
            <p:cNvPr id="131" name="Google Shape;131;p16"/>
            <p:cNvSpPr/>
            <p:nvPr/>
          </p:nvSpPr>
          <p:spPr>
            <a:xfrm>
              <a:off x="3876856" y="488388"/>
              <a:ext cx="1391379" cy="3747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nvSpPr>
          <p:spPr>
            <a:xfrm>
              <a:off x="3876856" y="488388"/>
              <a:ext cx="1391379" cy="374782"/>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chemeClr val="dk2"/>
                  </a:solidFill>
                  <a:latin typeface="Arial"/>
                  <a:ea typeface="Arial"/>
                  <a:cs typeface="Arial"/>
                  <a:sym typeface="Arial"/>
                </a:rPr>
                <a:t>10th April '19</a:t>
              </a:r>
              <a:endParaRPr/>
            </a:p>
          </p:txBody>
        </p:sp>
        <p:sp>
          <p:nvSpPr>
            <p:cNvPr id="133" name="Google Shape;133;p16"/>
            <p:cNvSpPr/>
            <p:nvPr/>
          </p:nvSpPr>
          <p:spPr>
            <a:xfrm>
              <a:off x="2691607" y="770411"/>
              <a:ext cx="1107949" cy="3747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txBox="1"/>
            <p:nvPr/>
          </p:nvSpPr>
          <p:spPr>
            <a:xfrm>
              <a:off x="2691607" y="770411"/>
              <a:ext cx="1107949" cy="374782"/>
            </a:xfrm>
            <a:prstGeom prst="rect">
              <a:avLst/>
            </a:prstGeom>
            <a:noFill/>
            <a:ln>
              <a:noFill/>
            </a:ln>
          </p:spPr>
          <p:txBody>
            <a:bodyPr anchorCtr="0" anchor="ctr" bIns="16500" lIns="16500" spcFirstLastPara="1" rIns="16500" wrap="square" tIns="16500">
              <a:noAutofit/>
            </a:bodyPr>
            <a:lstStyle/>
            <a:p>
              <a:pPr indent="0" lvl="0" marL="0" marR="0" rtl="0" algn="r">
                <a:lnSpc>
                  <a:spcPct val="90000"/>
                </a:lnSpc>
                <a:spcBef>
                  <a:spcPts val="0"/>
                </a:spcBef>
                <a:spcAft>
                  <a:spcPts val="0"/>
                </a:spcAft>
                <a:buClr>
                  <a:srgbClr val="000000"/>
                </a:buClr>
                <a:buSzPts val="1300"/>
                <a:buFont typeface="Arial"/>
                <a:buNone/>
              </a:pPr>
              <a:r>
                <a:rPr b="1" i="0" lang="en-US" sz="1300" u="none" cap="none" strike="noStrike">
                  <a:solidFill>
                    <a:schemeClr val="dk2"/>
                  </a:solidFill>
                  <a:latin typeface="Arial"/>
                  <a:ea typeface="Arial"/>
                  <a:cs typeface="Arial"/>
                  <a:sym typeface="Arial"/>
                </a:rPr>
                <a:t>12th April '19</a:t>
              </a:r>
              <a:endParaRPr/>
            </a:p>
          </p:txBody>
        </p:sp>
        <p:sp>
          <p:nvSpPr>
            <p:cNvPr id="135" name="Google Shape;135;p16"/>
            <p:cNvSpPr/>
            <p:nvPr/>
          </p:nvSpPr>
          <p:spPr>
            <a:xfrm>
              <a:off x="4261006" y="1100220"/>
              <a:ext cx="1164170" cy="3747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4261006" y="1100220"/>
              <a:ext cx="1164170" cy="374782"/>
            </a:xfrm>
            <a:prstGeom prst="rect">
              <a:avLst/>
            </a:prstGeom>
            <a:noFill/>
            <a:ln>
              <a:noFill/>
            </a:ln>
          </p:spPr>
          <p:txBody>
            <a:bodyPr anchorCtr="0" anchor="ctr" bIns="16500" lIns="16500" spcFirstLastPara="1" rIns="16500" wrap="square" tIns="16500">
              <a:noAutofit/>
            </a:bodyPr>
            <a:lstStyle/>
            <a:p>
              <a:pPr indent="0" lvl="0" marL="0" marR="0" rtl="0" algn="l">
                <a:lnSpc>
                  <a:spcPct val="90000"/>
                </a:lnSpc>
                <a:spcBef>
                  <a:spcPts val="0"/>
                </a:spcBef>
                <a:spcAft>
                  <a:spcPts val="0"/>
                </a:spcAft>
                <a:buClr>
                  <a:srgbClr val="000000"/>
                </a:buClr>
                <a:buSzPts val="1300"/>
                <a:buFont typeface="Arial"/>
                <a:buNone/>
              </a:pPr>
              <a:r>
                <a:rPr b="1" i="0" lang="en-US" sz="1300" u="none" cap="none" strike="noStrike">
                  <a:solidFill>
                    <a:schemeClr val="dk2"/>
                  </a:solidFill>
                  <a:latin typeface="Arial"/>
                  <a:ea typeface="Arial"/>
                  <a:cs typeface="Arial"/>
                  <a:sym typeface="Arial"/>
                </a:rPr>
                <a:t>15th April '19</a:t>
              </a:r>
              <a:endParaRPr/>
            </a:p>
          </p:txBody>
        </p:sp>
        <p:sp>
          <p:nvSpPr>
            <p:cNvPr id="137" name="Google Shape;137;p16"/>
            <p:cNvSpPr/>
            <p:nvPr/>
          </p:nvSpPr>
          <p:spPr>
            <a:xfrm>
              <a:off x="3979921" y="1967606"/>
              <a:ext cx="1288313" cy="3747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a:off x="3979921" y="1967606"/>
              <a:ext cx="1288313" cy="374782"/>
            </a:xfrm>
            <a:prstGeom prst="rect">
              <a:avLst/>
            </a:prstGeom>
            <a:noFill/>
            <a:ln>
              <a:noFill/>
            </a:ln>
          </p:spPr>
          <p:txBody>
            <a:bodyPr anchorCtr="0" anchor="t" bIns="16500" lIns="16500" spcFirstLastPara="1" rIns="1650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1" i="0" lang="en-US" sz="1300" u="none" cap="none" strike="noStrike">
                  <a:solidFill>
                    <a:schemeClr val="dk2"/>
                  </a:solidFill>
                  <a:latin typeface="Arial"/>
                  <a:ea typeface="Arial"/>
                  <a:cs typeface="Arial"/>
                  <a:sym typeface="Arial"/>
                </a:rPr>
                <a:t>1</a:t>
              </a:r>
              <a:r>
                <a:rPr b="1" lang="en-US" sz="1300">
                  <a:solidFill>
                    <a:schemeClr val="dk2"/>
                  </a:solidFill>
                </a:rPr>
                <a:t>8</a:t>
              </a:r>
              <a:r>
                <a:rPr b="1" i="0" lang="en-US" sz="1300" u="none" cap="none" strike="noStrike">
                  <a:solidFill>
                    <a:schemeClr val="dk2"/>
                  </a:solidFill>
                  <a:latin typeface="Arial"/>
                  <a:ea typeface="Arial"/>
                  <a:cs typeface="Arial"/>
                  <a:sym typeface="Arial"/>
                </a:rPr>
                <a:t>th April '19</a:t>
              </a:r>
              <a:endParaRPr/>
            </a:p>
          </p:txBody>
        </p:sp>
      </p:grpSp>
      <p:sp>
        <p:nvSpPr>
          <p:cNvPr id="139" name="Google Shape;139;p16"/>
          <p:cNvSpPr txBox="1"/>
          <p:nvPr/>
        </p:nvSpPr>
        <p:spPr>
          <a:xfrm>
            <a:off x="156553" y="1626662"/>
            <a:ext cx="3208866"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Discussing about the Project implementation Flow</a:t>
            </a:r>
            <a:endParaRPr/>
          </a:p>
        </p:txBody>
      </p:sp>
      <p:sp>
        <p:nvSpPr>
          <p:cNvPr id="140" name="Google Shape;140;p16"/>
          <p:cNvSpPr txBox="1"/>
          <p:nvPr/>
        </p:nvSpPr>
        <p:spPr>
          <a:xfrm>
            <a:off x="5449786" y="2032084"/>
            <a:ext cx="3208866" cy="2539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Tried implementing MarkLogic and Casandries</a:t>
            </a:r>
            <a:endParaRPr b="1" i="0" sz="1050" u="none" cap="none" strike="noStrike">
              <a:solidFill>
                <a:srgbClr val="000000"/>
              </a:solidFill>
              <a:latin typeface="Arial"/>
              <a:ea typeface="Arial"/>
              <a:cs typeface="Arial"/>
              <a:sym typeface="Arial"/>
            </a:endParaRPr>
          </a:p>
        </p:txBody>
      </p:sp>
      <p:sp>
        <p:nvSpPr>
          <p:cNvPr id="141" name="Google Shape;141;p16"/>
          <p:cNvSpPr txBox="1"/>
          <p:nvPr/>
        </p:nvSpPr>
        <p:spPr>
          <a:xfrm>
            <a:off x="198886" y="2317834"/>
            <a:ext cx="3120048"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Selected MongoDB as our NoSQL Database and started with implementation</a:t>
            </a:r>
            <a:endParaRPr/>
          </a:p>
        </p:txBody>
      </p:sp>
      <p:sp>
        <p:nvSpPr>
          <p:cNvPr id="142" name="Google Shape;142;p16"/>
          <p:cNvSpPr txBox="1"/>
          <p:nvPr/>
        </p:nvSpPr>
        <p:spPr>
          <a:xfrm>
            <a:off x="5449786" y="2855529"/>
            <a:ext cx="3208866" cy="2539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Loading Data into PowerBI and Visualization </a:t>
            </a:r>
            <a:endParaRPr/>
          </a:p>
        </p:txBody>
      </p:sp>
      <p:sp>
        <p:nvSpPr>
          <p:cNvPr id="143" name="Google Shape;143;p16"/>
          <p:cNvSpPr txBox="1"/>
          <p:nvPr/>
        </p:nvSpPr>
        <p:spPr>
          <a:xfrm>
            <a:off x="5449786" y="3077696"/>
            <a:ext cx="3208866" cy="2539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Analysis and Documentation</a:t>
            </a:r>
            <a:endParaRPr/>
          </a:p>
        </p:txBody>
      </p:sp>
      <p:sp>
        <p:nvSpPr>
          <p:cNvPr id="144" name="Google Shape;144;p16"/>
          <p:cNvSpPr txBox="1"/>
          <p:nvPr/>
        </p:nvSpPr>
        <p:spPr>
          <a:xfrm>
            <a:off x="4179786" y="3706888"/>
            <a:ext cx="3208866" cy="2539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050" u="none" cap="none" strike="noStrike">
                <a:solidFill>
                  <a:srgbClr val="000000"/>
                </a:solidFill>
                <a:latin typeface="Arial"/>
                <a:ea typeface="Arial"/>
                <a:cs typeface="Arial"/>
                <a:sym typeface="Arial"/>
              </a:rPr>
              <a:t>Presentation Ready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Gantt Chart</a:t>
            </a:r>
            <a:endParaRPr sz="2400"/>
          </a:p>
        </p:txBody>
      </p:sp>
      <p:pic>
        <p:nvPicPr>
          <p:cNvPr id="150" name="Google Shape;150;p17"/>
          <p:cNvPicPr preferRelativeResize="0"/>
          <p:nvPr/>
        </p:nvPicPr>
        <p:blipFill>
          <a:blip r:embed="rId3">
            <a:alphaModFix/>
          </a:blip>
          <a:stretch>
            <a:fillRect/>
          </a:stretch>
        </p:blipFill>
        <p:spPr>
          <a:xfrm>
            <a:off x="1602150" y="1017725"/>
            <a:ext cx="6271176" cy="393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400"/>
              <a:t>Dataset</a:t>
            </a:r>
            <a:endParaRPr sz="2400"/>
          </a:p>
        </p:txBody>
      </p:sp>
      <p:sp>
        <p:nvSpPr>
          <p:cNvPr id="156" name="Google Shape;156;p18"/>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US" sz="1400">
                <a:latin typeface="Calibri"/>
                <a:ea typeface="Calibri"/>
                <a:cs typeface="Calibri"/>
                <a:sym typeface="Calibri"/>
              </a:rPr>
              <a:t>About: </a:t>
            </a:r>
            <a:r>
              <a:rPr lang="en-US" sz="1400">
                <a:latin typeface="Calibri"/>
                <a:ea typeface="Calibri"/>
                <a:cs typeface="Calibri"/>
                <a:sym typeface="Calibri"/>
              </a:rPr>
              <a:t>Citywide payroll data for New York City for the 2014, 2015, 2016, and 2017 fiscal years.</a:t>
            </a:r>
            <a:endParaRPr sz="1400">
              <a:latin typeface="Calibri"/>
              <a:ea typeface="Calibri"/>
              <a:cs typeface="Calibri"/>
              <a:sym typeface="Calibri"/>
            </a:endParaRPr>
          </a:p>
          <a:p>
            <a:pPr indent="0" lvl="0" marL="25400" rtl="0" algn="l">
              <a:lnSpc>
                <a:spcPct val="100000"/>
              </a:lnSpc>
              <a:spcBef>
                <a:spcPts val="640"/>
              </a:spcBef>
              <a:spcAft>
                <a:spcPts val="0"/>
              </a:spcAft>
              <a:buSzPts val="3200"/>
              <a:buNone/>
            </a:pPr>
            <a:r>
              <a:rPr b="1" lang="en-US" sz="1400">
                <a:latin typeface="Calibri"/>
                <a:ea typeface="Calibri"/>
                <a:cs typeface="Calibri"/>
                <a:sym typeface="Calibri"/>
              </a:rPr>
              <a:t>Content: </a:t>
            </a:r>
            <a:r>
              <a:rPr lang="en-US" sz="1400">
                <a:latin typeface="Calibri"/>
                <a:ea typeface="Calibri"/>
                <a:cs typeface="Calibri"/>
                <a:sym typeface="Calibri"/>
              </a:rPr>
              <a:t>This dataset provides columns for fiscal year, employee name, the city department they work for, their job title, and various fields describing their compensation. The most important of these fields is "Regular Gross Pay", which provides that employee's total compensation.</a:t>
            </a:r>
            <a:endParaRPr sz="1400">
              <a:latin typeface="Calibri"/>
              <a:ea typeface="Calibri"/>
              <a:cs typeface="Calibri"/>
              <a:sym typeface="Calibri"/>
            </a:endParaRPr>
          </a:p>
          <a:p>
            <a:pPr indent="0" lvl="0" marL="25400" rtl="0" algn="l">
              <a:lnSpc>
                <a:spcPct val="100000"/>
              </a:lnSpc>
              <a:spcBef>
                <a:spcPts val="640"/>
              </a:spcBef>
              <a:spcAft>
                <a:spcPts val="0"/>
              </a:spcAft>
              <a:buSzPts val="3200"/>
              <a:buNone/>
            </a:pPr>
            <a:r>
              <a:rPr b="1" lang="en-US" sz="1400">
                <a:latin typeface="Calibri"/>
                <a:ea typeface="Calibri"/>
                <a:cs typeface="Calibri"/>
                <a:sym typeface="Calibri"/>
              </a:rPr>
              <a:t>Context: </a:t>
            </a:r>
            <a:r>
              <a:rPr lang="en-US" sz="1400">
                <a:latin typeface="Calibri"/>
                <a:ea typeface="Calibri"/>
                <a:cs typeface="Calibri"/>
                <a:sym typeface="Calibri"/>
              </a:rPr>
              <a:t>This dataset contains the salary, pay rate, and total compensation of every New York City employee. In this dataset this information is provided for the 2014, 2015, 2016, and 2017 fiscal years, and provides a transparent lens into who gets paid how much and for what.</a:t>
            </a:r>
            <a:endParaRPr sz="1400">
              <a:latin typeface="Calibri"/>
              <a:ea typeface="Calibri"/>
              <a:cs typeface="Calibri"/>
              <a:sym typeface="Calibri"/>
            </a:endParaRPr>
          </a:p>
          <a:p>
            <a:pPr indent="0" lvl="0" marL="25400" rtl="0" algn="l">
              <a:lnSpc>
                <a:spcPct val="100000"/>
              </a:lnSpc>
              <a:spcBef>
                <a:spcPts val="640"/>
              </a:spcBef>
              <a:spcAft>
                <a:spcPts val="0"/>
              </a:spcAft>
              <a:buSzPts val="3200"/>
              <a:buNone/>
            </a:pPr>
            <a:r>
              <a:rPr lang="en-US" sz="1400">
                <a:latin typeface="Calibri"/>
                <a:ea typeface="Calibri"/>
                <a:cs typeface="Calibri"/>
                <a:sym typeface="Calibri"/>
              </a:rPr>
              <a:t>That means that this dataset contains, in its sum, compensation information for all City of New York employees for the period July 1, 2014 to June 30, 2017.</a:t>
            </a:r>
            <a:endParaRPr sz="1400">
              <a:latin typeface="Calibri"/>
              <a:ea typeface="Calibri"/>
              <a:cs typeface="Calibri"/>
              <a:sym typeface="Calibri"/>
            </a:endParaRPr>
          </a:p>
          <a:p>
            <a:pPr indent="0" lvl="0" marL="25400" rtl="0" algn="l">
              <a:lnSpc>
                <a:spcPct val="100000"/>
              </a:lnSpc>
              <a:spcBef>
                <a:spcPts val="640"/>
              </a:spcBef>
              <a:spcAft>
                <a:spcPts val="0"/>
              </a:spcAft>
              <a:buSzPts val="3200"/>
              <a:buNone/>
            </a:pPr>
            <a:r>
              <a:t/>
            </a:r>
            <a:endParaRPr b="1" sz="1100"/>
          </a:p>
          <a:p>
            <a:pPr indent="0" lvl="0" marL="25400" rtl="0" algn="l">
              <a:lnSpc>
                <a:spcPct val="100000"/>
              </a:lnSpc>
              <a:spcBef>
                <a:spcPts val="640"/>
              </a:spcBef>
              <a:spcAft>
                <a:spcPts val="0"/>
              </a:spcAft>
              <a:buSzPts val="3200"/>
              <a:buNone/>
            </a:pPr>
            <a:r>
              <a:t/>
            </a:r>
            <a:endParaRPr b="1"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Business Terms</a:t>
            </a:r>
            <a:endParaRPr sz="2400"/>
          </a:p>
        </p:txBody>
      </p:sp>
      <p:sp>
        <p:nvSpPr>
          <p:cNvPr id="162" name="Google Shape;162;p19"/>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US" sz="1400">
                <a:latin typeface="Calibri"/>
                <a:ea typeface="Calibri"/>
                <a:cs typeface="Calibri"/>
                <a:sym typeface="Calibri"/>
              </a:rPr>
              <a:t>Data Dictionary for the New York Citywide Payroll </a:t>
            </a:r>
            <a:endParaRPr sz="1400">
              <a:latin typeface="Calibri"/>
              <a:ea typeface="Calibri"/>
              <a:cs typeface="Calibri"/>
              <a:sym typeface="Calibri"/>
            </a:endParaRPr>
          </a:p>
          <a:p>
            <a:pPr indent="0" lvl="0" marL="0" rtl="0" algn="l">
              <a:spcBef>
                <a:spcPts val="640"/>
              </a:spcBef>
              <a:spcAft>
                <a:spcPts val="0"/>
              </a:spcAft>
              <a:buNone/>
            </a:pPr>
            <a:r>
              <a:t/>
            </a:r>
            <a:endParaRPr sz="1400">
              <a:latin typeface="Calibri"/>
              <a:ea typeface="Calibri"/>
              <a:cs typeface="Calibri"/>
              <a:sym typeface="Calibri"/>
            </a:endParaRPr>
          </a:p>
        </p:txBody>
      </p:sp>
      <p:pic>
        <p:nvPicPr>
          <p:cNvPr id="163" name="Google Shape;163;p19"/>
          <p:cNvPicPr preferRelativeResize="0"/>
          <p:nvPr/>
        </p:nvPicPr>
        <p:blipFill>
          <a:blip r:embed="rId3">
            <a:alphaModFix/>
          </a:blip>
          <a:stretch>
            <a:fillRect/>
          </a:stretch>
        </p:blipFill>
        <p:spPr>
          <a:xfrm>
            <a:off x="122300" y="1735525"/>
            <a:ext cx="9021701" cy="2451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311700" y="411400"/>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Comparison of NoSQL Databases</a:t>
            </a:r>
            <a:endParaRPr sz="2400"/>
          </a:p>
        </p:txBody>
      </p:sp>
      <p:pic>
        <p:nvPicPr>
          <p:cNvPr id="169" name="Google Shape;169;p20"/>
          <p:cNvPicPr preferRelativeResize="0"/>
          <p:nvPr/>
        </p:nvPicPr>
        <p:blipFill>
          <a:blip r:embed="rId3">
            <a:alphaModFix/>
          </a:blip>
          <a:stretch>
            <a:fillRect/>
          </a:stretch>
        </p:blipFill>
        <p:spPr>
          <a:xfrm>
            <a:off x="547325" y="1103725"/>
            <a:ext cx="7918249" cy="3348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werpoint_newNE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