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8" r:id="rId1"/>
  </p:sldMasterIdLst>
  <p:notesMasterIdLst>
    <p:notesMasterId r:id="rId72"/>
  </p:notesMasterIdLst>
  <p:sldIdLst>
    <p:sldId id="256" r:id="rId2"/>
    <p:sldId id="257" r:id="rId3"/>
    <p:sldId id="258" r:id="rId4"/>
    <p:sldId id="259" r:id="rId5"/>
    <p:sldId id="260" r:id="rId6"/>
    <p:sldId id="261" r:id="rId7"/>
    <p:sldId id="334" r:id="rId8"/>
    <p:sldId id="262" r:id="rId9"/>
    <p:sldId id="264" r:id="rId10"/>
    <p:sldId id="266" r:id="rId11"/>
    <p:sldId id="268" r:id="rId12"/>
    <p:sldId id="270" r:id="rId13"/>
    <p:sldId id="272" r:id="rId14"/>
    <p:sldId id="274" r:id="rId15"/>
    <p:sldId id="276" r:id="rId16"/>
    <p:sldId id="278" r:id="rId17"/>
    <p:sldId id="280" r:id="rId18"/>
    <p:sldId id="282" r:id="rId19"/>
    <p:sldId id="283" r:id="rId20"/>
    <p:sldId id="284" r:id="rId21"/>
    <p:sldId id="285" r:id="rId22"/>
    <p:sldId id="287" r:id="rId23"/>
    <p:sldId id="289" r:id="rId24"/>
    <p:sldId id="291" r:id="rId25"/>
    <p:sldId id="293" r:id="rId26"/>
    <p:sldId id="295" r:id="rId27"/>
    <p:sldId id="297" r:id="rId28"/>
    <p:sldId id="299" r:id="rId29"/>
    <p:sldId id="301" r:id="rId30"/>
    <p:sldId id="303" r:id="rId31"/>
    <p:sldId id="305" r:id="rId32"/>
    <p:sldId id="306" r:id="rId33"/>
    <p:sldId id="307" r:id="rId34"/>
    <p:sldId id="310" r:id="rId35"/>
    <p:sldId id="311" r:id="rId36"/>
    <p:sldId id="313" r:id="rId37"/>
    <p:sldId id="315" r:id="rId38"/>
    <p:sldId id="317" r:id="rId39"/>
    <p:sldId id="319" r:id="rId40"/>
    <p:sldId id="321" r:id="rId41"/>
    <p:sldId id="323" r:id="rId42"/>
    <p:sldId id="325" r:id="rId43"/>
    <p:sldId id="327" r:id="rId44"/>
    <p:sldId id="329" r:id="rId45"/>
    <p:sldId id="331" r:id="rId46"/>
    <p:sldId id="332" r:id="rId47"/>
    <p:sldId id="333" r:id="rId48"/>
    <p:sldId id="335" r:id="rId49"/>
    <p:sldId id="336" r:id="rId50"/>
    <p:sldId id="337" r:id="rId51"/>
    <p:sldId id="339" r:id="rId52"/>
    <p:sldId id="340" r:id="rId53"/>
    <p:sldId id="342" r:id="rId54"/>
    <p:sldId id="344" r:id="rId55"/>
    <p:sldId id="346" r:id="rId56"/>
    <p:sldId id="348" r:id="rId57"/>
    <p:sldId id="350" r:id="rId58"/>
    <p:sldId id="352" r:id="rId59"/>
    <p:sldId id="354" r:id="rId60"/>
    <p:sldId id="356" r:id="rId61"/>
    <p:sldId id="357" r:id="rId62"/>
    <p:sldId id="358" r:id="rId63"/>
    <p:sldId id="359" r:id="rId64"/>
    <p:sldId id="360" r:id="rId65"/>
    <p:sldId id="361" r:id="rId66"/>
    <p:sldId id="362" r:id="rId67"/>
    <p:sldId id="363" r:id="rId68"/>
    <p:sldId id="364" r:id="rId69"/>
    <p:sldId id="365" r:id="rId70"/>
    <p:sldId id="366"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EE92AD-E218-4B02-BDD7-F799FE207734}" type="datetimeFigureOut">
              <a:rPr lang="en-US" smtClean="0"/>
              <a:t>4/30/2014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649B9C-0709-4FF6-8993-AC19D404C068}" type="slidenum">
              <a:rPr lang="en-US" smtClean="0"/>
              <a:t>‹#›</a:t>
            </a:fld>
            <a:endParaRPr lang="en-US"/>
          </a:p>
        </p:txBody>
      </p:sp>
    </p:spTree>
    <p:extLst>
      <p:ext uri="{BB962C8B-B14F-4D97-AF65-F5344CB8AC3E}">
        <p14:creationId xmlns:p14="http://schemas.microsoft.com/office/powerpoint/2010/main" val="314070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a:solidFill>
                  <a:schemeClr val="tx1"/>
                </a:solidFill>
                <a:latin typeface="Verdana" pitchFamily="34" charset="0"/>
                <a:ea typeface="MS PGothic" pitchFamily="34" charset="-128"/>
              </a:defRPr>
            </a:lvl1pPr>
            <a:lvl2pPr marL="730171" indent="-280835" defTabSz="914274">
              <a:defRPr>
                <a:solidFill>
                  <a:schemeClr val="tx1"/>
                </a:solidFill>
                <a:latin typeface="Verdana" pitchFamily="34" charset="0"/>
                <a:ea typeface="MS PGothic" pitchFamily="34" charset="-128"/>
              </a:defRPr>
            </a:lvl2pPr>
            <a:lvl3pPr marL="1123340" indent="-224668" defTabSz="914274">
              <a:defRPr>
                <a:solidFill>
                  <a:schemeClr val="tx1"/>
                </a:solidFill>
                <a:latin typeface="Verdana" pitchFamily="34" charset="0"/>
                <a:ea typeface="MS PGothic" pitchFamily="34" charset="-128"/>
              </a:defRPr>
            </a:lvl3pPr>
            <a:lvl4pPr marL="1572677" indent="-224668" defTabSz="914274">
              <a:defRPr>
                <a:solidFill>
                  <a:schemeClr val="tx1"/>
                </a:solidFill>
                <a:latin typeface="Verdana" pitchFamily="34" charset="0"/>
                <a:ea typeface="MS PGothic" pitchFamily="34" charset="-128"/>
              </a:defRPr>
            </a:lvl4pPr>
            <a:lvl5pPr marL="2022013" indent="-224668" defTabSz="914274">
              <a:defRPr>
                <a:solidFill>
                  <a:schemeClr val="tx1"/>
                </a:solidFill>
                <a:latin typeface="Verdana" pitchFamily="34" charset="0"/>
                <a:ea typeface="MS PGothic" pitchFamily="34" charset="-128"/>
              </a:defRPr>
            </a:lvl5pPr>
            <a:lvl6pPr marL="2471349" indent="-224668" defTabSz="914274" eaLnBrk="0" fontAlgn="base" hangingPunct="0">
              <a:spcBef>
                <a:spcPct val="0"/>
              </a:spcBef>
              <a:spcAft>
                <a:spcPct val="0"/>
              </a:spcAft>
              <a:defRPr>
                <a:solidFill>
                  <a:schemeClr val="tx1"/>
                </a:solidFill>
                <a:latin typeface="Verdana" pitchFamily="34" charset="0"/>
                <a:ea typeface="MS PGothic" pitchFamily="34" charset="-128"/>
              </a:defRPr>
            </a:lvl6pPr>
            <a:lvl7pPr marL="2920685" indent="-224668" defTabSz="914274" eaLnBrk="0" fontAlgn="base" hangingPunct="0">
              <a:spcBef>
                <a:spcPct val="0"/>
              </a:spcBef>
              <a:spcAft>
                <a:spcPct val="0"/>
              </a:spcAft>
              <a:defRPr>
                <a:solidFill>
                  <a:schemeClr val="tx1"/>
                </a:solidFill>
                <a:latin typeface="Verdana" pitchFamily="34" charset="0"/>
                <a:ea typeface="MS PGothic" pitchFamily="34" charset="-128"/>
              </a:defRPr>
            </a:lvl7pPr>
            <a:lvl8pPr marL="3370021" indent="-224668" defTabSz="914274" eaLnBrk="0" fontAlgn="base" hangingPunct="0">
              <a:spcBef>
                <a:spcPct val="0"/>
              </a:spcBef>
              <a:spcAft>
                <a:spcPct val="0"/>
              </a:spcAft>
              <a:defRPr>
                <a:solidFill>
                  <a:schemeClr val="tx1"/>
                </a:solidFill>
                <a:latin typeface="Verdana" pitchFamily="34" charset="0"/>
                <a:ea typeface="MS PGothic" pitchFamily="34" charset="-128"/>
              </a:defRPr>
            </a:lvl8pPr>
            <a:lvl9pPr marL="3819357" indent="-224668" defTabSz="914274" eaLnBrk="0" fontAlgn="base" hangingPunct="0">
              <a:spcBef>
                <a:spcPct val="0"/>
              </a:spcBef>
              <a:spcAft>
                <a:spcPct val="0"/>
              </a:spcAft>
              <a:defRPr>
                <a:solidFill>
                  <a:schemeClr val="tx1"/>
                </a:solidFill>
                <a:latin typeface="Verdana" pitchFamily="34" charset="0"/>
                <a:ea typeface="MS PGothic" pitchFamily="34" charset="-128"/>
              </a:defRPr>
            </a:lvl9pPr>
          </a:lstStyle>
          <a:p>
            <a:fld id="{32EC970E-2797-4294-9D82-1CD3F0A4D93A}" type="slidenum">
              <a:rPr lang="en-US" altLang="en-US">
                <a:latin typeface="Times New Roman" pitchFamily="18" charset="0"/>
              </a:rPr>
              <a:pPr/>
              <a:t>3</a:t>
            </a:fld>
            <a:endParaRPr lang="en-US" altLang="en-US">
              <a:latin typeface="Times New Roman" pitchFamily="18" charset="0"/>
            </a:endParaRPr>
          </a:p>
        </p:txBody>
      </p:sp>
      <p:sp>
        <p:nvSpPr>
          <p:cNvPr id="47107" name="Rectangle 2"/>
          <p:cNvSpPr>
            <a:spLocks noGrp="1" noRot="1" noChangeAspect="1" noChangeArrowheads="1" noTextEdit="1"/>
          </p:cNvSpPr>
          <p:nvPr>
            <p:ph type="sldImg"/>
          </p:nvPr>
        </p:nvSpPr>
        <p:spPr>
          <a:xfrm>
            <a:off x="381000" y="685800"/>
            <a:ext cx="6096000" cy="3429000"/>
          </a:xfrm>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extLst>
      <p:ext uri="{BB962C8B-B14F-4D97-AF65-F5344CB8AC3E}">
        <p14:creationId xmlns:p14="http://schemas.microsoft.com/office/powerpoint/2010/main" val="4229097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a:solidFill>
                  <a:schemeClr val="tx1"/>
                </a:solidFill>
                <a:latin typeface="Verdana" pitchFamily="34" charset="0"/>
                <a:ea typeface="MS PGothic" pitchFamily="34" charset="-128"/>
              </a:defRPr>
            </a:lvl1pPr>
            <a:lvl2pPr marL="730171" indent="-280835" defTabSz="914274">
              <a:defRPr>
                <a:solidFill>
                  <a:schemeClr val="tx1"/>
                </a:solidFill>
                <a:latin typeface="Verdana" pitchFamily="34" charset="0"/>
                <a:ea typeface="MS PGothic" pitchFamily="34" charset="-128"/>
              </a:defRPr>
            </a:lvl2pPr>
            <a:lvl3pPr marL="1123340" indent="-224668" defTabSz="914274">
              <a:defRPr>
                <a:solidFill>
                  <a:schemeClr val="tx1"/>
                </a:solidFill>
                <a:latin typeface="Verdana" pitchFamily="34" charset="0"/>
                <a:ea typeface="MS PGothic" pitchFamily="34" charset="-128"/>
              </a:defRPr>
            </a:lvl3pPr>
            <a:lvl4pPr marL="1572677" indent="-224668" defTabSz="914274">
              <a:defRPr>
                <a:solidFill>
                  <a:schemeClr val="tx1"/>
                </a:solidFill>
                <a:latin typeface="Verdana" pitchFamily="34" charset="0"/>
                <a:ea typeface="MS PGothic" pitchFamily="34" charset="-128"/>
              </a:defRPr>
            </a:lvl4pPr>
            <a:lvl5pPr marL="2022013" indent="-224668" defTabSz="914274">
              <a:defRPr>
                <a:solidFill>
                  <a:schemeClr val="tx1"/>
                </a:solidFill>
                <a:latin typeface="Verdana" pitchFamily="34" charset="0"/>
                <a:ea typeface="MS PGothic" pitchFamily="34" charset="-128"/>
              </a:defRPr>
            </a:lvl5pPr>
            <a:lvl6pPr marL="2471349" indent="-224668" defTabSz="914274" eaLnBrk="0" fontAlgn="base" hangingPunct="0">
              <a:spcBef>
                <a:spcPct val="0"/>
              </a:spcBef>
              <a:spcAft>
                <a:spcPct val="0"/>
              </a:spcAft>
              <a:defRPr>
                <a:solidFill>
                  <a:schemeClr val="tx1"/>
                </a:solidFill>
                <a:latin typeface="Verdana" pitchFamily="34" charset="0"/>
                <a:ea typeface="MS PGothic" pitchFamily="34" charset="-128"/>
              </a:defRPr>
            </a:lvl6pPr>
            <a:lvl7pPr marL="2920685" indent="-224668" defTabSz="914274" eaLnBrk="0" fontAlgn="base" hangingPunct="0">
              <a:spcBef>
                <a:spcPct val="0"/>
              </a:spcBef>
              <a:spcAft>
                <a:spcPct val="0"/>
              </a:spcAft>
              <a:defRPr>
                <a:solidFill>
                  <a:schemeClr val="tx1"/>
                </a:solidFill>
                <a:latin typeface="Verdana" pitchFamily="34" charset="0"/>
                <a:ea typeface="MS PGothic" pitchFamily="34" charset="-128"/>
              </a:defRPr>
            </a:lvl7pPr>
            <a:lvl8pPr marL="3370021" indent="-224668" defTabSz="914274" eaLnBrk="0" fontAlgn="base" hangingPunct="0">
              <a:spcBef>
                <a:spcPct val="0"/>
              </a:spcBef>
              <a:spcAft>
                <a:spcPct val="0"/>
              </a:spcAft>
              <a:defRPr>
                <a:solidFill>
                  <a:schemeClr val="tx1"/>
                </a:solidFill>
                <a:latin typeface="Verdana" pitchFamily="34" charset="0"/>
                <a:ea typeface="MS PGothic" pitchFamily="34" charset="-128"/>
              </a:defRPr>
            </a:lvl8pPr>
            <a:lvl9pPr marL="3819357" indent="-224668" defTabSz="914274" eaLnBrk="0" fontAlgn="base" hangingPunct="0">
              <a:spcBef>
                <a:spcPct val="0"/>
              </a:spcBef>
              <a:spcAft>
                <a:spcPct val="0"/>
              </a:spcAft>
              <a:defRPr>
                <a:solidFill>
                  <a:schemeClr val="tx1"/>
                </a:solidFill>
                <a:latin typeface="Verdana" pitchFamily="34" charset="0"/>
                <a:ea typeface="MS PGothic" pitchFamily="34" charset="-128"/>
              </a:defRPr>
            </a:lvl9pPr>
          </a:lstStyle>
          <a:p>
            <a:fld id="{AEBB32BD-81FC-4039-8946-45FE385937A2}" type="slidenum">
              <a:rPr lang="en-US" altLang="en-US">
                <a:latin typeface="Helvetica" pitchFamily="-84" charset="0"/>
              </a:rPr>
              <a:pPr/>
              <a:t>20</a:t>
            </a:fld>
            <a:endParaRPr lang="en-US" altLang="en-US">
              <a:latin typeface="Helvetica" pitchFamily="-84" charset="0"/>
            </a:endParaRPr>
          </a:p>
        </p:txBody>
      </p:sp>
    </p:spTree>
    <p:extLst>
      <p:ext uri="{BB962C8B-B14F-4D97-AF65-F5344CB8AC3E}">
        <p14:creationId xmlns:p14="http://schemas.microsoft.com/office/powerpoint/2010/main" val="4050625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eaLnBrk="0" hangingPunct="0">
              <a:defRPr sz="2400">
                <a:solidFill>
                  <a:schemeClr val="tx1"/>
                </a:solidFill>
                <a:latin typeface="Verdana" pitchFamily="34" charset="0"/>
                <a:ea typeface="MS PGothic" pitchFamily="34" charset="-128"/>
              </a:defRPr>
            </a:lvl1pPr>
            <a:lvl2pPr marL="730171" indent="-280835" defTabSz="914274" eaLnBrk="0" hangingPunct="0">
              <a:defRPr sz="2400">
                <a:solidFill>
                  <a:schemeClr val="tx1"/>
                </a:solidFill>
                <a:latin typeface="Verdana" pitchFamily="34" charset="0"/>
                <a:ea typeface="MS PGothic" pitchFamily="34" charset="-128"/>
              </a:defRPr>
            </a:lvl2pPr>
            <a:lvl3pPr marL="1123340" indent="-224668" defTabSz="914274" eaLnBrk="0" hangingPunct="0">
              <a:defRPr sz="2400">
                <a:solidFill>
                  <a:schemeClr val="tx1"/>
                </a:solidFill>
                <a:latin typeface="Verdana" pitchFamily="34" charset="0"/>
                <a:ea typeface="MS PGothic" pitchFamily="34" charset="-128"/>
              </a:defRPr>
            </a:lvl3pPr>
            <a:lvl4pPr marL="1572677" indent="-224668" defTabSz="914274" eaLnBrk="0" hangingPunct="0">
              <a:defRPr sz="2400">
                <a:solidFill>
                  <a:schemeClr val="tx1"/>
                </a:solidFill>
                <a:latin typeface="Verdana" pitchFamily="34" charset="0"/>
                <a:ea typeface="MS PGothic" pitchFamily="34" charset="-128"/>
              </a:defRPr>
            </a:lvl4pPr>
            <a:lvl5pPr marL="2022013" indent="-224668" defTabSz="914274" eaLnBrk="0" hangingPunct="0">
              <a:defRPr sz="2400">
                <a:solidFill>
                  <a:schemeClr val="tx1"/>
                </a:solidFill>
                <a:latin typeface="Verdana" pitchFamily="34" charset="0"/>
                <a:ea typeface="MS PGothic" pitchFamily="3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MS PGothic" pitchFamily="3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MS PGothic" pitchFamily="3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MS PGothic" pitchFamily="3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D7C09D90-0587-4A8B-81EE-1AEA7AE48283}" type="slidenum">
              <a:rPr lang="en-US" altLang="en-US" sz="1300">
                <a:latin typeface="Helvetica" pitchFamily="-84" charset="0"/>
              </a:rPr>
              <a:pPr/>
              <a:t>33</a:t>
            </a:fld>
            <a:endParaRPr lang="en-US" altLang="en-US" sz="1300">
              <a:latin typeface="Helvetica" pitchFamily="-84" charset="0"/>
            </a:endParaRPr>
          </a:p>
        </p:txBody>
      </p:sp>
      <p:sp>
        <p:nvSpPr>
          <p:cNvPr id="33795" name="Rectangle 2"/>
          <p:cNvSpPr>
            <a:spLocks noGrp="1" noRot="1" noChangeAspect="1" noChangeArrowheads="1" noTextEdit="1"/>
          </p:cNvSpPr>
          <p:nvPr>
            <p:ph type="sldImg"/>
          </p:nvPr>
        </p:nvSpPr>
        <p:spPr>
          <a:xfrm>
            <a:off x="381000" y="685800"/>
            <a:ext cx="6096000" cy="3429000"/>
          </a:xfrm>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1579056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eaLnBrk="0" hangingPunct="0">
              <a:defRPr sz="3300">
                <a:solidFill>
                  <a:schemeClr val="tx1"/>
                </a:solidFill>
                <a:latin typeface="Verdana" pitchFamily="34" charset="0"/>
                <a:ea typeface="MS PGothic" pitchFamily="34" charset="-128"/>
              </a:defRPr>
            </a:lvl1pPr>
            <a:lvl2pPr marL="730171" indent="-280835" defTabSz="914274" eaLnBrk="0" hangingPunct="0">
              <a:defRPr sz="3300">
                <a:solidFill>
                  <a:schemeClr val="tx1"/>
                </a:solidFill>
                <a:latin typeface="Verdana" pitchFamily="34" charset="0"/>
                <a:ea typeface="MS PGothic" pitchFamily="34" charset="-128"/>
              </a:defRPr>
            </a:lvl2pPr>
            <a:lvl3pPr marL="1123340" indent="-224668" defTabSz="914274" eaLnBrk="0" hangingPunct="0">
              <a:defRPr sz="3300">
                <a:solidFill>
                  <a:schemeClr val="tx1"/>
                </a:solidFill>
                <a:latin typeface="Verdana" pitchFamily="34" charset="0"/>
                <a:ea typeface="MS PGothic" pitchFamily="34" charset="-128"/>
              </a:defRPr>
            </a:lvl3pPr>
            <a:lvl4pPr marL="1572677" indent="-224668" defTabSz="914274" eaLnBrk="0" hangingPunct="0">
              <a:defRPr sz="3300">
                <a:solidFill>
                  <a:schemeClr val="tx1"/>
                </a:solidFill>
                <a:latin typeface="Verdana" pitchFamily="34" charset="0"/>
                <a:ea typeface="MS PGothic" pitchFamily="34" charset="-128"/>
              </a:defRPr>
            </a:lvl4pPr>
            <a:lvl5pPr marL="2022013" indent="-224668" defTabSz="914274" eaLnBrk="0" hangingPunct="0">
              <a:defRPr sz="3300">
                <a:solidFill>
                  <a:schemeClr val="tx1"/>
                </a:solidFill>
                <a:latin typeface="Verdana" pitchFamily="34" charset="0"/>
                <a:ea typeface="MS PGothic" pitchFamily="34" charset="-128"/>
              </a:defRPr>
            </a:lvl5pPr>
            <a:lvl6pPr marL="2471349" indent="-224668" defTabSz="914274" eaLnBrk="0" fontAlgn="base" hangingPunct="0">
              <a:spcBef>
                <a:spcPct val="0"/>
              </a:spcBef>
              <a:spcAft>
                <a:spcPct val="0"/>
              </a:spcAft>
              <a:defRPr sz="3300">
                <a:solidFill>
                  <a:schemeClr val="tx1"/>
                </a:solidFill>
                <a:latin typeface="Verdana" pitchFamily="34" charset="0"/>
                <a:ea typeface="MS PGothic" pitchFamily="34" charset="-128"/>
              </a:defRPr>
            </a:lvl6pPr>
            <a:lvl7pPr marL="2920685" indent="-224668" defTabSz="914274" eaLnBrk="0" fontAlgn="base" hangingPunct="0">
              <a:spcBef>
                <a:spcPct val="0"/>
              </a:spcBef>
              <a:spcAft>
                <a:spcPct val="0"/>
              </a:spcAft>
              <a:defRPr sz="3300">
                <a:solidFill>
                  <a:schemeClr val="tx1"/>
                </a:solidFill>
                <a:latin typeface="Verdana" pitchFamily="34" charset="0"/>
                <a:ea typeface="MS PGothic" pitchFamily="34" charset="-128"/>
              </a:defRPr>
            </a:lvl7pPr>
            <a:lvl8pPr marL="3370021" indent="-224668" defTabSz="914274" eaLnBrk="0" fontAlgn="base" hangingPunct="0">
              <a:spcBef>
                <a:spcPct val="0"/>
              </a:spcBef>
              <a:spcAft>
                <a:spcPct val="0"/>
              </a:spcAft>
              <a:defRPr sz="3300">
                <a:solidFill>
                  <a:schemeClr val="tx1"/>
                </a:solidFill>
                <a:latin typeface="Verdana" pitchFamily="34" charset="0"/>
                <a:ea typeface="MS PGothic" pitchFamily="34" charset="-128"/>
              </a:defRPr>
            </a:lvl8pPr>
            <a:lvl9pPr marL="3819357" indent="-224668" defTabSz="914274" eaLnBrk="0" fontAlgn="base" hangingPunct="0">
              <a:spcBef>
                <a:spcPct val="0"/>
              </a:spcBef>
              <a:spcAft>
                <a:spcPct val="0"/>
              </a:spcAft>
              <a:defRPr sz="3300">
                <a:solidFill>
                  <a:schemeClr val="tx1"/>
                </a:solidFill>
                <a:latin typeface="Verdana" pitchFamily="34" charset="0"/>
                <a:ea typeface="MS PGothic" pitchFamily="34" charset="-128"/>
              </a:defRPr>
            </a:lvl9pPr>
          </a:lstStyle>
          <a:p>
            <a:fld id="{940DAC68-0D9F-45F5-BA17-4CCFEF12D815}" type="slidenum">
              <a:rPr lang="en-US" altLang="en-US" sz="1300">
                <a:latin typeface="Helvetica" pitchFamily="-84" charset="0"/>
              </a:rPr>
              <a:pPr/>
              <a:t>47</a:t>
            </a:fld>
            <a:endParaRPr lang="en-US" altLang="en-US" sz="1300">
              <a:latin typeface="Helvetica" pitchFamily="-84" charset="0"/>
            </a:endParaRPr>
          </a:p>
        </p:txBody>
      </p:sp>
      <p:sp>
        <p:nvSpPr>
          <p:cNvPr id="59395" name="Rectangle 2"/>
          <p:cNvSpPr>
            <a:spLocks noGrp="1" noRot="1" noChangeAspect="1" noChangeArrowheads="1" noTextEdit="1"/>
          </p:cNvSpPr>
          <p:nvPr>
            <p:ph type="sldImg"/>
          </p:nvPr>
        </p:nvSpPr>
        <p:spPr>
          <a:xfrm>
            <a:off x="381000" y="685800"/>
            <a:ext cx="6096000" cy="3429000"/>
          </a:xfrm>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4206769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C2EC2697-4569-44A9-AC88-F1E1577B0B06}" type="datetimeFigureOut">
              <a:rPr lang="en-US" smtClean="0"/>
              <a:t>4/30/2014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9D9ECDD-B151-4F0C-A66C-48BC54A6BAF7}"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9635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EC2697-4569-44A9-AC88-F1E1577B0B06}" type="datetimeFigureOut">
              <a:rPr lang="en-US" smtClean="0"/>
              <a:t>4/30/2014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9ECDD-B151-4F0C-A66C-48BC54A6BAF7}" type="slidenum">
              <a:rPr lang="en-US" smtClean="0"/>
              <a:t>‹#›</a:t>
            </a:fld>
            <a:endParaRPr lang="en-US"/>
          </a:p>
        </p:txBody>
      </p:sp>
    </p:spTree>
    <p:extLst>
      <p:ext uri="{BB962C8B-B14F-4D97-AF65-F5344CB8AC3E}">
        <p14:creationId xmlns:p14="http://schemas.microsoft.com/office/powerpoint/2010/main" val="275927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EC2697-4569-44A9-AC88-F1E1577B0B06}" type="datetimeFigureOut">
              <a:rPr lang="en-US" smtClean="0"/>
              <a:t>4/30/2014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9ECDD-B151-4F0C-A66C-48BC54A6BAF7}" type="slidenum">
              <a:rPr lang="en-US" smtClean="0"/>
              <a:t>‹#›</a:t>
            </a:fld>
            <a:endParaRPr lang="en-US"/>
          </a:p>
        </p:txBody>
      </p:sp>
    </p:spTree>
    <p:extLst>
      <p:ext uri="{BB962C8B-B14F-4D97-AF65-F5344CB8AC3E}">
        <p14:creationId xmlns:p14="http://schemas.microsoft.com/office/powerpoint/2010/main" val="990109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EC2697-4569-44A9-AC88-F1E1577B0B06}" type="datetimeFigureOut">
              <a:rPr lang="en-US" smtClean="0"/>
              <a:t>4/30/2014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9ECDD-B151-4F0C-A66C-48BC54A6BAF7}" type="slidenum">
              <a:rPr lang="en-US" smtClean="0"/>
              <a:t>‹#›</a:t>
            </a:fld>
            <a:endParaRPr lang="en-US"/>
          </a:p>
        </p:txBody>
      </p:sp>
    </p:spTree>
    <p:extLst>
      <p:ext uri="{BB962C8B-B14F-4D97-AF65-F5344CB8AC3E}">
        <p14:creationId xmlns:p14="http://schemas.microsoft.com/office/powerpoint/2010/main" val="1434051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EC2697-4569-44A9-AC88-F1E1577B0B06}" type="datetimeFigureOut">
              <a:rPr lang="en-US" smtClean="0"/>
              <a:t>4/30/2014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9ECDD-B151-4F0C-A66C-48BC54A6BAF7}"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4557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2EC2697-4569-44A9-AC88-F1E1577B0B06}" type="datetimeFigureOut">
              <a:rPr lang="en-US" smtClean="0"/>
              <a:t>4/30/2014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D9ECDD-B151-4F0C-A66C-48BC54A6BAF7}" type="slidenum">
              <a:rPr lang="en-US" smtClean="0"/>
              <a:t>‹#›</a:t>
            </a:fld>
            <a:endParaRPr lang="en-US"/>
          </a:p>
        </p:txBody>
      </p:sp>
    </p:spTree>
    <p:extLst>
      <p:ext uri="{BB962C8B-B14F-4D97-AF65-F5344CB8AC3E}">
        <p14:creationId xmlns:p14="http://schemas.microsoft.com/office/powerpoint/2010/main" val="3779497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2EC2697-4569-44A9-AC88-F1E1577B0B06}" type="datetimeFigureOut">
              <a:rPr lang="en-US" smtClean="0"/>
              <a:t>4/30/2014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D9ECDD-B151-4F0C-A66C-48BC54A6BAF7}" type="slidenum">
              <a:rPr lang="en-US" smtClean="0"/>
              <a:t>‹#›</a:t>
            </a:fld>
            <a:endParaRPr lang="en-US"/>
          </a:p>
        </p:txBody>
      </p:sp>
    </p:spTree>
    <p:extLst>
      <p:ext uri="{BB962C8B-B14F-4D97-AF65-F5344CB8AC3E}">
        <p14:creationId xmlns:p14="http://schemas.microsoft.com/office/powerpoint/2010/main" val="1258262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2EC2697-4569-44A9-AC88-F1E1577B0B06}" type="datetimeFigureOut">
              <a:rPr lang="en-US" smtClean="0"/>
              <a:t>4/30/2014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D9ECDD-B151-4F0C-A66C-48BC54A6BAF7}" type="slidenum">
              <a:rPr lang="en-US" smtClean="0"/>
              <a:t>‹#›</a:t>
            </a:fld>
            <a:endParaRPr lang="en-US"/>
          </a:p>
        </p:txBody>
      </p:sp>
    </p:spTree>
    <p:extLst>
      <p:ext uri="{BB962C8B-B14F-4D97-AF65-F5344CB8AC3E}">
        <p14:creationId xmlns:p14="http://schemas.microsoft.com/office/powerpoint/2010/main" val="3871286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EC2697-4569-44A9-AC88-F1E1577B0B06}" type="datetimeFigureOut">
              <a:rPr lang="en-US" smtClean="0"/>
              <a:t>4/30/2014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D9ECDD-B151-4F0C-A66C-48BC54A6BAF7}" type="slidenum">
              <a:rPr lang="en-US" smtClean="0"/>
              <a:t>‹#›</a:t>
            </a:fld>
            <a:endParaRPr lang="en-US"/>
          </a:p>
        </p:txBody>
      </p:sp>
    </p:spTree>
    <p:extLst>
      <p:ext uri="{BB962C8B-B14F-4D97-AF65-F5344CB8AC3E}">
        <p14:creationId xmlns:p14="http://schemas.microsoft.com/office/powerpoint/2010/main" val="1485973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EC2697-4569-44A9-AC88-F1E1577B0B06}" type="datetimeFigureOut">
              <a:rPr lang="en-US" smtClean="0"/>
              <a:t>4/30/2014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D9ECDD-B151-4F0C-A66C-48BC54A6BAF7}" type="slidenum">
              <a:rPr lang="en-US" smtClean="0"/>
              <a:t>‹#›</a:t>
            </a:fld>
            <a:endParaRPr lang="en-US"/>
          </a:p>
        </p:txBody>
      </p:sp>
    </p:spTree>
    <p:extLst>
      <p:ext uri="{BB962C8B-B14F-4D97-AF65-F5344CB8AC3E}">
        <p14:creationId xmlns:p14="http://schemas.microsoft.com/office/powerpoint/2010/main" val="23985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EC2697-4569-44A9-AC88-F1E1577B0B06}" type="datetimeFigureOut">
              <a:rPr lang="en-US" smtClean="0"/>
              <a:t>4/30/2014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9D9ECDD-B151-4F0C-A66C-48BC54A6BAF7}" type="slidenum">
              <a:rPr lang="en-US" smtClean="0"/>
              <a:t>‹#›</a:t>
            </a:fld>
            <a:endParaRPr lang="en-US"/>
          </a:p>
        </p:txBody>
      </p:sp>
    </p:spTree>
    <p:extLst>
      <p:ext uri="{BB962C8B-B14F-4D97-AF65-F5344CB8AC3E}">
        <p14:creationId xmlns:p14="http://schemas.microsoft.com/office/powerpoint/2010/main" val="4181080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C2EC2697-4569-44A9-AC88-F1E1577B0B06}" type="datetimeFigureOut">
              <a:rPr lang="en-US" smtClean="0"/>
              <a:t>4/30/2014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C9D9ECDD-B151-4F0C-A66C-48BC54A6BAF7}" type="slidenum">
              <a:rPr lang="en-US" smtClean="0"/>
              <a:t>‹#›</a:t>
            </a:fld>
            <a:endParaRPr lang="en-US"/>
          </a:p>
        </p:txBody>
      </p:sp>
    </p:spTree>
    <p:extLst>
      <p:ext uri="{BB962C8B-B14F-4D97-AF65-F5344CB8AC3E}">
        <p14:creationId xmlns:p14="http://schemas.microsoft.com/office/powerpoint/2010/main" val="1317886167"/>
      </p:ext>
    </p:extLst>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docs.oracle.com/javase/7/docs/api/java/lang/ProcessBuilder.html"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Final Review Questions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17205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exercise 2 – Section 12.4</a:t>
            </a:r>
            <a:endParaRPr lang="en-US" dirty="0"/>
          </a:p>
        </p:txBody>
      </p:sp>
      <p:sp>
        <p:nvSpPr>
          <p:cNvPr id="3" name="Content Placeholder 2"/>
          <p:cNvSpPr>
            <a:spLocks noGrp="1"/>
          </p:cNvSpPr>
          <p:nvPr>
            <p:ph sz="quarter" idx="1"/>
          </p:nvPr>
        </p:nvSpPr>
        <p:spPr/>
        <p:txBody>
          <a:bodyPr/>
          <a:lstStyle/>
          <a:p>
            <a:pPr marL="0" indent="0">
              <a:buNone/>
            </a:pPr>
            <a:r>
              <a:rPr lang="en-US" dirty="0"/>
              <a:t>Solid state disks (SSDs) commonly use the ___________ disk scheduling policy.</a:t>
            </a:r>
          </a:p>
          <a:p>
            <a:pPr marL="822960" lvl="1" indent="-457200">
              <a:buFont typeface="+mj-lt"/>
              <a:buAutoNum type="alphaUcPeriod"/>
            </a:pPr>
            <a:r>
              <a:rPr lang="en-US" sz="2400" dirty="0"/>
              <a:t>SSTF</a:t>
            </a:r>
          </a:p>
          <a:p>
            <a:pPr marL="822960" lvl="1" indent="-457200">
              <a:buFont typeface="+mj-lt"/>
              <a:buAutoNum type="alphaUcPeriod"/>
            </a:pPr>
            <a:r>
              <a:rPr lang="en-US" sz="2400" dirty="0"/>
              <a:t>SCAN</a:t>
            </a:r>
          </a:p>
          <a:p>
            <a:pPr marL="822960" lvl="1" indent="-457200">
              <a:buFont typeface="+mj-lt"/>
              <a:buAutoNum type="alphaUcPeriod"/>
            </a:pPr>
            <a:r>
              <a:rPr lang="en-US" sz="2400" b="1" i="1" dirty="0"/>
              <a:t>FCFS</a:t>
            </a:r>
          </a:p>
          <a:p>
            <a:pPr marL="822960" lvl="1" indent="-457200">
              <a:buFont typeface="+mj-lt"/>
              <a:buAutoNum type="alphaUcPeriod"/>
            </a:pPr>
            <a:r>
              <a:rPr lang="en-US" sz="2400" dirty="0"/>
              <a:t>LOOK</a:t>
            </a:r>
          </a:p>
          <a:p>
            <a:pPr marL="0" indent="0">
              <a:buNone/>
            </a:pPr>
            <a:endParaRPr lang="en-US"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10</a:t>
            </a:fld>
            <a:endParaRPr lang="en-US"/>
          </a:p>
        </p:txBody>
      </p:sp>
    </p:spTree>
    <p:extLst>
      <p:ext uri="{BB962C8B-B14F-4D97-AF65-F5344CB8AC3E}">
        <p14:creationId xmlns:p14="http://schemas.microsoft.com/office/powerpoint/2010/main" val="2743143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exercise 3</a:t>
            </a:r>
            <a:endParaRPr lang="en-US" dirty="0"/>
          </a:p>
        </p:txBody>
      </p:sp>
      <p:sp>
        <p:nvSpPr>
          <p:cNvPr id="3" name="Content Placeholder 2"/>
          <p:cNvSpPr>
            <a:spLocks noGrp="1"/>
          </p:cNvSpPr>
          <p:nvPr>
            <p:ph sz="quarter" idx="1"/>
          </p:nvPr>
        </p:nvSpPr>
        <p:spPr>
          <a:xfrm>
            <a:off x="1981200" y="1600200"/>
            <a:ext cx="7772400" cy="4873752"/>
          </a:xfrm>
        </p:spPr>
        <p:txBody>
          <a:bodyPr/>
          <a:lstStyle/>
          <a:p>
            <a:pPr marL="0" indent="0">
              <a:buNone/>
            </a:pPr>
            <a:r>
              <a:rPr lang="en-US" dirty="0"/>
              <a:t>Describe some advantages and disadvantages of using SSDs as a </a:t>
            </a:r>
            <a:r>
              <a:rPr lang="en-US" dirty="0" smtClean="0"/>
              <a:t>caching tier </a:t>
            </a:r>
            <a:r>
              <a:rPr lang="en-US" dirty="0"/>
              <a:t>and as a disk drive replacement compared to a system with </a:t>
            </a:r>
            <a:r>
              <a:rPr lang="en-US" dirty="0" smtClean="0"/>
              <a:t>just magnetic </a:t>
            </a:r>
            <a:r>
              <a:rPr lang="en-US" dirty="0"/>
              <a:t>disks.</a:t>
            </a:r>
          </a:p>
          <a:p>
            <a:pPr marL="0" indent="0">
              <a:buNone/>
            </a:pPr>
            <a:r>
              <a:rPr lang="en-US" b="1" dirty="0"/>
              <a:t>Answer:</a:t>
            </a:r>
          </a:p>
          <a:p>
            <a:pPr marL="0" indent="0">
              <a:buNone/>
            </a:pPr>
            <a:r>
              <a:rPr lang="en-US" dirty="0"/>
              <a:t>SSDs have the advantage of being faster than magnetic disks as </a:t>
            </a:r>
            <a:r>
              <a:rPr lang="en-US" dirty="0" smtClean="0"/>
              <a:t>there are </a:t>
            </a:r>
            <a:r>
              <a:rPr lang="en-US" dirty="0"/>
              <a:t>no moving parts and therefore do not have seek time or rotational</a:t>
            </a:r>
          </a:p>
          <a:p>
            <a:pPr marL="0" indent="0">
              <a:buNone/>
            </a:pPr>
            <a:r>
              <a:rPr lang="en-US" dirty="0"/>
              <a:t>latency.</a:t>
            </a:r>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11</a:t>
            </a:fld>
            <a:endParaRPr lang="en-US"/>
          </a:p>
        </p:txBody>
      </p:sp>
    </p:spTree>
    <p:extLst>
      <p:ext uri="{BB962C8B-B14F-4D97-AF65-F5344CB8AC3E}">
        <p14:creationId xmlns:p14="http://schemas.microsoft.com/office/powerpoint/2010/main" val="3867867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exercise 4 – Section 12.4.1</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a:t>Consider a disk queue holding requests to the following cylinders in the listed order: 116, 22, 3, 11, 75, 185, 100, 87. Using the FCFS scheduling algorithm, what is the order that the requests are serviced, assuming the disk head is at cylinder 88 and moving upward through the cylinders?</a:t>
            </a:r>
          </a:p>
          <a:p>
            <a:pPr marL="822960" lvl="1" indent="-457200">
              <a:buFont typeface="+mj-lt"/>
              <a:buAutoNum type="alphaUcPeriod"/>
            </a:pPr>
            <a:r>
              <a:rPr lang="en-US" sz="2400" b="1" i="1" dirty="0"/>
              <a:t>116 - 22 - 3 - 11 - 75 - 185 - 100 – 87</a:t>
            </a:r>
          </a:p>
          <a:p>
            <a:pPr marL="822960" lvl="1" indent="-457200">
              <a:buFont typeface="+mj-lt"/>
              <a:buAutoNum type="alphaUcPeriod"/>
            </a:pPr>
            <a:r>
              <a:rPr lang="en-US" sz="2400" dirty="0"/>
              <a:t>100 - 116 - 185 - 87 - 75 - 22 - 11 – 3</a:t>
            </a:r>
          </a:p>
          <a:p>
            <a:pPr marL="822960" lvl="1" indent="-457200">
              <a:buFont typeface="+mj-lt"/>
              <a:buAutoNum type="alphaUcPeriod"/>
            </a:pPr>
            <a:r>
              <a:rPr lang="en-US" sz="2400" dirty="0"/>
              <a:t>87 - 75 - 100 - 116 - 185 - 22 - 11 – 3</a:t>
            </a:r>
          </a:p>
          <a:p>
            <a:pPr marL="822960" lvl="1" indent="-457200">
              <a:buFont typeface="+mj-lt"/>
              <a:buAutoNum type="alphaUcPeriod"/>
            </a:pPr>
            <a:r>
              <a:rPr lang="en-US" sz="2400" dirty="0"/>
              <a:t>100 - 116 - 185 - 3 - 11 - 22 - 75 – </a:t>
            </a:r>
            <a:r>
              <a:rPr lang="en-US" sz="2400" dirty="0"/>
              <a:t>87</a:t>
            </a:r>
            <a:endParaRPr lang="en-US" sz="2400"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12</a:t>
            </a:fld>
            <a:endParaRPr lang="en-US"/>
          </a:p>
        </p:txBody>
      </p:sp>
    </p:spTree>
    <p:extLst>
      <p:ext uri="{BB962C8B-B14F-4D97-AF65-F5344CB8AC3E}">
        <p14:creationId xmlns:p14="http://schemas.microsoft.com/office/powerpoint/2010/main" val="2468618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exercise 5 – Section 12.4.2</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a:t>Consider a disk queue holding requests to the following cylinders in the listed order: 116, 22, 3, 11, 75, 185, 100, 87. Using the SSTF scheduling algorithm, what is the order that the requests are serviced, assuming the disk head is at cylinder 88 and moving upward through the cylinders?</a:t>
            </a:r>
          </a:p>
          <a:p>
            <a:pPr marL="822960" lvl="1" indent="-457200">
              <a:buFont typeface="+mj-lt"/>
              <a:buAutoNum type="alphaUcPeriod"/>
            </a:pPr>
            <a:r>
              <a:rPr lang="en-US" sz="2400" dirty="0"/>
              <a:t>116 - 22 - 3 - 11 - 75 - 185 - 100 – 87</a:t>
            </a:r>
          </a:p>
          <a:p>
            <a:pPr marL="822960" lvl="1" indent="-457200">
              <a:buFont typeface="+mj-lt"/>
              <a:buAutoNum type="alphaUcPeriod"/>
            </a:pPr>
            <a:r>
              <a:rPr lang="en-US" sz="2400" dirty="0"/>
              <a:t>100 - 116 - 185 - 87 - 75 - 22 - 11 – 3</a:t>
            </a:r>
          </a:p>
          <a:p>
            <a:pPr marL="822960" lvl="1" indent="-457200">
              <a:buFont typeface="+mj-lt"/>
              <a:buAutoNum type="alphaUcPeriod"/>
            </a:pPr>
            <a:r>
              <a:rPr lang="en-US" sz="2400" b="1" i="1" dirty="0"/>
              <a:t>87 - 75 - 100 - 116 - 185 - 22 - 11 – 3</a:t>
            </a:r>
          </a:p>
          <a:p>
            <a:pPr marL="822960" lvl="1" indent="-457200">
              <a:buFont typeface="+mj-lt"/>
              <a:buAutoNum type="alphaUcPeriod"/>
            </a:pPr>
            <a:r>
              <a:rPr lang="en-US" sz="2400" dirty="0"/>
              <a:t>100 - 116 - 185 - 3 - 11 - 22 - 75 - 87</a:t>
            </a:r>
          </a:p>
          <a:p>
            <a:pPr marL="0" indent="0">
              <a:buNone/>
            </a:pPr>
            <a:endParaRPr lang="en-US"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13</a:t>
            </a:fld>
            <a:endParaRPr lang="en-US"/>
          </a:p>
        </p:txBody>
      </p:sp>
    </p:spTree>
    <p:extLst>
      <p:ext uri="{BB962C8B-B14F-4D97-AF65-F5344CB8AC3E}">
        <p14:creationId xmlns:p14="http://schemas.microsoft.com/office/powerpoint/2010/main" val="3503375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exercise 6 – Section 12.4.4</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a:t>Consider a disk queue holding requests to the following cylinders in the listed order: 116, 22, 3, 11, 75, 185, 100, 87. Using the C-SCAN scheduling algorithm, what is the order that the requests are serviced, assuming the disk head is at cylinder 88 and moving upward through the cylinders?</a:t>
            </a:r>
          </a:p>
          <a:p>
            <a:pPr marL="822960" lvl="1" indent="-457200">
              <a:buFont typeface="+mj-lt"/>
              <a:buAutoNum type="alphaUcPeriod"/>
            </a:pPr>
            <a:r>
              <a:rPr lang="en-US" sz="2400" dirty="0"/>
              <a:t>116 - 22 - 3 - 11 - 75 - 185 - 100 – 87</a:t>
            </a:r>
          </a:p>
          <a:p>
            <a:pPr marL="822960" lvl="1" indent="-457200">
              <a:buFont typeface="+mj-lt"/>
              <a:buAutoNum type="alphaUcPeriod"/>
            </a:pPr>
            <a:r>
              <a:rPr lang="en-US" sz="2400" dirty="0"/>
              <a:t>100 - 116 - 185 - 87 - 75 - 22 - 11 – 3</a:t>
            </a:r>
          </a:p>
          <a:p>
            <a:pPr marL="822960" lvl="1" indent="-457200">
              <a:buFont typeface="+mj-lt"/>
              <a:buAutoNum type="alphaUcPeriod"/>
            </a:pPr>
            <a:r>
              <a:rPr lang="en-US" sz="2400" dirty="0"/>
              <a:t>87 - 75 - 100 - 116 - 185 - 22 - 11 – 3</a:t>
            </a:r>
            <a:endParaRPr lang="en-US" sz="2400" b="1" i="1" dirty="0"/>
          </a:p>
          <a:p>
            <a:pPr marL="822960" lvl="1" indent="-457200">
              <a:buFont typeface="+mj-lt"/>
              <a:buAutoNum type="alphaUcPeriod"/>
            </a:pPr>
            <a:r>
              <a:rPr lang="en-US" sz="2400" b="1" i="1" dirty="0"/>
              <a:t>100 - 116 - 185 - 3 - 11 - 22 - 75 - </a:t>
            </a:r>
            <a:r>
              <a:rPr lang="en-US" sz="2400" b="1" i="1" dirty="0"/>
              <a:t>87</a:t>
            </a:r>
            <a:endParaRPr lang="en-US" sz="2400" b="1" i="1"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14</a:t>
            </a:fld>
            <a:endParaRPr lang="en-US"/>
          </a:p>
        </p:txBody>
      </p:sp>
    </p:spTree>
    <p:extLst>
      <p:ext uri="{BB962C8B-B14F-4D97-AF65-F5344CB8AC3E}">
        <p14:creationId xmlns:p14="http://schemas.microsoft.com/office/powerpoint/2010/main" val="282249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exercise 7 – Section 12.4</a:t>
            </a:r>
            <a:endParaRPr lang="en-US" dirty="0"/>
          </a:p>
        </p:txBody>
      </p:sp>
      <p:sp>
        <p:nvSpPr>
          <p:cNvPr id="3" name="Content Placeholder 2"/>
          <p:cNvSpPr>
            <a:spLocks noGrp="1"/>
          </p:cNvSpPr>
          <p:nvPr>
            <p:ph sz="quarter" idx="1"/>
          </p:nvPr>
        </p:nvSpPr>
        <p:spPr/>
        <p:txBody>
          <a:bodyPr/>
          <a:lstStyle/>
          <a:p>
            <a:pPr marL="0" indent="0">
              <a:buNone/>
            </a:pPr>
            <a:r>
              <a:rPr lang="en-US" dirty="0"/>
              <a:t>Which of the following disk head scheduling algorithms does not take into account the current position of the disk head?</a:t>
            </a:r>
          </a:p>
          <a:p>
            <a:pPr marL="822960" lvl="1" indent="-457200">
              <a:buFont typeface="+mj-lt"/>
              <a:buAutoNum type="alphaUcPeriod"/>
            </a:pPr>
            <a:r>
              <a:rPr lang="en-US" sz="2400" b="1" i="1" dirty="0"/>
              <a:t>FCFS</a:t>
            </a:r>
            <a:r>
              <a:rPr lang="en-US" sz="2400" dirty="0"/>
              <a:t> </a:t>
            </a:r>
          </a:p>
          <a:p>
            <a:pPr marL="822960" lvl="1" indent="-457200">
              <a:buFont typeface="+mj-lt"/>
              <a:buAutoNum type="alphaUcPeriod"/>
            </a:pPr>
            <a:r>
              <a:rPr lang="en-US" sz="2400" dirty="0"/>
              <a:t>SSTF</a:t>
            </a:r>
          </a:p>
          <a:p>
            <a:pPr marL="822960" lvl="1" indent="-457200">
              <a:buFont typeface="+mj-lt"/>
              <a:buAutoNum type="alphaUcPeriod"/>
            </a:pPr>
            <a:r>
              <a:rPr lang="en-US" sz="2400" dirty="0"/>
              <a:t>SCAN </a:t>
            </a:r>
          </a:p>
          <a:p>
            <a:pPr marL="822960" lvl="1" indent="-457200">
              <a:buFont typeface="+mj-lt"/>
              <a:buAutoNum type="alphaUcPeriod"/>
            </a:pPr>
            <a:r>
              <a:rPr lang="en-US" sz="2400" dirty="0"/>
              <a:t>LOOK</a:t>
            </a:r>
          </a:p>
          <a:p>
            <a:pPr marL="0" indent="0">
              <a:buNone/>
            </a:pPr>
            <a:endParaRPr lang="en-US"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15</a:t>
            </a:fld>
            <a:endParaRPr lang="en-US"/>
          </a:p>
        </p:txBody>
      </p:sp>
    </p:spTree>
    <p:extLst>
      <p:ext uri="{BB962C8B-B14F-4D97-AF65-F5344CB8AC3E}">
        <p14:creationId xmlns:p14="http://schemas.microsoft.com/office/powerpoint/2010/main" val="1947907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exercise 8 – Section 12.4.5</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a:t>What are the factors influencing the selection of a disk-scheduling algorithm?</a:t>
            </a:r>
          </a:p>
          <a:p>
            <a:pPr marL="0" indent="0">
              <a:buNone/>
            </a:pPr>
            <a:r>
              <a:rPr lang="en-US" dirty="0"/>
              <a:t>	</a:t>
            </a:r>
          </a:p>
          <a:p>
            <a:pPr marL="0" indent="0">
              <a:buNone/>
            </a:pPr>
            <a:r>
              <a:rPr lang="en-US" b="1" dirty="0"/>
              <a:t>Answer: </a:t>
            </a:r>
            <a:r>
              <a:rPr lang="en-US" dirty="0"/>
              <a:t>Performance of a scheduling algorithm depends heavily on the number and types of requests. Requests for disk service can be greatly influenced by the file-allocation method. The location of directories and index blocks is also important. Other considerations for scheduling may involve rotational latency (instead of simply seek distances) and operating system constraints, such as demand paging.</a:t>
            </a:r>
          </a:p>
          <a:p>
            <a:pPr marL="0" indent="0">
              <a:buNone/>
            </a:pPr>
            <a:r>
              <a:rPr lang="en-US" dirty="0"/>
              <a:t> </a:t>
            </a:r>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16</a:t>
            </a:fld>
            <a:endParaRPr lang="en-US"/>
          </a:p>
        </p:txBody>
      </p:sp>
    </p:spTree>
    <p:extLst>
      <p:ext uri="{BB962C8B-B14F-4D97-AF65-F5344CB8AC3E}">
        <p14:creationId xmlns:p14="http://schemas.microsoft.com/office/powerpoint/2010/main" val="2920376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exercise 9 – Section 12.7.2</a:t>
            </a:r>
            <a:endParaRPr lang="en-US" dirty="0"/>
          </a:p>
        </p:txBody>
      </p:sp>
      <p:sp>
        <p:nvSpPr>
          <p:cNvPr id="3" name="Content Placeholder 2"/>
          <p:cNvSpPr>
            <a:spLocks noGrp="1"/>
          </p:cNvSpPr>
          <p:nvPr>
            <p:ph sz="quarter" idx="1"/>
          </p:nvPr>
        </p:nvSpPr>
        <p:spPr/>
        <p:txBody>
          <a:bodyPr/>
          <a:lstStyle/>
          <a:p>
            <a:pPr marL="0" indent="0">
              <a:buNone/>
            </a:pPr>
            <a:r>
              <a:rPr lang="en-US" dirty="0"/>
              <a:t>Describe one technique that can enable multiple disks to be used to improve data transfer rate.</a:t>
            </a:r>
          </a:p>
          <a:p>
            <a:pPr marL="0" indent="0">
              <a:buNone/>
            </a:pPr>
            <a:r>
              <a:rPr lang="en-US" dirty="0"/>
              <a:t> </a:t>
            </a:r>
          </a:p>
          <a:p>
            <a:pPr marL="0" indent="0">
              <a:buNone/>
            </a:pPr>
            <a:r>
              <a:rPr lang="en-US" b="1" dirty="0"/>
              <a:t>Answer: </a:t>
            </a:r>
            <a:r>
              <a:rPr lang="en-US" dirty="0"/>
              <a:t>One technique is bit-level striping. Bit-level striping consists of splitting the bits of each byte across multiple disks so that the data can be accessed from multiple disks in parallel. Another method is block-level striping where blocks of a file are striped across multiple disks. </a:t>
            </a:r>
          </a:p>
          <a:p>
            <a:pPr marL="0" indent="0">
              <a:buNone/>
            </a:pPr>
            <a:endParaRPr lang="en-US"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17</a:t>
            </a:fld>
            <a:endParaRPr lang="en-US"/>
          </a:p>
        </p:txBody>
      </p:sp>
    </p:spTree>
    <p:extLst>
      <p:ext uri="{BB962C8B-B14F-4D97-AF65-F5344CB8AC3E}">
        <p14:creationId xmlns:p14="http://schemas.microsoft.com/office/powerpoint/2010/main" val="3784298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exercise 10 – Section 12.1.2</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a:t>Which of the following statements regarding solid state disks (SSDs) is false?</a:t>
            </a:r>
          </a:p>
          <a:p>
            <a:pPr marL="822960" lvl="1" indent="-457200">
              <a:buFont typeface="+mj-lt"/>
              <a:buAutoNum type="alphaUcPeriod"/>
            </a:pPr>
            <a:r>
              <a:rPr lang="en-US" sz="2400" b="1" i="1" dirty="0"/>
              <a:t>They generally consume more power than traditional hard disks.</a:t>
            </a:r>
          </a:p>
          <a:p>
            <a:pPr marL="822960" lvl="1" indent="-457200">
              <a:buFont typeface="+mj-lt"/>
              <a:buAutoNum type="alphaUcPeriod"/>
            </a:pPr>
            <a:r>
              <a:rPr lang="en-US" sz="2400" dirty="0"/>
              <a:t>They have the same characteristics as magnetic hard disks, but can be more reliable.</a:t>
            </a:r>
          </a:p>
          <a:p>
            <a:pPr marL="822960" lvl="1" indent="-457200">
              <a:buFont typeface="+mj-lt"/>
              <a:buAutoNum type="alphaUcPeriod"/>
            </a:pPr>
            <a:r>
              <a:rPr lang="en-US" sz="2400" dirty="0"/>
              <a:t>They are generally more expensive per megabyte than traditional hard disks.</a:t>
            </a:r>
          </a:p>
          <a:p>
            <a:pPr marL="822960" lvl="1" indent="-457200">
              <a:buFont typeface="+mj-lt"/>
              <a:buAutoNum type="alphaUcPeriod"/>
            </a:pPr>
            <a:r>
              <a:rPr lang="en-US" sz="2400" dirty="0"/>
              <a:t>They have no seek time or latency.</a:t>
            </a:r>
          </a:p>
          <a:p>
            <a:pPr marL="0" indent="0">
              <a:buNone/>
            </a:pPr>
            <a:r>
              <a:rPr lang="en-US" dirty="0"/>
              <a:t> </a:t>
            </a:r>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18</a:t>
            </a:fld>
            <a:endParaRPr lang="en-US"/>
          </a:p>
        </p:txBody>
      </p:sp>
    </p:spTree>
    <p:extLst>
      <p:ext uri="{BB962C8B-B14F-4D97-AF65-F5344CB8AC3E}">
        <p14:creationId xmlns:p14="http://schemas.microsoft.com/office/powerpoint/2010/main" val="3131505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13: I/O Systems</a:t>
            </a:r>
            <a:br>
              <a:rPr lang="en-US" dirty="0"/>
            </a:br>
            <a:endParaRPr lang="en-US" dirty="0"/>
          </a:p>
        </p:txBody>
      </p:sp>
      <p:sp>
        <p:nvSpPr>
          <p:cNvPr id="3" name="Content Placeholder 2"/>
          <p:cNvSpPr>
            <a:spLocks noGrp="1"/>
          </p:cNvSpPr>
          <p:nvPr>
            <p:ph sz="quarter" idx="1"/>
          </p:nvPr>
        </p:nvSpPr>
        <p:spPr/>
        <p:txBody>
          <a:bodyPr/>
          <a:lstStyle/>
          <a:p>
            <a:r>
              <a:rPr lang="en-US" dirty="0" smtClean="0"/>
              <a:t>The </a:t>
            </a:r>
            <a:r>
              <a:rPr lang="en-US" dirty="0"/>
              <a:t>role of the operating system in computer I/O is to manage and control I/O operations and I/O devices. </a:t>
            </a:r>
            <a:endParaRPr lang="en-US" dirty="0" smtClean="0"/>
          </a:p>
          <a:p>
            <a:r>
              <a:rPr lang="en-US" dirty="0" smtClean="0"/>
              <a:t>Operating </a:t>
            </a:r>
            <a:r>
              <a:rPr lang="en-US" dirty="0"/>
              <a:t>system kernel’s I/O subsystem provides numerous services such as scheduling, buffering, caching, spooling, device reservation, and error handling</a:t>
            </a:r>
            <a:r>
              <a:rPr lang="en-US" dirty="0" smtClean="0"/>
              <a:t>.</a:t>
            </a:r>
          </a:p>
          <a:p>
            <a:r>
              <a:rPr lang="en-US" dirty="0" smtClean="0"/>
              <a:t> </a:t>
            </a:r>
            <a:r>
              <a:rPr lang="en-US" dirty="0"/>
              <a:t>I/O system calls usually block the processes that issue them, but non-blocking asynchronous calls are available for the kernel and applications when needed.</a:t>
            </a:r>
          </a:p>
          <a:p>
            <a:endParaRPr lang="en-US"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19</a:t>
            </a:fld>
            <a:endParaRPr lang="en-US"/>
          </a:p>
        </p:txBody>
      </p:sp>
    </p:spTree>
    <p:extLst>
      <p:ext uri="{BB962C8B-B14F-4D97-AF65-F5344CB8AC3E}">
        <p14:creationId xmlns:p14="http://schemas.microsoft.com/office/powerpoint/2010/main" val="475790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12: Mass Storage Structure</a:t>
            </a:r>
          </a:p>
        </p:txBody>
      </p:sp>
      <p:sp>
        <p:nvSpPr>
          <p:cNvPr id="4" name="Content Placeholder 3"/>
          <p:cNvSpPr>
            <a:spLocks noGrp="1"/>
          </p:cNvSpPr>
          <p:nvPr>
            <p:ph idx="1"/>
          </p:nvPr>
        </p:nvSpPr>
        <p:spPr>
          <a:xfrm>
            <a:off x="1981200" y="1600200"/>
            <a:ext cx="8153400" cy="4495800"/>
          </a:xfrm>
        </p:spPr>
        <p:txBody>
          <a:bodyPr>
            <a:normAutofit/>
          </a:bodyPr>
          <a:lstStyle/>
          <a:p>
            <a:pPr marL="0" indent="0">
              <a:buNone/>
            </a:pPr>
            <a:r>
              <a:rPr lang="en-US" dirty="0" smtClean="0"/>
              <a:t>Modern </a:t>
            </a:r>
            <a:r>
              <a:rPr lang="en-US" dirty="0"/>
              <a:t>disk drives are structured as large one-dimensional arrays of logical disk blocks. </a:t>
            </a:r>
            <a:endParaRPr lang="en-US" dirty="0" smtClean="0"/>
          </a:p>
          <a:p>
            <a:pPr marL="0" indent="0">
              <a:buNone/>
            </a:pPr>
            <a:r>
              <a:rPr lang="en-US" dirty="0" smtClean="0"/>
              <a:t>Each </a:t>
            </a:r>
            <a:r>
              <a:rPr lang="en-US" dirty="0"/>
              <a:t>disk I/O request specifies the address on the disk to be referenced, in the form of a logical block </a:t>
            </a:r>
            <a:r>
              <a:rPr lang="en-US" dirty="0" smtClean="0"/>
              <a:t>number.</a:t>
            </a:r>
          </a:p>
          <a:p>
            <a:pPr marL="0" indent="0">
              <a:buNone/>
            </a:pPr>
            <a:r>
              <a:rPr lang="en-US" dirty="0" smtClean="0"/>
              <a:t>Various </a:t>
            </a:r>
            <a:r>
              <a:rPr lang="en-US" dirty="0"/>
              <a:t>disk scheduling algorithms are introduced to show how to improve the effective bandwidth, the average response time, and the variance in response time. </a:t>
            </a:r>
            <a:endParaRPr lang="en-US" dirty="0" smtClean="0"/>
          </a:p>
          <a:p>
            <a:pPr marL="0" indent="0">
              <a:buNone/>
            </a:pPr>
            <a:r>
              <a:rPr lang="en-US" dirty="0" smtClean="0"/>
              <a:t>External </a:t>
            </a:r>
            <a:r>
              <a:rPr lang="en-US" dirty="0"/>
              <a:t>fragmentation can harm performance so operating systems should address this problem.</a:t>
            </a:r>
          </a:p>
          <a:p>
            <a:endParaRPr lang="en-US" dirty="0"/>
          </a:p>
        </p:txBody>
      </p:sp>
      <p:sp>
        <p:nvSpPr>
          <p:cNvPr id="3" name="Slide Number Placeholder 2"/>
          <p:cNvSpPr>
            <a:spLocks noGrp="1"/>
          </p:cNvSpPr>
          <p:nvPr>
            <p:ph type="sldNum" sz="quarter" idx="12"/>
          </p:nvPr>
        </p:nvSpPr>
        <p:spPr>
          <a:xfrm>
            <a:off x="10055788" y="5648960"/>
            <a:ext cx="548640" cy="396240"/>
          </a:xfrm>
          <a:prstGeom prst="bracketPair">
            <a:avLst>
              <a:gd name="adj" fmla="val 17949"/>
            </a:avLst>
          </a:prstGeom>
        </p:spPr>
        <p:txBody>
          <a:bodyPr>
            <a:normAutofit/>
          </a:bodyPr>
          <a:lstStyle/>
          <a:p>
            <a:fld id="{62E88D43-8AAA-45AA-847D-F920ED8D7372}" type="slidenum">
              <a:rPr lang="en-US" smtClean="0"/>
              <a:t>2</a:t>
            </a:fld>
            <a:endParaRPr lang="en-US"/>
          </a:p>
        </p:txBody>
      </p:sp>
    </p:spTree>
    <p:extLst>
      <p:ext uri="{BB962C8B-B14F-4D97-AF65-F5344CB8AC3E}">
        <p14:creationId xmlns:p14="http://schemas.microsoft.com/office/powerpoint/2010/main" val="2567702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427818" y="277417"/>
            <a:ext cx="7782983" cy="576263"/>
          </a:xfrm>
        </p:spPr>
        <p:txBody>
          <a:bodyPr vert="horz" lIns="64008" tIns="32004" rIns="64008" bIns="32004" rtlCol="0" anchor="ctr">
            <a:normAutofit fontScale="90000"/>
          </a:bodyPr>
          <a:lstStyle/>
          <a:p>
            <a:pPr eaLnBrk="1" hangingPunct="1"/>
            <a:r>
              <a:rPr lang="en-US" altLang="en-US" smtClean="0"/>
              <a:t>Chapter 13:  I/O Systems</a:t>
            </a:r>
          </a:p>
        </p:txBody>
      </p:sp>
      <p:sp>
        <p:nvSpPr>
          <p:cNvPr id="4099" name="Rectangle 3"/>
          <p:cNvSpPr>
            <a:spLocks noGrp="1" noChangeArrowheads="1"/>
          </p:cNvSpPr>
          <p:nvPr>
            <p:ph type="body" idx="1"/>
          </p:nvPr>
        </p:nvSpPr>
        <p:spPr/>
        <p:txBody>
          <a:bodyPr vert="horz" lIns="64008" tIns="32004" rIns="64008" bIns="32004" rtlCol="0">
            <a:normAutofit/>
          </a:bodyPr>
          <a:lstStyle/>
          <a:p>
            <a:r>
              <a:rPr lang="en-US" altLang="en-US" smtClean="0"/>
              <a:t>I/O Hardware</a:t>
            </a:r>
          </a:p>
          <a:p>
            <a:r>
              <a:rPr lang="en-US" altLang="en-US" smtClean="0"/>
              <a:t>Application I/O Interface</a:t>
            </a:r>
          </a:p>
          <a:p>
            <a:r>
              <a:rPr lang="en-US" altLang="en-US" smtClean="0"/>
              <a:t>Kernel I/O Subsystem</a:t>
            </a:r>
          </a:p>
          <a:p>
            <a:r>
              <a:rPr lang="en-US" altLang="en-US" smtClean="0"/>
              <a:t>Transforming I/O Requests to Hardware Operations</a:t>
            </a:r>
          </a:p>
          <a:p>
            <a:r>
              <a:rPr lang="en-US" altLang="en-US" smtClean="0"/>
              <a:t>STREAMS</a:t>
            </a:r>
          </a:p>
          <a:p>
            <a:r>
              <a:rPr lang="en-US" altLang="en-US" smtClean="0"/>
              <a:t>Performance</a:t>
            </a:r>
          </a:p>
        </p:txBody>
      </p:sp>
    </p:spTree>
    <p:extLst>
      <p:ext uri="{BB962C8B-B14F-4D97-AF65-F5344CB8AC3E}">
        <p14:creationId xmlns:p14="http://schemas.microsoft.com/office/powerpoint/2010/main" val="851800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13.6</a:t>
            </a:r>
            <a:endParaRPr lang="en-US" dirty="0"/>
          </a:p>
        </p:txBody>
      </p:sp>
      <p:sp>
        <p:nvSpPr>
          <p:cNvPr id="3" name="Content Placeholder 2"/>
          <p:cNvSpPr>
            <a:spLocks noGrp="1"/>
          </p:cNvSpPr>
          <p:nvPr>
            <p:ph sz="quarter" idx="1"/>
          </p:nvPr>
        </p:nvSpPr>
        <p:spPr>
          <a:xfrm>
            <a:off x="1981200" y="1600200"/>
            <a:ext cx="8305800" cy="4873752"/>
          </a:xfrm>
        </p:spPr>
        <p:txBody>
          <a:bodyPr>
            <a:normAutofit fontScale="92500" lnSpcReduction="10000"/>
          </a:bodyPr>
          <a:lstStyle/>
          <a:p>
            <a:pPr marL="0" indent="0">
              <a:buNone/>
            </a:pPr>
            <a:r>
              <a:rPr lang="en-US" dirty="0"/>
              <a:t>Describe three circumstances </a:t>
            </a:r>
            <a:r>
              <a:rPr lang="en-US" dirty="0" smtClean="0"/>
              <a:t>under which </a:t>
            </a:r>
            <a:r>
              <a:rPr lang="en-US" dirty="0"/>
              <a:t>blocking I/O should be used</a:t>
            </a:r>
            <a:r>
              <a:rPr lang="en-US" dirty="0" smtClean="0"/>
              <a:t>. Describe </a:t>
            </a:r>
            <a:r>
              <a:rPr lang="en-US" dirty="0"/>
              <a:t>three circumstances under which </a:t>
            </a:r>
            <a:r>
              <a:rPr lang="en-US" dirty="0" smtClean="0"/>
              <a:t>non blocking </a:t>
            </a:r>
            <a:r>
              <a:rPr lang="en-US" dirty="0"/>
              <a:t>I/O should </a:t>
            </a:r>
            <a:r>
              <a:rPr lang="en-US" dirty="0" smtClean="0"/>
              <a:t>be  used</a:t>
            </a:r>
            <a:r>
              <a:rPr lang="en-US" dirty="0"/>
              <a:t>. Why not just implement </a:t>
            </a:r>
            <a:r>
              <a:rPr lang="en-US" dirty="0" smtClean="0"/>
              <a:t>non blocking </a:t>
            </a:r>
            <a:r>
              <a:rPr lang="en-US" dirty="0"/>
              <a:t>I/O and have </a:t>
            </a:r>
            <a:r>
              <a:rPr lang="en-US" dirty="0" smtClean="0"/>
              <a:t>processes busy-wait </a:t>
            </a:r>
            <a:r>
              <a:rPr lang="en-US" dirty="0"/>
              <a:t>until their device is ready?</a:t>
            </a:r>
          </a:p>
          <a:p>
            <a:pPr marL="0" indent="0">
              <a:buNone/>
            </a:pPr>
            <a:r>
              <a:rPr lang="en-US" b="1" dirty="0"/>
              <a:t>Answer:</a:t>
            </a:r>
          </a:p>
          <a:p>
            <a:pPr marL="0" indent="0">
              <a:buNone/>
            </a:pPr>
            <a:r>
              <a:rPr lang="en-US" dirty="0"/>
              <a:t>Generally, blocking I/O is </a:t>
            </a:r>
            <a:r>
              <a:rPr lang="en-US" dirty="0" smtClean="0"/>
              <a:t>appropriate when </a:t>
            </a:r>
            <a:r>
              <a:rPr lang="en-US" dirty="0"/>
              <a:t>the </a:t>
            </a:r>
            <a:r>
              <a:rPr lang="en-US" dirty="0" smtClean="0"/>
              <a:t>process will </a:t>
            </a:r>
            <a:r>
              <a:rPr lang="en-US" dirty="0"/>
              <a:t>be </a:t>
            </a:r>
            <a:r>
              <a:rPr lang="en-US" dirty="0" smtClean="0"/>
              <a:t>waiting only </a:t>
            </a:r>
            <a:r>
              <a:rPr lang="en-US" dirty="0"/>
              <a:t>for one specific event. Examples include a disk, tape, or </a:t>
            </a:r>
            <a:r>
              <a:rPr lang="en-US" dirty="0" smtClean="0"/>
              <a:t>keyboard read </a:t>
            </a:r>
            <a:r>
              <a:rPr lang="en-US" dirty="0"/>
              <a:t>by an application program. Non-blocking I/O is useful when </a:t>
            </a:r>
            <a:r>
              <a:rPr lang="en-US" dirty="0" smtClean="0"/>
              <a:t>I/O may </a:t>
            </a:r>
            <a:r>
              <a:rPr lang="en-US" dirty="0"/>
              <a:t>come from more than one source and the order of the I/O </a:t>
            </a:r>
            <a:r>
              <a:rPr lang="en-US" dirty="0" smtClean="0"/>
              <a:t>arrival is </a:t>
            </a:r>
            <a:r>
              <a:rPr lang="en-US" dirty="0"/>
              <a:t>not predetermined. Examples include network daemons listening </a:t>
            </a:r>
            <a:r>
              <a:rPr lang="en-US" dirty="0" smtClean="0"/>
              <a:t>to more </a:t>
            </a:r>
            <a:r>
              <a:rPr lang="en-US" dirty="0"/>
              <a:t>than one network socket, window managers that accept </a:t>
            </a:r>
            <a:r>
              <a:rPr lang="en-US" dirty="0" smtClean="0"/>
              <a:t>mouse movement </a:t>
            </a:r>
            <a:r>
              <a:rPr lang="en-US" dirty="0"/>
              <a:t>as well as keyboard input, and I/O-management programs</a:t>
            </a:r>
            <a:r>
              <a:rPr lang="en-US" dirty="0" smtClean="0"/>
              <a:t>, such </a:t>
            </a:r>
            <a:r>
              <a:rPr lang="en-US" dirty="0"/>
              <a:t>as a copy command that copies data between I/O devices. In </a:t>
            </a:r>
            <a:r>
              <a:rPr lang="en-US" dirty="0" smtClean="0"/>
              <a:t>the last </a:t>
            </a:r>
            <a:r>
              <a:rPr lang="en-US" dirty="0"/>
              <a:t>case, the program could optimize its performance by buffering </a:t>
            </a:r>
            <a:r>
              <a:rPr lang="en-US" dirty="0" smtClean="0"/>
              <a:t>the input </a:t>
            </a:r>
            <a:r>
              <a:rPr lang="en-US" dirty="0"/>
              <a:t>and output and using non-blocking I/O to keep both devices </a:t>
            </a:r>
            <a:r>
              <a:rPr lang="en-US" dirty="0" smtClean="0"/>
              <a:t>fully occupied. Non-blocking </a:t>
            </a:r>
            <a:r>
              <a:rPr lang="en-US" dirty="0"/>
              <a:t>I/O is more complicated for programmers, because </a:t>
            </a:r>
            <a:r>
              <a:rPr lang="en-US" dirty="0" smtClean="0"/>
              <a:t>of the </a:t>
            </a:r>
            <a:r>
              <a:rPr lang="en-US" dirty="0"/>
              <a:t>asynchronous rendezvous that is </a:t>
            </a:r>
            <a:r>
              <a:rPr lang="en-US" dirty="0" smtClean="0"/>
              <a:t>needed when </a:t>
            </a:r>
            <a:r>
              <a:rPr lang="en-US" dirty="0"/>
              <a:t>an I/O occurs. Also</a:t>
            </a:r>
            <a:r>
              <a:rPr lang="en-US" dirty="0" smtClean="0"/>
              <a:t>, busy </a:t>
            </a:r>
            <a:r>
              <a:rPr lang="en-US" dirty="0"/>
              <a:t>waiting is less efficient than interrupt-driven I/O so the </a:t>
            </a:r>
            <a:r>
              <a:rPr lang="en-US" dirty="0" smtClean="0"/>
              <a:t>overall system </a:t>
            </a:r>
            <a:r>
              <a:rPr lang="en-US" dirty="0"/>
              <a:t>performance would decrease.</a:t>
            </a:r>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21</a:t>
            </a:fld>
            <a:endParaRPr lang="en-US"/>
          </a:p>
        </p:txBody>
      </p:sp>
    </p:spTree>
    <p:extLst>
      <p:ext uri="{BB962C8B-B14F-4D97-AF65-F5344CB8AC3E}">
        <p14:creationId xmlns:p14="http://schemas.microsoft.com/office/powerpoint/2010/main" val="3470870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exercise 1  section 13.2.2</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a:t>An interrupt priority scheme can be used to ____.</a:t>
            </a:r>
          </a:p>
          <a:p>
            <a:pPr marL="822960" lvl="1" indent="-457200">
              <a:buFont typeface="+mj-lt"/>
              <a:buAutoNum type="alphaUcPeriod"/>
            </a:pPr>
            <a:r>
              <a:rPr lang="en-US" sz="2400" dirty="0"/>
              <a:t>allow the most urgent work to be finished first</a:t>
            </a:r>
          </a:p>
          <a:p>
            <a:pPr marL="822960" lvl="1" indent="-457200">
              <a:buFont typeface="+mj-lt"/>
              <a:buAutoNum type="alphaUcPeriod"/>
            </a:pPr>
            <a:r>
              <a:rPr lang="en-US" sz="2400" dirty="0"/>
              <a:t>make it possible for high-priority interrupts to preempt the execution of a low priority interrupt</a:t>
            </a:r>
          </a:p>
          <a:p>
            <a:pPr marL="822960" lvl="1" indent="-457200">
              <a:buFont typeface="+mj-lt"/>
              <a:buAutoNum type="alphaUcPeriod"/>
            </a:pPr>
            <a:r>
              <a:rPr lang="en-US" sz="2400" dirty="0"/>
              <a:t>defer the handling of low-priority interrupt without masking off all interrupts</a:t>
            </a:r>
          </a:p>
          <a:p>
            <a:pPr marL="822960" lvl="1" indent="-457200">
              <a:buFont typeface="+mj-lt"/>
              <a:buAutoNum type="alphaUcPeriod"/>
            </a:pPr>
            <a:r>
              <a:rPr lang="en-US" sz="2400" b="1" i="1" dirty="0"/>
              <a:t>All of the above</a:t>
            </a:r>
          </a:p>
          <a:p>
            <a:pPr marL="0" indent="0">
              <a:buNone/>
            </a:pPr>
            <a:r>
              <a:rPr lang="en-US" dirty="0"/>
              <a:t> </a:t>
            </a:r>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22</a:t>
            </a:fld>
            <a:endParaRPr lang="en-US"/>
          </a:p>
        </p:txBody>
      </p:sp>
    </p:spTree>
    <p:extLst>
      <p:ext uri="{BB962C8B-B14F-4D97-AF65-F5344CB8AC3E}">
        <p14:creationId xmlns:p14="http://schemas.microsoft.com/office/powerpoint/2010/main" val="3783590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exercise 2 – section 13.3</a:t>
            </a:r>
            <a:endParaRPr lang="en-US" dirty="0"/>
          </a:p>
        </p:txBody>
      </p:sp>
      <p:sp>
        <p:nvSpPr>
          <p:cNvPr id="3" name="Content Placeholder 2"/>
          <p:cNvSpPr>
            <a:spLocks noGrp="1"/>
          </p:cNvSpPr>
          <p:nvPr>
            <p:ph sz="quarter" idx="1"/>
          </p:nvPr>
        </p:nvSpPr>
        <p:spPr/>
        <p:txBody>
          <a:bodyPr/>
          <a:lstStyle/>
          <a:p>
            <a:pPr marL="0" indent="0">
              <a:buNone/>
            </a:pPr>
            <a:r>
              <a:rPr lang="en-US" dirty="0"/>
              <a:t>A character-stream device ____.</a:t>
            </a:r>
          </a:p>
          <a:p>
            <a:pPr marL="822960" lvl="1" indent="-457200">
              <a:buFont typeface="+mj-lt"/>
              <a:buAutoNum type="alphaUcPeriod"/>
            </a:pPr>
            <a:r>
              <a:rPr lang="en-US" sz="2400" dirty="0"/>
              <a:t>transfers data in blocks of bytes</a:t>
            </a:r>
          </a:p>
          <a:p>
            <a:pPr marL="822960" lvl="1" indent="-457200">
              <a:buFont typeface="+mj-lt"/>
              <a:buAutoNum type="alphaUcPeriod"/>
            </a:pPr>
            <a:r>
              <a:rPr lang="en-US" sz="2400" b="1" i="1" dirty="0"/>
              <a:t>transfers data a byte at a time</a:t>
            </a:r>
          </a:p>
          <a:p>
            <a:pPr marL="822960" lvl="1" indent="-457200">
              <a:buFont typeface="+mj-lt"/>
              <a:buAutoNum type="alphaUcPeriod"/>
            </a:pPr>
            <a:r>
              <a:rPr lang="en-US" sz="2400" dirty="0"/>
              <a:t>is a device such as a disk drive</a:t>
            </a:r>
          </a:p>
          <a:p>
            <a:pPr marL="822960" lvl="1" indent="-457200">
              <a:buFont typeface="+mj-lt"/>
              <a:buAutoNum type="alphaUcPeriod"/>
            </a:pPr>
            <a:r>
              <a:rPr lang="en-US" sz="2400" dirty="0"/>
              <a:t>is similar to a random access device</a:t>
            </a:r>
          </a:p>
          <a:p>
            <a:pPr marL="0" indent="0">
              <a:buNone/>
            </a:pPr>
            <a:endParaRPr lang="en-US"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23</a:t>
            </a:fld>
            <a:endParaRPr lang="en-US"/>
          </a:p>
        </p:txBody>
      </p:sp>
    </p:spTree>
    <p:extLst>
      <p:ext uri="{BB962C8B-B14F-4D97-AF65-F5344CB8AC3E}">
        <p14:creationId xmlns:p14="http://schemas.microsoft.com/office/powerpoint/2010/main" val="2186236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exercise 3 – section 13.2.1</a:t>
            </a:r>
            <a:endParaRPr lang="en-US" dirty="0"/>
          </a:p>
        </p:txBody>
      </p:sp>
      <p:sp>
        <p:nvSpPr>
          <p:cNvPr id="3" name="Content Placeholder 2"/>
          <p:cNvSpPr>
            <a:spLocks noGrp="1"/>
          </p:cNvSpPr>
          <p:nvPr>
            <p:ph sz="quarter" idx="1"/>
          </p:nvPr>
        </p:nvSpPr>
        <p:spPr/>
        <p:txBody>
          <a:bodyPr/>
          <a:lstStyle/>
          <a:p>
            <a:pPr marL="0" indent="0">
              <a:buNone/>
            </a:pPr>
            <a:r>
              <a:rPr lang="en-US" dirty="0"/>
              <a:t>Explain the concept of polling between a host and a controller. </a:t>
            </a:r>
          </a:p>
          <a:p>
            <a:pPr marL="0" indent="0">
              <a:buNone/>
            </a:pPr>
            <a:r>
              <a:rPr lang="en-US" dirty="0"/>
              <a:t> </a:t>
            </a:r>
          </a:p>
          <a:p>
            <a:pPr marL="0" indent="0">
              <a:buNone/>
            </a:pPr>
            <a:r>
              <a:rPr lang="en-US" b="1" dirty="0"/>
              <a:t>Answer: </a:t>
            </a:r>
            <a:r>
              <a:rPr lang="en-US" dirty="0"/>
              <a:t>When a host tries to access the controller, it constantly reads the status of a "busy register" and waits for the register to clear. This repetitive checking is termed polling. </a:t>
            </a:r>
          </a:p>
          <a:p>
            <a:pPr marL="0" indent="0">
              <a:buNone/>
            </a:pPr>
            <a:r>
              <a:rPr lang="en-US" dirty="0"/>
              <a:t> </a:t>
            </a:r>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24</a:t>
            </a:fld>
            <a:endParaRPr lang="en-US"/>
          </a:p>
        </p:txBody>
      </p:sp>
    </p:spTree>
    <p:extLst>
      <p:ext uri="{BB962C8B-B14F-4D97-AF65-F5344CB8AC3E}">
        <p14:creationId xmlns:p14="http://schemas.microsoft.com/office/powerpoint/2010/main" val="456967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exercise 4 – section 13.4.2</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a:t>What are the three reasons that buffering is performed?</a:t>
            </a:r>
          </a:p>
          <a:p>
            <a:pPr marL="0" indent="0">
              <a:buNone/>
            </a:pPr>
            <a:r>
              <a:rPr lang="en-US" dirty="0"/>
              <a:t> </a:t>
            </a:r>
          </a:p>
          <a:p>
            <a:pPr marL="0" indent="0">
              <a:buNone/>
            </a:pPr>
            <a:r>
              <a:rPr lang="en-US" b="1" dirty="0"/>
              <a:t>Answer: </a:t>
            </a:r>
            <a:r>
              <a:rPr lang="en-US" dirty="0"/>
              <a:t>A buffer is a memory area that stores data while they are transferred between two devices or between a device and an application. One reason for buffering is handle data when speed mismatches between the producer and consumer of a data stream exist. The second reason is to adapt between devices that have different data-transfer sizes. The third reason is to support copy semantics for application I/O.</a:t>
            </a:r>
          </a:p>
          <a:p>
            <a:pPr marL="0" indent="0">
              <a:buNone/>
            </a:pPr>
            <a:r>
              <a:rPr lang="en-US" dirty="0"/>
              <a:t>  </a:t>
            </a:r>
          </a:p>
          <a:p>
            <a:endParaRPr lang="en-US"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25</a:t>
            </a:fld>
            <a:endParaRPr lang="en-US"/>
          </a:p>
        </p:txBody>
      </p:sp>
    </p:spTree>
    <p:extLst>
      <p:ext uri="{BB962C8B-B14F-4D97-AF65-F5344CB8AC3E}">
        <p14:creationId xmlns:p14="http://schemas.microsoft.com/office/powerpoint/2010/main" val="4125408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exercise 5</a:t>
            </a:r>
            <a:endParaRPr lang="en-US" dirty="0"/>
          </a:p>
        </p:txBody>
      </p:sp>
      <p:sp>
        <p:nvSpPr>
          <p:cNvPr id="3" name="Content Placeholder 2"/>
          <p:cNvSpPr>
            <a:spLocks noGrp="1"/>
          </p:cNvSpPr>
          <p:nvPr>
            <p:ph sz="quarter" idx="1"/>
          </p:nvPr>
        </p:nvSpPr>
        <p:spPr>
          <a:xfrm>
            <a:off x="2057400" y="1600200"/>
            <a:ext cx="7772400" cy="4873752"/>
          </a:xfrm>
        </p:spPr>
        <p:txBody>
          <a:bodyPr>
            <a:normAutofit/>
          </a:bodyPr>
          <a:lstStyle/>
          <a:p>
            <a:pPr marL="0" indent="0">
              <a:buNone/>
            </a:pPr>
            <a:r>
              <a:rPr lang="en-US" dirty="0"/>
              <a:t>What are the various kinds of performance overheads associated </a:t>
            </a:r>
            <a:r>
              <a:rPr lang="en-US" dirty="0" smtClean="0"/>
              <a:t>with servicing </a:t>
            </a:r>
            <a:r>
              <a:rPr lang="en-US" dirty="0"/>
              <a:t>an interrupt?</a:t>
            </a:r>
          </a:p>
          <a:p>
            <a:pPr marL="0" indent="0">
              <a:buNone/>
            </a:pPr>
            <a:r>
              <a:rPr lang="en-US" b="1" dirty="0"/>
              <a:t>Answer:</a:t>
            </a:r>
          </a:p>
          <a:p>
            <a:pPr marL="0" indent="0">
              <a:buNone/>
            </a:pPr>
            <a:r>
              <a:rPr lang="en-US" dirty="0"/>
              <a:t>When an interrupt occurs the currently executing process is </a:t>
            </a:r>
            <a:r>
              <a:rPr lang="en-US" dirty="0" smtClean="0"/>
              <a:t>interrupted and </a:t>
            </a:r>
            <a:r>
              <a:rPr lang="en-US" dirty="0"/>
              <a:t>its state is stored in the appropriate process control block. </a:t>
            </a:r>
            <a:r>
              <a:rPr lang="en-US" dirty="0" smtClean="0"/>
              <a:t>The interrupt </a:t>
            </a:r>
            <a:r>
              <a:rPr lang="en-US" dirty="0"/>
              <a:t>service routine is then dispatched in order to deal </a:t>
            </a:r>
            <a:r>
              <a:rPr lang="en-US" dirty="0" smtClean="0"/>
              <a:t>with the </a:t>
            </a:r>
            <a:r>
              <a:rPr lang="en-US" dirty="0"/>
              <a:t>interrupt. On completion of handling of the interrupt, the </a:t>
            </a:r>
            <a:r>
              <a:rPr lang="en-US" dirty="0" smtClean="0"/>
              <a:t>state of </a:t>
            </a:r>
            <a:r>
              <a:rPr lang="en-US" dirty="0"/>
              <a:t>the process is restored and the process is resumed. Therefore, </a:t>
            </a:r>
            <a:r>
              <a:rPr lang="en-US" dirty="0" smtClean="0"/>
              <a:t>the performance </a:t>
            </a:r>
            <a:r>
              <a:rPr lang="en-US" dirty="0"/>
              <a:t>overheads include the cost of saving and restoring </a:t>
            </a:r>
            <a:r>
              <a:rPr lang="en-US" dirty="0" smtClean="0"/>
              <a:t>process state </a:t>
            </a:r>
            <a:r>
              <a:rPr lang="en-US" dirty="0"/>
              <a:t>and the cost of flushing the instruction pipeline and restoring </a:t>
            </a:r>
            <a:r>
              <a:rPr lang="en-US" dirty="0" smtClean="0"/>
              <a:t>the instructions </a:t>
            </a:r>
            <a:r>
              <a:rPr lang="en-US" dirty="0"/>
              <a:t>into the pipeline when the process is restarted.</a:t>
            </a:r>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26</a:t>
            </a:fld>
            <a:endParaRPr lang="en-US"/>
          </a:p>
        </p:txBody>
      </p:sp>
    </p:spTree>
    <p:extLst>
      <p:ext uri="{BB962C8B-B14F-4D97-AF65-F5344CB8AC3E}">
        <p14:creationId xmlns:p14="http://schemas.microsoft.com/office/powerpoint/2010/main" val="373851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exercise 6 – section 13.3.4</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a:t>Which of the following is true of a blocking system call?</a:t>
            </a:r>
          </a:p>
          <a:p>
            <a:pPr marL="822960" lvl="1" indent="-457200">
              <a:buFont typeface="+mj-lt"/>
              <a:buAutoNum type="alphaUcPeriod"/>
            </a:pPr>
            <a:r>
              <a:rPr lang="en-US" sz="2400" dirty="0"/>
              <a:t>The application continues to execute its code when the call is issued.  </a:t>
            </a:r>
          </a:p>
          <a:p>
            <a:pPr marL="822960" lvl="1" indent="-457200">
              <a:buFont typeface="+mj-lt"/>
              <a:buAutoNum type="alphaUcPeriod"/>
            </a:pPr>
            <a:r>
              <a:rPr lang="en-US" sz="2400" dirty="0"/>
              <a:t>The call returns immediately without waiting for the I/O to complete.</a:t>
            </a:r>
          </a:p>
          <a:p>
            <a:pPr marL="822960" lvl="1" indent="-457200">
              <a:buFont typeface="+mj-lt"/>
              <a:buAutoNum type="alphaUcPeriod"/>
            </a:pPr>
            <a:r>
              <a:rPr lang="en-US" sz="2400" b="1" i="1" dirty="0"/>
              <a:t>The execution of the application is suspended when the call is issued.</a:t>
            </a:r>
          </a:p>
          <a:p>
            <a:pPr marL="822960" lvl="1" indent="-457200">
              <a:buFont typeface="+mj-lt"/>
              <a:buAutoNum type="alphaUcPeriod"/>
            </a:pPr>
            <a:r>
              <a:rPr lang="en-US" sz="2400" dirty="0"/>
              <a:t>Blocking application code is harder to understand than </a:t>
            </a:r>
            <a:r>
              <a:rPr lang="en-US" sz="2400" dirty="0"/>
              <a:t>non blocking </a:t>
            </a:r>
            <a:r>
              <a:rPr lang="en-US" sz="2400" dirty="0"/>
              <a:t>application code</a:t>
            </a:r>
          </a:p>
          <a:p>
            <a:pPr marL="0" indent="0">
              <a:buNone/>
            </a:pPr>
            <a:r>
              <a:rPr lang="en-US" dirty="0"/>
              <a:t> </a:t>
            </a:r>
          </a:p>
          <a:p>
            <a:pPr marL="0" indent="0">
              <a:buNone/>
            </a:pPr>
            <a:endParaRPr lang="en-US"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27</a:t>
            </a:fld>
            <a:endParaRPr lang="en-US"/>
          </a:p>
        </p:txBody>
      </p:sp>
    </p:spTree>
    <p:extLst>
      <p:ext uri="{BB962C8B-B14F-4D97-AF65-F5344CB8AC3E}">
        <p14:creationId xmlns:p14="http://schemas.microsoft.com/office/powerpoint/2010/main" val="2365681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exercise 7 – section 13.4.4</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a:t>A(n) ____ is a buffer that holds output for a device that cannot accept interleaved data streams.</a:t>
            </a:r>
          </a:p>
          <a:p>
            <a:pPr marL="822960" lvl="1" indent="-457200">
              <a:buFont typeface="+mj-lt"/>
              <a:buAutoNum type="alphaUcPeriod"/>
            </a:pPr>
            <a:r>
              <a:rPr lang="en-US" sz="2400" dirty="0"/>
              <a:t>escape</a:t>
            </a:r>
          </a:p>
          <a:p>
            <a:pPr marL="822960" lvl="1" indent="-457200">
              <a:buFont typeface="+mj-lt"/>
              <a:buAutoNum type="alphaUcPeriod"/>
            </a:pPr>
            <a:r>
              <a:rPr lang="en-US" sz="2400" dirty="0"/>
              <a:t>block device</a:t>
            </a:r>
          </a:p>
          <a:p>
            <a:pPr marL="822960" lvl="1" indent="-457200">
              <a:buFont typeface="+mj-lt"/>
              <a:buAutoNum type="alphaUcPeriod"/>
            </a:pPr>
            <a:r>
              <a:rPr lang="en-US" sz="2400" dirty="0"/>
              <a:t>cache</a:t>
            </a:r>
          </a:p>
          <a:p>
            <a:pPr marL="822960" lvl="1" indent="-457200">
              <a:buFont typeface="+mj-lt"/>
              <a:buAutoNum type="alphaUcPeriod"/>
            </a:pPr>
            <a:r>
              <a:rPr lang="en-US" sz="2400" b="1" i="1" dirty="0"/>
              <a:t>spool</a:t>
            </a:r>
          </a:p>
          <a:p>
            <a:pPr marL="0" indent="0">
              <a:buNone/>
            </a:pPr>
            <a:endParaRPr lang="en-US"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28</a:t>
            </a:fld>
            <a:endParaRPr lang="en-US"/>
          </a:p>
        </p:txBody>
      </p:sp>
    </p:spTree>
    <p:extLst>
      <p:ext uri="{BB962C8B-B14F-4D97-AF65-F5344CB8AC3E}">
        <p14:creationId xmlns:p14="http://schemas.microsoft.com/office/powerpoint/2010/main" val="657702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exercise 8 – section 13.7</a:t>
            </a:r>
            <a:endParaRPr lang="en-US" dirty="0"/>
          </a:p>
        </p:txBody>
      </p:sp>
      <p:sp>
        <p:nvSpPr>
          <p:cNvPr id="3" name="Content Placeholder 2"/>
          <p:cNvSpPr>
            <a:spLocks noGrp="1"/>
          </p:cNvSpPr>
          <p:nvPr>
            <p:ph sz="quarter" idx="1"/>
          </p:nvPr>
        </p:nvSpPr>
        <p:spPr/>
        <p:txBody>
          <a:bodyPr/>
          <a:lstStyle/>
          <a:p>
            <a:pPr marL="0" indent="0">
              <a:buNone/>
            </a:pPr>
            <a:r>
              <a:rPr lang="en-US" dirty="0"/>
              <a:t>Which of the following is a principle that can improve the efficiency of I/O? </a:t>
            </a:r>
          </a:p>
          <a:p>
            <a:pPr marL="822960" lvl="1" indent="-457200">
              <a:buFont typeface="+mj-lt"/>
              <a:buAutoNum type="alphaUcPeriod"/>
            </a:pPr>
            <a:r>
              <a:rPr lang="en-US" sz="2400" dirty="0"/>
              <a:t>Increase the number of context switches.</a:t>
            </a:r>
          </a:p>
          <a:p>
            <a:pPr marL="822960" lvl="1" indent="-457200">
              <a:buFont typeface="+mj-lt"/>
              <a:buAutoNum type="alphaUcPeriod"/>
            </a:pPr>
            <a:r>
              <a:rPr lang="en-US" sz="2400" dirty="0"/>
              <a:t>Use small data transfers</a:t>
            </a:r>
          </a:p>
          <a:p>
            <a:pPr marL="822960" lvl="1" indent="-457200">
              <a:buFont typeface="+mj-lt"/>
              <a:buAutoNum type="alphaUcPeriod"/>
            </a:pPr>
            <a:r>
              <a:rPr lang="en-US" sz="2400" b="1" i="1" dirty="0"/>
              <a:t>Move processing primitives into hardware</a:t>
            </a:r>
          </a:p>
          <a:p>
            <a:pPr marL="822960" lvl="1" indent="-457200">
              <a:buFont typeface="+mj-lt"/>
              <a:buAutoNum type="alphaUcPeriod"/>
            </a:pPr>
            <a:r>
              <a:rPr lang="en-US" sz="2400" dirty="0"/>
              <a:t>Decrease concurrency using DMA controllers</a:t>
            </a:r>
          </a:p>
          <a:p>
            <a:pPr marL="0" indent="0">
              <a:buNone/>
            </a:pPr>
            <a:endParaRPr lang="en-US"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29</a:t>
            </a:fld>
            <a:endParaRPr lang="en-US"/>
          </a:p>
        </p:txBody>
      </p:sp>
    </p:spTree>
    <p:extLst>
      <p:ext uri="{BB962C8B-B14F-4D97-AF65-F5344CB8AC3E}">
        <p14:creationId xmlns:p14="http://schemas.microsoft.com/office/powerpoint/2010/main" val="3285477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546350" y="277417"/>
            <a:ext cx="7664450" cy="576263"/>
          </a:xfrm>
        </p:spPr>
        <p:txBody>
          <a:bodyPr vert="horz" lIns="64008" tIns="32004" rIns="64008" bIns="32004" rtlCol="0" anchor="ctr">
            <a:normAutofit fontScale="90000"/>
          </a:bodyPr>
          <a:lstStyle/>
          <a:p>
            <a:pPr eaLnBrk="1" hangingPunct="1"/>
            <a:r>
              <a:rPr lang="en-US" altLang="en-US" smtClean="0"/>
              <a:t>Chapter 12:  Mass-Storage Systems</a:t>
            </a:r>
          </a:p>
        </p:txBody>
      </p:sp>
      <p:sp>
        <p:nvSpPr>
          <p:cNvPr id="4099" name="Rectangle 3"/>
          <p:cNvSpPr>
            <a:spLocks noGrp="1" noChangeArrowheads="1"/>
          </p:cNvSpPr>
          <p:nvPr>
            <p:ph idx="1"/>
          </p:nvPr>
        </p:nvSpPr>
        <p:spPr/>
        <p:txBody>
          <a:bodyPr vert="horz" lIns="64008" tIns="32004" rIns="64008" bIns="32004" rtlCol="0">
            <a:normAutofit/>
          </a:bodyPr>
          <a:lstStyle/>
          <a:p>
            <a:r>
              <a:rPr lang="en-US" altLang="en-US" smtClean="0"/>
              <a:t>Overview of Mass Storage Structure</a:t>
            </a:r>
          </a:p>
          <a:p>
            <a:r>
              <a:rPr lang="en-US" altLang="en-US" smtClean="0"/>
              <a:t>Disk Structure</a:t>
            </a:r>
          </a:p>
          <a:p>
            <a:r>
              <a:rPr lang="en-US" altLang="en-US" smtClean="0"/>
              <a:t>Disk Attachment</a:t>
            </a:r>
          </a:p>
          <a:p>
            <a:r>
              <a:rPr lang="en-US" altLang="en-US" smtClean="0"/>
              <a:t>Disk Scheduling</a:t>
            </a:r>
          </a:p>
          <a:p>
            <a:r>
              <a:rPr lang="en-US" altLang="en-US" smtClean="0"/>
              <a:t>Disk Management</a:t>
            </a:r>
          </a:p>
          <a:p>
            <a:r>
              <a:rPr lang="en-US" altLang="en-US" smtClean="0"/>
              <a:t>Swap-Space Management</a:t>
            </a:r>
          </a:p>
          <a:p>
            <a:r>
              <a:rPr lang="en-US" altLang="en-US" smtClean="0"/>
              <a:t>RAID Structure</a:t>
            </a:r>
          </a:p>
          <a:p>
            <a:r>
              <a:rPr lang="en-US" altLang="en-US" smtClean="0"/>
              <a:t>Stable-Storage Implementation</a:t>
            </a:r>
          </a:p>
        </p:txBody>
      </p:sp>
    </p:spTree>
    <p:extLst>
      <p:ext uri="{BB962C8B-B14F-4D97-AF65-F5344CB8AC3E}">
        <p14:creationId xmlns:p14="http://schemas.microsoft.com/office/powerpoint/2010/main" val="9991668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exercise 9 – section 13.2.1</a:t>
            </a:r>
            <a:endParaRPr lang="en-US" dirty="0"/>
          </a:p>
        </p:txBody>
      </p:sp>
      <p:sp>
        <p:nvSpPr>
          <p:cNvPr id="3" name="Content Placeholder 2"/>
          <p:cNvSpPr>
            <a:spLocks noGrp="1"/>
          </p:cNvSpPr>
          <p:nvPr>
            <p:ph sz="quarter" idx="1"/>
          </p:nvPr>
        </p:nvSpPr>
        <p:spPr/>
        <p:txBody>
          <a:bodyPr/>
          <a:lstStyle/>
          <a:p>
            <a:pPr marL="0" indent="0">
              <a:buNone/>
            </a:pPr>
            <a:r>
              <a:rPr lang="en-US" dirty="0"/>
              <a:t>Explain the concept of polling between a host and a controller. </a:t>
            </a:r>
          </a:p>
          <a:p>
            <a:pPr marL="0" indent="0">
              <a:buNone/>
            </a:pPr>
            <a:r>
              <a:rPr lang="en-US" dirty="0"/>
              <a:t> </a:t>
            </a:r>
          </a:p>
          <a:p>
            <a:pPr marL="0" indent="0">
              <a:buNone/>
            </a:pPr>
            <a:r>
              <a:rPr lang="en-US" b="1" dirty="0"/>
              <a:t>Answer: </a:t>
            </a:r>
            <a:r>
              <a:rPr lang="en-US" dirty="0"/>
              <a:t>When a host tries to access the controller, it constantly reads the status of a "busy register" and waits for the register to clear. This repetitive checking is termed polling. </a:t>
            </a:r>
          </a:p>
          <a:p>
            <a:pPr marL="0" indent="0">
              <a:buNone/>
            </a:pPr>
            <a:r>
              <a:rPr lang="en-US" dirty="0"/>
              <a:t> </a:t>
            </a:r>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30</a:t>
            </a:fld>
            <a:endParaRPr lang="en-US"/>
          </a:p>
        </p:txBody>
      </p:sp>
    </p:spTree>
    <p:extLst>
      <p:ext uri="{BB962C8B-B14F-4D97-AF65-F5344CB8AC3E}">
        <p14:creationId xmlns:p14="http://schemas.microsoft.com/office/powerpoint/2010/main" val="3421074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exercise 10 – section 13.2</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a:t>The ____ register of an I/O port can be written by the host to start a command or to change the mode of a device.</a:t>
            </a:r>
          </a:p>
          <a:p>
            <a:pPr marL="822960" lvl="1" indent="-457200">
              <a:buFont typeface="+mj-lt"/>
              <a:buAutoNum type="alphaUcPeriod"/>
            </a:pPr>
            <a:r>
              <a:rPr lang="en-US" sz="2400" dirty="0"/>
              <a:t>status</a:t>
            </a:r>
          </a:p>
          <a:p>
            <a:pPr marL="822960" lvl="1" indent="-457200">
              <a:buFont typeface="+mj-lt"/>
              <a:buAutoNum type="alphaUcPeriod"/>
            </a:pPr>
            <a:r>
              <a:rPr lang="en-US" sz="2400" b="1" dirty="0"/>
              <a:t>control</a:t>
            </a:r>
          </a:p>
          <a:p>
            <a:pPr marL="822960" lvl="1" indent="-457200">
              <a:buFont typeface="+mj-lt"/>
              <a:buAutoNum type="alphaUcPeriod"/>
            </a:pPr>
            <a:r>
              <a:rPr lang="en-US" sz="2400" dirty="0"/>
              <a:t>data-in</a:t>
            </a:r>
          </a:p>
          <a:p>
            <a:pPr marL="822960" lvl="1" indent="-457200">
              <a:buFont typeface="+mj-lt"/>
              <a:buAutoNum type="alphaUcPeriod"/>
            </a:pPr>
            <a:r>
              <a:rPr lang="en-US" sz="2400" dirty="0"/>
              <a:t>transfer</a:t>
            </a:r>
          </a:p>
          <a:p>
            <a:pPr marL="0" indent="0">
              <a:buNone/>
            </a:pPr>
            <a:endParaRPr lang="en-US"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31</a:t>
            </a:fld>
            <a:endParaRPr lang="en-US"/>
          </a:p>
        </p:txBody>
      </p:sp>
    </p:spTree>
    <p:extLst>
      <p:ext uri="{BB962C8B-B14F-4D97-AF65-F5344CB8AC3E}">
        <p14:creationId xmlns:p14="http://schemas.microsoft.com/office/powerpoint/2010/main" val="26116311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14: System Protection</a:t>
            </a:r>
            <a:br>
              <a:rPr lang="en-US" dirty="0"/>
            </a:br>
            <a:endParaRPr lang="en-US" dirty="0"/>
          </a:p>
        </p:txBody>
      </p:sp>
      <p:sp>
        <p:nvSpPr>
          <p:cNvPr id="3" name="Content Placeholder 2"/>
          <p:cNvSpPr>
            <a:spLocks noGrp="1"/>
          </p:cNvSpPr>
          <p:nvPr>
            <p:ph sz="quarter" idx="1"/>
          </p:nvPr>
        </p:nvSpPr>
        <p:spPr/>
        <p:txBody>
          <a:bodyPr/>
          <a:lstStyle/>
          <a:p>
            <a:r>
              <a:rPr lang="en-US" dirty="0" smtClean="0"/>
              <a:t>Protection </a:t>
            </a:r>
            <a:r>
              <a:rPr lang="en-US" dirty="0"/>
              <a:t>refers to a mechanism for controlling the access of programs, processes, or users to the resources defined by a computer system. </a:t>
            </a:r>
            <a:endParaRPr lang="en-US" dirty="0" smtClean="0"/>
          </a:p>
          <a:p>
            <a:r>
              <a:rPr lang="en-US" dirty="0" smtClean="0"/>
              <a:t>This </a:t>
            </a:r>
            <a:r>
              <a:rPr lang="en-US" dirty="0"/>
              <a:t>mechanism must provide a means for specifying the controls to be imposed, together with a means of enforcement. </a:t>
            </a:r>
            <a:endParaRPr lang="en-US" dirty="0" smtClean="0"/>
          </a:p>
          <a:p>
            <a:r>
              <a:rPr lang="en-US" smtClean="0"/>
              <a:t>The </a:t>
            </a:r>
            <a:r>
              <a:rPr lang="en-US" dirty="0"/>
              <a:t>access matrix is a general model of protection that provides a mechanism for protection without imposing a particular protection policy on the system or its users</a:t>
            </a:r>
            <a:r>
              <a:rPr lang="en-US"/>
              <a:t>. </a:t>
            </a:r>
            <a:endParaRPr lang="en-US" smtClean="0"/>
          </a:p>
          <a:p>
            <a:r>
              <a:rPr lang="en-US" smtClean="0"/>
              <a:t>It </a:t>
            </a:r>
            <a:r>
              <a:rPr lang="en-US" dirty="0"/>
              <a:t>specifies access rights on objects for processes in defined domains.</a:t>
            </a:r>
          </a:p>
          <a:p>
            <a:endParaRPr lang="en-US"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32</a:t>
            </a:fld>
            <a:endParaRPr lang="en-US"/>
          </a:p>
        </p:txBody>
      </p:sp>
    </p:spTree>
    <p:extLst>
      <p:ext uri="{BB962C8B-B14F-4D97-AF65-F5344CB8AC3E}">
        <p14:creationId xmlns:p14="http://schemas.microsoft.com/office/powerpoint/2010/main" val="26293305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981200" y="-76200"/>
            <a:ext cx="7467600" cy="1143000"/>
          </a:xfrm>
        </p:spPr>
        <p:txBody>
          <a:bodyPr vert="horz" lIns="64008" tIns="32004" rIns="64008" bIns="32004" rtlCol="0" anchor="ctr">
            <a:normAutofit/>
          </a:bodyPr>
          <a:lstStyle/>
          <a:p>
            <a:pPr eaLnBrk="1" hangingPunct="1"/>
            <a:r>
              <a:rPr lang="en-US" altLang="en-US" dirty="0" smtClean="0"/>
              <a:t>Chapter 14: System Protection</a:t>
            </a:r>
            <a:endParaRPr lang="en-US" altLang="en-US" b="0" dirty="0" smtClean="0"/>
          </a:p>
        </p:txBody>
      </p:sp>
      <p:sp>
        <p:nvSpPr>
          <p:cNvPr id="4099" name="Rectangle 3"/>
          <p:cNvSpPr>
            <a:spLocks noGrp="1" noChangeArrowheads="1"/>
          </p:cNvSpPr>
          <p:nvPr>
            <p:ph type="body" idx="1"/>
          </p:nvPr>
        </p:nvSpPr>
        <p:spPr>
          <a:xfrm>
            <a:off x="2342094" y="1285875"/>
            <a:ext cx="7351183" cy="4482704"/>
          </a:xfrm>
        </p:spPr>
        <p:txBody>
          <a:bodyPr vert="horz" lIns="64008" tIns="32004" rIns="64008" bIns="32004" rtlCol="0">
            <a:normAutofit/>
          </a:bodyPr>
          <a:lstStyle/>
          <a:p>
            <a:r>
              <a:rPr lang="en-US" altLang="en-US" smtClean="0"/>
              <a:t>Goals of Protection </a:t>
            </a:r>
          </a:p>
          <a:p>
            <a:r>
              <a:rPr lang="en-US" altLang="en-US" smtClean="0"/>
              <a:t>Principles of Protection</a:t>
            </a:r>
          </a:p>
          <a:p>
            <a:r>
              <a:rPr lang="en-US" altLang="en-US" smtClean="0"/>
              <a:t>Domain of Protection </a:t>
            </a:r>
          </a:p>
          <a:p>
            <a:r>
              <a:rPr lang="en-US" altLang="en-US" smtClean="0"/>
              <a:t>Access Matrix </a:t>
            </a:r>
          </a:p>
          <a:p>
            <a:r>
              <a:rPr lang="en-US" altLang="en-US" smtClean="0"/>
              <a:t>Implementation of Access Matrix </a:t>
            </a:r>
          </a:p>
          <a:p>
            <a:r>
              <a:rPr lang="en-US" altLang="en-US" smtClean="0"/>
              <a:t>Access Control</a:t>
            </a:r>
          </a:p>
          <a:p>
            <a:r>
              <a:rPr lang="en-US" altLang="en-US" smtClean="0"/>
              <a:t>Revocation of Access Rights </a:t>
            </a:r>
          </a:p>
          <a:p>
            <a:r>
              <a:rPr lang="en-US" altLang="en-US" smtClean="0"/>
              <a:t>Capability-Based Systems </a:t>
            </a:r>
          </a:p>
          <a:p>
            <a:r>
              <a:rPr lang="en-US" altLang="en-US" smtClean="0"/>
              <a:t>Language-Based Protection</a:t>
            </a:r>
          </a:p>
        </p:txBody>
      </p:sp>
    </p:spTree>
    <p:extLst>
      <p:ext uri="{BB962C8B-B14F-4D97-AF65-F5344CB8AC3E}">
        <p14:creationId xmlns:p14="http://schemas.microsoft.com/office/powerpoint/2010/main" val="2483502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14.11</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a:t>Describe how the Java protection model would be sacrificed if a </a:t>
            </a:r>
            <a:r>
              <a:rPr lang="en-US" dirty="0" smtClean="0"/>
              <a:t>Java program </a:t>
            </a:r>
            <a:r>
              <a:rPr lang="en-US" dirty="0"/>
              <a:t>were allowed to directly alter the annotations of its </a:t>
            </a:r>
            <a:r>
              <a:rPr lang="en-US" dirty="0" smtClean="0"/>
              <a:t>stack frame</a:t>
            </a:r>
            <a:r>
              <a:rPr lang="en-US" dirty="0"/>
              <a:t>.</a:t>
            </a:r>
          </a:p>
          <a:p>
            <a:pPr marL="0" indent="0">
              <a:buNone/>
            </a:pPr>
            <a:r>
              <a:rPr lang="en-US" b="1" dirty="0"/>
              <a:t>Answer:</a:t>
            </a:r>
          </a:p>
          <a:p>
            <a:pPr marL="0" indent="0">
              <a:buNone/>
            </a:pPr>
            <a:r>
              <a:rPr lang="en-US" dirty="0"/>
              <a:t>When a thread issues an access request in a </a:t>
            </a:r>
            <a:r>
              <a:rPr lang="en-US" dirty="0" err="1"/>
              <a:t>doPrivileged</a:t>
            </a:r>
            <a:r>
              <a:rPr lang="en-US" dirty="0"/>
              <a:t>() block</a:t>
            </a:r>
            <a:r>
              <a:rPr lang="en-US" dirty="0" smtClean="0"/>
              <a:t>, the </a:t>
            </a:r>
            <a:r>
              <a:rPr lang="en-US" dirty="0"/>
              <a:t>stack frame of the calling thread is </a:t>
            </a:r>
            <a:r>
              <a:rPr lang="en-US" i="1" dirty="0"/>
              <a:t>annotated </a:t>
            </a:r>
            <a:r>
              <a:rPr lang="en-US" dirty="0"/>
              <a:t>according to the </a:t>
            </a:r>
            <a:r>
              <a:rPr lang="en-US" dirty="0" smtClean="0"/>
              <a:t>calling thread’s </a:t>
            </a:r>
            <a:r>
              <a:rPr lang="en-US" dirty="0"/>
              <a:t>protection domain. A thread with an annotated stack </a:t>
            </a:r>
            <a:r>
              <a:rPr lang="en-US" dirty="0" smtClean="0"/>
              <a:t>frame can make subsequent method </a:t>
            </a:r>
            <a:r>
              <a:rPr lang="en-US" dirty="0"/>
              <a:t>calls that require certain privileges. Thus</a:t>
            </a:r>
            <a:r>
              <a:rPr lang="en-US" dirty="0" smtClean="0"/>
              <a:t>, the </a:t>
            </a:r>
            <a:r>
              <a:rPr lang="en-US" dirty="0"/>
              <a:t>annotation serves to mark a calling thread as being privileged. </a:t>
            </a:r>
            <a:r>
              <a:rPr lang="en-US" dirty="0" smtClean="0"/>
              <a:t>By allowing </a:t>
            </a:r>
            <a:r>
              <a:rPr lang="en-US" dirty="0"/>
              <a:t>a Java program to directly alter the annotations of a </a:t>
            </a:r>
            <a:r>
              <a:rPr lang="en-US" dirty="0" smtClean="0"/>
              <a:t>stack frame</a:t>
            </a:r>
            <a:r>
              <a:rPr lang="en-US" dirty="0"/>
              <a:t>, a program could potentially perform an operation for which </a:t>
            </a:r>
            <a:r>
              <a:rPr lang="en-US" dirty="0" smtClean="0"/>
              <a:t>it does </a:t>
            </a:r>
            <a:r>
              <a:rPr lang="en-US" dirty="0"/>
              <a:t>not have the necessary permissions, thus violating the </a:t>
            </a:r>
            <a:r>
              <a:rPr lang="en-US" dirty="0" smtClean="0"/>
              <a:t>security model </a:t>
            </a:r>
            <a:r>
              <a:rPr lang="en-US" dirty="0"/>
              <a:t>of Java</a:t>
            </a:r>
            <a:r>
              <a:rPr lang="en-US" dirty="0" smtClean="0"/>
              <a:t>. </a:t>
            </a:r>
            <a:endParaRPr lang="en-US"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34</a:t>
            </a:fld>
            <a:endParaRPr lang="en-US"/>
          </a:p>
        </p:txBody>
      </p:sp>
    </p:spTree>
    <p:extLst>
      <p:ext uri="{BB962C8B-B14F-4D97-AF65-F5344CB8AC3E}">
        <p14:creationId xmlns:p14="http://schemas.microsoft.com/office/powerpoint/2010/main" val="41166992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14.14</a:t>
            </a:r>
            <a:endParaRPr lang="en-US" dirty="0"/>
          </a:p>
        </p:txBody>
      </p:sp>
      <p:sp>
        <p:nvSpPr>
          <p:cNvPr id="3" name="Content Placeholder 2"/>
          <p:cNvSpPr>
            <a:spLocks noGrp="1"/>
          </p:cNvSpPr>
          <p:nvPr>
            <p:ph sz="quarter" idx="1"/>
          </p:nvPr>
        </p:nvSpPr>
        <p:spPr>
          <a:xfrm>
            <a:off x="1981200" y="1600200"/>
            <a:ext cx="8077200" cy="4873752"/>
          </a:xfrm>
        </p:spPr>
        <p:txBody>
          <a:bodyPr>
            <a:normAutofit/>
          </a:bodyPr>
          <a:lstStyle/>
          <a:p>
            <a:pPr marL="0" indent="0">
              <a:buNone/>
            </a:pPr>
            <a:r>
              <a:rPr lang="en-US" dirty="0"/>
              <a:t>How can systems that implement the principle of least privilege </a:t>
            </a:r>
            <a:r>
              <a:rPr lang="en-US" dirty="0" smtClean="0"/>
              <a:t>still have </a:t>
            </a:r>
            <a:r>
              <a:rPr lang="en-US" dirty="0"/>
              <a:t>protection failures that lead to security violations?</a:t>
            </a:r>
          </a:p>
          <a:p>
            <a:pPr marL="0" indent="0">
              <a:buNone/>
            </a:pPr>
            <a:r>
              <a:rPr lang="en-US" b="1" dirty="0"/>
              <a:t>Answer:</a:t>
            </a:r>
          </a:p>
          <a:p>
            <a:pPr marL="0" indent="0">
              <a:buNone/>
            </a:pPr>
            <a:r>
              <a:rPr lang="en-US" dirty="0"/>
              <a:t>The principle of least privileges only limits the damage but does </a:t>
            </a:r>
            <a:r>
              <a:rPr lang="en-US" dirty="0" smtClean="0"/>
              <a:t>not prevent </a:t>
            </a:r>
            <a:r>
              <a:rPr lang="en-US" dirty="0"/>
              <a:t>the misuse of access privileges associated with a module </a:t>
            </a:r>
            <a:r>
              <a:rPr lang="en-US" dirty="0" smtClean="0"/>
              <a:t>if the </a:t>
            </a:r>
            <a:r>
              <a:rPr lang="en-US" dirty="0"/>
              <a:t>module were to be compromised. For instance, if a system code </a:t>
            </a:r>
            <a:r>
              <a:rPr lang="en-US" dirty="0" smtClean="0"/>
              <a:t>is given </a:t>
            </a:r>
            <a:r>
              <a:rPr lang="en-US" dirty="0"/>
              <a:t>the access privileges to deal with the task of managing </a:t>
            </a:r>
            <a:r>
              <a:rPr lang="en-US" dirty="0" smtClean="0"/>
              <a:t>tertiary storage</a:t>
            </a:r>
            <a:r>
              <a:rPr lang="en-US" dirty="0"/>
              <a:t>, a security loophole in the code would not cause any </a:t>
            </a:r>
            <a:r>
              <a:rPr lang="en-US" dirty="0" smtClean="0"/>
              <a:t>damage to </a:t>
            </a:r>
            <a:r>
              <a:rPr lang="en-US" dirty="0"/>
              <a:t>other parts of the system, but it could still cause protection </a:t>
            </a:r>
            <a:r>
              <a:rPr lang="en-US" dirty="0" smtClean="0"/>
              <a:t>failures in </a:t>
            </a:r>
            <a:r>
              <a:rPr lang="en-US" dirty="0"/>
              <a:t>accessing the tertiary storage.</a:t>
            </a:r>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35</a:t>
            </a:fld>
            <a:endParaRPr lang="en-US"/>
          </a:p>
        </p:txBody>
      </p:sp>
    </p:spTree>
    <p:extLst>
      <p:ext uri="{BB962C8B-B14F-4D97-AF65-F5344CB8AC3E}">
        <p14:creationId xmlns:p14="http://schemas.microsoft.com/office/powerpoint/2010/main" val="21925733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exercise 1 – section 14.4</a:t>
            </a:r>
            <a:endParaRPr lang="en-US" dirty="0"/>
          </a:p>
        </p:txBody>
      </p:sp>
      <p:sp>
        <p:nvSpPr>
          <p:cNvPr id="3" name="Content Placeholder 2"/>
          <p:cNvSpPr>
            <a:spLocks noGrp="1"/>
          </p:cNvSpPr>
          <p:nvPr>
            <p:ph sz="quarter" idx="1"/>
          </p:nvPr>
        </p:nvSpPr>
        <p:spPr/>
        <p:txBody>
          <a:bodyPr/>
          <a:lstStyle/>
          <a:p>
            <a:pPr marL="0" indent="0">
              <a:buNone/>
            </a:pPr>
            <a:r>
              <a:rPr lang="en-US" dirty="0"/>
              <a:t>In an access matrix, the ____ right allows a process to change the entries in a row.</a:t>
            </a:r>
          </a:p>
          <a:p>
            <a:pPr marL="822960" lvl="1" indent="-457200">
              <a:buFont typeface="+mj-lt"/>
              <a:buAutoNum type="alphaUcPeriod"/>
            </a:pPr>
            <a:r>
              <a:rPr lang="en-US" sz="2400" dirty="0"/>
              <a:t>owner</a:t>
            </a:r>
          </a:p>
          <a:p>
            <a:pPr marL="822960" lvl="1" indent="-457200">
              <a:buFont typeface="+mj-lt"/>
              <a:buAutoNum type="alphaUcPeriod"/>
            </a:pPr>
            <a:r>
              <a:rPr lang="en-US" sz="2400" dirty="0"/>
              <a:t>copy</a:t>
            </a:r>
          </a:p>
          <a:p>
            <a:pPr marL="822960" lvl="1" indent="-457200">
              <a:buFont typeface="+mj-lt"/>
              <a:buAutoNum type="alphaUcPeriod"/>
            </a:pPr>
            <a:r>
              <a:rPr lang="en-US" sz="2400" dirty="0"/>
              <a:t>control</a:t>
            </a:r>
          </a:p>
          <a:p>
            <a:pPr marL="822960" lvl="1" indent="-457200">
              <a:buFont typeface="+mj-lt"/>
              <a:buAutoNum type="alphaUcPeriod"/>
            </a:pPr>
            <a:r>
              <a:rPr lang="en-US" sz="2400" dirty="0"/>
              <a:t>switch</a:t>
            </a:r>
          </a:p>
          <a:p>
            <a:pPr marL="0" indent="0">
              <a:buNone/>
            </a:pPr>
            <a:r>
              <a:rPr lang="en-US" dirty="0"/>
              <a:t> </a:t>
            </a:r>
          </a:p>
          <a:p>
            <a:pPr marL="0" indent="0">
              <a:buNone/>
            </a:pPr>
            <a:r>
              <a:rPr lang="en-US" dirty="0"/>
              <a:t>Answer: </a:t>
            </a:r>
            <a:r>
              <a:rPr lang="en-US" dirty="0" smtClean="0"/>
              <a:t>C</a:t>
            </a:r>
            <a:endParaRPr lang="en-US"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36</a:t>
            </a:fld>
            <a:endParaRPr lang="en-US"/>
          </a:p>
        </p:txBody>
      </p:sp>
    </p:spTree>
    <p:extLst>
      <p:ext uri="{BB962C8B-B14F-4D97-AF65-F5344CB8AC3E}">
        <p14:creationId xmlns:p14="http://schemas.microsoft.com/office/powerpoint/2010/main" val="34138370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exercise 2 – section 14.5.1</a:t>
            </a:r>
            <a:endParaRPr lang="en-US" dirty="0"/>
          </a:p>
        </p:txBody>
      </p:sp>
      <p:sp>
        <p:nvSpPr>
          <p:cNvPr id="3" name="Content Placeholder 2"/>
          <p:cNvSpPr>
            <a:spLocks noGrp="1"/>
          </p:cNvSpPr>
          <p:nvPr>
            <p:ph sz="quarter" idx="1"/>
          </p:nvPr>
        </p:nvSpPr>
        <p:spPr/>
        <p:txBody>
          <a:bodyPr/>
          <a:lstStyle/>
          <a:p>
            <a:pPr marL="0" indent="0">
              <a:buNone/>
            </a:pPr>
            <a:r>
              <a:rPr lang="en-US" dirty="0"/>
              <a:t>The ____ implementation of an access table consists of sets of ordered triples. </a:t>
            </a:r>
          </a:p>
          <a:p>
            <a:pPr marL="822960" lvl="1" indent="-457200">
              <a:buFont typeface="+mj-lt"/>
              <a:buAutoNum type="alphaUcPeriod"/>
            </a:pPr>
            <a:r>
              <a:rPr lang="en-US" sz="2400" dirty="0"/>
              <a:t>global table</a:t>
            </a:r>
          </a:p>
          <a:p>
            <a:pPr marL="822960" lvl="1" indent="-457200">
              <a:buFont typeface="+mj-lt"/>
              <a:buAutoNum type="alphaUcPeriod"/>
            </a:pPr>
            <a:r>
              <a:rPr lang="en-US" sz="2400" dirty="0"/>
              <a:t>access list for objects</a:t>
            </a:r>
          </a:p>
          <a:p>
            <a:pPr marL="822960" lvl="1" indent="-457200">
              <a:buFont typeface="+mj-lt"/>
              <a:buAutoNum type="alphaUcPeriod"/>
            </a:pPr>
            <a:r>
              <a:rPr lang="en-US" sz="2400" dirty="0"/>
              <a:t>lock-key mechanism</a:t>
            </a:r>
          </a:p>
          <a:p>
            <a:pPr marL="822960" lvl="1" indent="-457200">
              <a:buFont typeface="+mj-lt"/>
              <a:buAutoNum type="alphaUcPeriod"/>
            </a:pPr>
            <a:r>
              <a:rPr lang="en-US" sz="2400" dirty="0"/>
              <a:t>capability list</a:t>
            </a:r>
          </a:p>
          <a:p>
            <a:pPr marL="0" indent="0">
              <a:buNone/>
            </a:pPr>
            <a:r>
              <a:rPr lang="en-US" dirty="0"/>
              <a:t> </a:t>
            </a:r>
          </a:p>
          <a:p>
            <a:pPr marL="0" indent="0">
              <a:buNone/>
            </a:pPr>
            <a:r>
              <a:rPr lang="en-US" dirty="0"/>
              <a:t>Answer: </a:t>
            </a:r>
            <a:r>
              <a:rPr lang="en-US" dirty="0" smtClean="0"/>
              <a:t>A</a:t>
            </a:r>
            <a:endParaRPr lang="en-US"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37</a:t>
            </a:fld>
            <a:endParaRPr lang="en-US"/>
          </a:p>
        </p:txBody>
      </p:sp>
    </p:spTree>
    <p:extLst>
      <p:ext uri="{BB962C8B-B14F-4D97-AF65-F5344CB8AC3E}">
        <p14:creationId xmlns:p14="http://schemas.microsoft.com/office/powerpoint/2010/main" val="7825616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exercise 3 – section 14.9</a:t>
            </a:r>
            <a:endParaRPr lang="en-US" dirty="0"/>
          </a:p>
        </p:txBody>
      </p:sp>
      <p:sp>
        <p:nvSpPr>
          <p:cNvPr id="3" name="Content Placeholder 2"/>
          <p:cNvSpPr>
            <a:spLocks noGrp="1"/>
          </p:cNvSpPr>
          <p:nvPr>
            <p:ph sz="quarter" idx="1"/>
          </p:nvPr>
        </p:nvSpPr>
        <p:spPr/>
        <p:txBody>
          <a:bodyPr>
            <a:normAutofit fontScale="92500" lnSpcReduction="20000"/>
          </a:bodyPr>
          <a:lstStyle/>
          <a:p>
            <a:pPr marL="0" indent="0">
              <a:buNone/>
            </a:pPr>
            <a:r>
              <a:rPr lang="en-US" dirty="0"/>
              <a:t>Which of the following is a true statement regarding the relative merits between access rights enforcement based solely on a kernel as opposed to enforcement provided largely by a compiler?</a:t>
            </a:r>
          </a:p>
          <a:p>
            <a:pPr marL="822960" lvl="1" indent="-457200">
              <a:buFont typeface="+mj-lt"/>
              <a:buAutoNum type="alphaUcPeriod"/>
            </a:pPr>
            <a:r>
              <a:rPr lang="en-US" sz="2400" dirty="0"/>
              <a:t>Enforcement by the compiler provides a greater degree of security.</a:t>
            </a:r>
          </a:p>
          <a:p>
            <a:pPr marL="822960" lvl="1" indent="-457200">
              <a:buFont typeface="+mj-lt"/>
              <a:buAutoNum type="alphaUcPeriod"/>
            </a:pPr>
            <a:r>
              <a:rPr lang="en-US" sz="2400" dirty="0"/>
              <a:t>Enforcement by the kernel is less flexible than enforcement by the programming language for user-defined policy.</a:t>
            </a:r>
          </a:p>
          <a:p>
            <a:pPr marL="822960" lvl="1" indent="-457200">
              <a:buFont typeface="+mj-lt"/>
              <a:buAutoNum type="alphaUcPeriod"/>
            </a:pPr>
            <a:r>
              <a:rPr lang="en-US" sz="2400" dirty="0"/>
              <a:t>Kernel-based enforcement has the advantage that static access enforcement can be verified off-line at compile time.</a:t>
            </a:r>
          </a:p>
          <a:p>
            <a:pPr marL="822960" lvl="1" indent="-457200">
              <a:buFont typeface="+mj-lt"/>
              <a:buAutoNum type="alphaUcPeriod"/>
            </a:pPr>
            <a:r>
              <a:rPr lang="en-US" sz="2400" dirty="0"/>
              <a:t>The fixed overhead of kernel calls cannot often be avoided in a compiler-based enforcement.</a:t>
            </a:r>
          </a:p>
          <a:p>
            <a:pPr marL="0" indent="0">
              <a:buNone/>
            </a:pPr>
            <a:r>
              <a:rPr lang="en-US" dirty="0"/>
              <a:t> </a:t>
            </a:r>
          </a:p>
          <a:p>
            <a:pPr marL="0" indent="0">
              <a:buNone/>
            </a:pPr>
            <a:r>
              <a:rPr lang="en-US" dirty="0"/>
              <a:t>Answer: B</a:t>
            </a:r>
          </a:p>
          <a:p>
            <a:pPr marL="0" indent="0">
              <a:buNone/>
            </a:pPr>
            <a:r>
              <a:rPr lang="en-US" dirty="0"/>
              <a:t> </a:t>
            </a:r>
          </a:p>
          <a:p>
            <a:endParaRPr lang="en-US"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38</a:t>
            </a:fld>
            <a:endParaRPr lang="en-US"/>
          </a:p>
        </p:txBody>
      </p:sp>
    </p:spTree>
    <p:extLst>
      <p:ext uri="{BB962C8B-B14F-4D97-AF65-F5344CB8AC3E}">
        <p14:creationId xmlns:p14="http://schemas.microsoft.com/office/powerpoint/2010/main" val="26672832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exercise 4 – section 14.3</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a:t>Explain the meaning of the term object as it relates to protection in a computer system.  What are the two general types of objects in a system?</a:t>
            </a:r>
          </a:p>
          <a:p>
            <a:pPr marL="0" indent="0">
              <a:buNone/>
            </a:pPr>
            <a:r>
              <a:rPr lang="en-US" dirty="0"/>
              <a:t> </a:t>
            </a:r>
          </a:p>
          <a:p>
            <a:pPr marL="0" indent="0">
              <a:buNone/>
            </a:pPr>
            <a:r>
              <a:rPr lang="en-US" b="1" dirty="0"/>
              <a:t>Answer: </a:t>
            </a:r>
            <a:r>
              <a:rPr lang="en-US" dirty="0"/>
              <a:t>A computer system is a collection of processes and objects.  Each object has a unique name that differentiates it from all other objects in the system, and each can be accessed only through well-defined and meaningful operations.  Objects are essentially abstract data types and include hardware objects (such as the CPU, memory segments, printer, and disks) and software objects (such as files, programs, and semaphores).    </a:t>
            </a:r>
          </a:p>
          <a:p>
            <a:pPr marL="0" indent="0">
              <a:buNone/>
            </a:pPr>
            <a:r>
              <a:rPr lang="en-US" dirty="0"/>
              <a:t> </a:t>
            </a:r>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39</a:t>
            </a:fld>
            <a:endParaRPr lang="en-US"/>
          </a:p>
        </p:txBody>
      </p:sp>
    </p:spTree>
    <p:extLst>
      <p:ext uri="{BB962C8B-B14F-4D97-AF65-F5344CB8AC3E}">
        <p14:creationId xmlns:p14="http://schemas.microsoft.com/office/powerpoint/2010/main" val="1195082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12.3</a:t>
            </a:r>
            <a:endParaRPr lang="en-US" dirty="0"/>
          </a:p>
        </p:txBody>
      </p:sp>
      <p:sp>
        <p:nvSpPr>
          <p:cNvPr id="3" name="Content Placeholder 2"/>
          <p:cNvSpPr>
            <a:spLocks noGrp="1"/>
          </p:cNvSpPr>
          <p:nvPr>
            <p:ph sz="quarter" idx="1"/>
          </p:nvPr>
        </p:nvSpPr>
        <p:spPr>
          <a:xfrm>
            <a:off x="2057400" y="1600200"/>
            <a:ext cx="7924800" cy="4873752"/>
          </a:xfrm>
        </p:spPr>
        <p:txBody>
          <a:bodyPr/>
          <a:lstStyle/>
          <a:p>
            <a:pPr marL="0" indent="0">
              <a:buNone/>
            </a:pPr>
            <a:r>
              <a:rPr lang="en-US" dirty="0"/>
              <a:t>Explain why SSDs often use a FCFS disk scheduling algorithm.</a:t>
            </a:r>
          </a:p>
          <a:p>
            <a:pPr marL="0" indent="0">
              <a:buNone/>
            </a:pPr>
            <a:r>
              <a:rPr lang="en-US" b="1" dirty="0"/>
              <a:t>Answer:</a:t>
            </a:r>
          </a:p>
          <a:p>
            <a:pPr marL="0" indent="0">
              <a:buNone/>
            </a:pPr>
            <a:r>
              <a:rPr lang="en-US" dirty="0"/>
              <a:t>Because SSDs do not have moving parts and therefore performance </a:t>
            </a:r>
            <a:r>
              <a:rPr lang="en-US" dirty="0" smtClean="0"/>
              <a:t>is insensitive </a:t>
            </a:r>
            <a:r>
              <a:rPr lang="en-US" dirty="0"/>
              <a:t>to issues such as seek time and rotational latency. Therefore</a:t>
            </a:r>
            <a:r>
              <a:rPr lang="en-US" dirty="0" smtClean="0"/>
              <a:t>, a </a:t>
            </a:r>
            <a:r>
              <a:rPr lang="en-US" dirty="0"/>
              <a:t>simple FCFS policy will suffice.</a:t>
            </a:r>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4</a:t>
            </a:fld>
            <a:endParaRPr lang="en-US"/>
          </a:p>
        </p:txBody>
      </p:sp>
    </p:spTree>
    <p:extLst>
      <p:ext uri="{BB962C8B-B14F-4D97-AF65-F5344CB8AC3E}">
        <p14:creationId xmlns:p14="http://schemas.microsoft.com/office/powerpoint/2010/main" val="20260993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exercise 5 – section 14.4</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a:t>What is an access matrix and how can it be implemented?</a:t>
            </a:r>
          </a:p>
          <a:p>
            <a:pPr marL="0" indent="0">
              <a:buNone/>
            </a:pPr>
            <a:r>
              <a:rPr lang="en-US" dirty="0"/>
              <a:t> </a:t>
            </a:r>
          </a:p>
          <a:p>
            <a:pPr marL="0" indent="0">
              <a:buNone/>
            </a:pPr>
            <a:r>
              <a:rPr lang="en-US" b="1" dirty="0"/>
              <a:t>Answer: </a:t>
            </a:r>
            <a:r>
              <a:rPr lang="en-US" dirty="0"/>
              <a:t>An access matrix is an abstract model of protection where the rows represent domains and the columns represent objects. Each entry in the matrix consists of a set of access rights. Access matrices are typically implemented using a global table, an access list for objects, a capability list for domains, or a lock-key mechanism.</a:t>
            </a:r>
          </a:p>
          <a:p>
            <a:pPr marL="0" indent="0">
              <a:buNone/>
            </a:pPr>
            <a:r>
              <a:rPr lang="en-US" dirty="0"/>
              <a:t> </a:t>
            </a:r>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40</a:t>
            </a:fld>
            <a:endParaRPr lang="en-US"/>
          </a:p>
        </p:txBody>
      </p:sp>
    </p:spTree>
    <p:extLst>
      <p:ext uri="{BB962C8B-B14F-4D97-AF65-F5344CB8AC3E}">
        <p14:creationId xmlns:p14="http://schemas.microsoft.com/office/powerpoint/2010/main" val="109167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exercise 6 – section 14.5.5</a:t>
            </a:r>
            <a:endParaRPr lang="en-US" dirty="0"/>
          </a:p>
        </p:txBody>
      </p:sp>
      <p:sp>
        <p:nvSpPr>
          <p:cNvPr id="3" name="Content Placeholder 2"/>
          <p:cNvSpPr>
            <a:spLocks noGrp="1"/>
          </p:cNvSpPr>
          <p:nvPr>
            <p:ph sz="quarter" idx="1"/>
          </p:nvPr>
        </p:nvSpPr>
        <p:spPr/>
        <p:txBody>
          <a:bodyPr/>
          <a:lstStyle/>
          <a:p>
            <a:pPr marL="0" indent="0">
              <a:buNone/>
            </a:pPr>
            <a:r>
              <a:rPr lang="en-US" dirty="0" smtClean="0"/>
              <a:t>True/False</a:t>
            </a:r>
          </a:p>
          <a:p>
            <a:pPr marL="0" indent="0">
              <a:buNone/>
            </a:pPr>
            <a:endParaRPr lang="en-US" dirty="0"/>
          </a:p>
          <a:p>
            <a:pPr marL="0" indent="0">
              <a:buNone/>
            </a:pPr>
            <a:r>
              <a:rPr lang="en-US" dirty="0" smtClean="0"/>
              <a:t>Most </a:t>
            </a:r>
            <a:r>
              <a:rPr lang="en-US" dirty="0"/>
              <a:t>systems use a combination of access lists and capabilities.</a:t>
            </a:r>
          </a:p>
          <a:p>
            <a:pPr marL="0" indent="0">
              <a:buNone/>
            </a:pPr>
            <a:r>
              <a:rPr lang="en-US" dirty="0"/>
              <a:t> </a:t>
            </a:r>
          </a:p>
          <a:p>
            <a:pPr marL="0" indent="0">
              <a:buNone/>
            </a:pPr>
            <a:r>
              <a:rPr lang="en-US" dirty="0"/>
              <a:t>Answer: True</a:t>
            </a:r>
          </a:p>
          <a:p>
            <a:pPr marL="0" indent="0">
              <a:buNone/>
            </a:pPr>
            <a:r>
              <a:rPr lang="en-US" dirty="0"/>
              <a:t> </a:t>
            </a:r>
          </a:p>
          <a:p>
            <a:endParaRPr lang="en-US"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41</a:t>
            </a:fld>
            <a:endParaRPr lang="en-US"/>
          </a:p>
        </p:txBody>
      </p:sp>
    </p:spTree>
    <p:extLst>
      <p:ext uri="{BB962C8B-B14F-4D97-AF65-F5344CB8AC3E}">
        <p14:creationId xmlns:p14="http://schemas.microsoft.com/office/powerpoint/2010/main" val="17982916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001000" cy="1143000"/>
          </a:xfrm>
        </p:spPr>
        <p:txBody>
          <a:bodyPr>
            <a:normAutofit fontScale="90000"/>
          </a:bodyPr>
          <a:lstStyle/>
          <a:p>
            <a:r>
              <a:rPr lang="en-US" dirty="0" smtClean="0"/>
              <a:t>Optional exercise 7 – section 14.14.9.2</a:t>
            </a:r>
            <a:endParaRPr lang="en-US" dirty="0"/>
          </a:p>
        </p:txBody>
      </p:sp>
      <p:sp>
        <p:nvSpPr>
          <p:cNvPr id="3" name="Content Placeholder 2"/>
          <p:cNvSpPr>
            <a:spLocks noGrp="1"/>
          </p:cNvSpPr>
          <p:nvPr>
            <p:ph sz="quarter" idx="1"/>
          </p:nvPr>
        </p:nvSpPr>
        <p:spPr/>
        <p:txBody>
          <a:bodyPr>
            <a:normAutofit fontScale="92500"/>
          </a:bodyPr>
          <a:lstStyle/>
          <a:p>
            <a:pPr marL="0" indent="0">
              <a:buNone/>
            </a:pPr>
            <a:r>
              <a:rPr lang="en-US" dirty="0"/>
              <a:t>Which of the following is true of the Java programming language in relation to protection?</a:t>
            </a:r>
          </a:p>
          <a:p>
            <a:pPr marL="822960" lvl="1" indent="-457200">
              <a:buFont typeface="+mj-lt"/>
              <a:buAutoNum type="alphaUcPeriod"/>
            </a:pPr>
            <a:r>
              <a:rPr lang="en-US" sz="2400" dirty="0"/>
              <a:t>When a class is loaded, the JVM assigns the class to a protection domain that gives the permissions of that class.</a:t>
            </a:r>
          </a:p>
          <a:p>
            <a:pPr marL="822960" lvl="1" indent="-457200">
              <a:buFont typeface="+mj-lt"/>
              <a:buAutoNum type="alphaUcPeriod"/>
            </a:pPr>
            <a:r>
              <a:rPr lang="en-US" sz="2400" dirty="0"/>
              <a:t>It does not support the dynamic loading of untrusted classes over a network.</a:t>
            </a:r>
          </a:p>
          <a:p>
            <a:pPr marL="822960" lvl="1" indent="-457200">
              <a:buFont typeface="+mj-lt"/>
              <a:buAutoNum type="alphaUcPeriod"/>
            </a:pPr>
            <a:r>
              <a:rPr lang="en-US" sz="2400" dirty="0"/>
              <a:t>It does not support the execution of mutually distrusting classes within the same JVM.</a:t>
            </a:r>
          </a:p>
          <a:p>
            <a:pPr marL="822960" lvl="1" indent="-457200">
              <a:buFont typeface="+mj-lt"/>
              <a:buAutoNum type="alphaUcPeriod"/>
            </a:pPr>
            <a:r>
              <a:rPr lang="en-US" sz="2400" dirty="0"/>
              <a:t>Methods in the calling sequence are not responsible for requests to access a protected resource.</a:t>
            </a:r>
          </a:p>
          <a:p>
            <a:pPr marL="0" indent="0">
              <a:buNone/>
            </a:pPr>
            <a:r>
              <a:rPr lang="en-US" dirty="0"/>
              <a:t> </a:t>
            </a:r>
          </a:p>
          <a:p>
            <a:pPr marL="0" indent="0">
              <a:buNone/>
            </a:pPr>
            <a:r>
              <a:rPr lang="en-US" dirty="0"/>
              <a:t>Answer: A</a:t>
            </a:r>
          </a:p>
          <a:p>
            <a:endParaRPr lang="en-US"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42</a:t>
            </a:fld>
            <a:endParaRPr lang="en-US"/>
          </a:p>
        </p:txBody>
      </p:sp>
    </p:spTree>
    <p:extLst>
      <p:ext uri="{BB962C8B-B14F-4D97-AF65-F5344CB8AC3E}">
        <p14:creationId xmlns:p14="http://schemas.microsoft.com/office/powerpoint/2010/main" val="19006457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exercise 8</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a:t>The </a:t>
            </a:r>
            <a:r>
              <a:rPr lang="en-US" dirty="0" smtClean="0"/>
              <a:t>access-control matrix </a:t>
            </a:r>
            <a:r>
              <a:rPr lang="en-US" dirty="0"/>
              <a:t>could be used to </a:t>
            </a:r>
            <a:r>
              <a:rPr lang="en-US" dirty="0" smtClean="0"/>
              <a:t>determine whether </a:t>
            </a:r>
            <a:r>
              <a:rPr lang="en-US" dirty="0"/>
              <a:t>a </a:t>
            </a:r>
            <a:r>
              <a:rPr lang="en-US" dirty="0" smtClean="0"/>
              <a:t>process can </a:t>
            </a:r>
            <a:r>
              <a:rPr lang="en-US" dirty="0"/>
              <a:t>switch from, say, domain A to domain B and enjoy the </a:t>
            </a:r>
            <a:r>
              <a:rPr lang="en-US" dirty="0" smtClean="0"/>
              <a:t>access privileges </a:t>
            </a:r>
            <a:r>
              <a:rPr lang="en-US" dirty="0"/>
              <a:t>of domain B. Is this approach equivalent to including </a:t>
            </a:r>
            <a:r>
              <a:rPr lang="en-US" dirty="0" smtClean="0"/>
              <a:t>the access </a:t>
            </a:r>
            <a:r>
              <a:rPr lang="en-US" dirty="0"/>
              <a:t>privileges of domain B in those of domain A?</a:t>
            </a:r>
          </a:p>
          <a:p>
            <a:pPr marL="0" indent="0">
              <a:buNone/>
            </a:pPr>
            <a:r>
              <a:rPr lang="en-US" b="1" dirty="0"/>
              <a:t>Answer:</a:t>
            </a:r>
          </a:p>
          <a:p>
            <a:pPr marL="0" indent="0">
              <a:buNone/>
            </a:pPr>
            <a:r>
              <a:rPr lang="en-US" dirty="0"/>
              <a:t>Yes, this approach is equivalent to including the access </a:t>
            </a:r>
            <a:r>
              <a:rPr lang="en-US" dirty="0" smtClean="0"/>
              <a:t>privileges of </a:t>
            </a:r>
            <a:r>
              <a:rPr lang="en-US" dirty="0"/>
              <a:t>domain B in those of domain A as long as the switch </a:t>
            </a:r>
            <a:r>
              <a:rPr lang="en-US" dirty="0" smtClean="0"/>
              <a:t>privileges associated </a:t>
            </a:r>
            <a:r>
              <a:rPr lang="en-US" dirty="0"/>
              <a:t>with domain B are also copied over to domain A.</a:t>
            </a:r>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43</a:t>
            </a:fld>
            <a:endParaRPr lang="en-US"/>
          </a:p>
        </p:txBody>
      </p:sp>
    </p:spTree>
    <p:extLst>
      <p:ext uri="{BB962C8B-B14F-4D97-AF65-F5344CB8AC3E}">
        <p14:creationId xmlns:p14="http://schemas.microsoft.com/office/powerpoint/2010/main" val="6199131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exercise 9</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a:t>Discuss the strengths </a:t>
            </a:r>
            <a:r>
              <a:rPr lang="en-US" dirty="0" smtClean="0"/>
              <a:t>and weaknesses </a:t>
            </a:r>
            <a:r>
              <a:rPr lang="en-US" dirty="0"/>
              <a:t>of implementing an access </a:t>
            </a:r>
            <a:r>
              <a:rPr lang="en-US" dirty="0" smtClean="0"/>
              <a:t>matrix using </a:t>
            </a:r>
            <a:r>
              <a:rPr lang="en-US" dirty="0"/>
              <a:t>access lists that are associated with objects.</a:t>
            </a:r>
          </a:p>
          <a:p>
            <a:pPr marL="0" indent="0">
              <a:buNone/>
            </a:pPr>
            <a:r>
              <a:rPr lang="en-US" b="1" dirty="0"/>
              <a:t>Answer:</a:t>
            </a:r>
          </a:p>
          <a:p>
            <a:pPr marL="0" indent="0">
              <a:buNone/>
            </a:pPr>
            <a:r>
              <a:rPr lang="en-US" dirty="0"/>
              <a:t>The strength of storing an access list with each object is the </a:t>
            </a:r>
            <a:r>
              <a:rPr lang="en-US" dirty="0" smtClean="0"/>
              <a:t>control that </a:t>
            </a:r>
            <a:r>
              <a:rPr lang="en-US" dirty="0"/>
              <a:t>comes from storing the access privileges along with each object</a:t>
            </a:r>
            <a:r>
              <a:rPr lang="en-US" dirty="0" smtClean="0"/>
              <a:t>, thereby </a:t>
            </a:r>
            <a:r>
              <a:rPr lang="en-US" dirty="0"/>
              <a:t>allowing the object to revoke or expand the access </a:t>
            </a:r>
            <a:r>
              <a:rPr lang="en-US" dirty="0" smtClean="0"/>
              <a:t>privileges in </a:t>
            </a:r>
            <a:r>
              <a:rPr lang="en-US" dirty="0"/>
              <a:t>a localized manner. The weakness with associating access lists is </a:t>
            </a:r>
            <a:r>
              <a:rPr lang="en-US" dirty="0" smtClean="0"/>
              <a:t>the overhead </a:t>
            </a:r>
            <a:r>
              <a:rPr lang="en-US" dirty="0"/>
              <a:t>of checking whether the requesting domain appears on </a:t>
            </a:r>
            <a:r>
              <a:rPr lang="en-US" dirty="0" smtClean="0"/>
              <a:t>the access </a:t>
            </a:r>
            <a:r>
              <a:rPr lang="en-US" dirty="0"/>
              <a:t>list. This check would be expensive and needs to be </a:t>
            </a:r>
            <a:r>
              <a:rPr lang="en-US" dirty="0" smtClean="0"/>
              <a:t>performed every </a:t>
            </a:r>
            <a:r>
              <a:rPr lang="en-US" dirty="0"/>
              <a:t>time the object is accessed.</a:t>
            </a:r>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44</a:t>
            </a:fld>
            <a:endParaRPr lang="en-US"/>
          </a:p>
        </p:txBody>
      </p:sp>
    </p:spTree>
    <p:extLst>
      <p:ext uri="{BB962C8B-B14F-4D97-AF65-F5344CB8AC3E}">
        <p14:creationId xmlns:p14="http://schemas.microsoft.com/office/powerpoint/2010/main" val="11030830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exercise 10</a:t>
            </a:r>
            <a:endParaRPr lang="en-US" dirty="0"/>
          </a:p>
        </p:txBody>
      </p:sp>
      <p:sp>
        <p:nvSpPr>
          <p:cNvPr id="3" name="Content Placeholder 2"/>
          <p:cNvSpPr>
            <a:spLocks noGrp="1"/>
          </p:cNvSpPr>
          <p:nvPr>
            <p:ph sz="quarter" idx="1"/>
          </p:nvPr>
        </p:nvSpPr>
        <p:spPr>
          <a:xfrm>
            <a:off x="1981200" y="1600200"/>
            <a:ext cx="7924800" cy="4873752"/>
          </a:xfrm>
        </p:spPr>
        <p:txBody>
          <a:bodyPr>
            <a:normAutofit/>
          </a:bodyPr>
          <a:lstStyle/>
          <a:p>
            <a:pPr marL="0" indent="0">
              <a:buNone/>
            </a:pPr>
            <a:r>
              <a:rPr lang="en-US" sz="1600" dirty="0"/>
              <a:t>Discuss the strengths </a:t>
            </a:r>
            <a:r>
              <a:rPr lang="en-US" sz="1600" dirty="0"/>
              <a:t>and weaknesses </a:t>
            </a:r>
            <a:r>
              <a:rPr lang="en-US" sz="1600" dirty="0"/>
              <a:t>of implementing an access matrix</a:t>
            </a:r>
          </a:p>
          <a:p>
            <a:pPr marL="0" indent="0">
              <a:buNone/>
            </a:pPr>
            <a:r>
              <a:rPr lang="en-US" sz="1600" dirty="0"/>
              <a:t>using capabilities that are associated with domains.</a:t>
            </a:r>
          </a:p>
          <a:p>
            <a:pPr marL="0" indent="0">
              <a:buNone/>
            </a:pPr>
            <a:endParaRPr lang="en-US" sz="1600" b="1" dirty="0"/>
          </a:p>
          <a:p>
            <a:pPr marL="0" indent="0">
              <a:buNone/>
            </a:pPr>
            <a:r>
              <a:rPr lang="en-US" sz="1600" b="1" dirty="0"/>
              <a:t>Answer</a:t>
            </a:r>
            <a:r>
              <a:rPr lang="en-US" sz="1600" b="1" dirty="0"/>
              <a:t>:</a:t>
            </a:r>
          </a:p>
          <a:p>
            <a:pPr marL="0" indent="0">
              <a:buNone/>
            </a:pPr>
            <a:r>
              <a:rPr lang="en-US" sz="1600" dirty="0"/>
              <a:t>Capabilities associated with domains provide substantial flexibility and</a:t>
            </a:r>
          </a:p>
          <a:p>
            <a:pPr marL="0" indent="0">
              <a:buNone/>
            </a:pPr>
            <a:r>
              <a:rPr lang="en-US" sz="1600" dirty="0"/>
              <a:t>faster access to objects. When a domain presents a capability, the system</a:t>
            </a:r>
          </a:p>
          <a:p>
            <a:pPr marL="0" indent="0">
              <a:buNone/>
            </a:pPr>
            <a:r>
              <a:rPr lang="en-US" sz="1600" dirty="0"/>
              <a:t>just </a:t>
            </a:r>
            <a:r>
              <a:rPr lang="en-US" sz="1600" dirty="0"/>
              <a:t>needs to check the authenticity of the capability and that could be</a:t>
            </a:r>
          </a:p>
          <a:p>
            <a:pPr marL="0" indent="0">
              <a:buNone/>
            </a:pPr>
            <a:r>
              <a:rPr lang="en-US" sz="1600" dirty="0"/>
              <a:t>performed efficiently. Capabilities could also be passed around from</a:t>
            </a:r>
          </a:p>
          <a:p>
            <a:pPr marL="0" indent="0">
              <a:buNone/>
            </a:pPr>
            <a:r>
              <a:rPr lang="en-US" sz="1600" dirty="0"/>
              <a:t>one domain to another domain with great ease, allowing a </a:t>
            </a:r>
            <a:r>
              <a:rPr lang="en-US" sz="1600" dirty="0"/>
              <a:t>system with</a:t>
            </a:r>
            <a:endParaRPr lang="en-US" sz="1600" dirty="0"/>
          </a:p>
          <a:p>
            <a:pPr marL="0" indent="0">
              <a:buNone/>
            </a:pPr>
            <a:r>
              <a:rPr lang="en-US" sz="1600" dirty="0"/>
              <a:t>a great amount of flexibility. However, the flexibility comes at the cost</a:t>
            </a:r>
          </a:p>
          <a:p>
            <a:pPr marL="0" indent="0">
              <a:buNone/>
            </a:pPr>
            <a:r>
              <a:rPr lang="en-US" sz="1600" dirty="0"/>
              <a:t>of a lack of control: revoking capabilities and restricting the flow of</a:t>
            </a:r>
          </a:p>
          <a:p>
            <a:pPr marL="0" indent="0">
              <a:buNone/>
            </a:pPr>
            <a:r>
              <a:rPr lang="en-US" sz="1600" dirty="0"/>
              <a:t>capabilities is a difficult task.</a:t>
            </a:r>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45</a:t>
            </a:fld>
            <a:endParaRPr lang="en-US"/>
          </a:p>
        </p:txBody>
      </p:sp>
    </p:spTree>
    <p:extLst>
      <p:ext uri="{BB962C8B-B14F-4D97-AF65-F5344CB8AC3E}">
        <p14:creationId xmlns:p14="http://schemas.microsoft.com/office/powerpoint/2010/main" val="18475233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Chapter 15: System Security</a:t>
            </a:r>
            <a:br>
              <a:rPr lang="en-US" dirty="0"/>
            </a:br>
            <a:r>
              <a:rPr lang="en-US" dirty="0"/>
              <a:t/>
            </a:r>
            <a:br>
              <a:rPr lang="en-US" dirty="0"/>
            </a:br>
            <a:endParaRPr lang="en-US" dirty="0"/>
          </a:p>
        </p:txBody>
      </p:sp>
      <p:sp>
        <p:nvSpPr>
          <p:cNvPr id="3" name="Content Placeholder 2"/>
          <p:cNvSpPr>
            <a:spLocks noGrp="1"/>
          </p:cNvSpPr>
          <p:nvPr>
            <p:ph sz="quarter" idx="1"/>
          </p:nvPr>
        </p:nvSpPr>
        <p:spPr>
          <a:xfrm>
            <a:off x="1813560" y="1287780"/>
            <a:ext cx="8534400" cy="4873752"/>
          </a:xfrm>
        </p:spPr>
        <p:txBody>
          <a:bodyPr>
            <a:normAutofit/>
          </a:bodyPr>
          <a:lstStyle/>
          <a:p>
            <a:r>
              <a:rPr lang="en-US" dirty="0" smtClean="0"/>
              <a:t>Security </a:t>
            </a:r>
            <a:r>
              <a:rPr lang="en-US" dirty="0"/>
              <a:t>concerns both the computer system and the environment (people, buildings, businesses, valuable objects, and threats) within which the system is used. </a:t>
            </a:r>
            <a:endParaRPr lang="en-US" dirty="0" smtClean="0"/>
          </a:p>
          <a:p>
            <a:r>
              <a:rPr lang="en-US" dirty="0" smtClean="0"/>
              <a:t>The </a:t>
            </a:r>
            <a:r>
              <a:rPr lang="en-US" dirty="0"/>
              <a:t>data stored in the computer system must be protected from unauthorized access, malicious destruction or alteration, and accidental introduction of inconsistency. </a:t>
            </a:r>
            <a:endParaRPr lang="en-US" dirty="0" smtClean="0"/>
          </a:p>
          <a:p>
            <a:r>
              <a:rPr lang="en-US" dirty="0" smtClean="0"/>
              <a:t>We </a:t>
            </a:r>
            <a:r>
              <a:rPr lang="en-US" dirty="0"/>
              <a:t>will examine several types of attacks against programs and against individual computers or the masses. </a:t>
            </a:r>
            <a:endParaRPr lang="en-US" dirty="0" smtClean="0"/>
          </a:p>
          <a:p>
            <a:r>
              <a:rPr lang="en-US" dirty="0" smtClean="0"/>
              <a:t>Encryption </a:t>
            </a:r>
            <a:r>
              <a:rPr lang="en-US" dirty="0"/>
              <a:t>is used to provide confidentiality of data being stored or transferred. </a:t>
            </a:r>
            <a:endParaRPr lang="en-US" dirty="0" smtClean="0"/>
          </a:p>
          <a:p>
            <a:r>
              <a:rPr lang="en-US" dirty="0" smtClean="0"/>
              <a:t>User </a:t>
            </a:r>
            <a:r>
              <a:rPr lang="en-US" dirty="0"/>
              <a:t>authentication methods are used to identify legitimate users of a system.</a:t>
            </a:r>
          </a:p>
          <a:p>
            <a:endParaRPr lang="en-US"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46</a:t>
            </a:fld>
            <a:endParaRPr lang="en-US"/>
          </a:p>
        </p:txBody>
      </p:sp>
    </p:spTree>
    <p:extLst>
      <p:ext uri="{BB962C8B-B14F-4D97-AF65-F5344CB8AC3E}">
        <p14:creationId xmlns:p14="http://schemas.microsoft.com/office/powerpoint/2010/main" val="6580150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26"/>
          <p:cNvSpPr>
            <a:spLocks noGrp="1" noChangeArrowheads="1"/>
          </p:cNvSpPr>
          <p:nvPr>
            <p:ph type="title"/>
          </p:nvPr>
        </p:nvSpPr>
        <p:spPr>
          <a:xfrm>
            <a:off x="1981200" y="6927"/>
            <a:ext cx="7467600" cy="1143000"/>
          </a:xfrm>
        </p:spPr>
        <p:txBody>
          <a:bodyPr vert="horz" lIns="64008" tIns="32004" rIns="64008" bIns="32004" rtlCol="0" anchor="ctr">
            <a:normAutofit/>
          </a:bodyPr>
          <a:lstStyle/>
          <a:p>
            <a:pPr eaLnBrk="1" hangingPunct="1"/>
            <a:r>
              <a:rPr lang="en-US" altLang="en-US" dirty="0" smtClean="0"/>
              <a:t>Chapter 15: System Security</a:t>
            </a:r>
          </a:p>
        </p:txBody>
      </p:sp>
      <p:sp>
        <p:nvSpPr>
          <p:cNvPr id="4099" name="Rectangle 1027"/>
          <p:cNvSpPr>
            <a:spLocks noGrp="1" noChangeArrowheads="1"/>
          </p:cNvSpPr>
          <p:nvPr>
            <p:ph type="body" idx="1"/>
          </p:nvPr>
        </p:nvSpPr>
        <p:spPr>
          <a:xfrm>
            <a:off x="2343150" y="1271587"/>
            <a:ext cx="7352242" cy="4482704"/>
          </a:xfrm>
        </p:spPr>
        <p:txBody>
          <a:bodyPr vert="horz" lIns="64008" tIns="32004" rIns="64008" bIns="32004" rtlCol="0">
            <a:normAutofit/>
          </a:bodyPr>
          <a:lstStyle/>
          <a:p>
            <a:r>
              <a:rPr lang="en-US" altLang="en-US" smtClean="0"/>
              <a:t>The Security Problem</a:t>
            </a:r>
          </a:p>
          <a:p>
            <a:r>
              <a:rPr lang="en-US" altLang="en-US" smtClean="0"/>
              <a:t>Program Threats</a:t>
            </a:r>
          </a:p>
          <a:p>
            <a:r>
              <a:rPr lang="en-US" altLang="en-US" smtClean="0"/>
              <a:t>System and Network Threats</a:t>
            </a:r>
          </a:p>
          <a:p>
            <a:r>
              <a:rPr lang="en-US" altLang="en-US" smtClean="0"/>
              <a:t>Cryptography as a Security Tool</a:t>
            </a:r>
          </a:p>
          <a:p>
            <a:r>
              <a:rPr lang="en-US" altLang="en-US" smtClean="0"/>
              <a:t>User Authentication</a:t>
            </a:r>
          </a:p>
          <a:p>
            <a:r>
              <a:rPr lang="en-US" altLang="en-US" smtClean="0"/>
              <a:t>Implementing Security Defenses</a:t>
            </a:r>
          </a:p>
          <a:p>
            <a:r>
              <a:rPr lang="en-US" altLang="en-US" smtClean="0"/>
              <a:t>Firewalling to Protect Systems and Networks</a:t>
            </a:r>
          </a:p>
          <a:p>
            <a:r>
              <a:rPr lang="en-US" altLang="en-US" smtClean="0"/>
              <a:t>Computer-Security Classifications</a:t>
            </a:r>
          </a:p>
          <a:p>
            <a:r>
              <a:rPr lang="en-US" altLang="en-US" smtClean="0"/>
              <a:t>An Example: Windows</a:t>
            </a:r>
          </a:p>
        </p:txBody>
      </p:sp>
    </p:spTree>
    <p:extLst>
      <p:ext uri="{BB962C8B-B14F-4D97-AF65-F5344CB8AC3E}">
        <p14:creationId xmlns:p14="http://schemas.microsoft.com/office/powerpoint/2010/main" val="4362925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15.5</a:t>
            </a:r>
            <a:endParaRPr lang="en-US" dirty="0"/>
          </a:p>
        </p:txBody>
      </p:sp>
      <p:sp>
        <p:nvSpPr>
          <p:cNvPr id="3" name="Content Placeholder 2"/>
          <p:cNvSpPr>
            <a:spLocks noGrp="1"/>
          </p:cNvSpPr>
          <p:nvPr>
            <p:ph sz="quarter" idx="1"/>
          </p:nvPr>
        </p:nvSpPr>
        <p:spPr>
          <a:xfrm>
            <a:off x="1981200" y="1600200"/>
            <a:ext cx="8153400" cy="4873752"/>
          </a:xfrm>
        </p:spPr>
        <p:txBody>
          <a:bodyPr>
            <a:normAutofit fontScale="55000" lnSpcReduction="20000"/>
          </a:bodyPr>
          <a:lstStyle/>
          <a:p>
            <a:pPr marL="0" indent="0">
              <a:buNone/>
            </a:pPr>
            <a:r>
              <a:rPr lang="en-US" dirty="0"/>
              <a:t>An experimental addition to UNIX allows a user to connect a </a:t>
            </a:r>
            <a:r>
              <a:rPr lang="en-US" b="1" dirty="0"/>
              <a:t>watchdog</a:t>
            </a:r>
          </a:p>
          <a:p>
            <a:pPr marL="0" indent="0">
              <a:buNone/>
            </a:pPr>
            <a:r>
              <a:rPr lang="en-US" dirty="0"/>
              <a:t>program to a file. The watchdog is invoked whenever a program</a:t>
            </a:r>
          </a:p>
          <a:p>
            <a:pPr marL="0" indent="0">
              <a:buNone/>
            </a:pPr>
            <a:r>
              <a:rPr lang="en-US" dirty="0"/>
              <a:t>requests access to the file. The watchdog then either grants or denies</a:t>
            </a:r>
          </a:p>
          <a:p>
            <a:pPr marL="0" indent="0">
              <a:buNone/>
            </a:pPr>
            <a:r>
              <a:rPr lang="en-US" dirty="0"/>
              <a:t>access to the file. Discuss two pros and two cons of using watchdogs</a:t>
            </a:r>
          </a:p>
          <a:p>
            <a:pPr marL="0" indent="0">
              <a:buNone/>
            </a:pPr>
            <a:r>
              <a:rPr lang="en-US" dirty="0"/>
              <a:t>for security.</a:t>
            </a:r>
          </a:p>
          <a:p>
            <a:pPr marL="0" indent="0">
              <a:buNone/>
            </a:pPr>
            <a:r>
              <a:rPr lang="en-US" b="1" dirty="0"/>
              <a:t>Answer:</a:t>
            </a:r>
          </a:p>
          <a:p>
            <a:pPr marL="0" indent="0">
              <a:buNone/>
            </a:pPr>
            <a:r>
              <a:rPr lang="en-US" dirty="0"/>
              <a:t>The watchdog program becomes the primary security mechanism for</a:t>
            </a:r>
          </a:p>
          <a:p>
            <a:pPr marL="0" indent="0">
              <a:buNone/>
            </a:pPr>
            <a:r>
              <a:rPr lang="en-US" dirty="0"/>
              <a:t>file access. Because of this we find its primary benefits and detractions.</a:t>
            </a:r>
          </a:p>
          <a:p>
            <a:pPr marL="0" indent="0">
              <a:buNone/>
            </a:pPr>
            <a:r>
              <a:rPr lang="en-US" dirty="0"/>
              <a:t>A benefit of this approach is that you have a centralized mechanism for</a:t>
            </a:r>
          </a:p>
          <a:p>
            <a:pPr marL="0" indent="0">
              <a:buNone/>
            </a:pPr>
            <a:r>
              <a:rPr lang="en-US" dirty="0"/>
              <a:t>controlling access to a file—the watchdog program. By ensuring the</a:t>
            </a:r>
          </a:p>
          <a:p>
            <a:pPr marL="0" indent="0">
              <a:buNone/>
            </a:pPr>
            <a:r>
              <a:rPr lang="en-US" dirty="0"/>
              <a:t>watchdog program has sufficient security techniques, you are assured</a:t>
            </a:r>
          </a:p>
          <a:p>
            <a:pPr marL="0" indent="0">
              <a:buNone/>
            </a:pPr>
            <a:r>
              <a:rPr lang="en-US" dirty="0"/>
              <a:t>of having secure access to the file. However, this is also the primary</a:t>
            </a:r>
          </a:p>
          <a:p>
            <a:pPr marL="0" indent="0">
              <a:buNone/>
            </a:pPr>
            <a:r>
              <a:rPr lang="en-US" dirty="0"/>
              <a:t>negative of this approach as well—the watchdog program becomes</a:t>
            </a:r>
          </a:p>
          <a:p>
            <a:pPr marL="0" indent="0">
              <a:buNone/>
            </a:pPr>
            <a:r>
              <a:rPr lang="en-US" dirty="0"/>
              <a:t>the bottleneck. If the watchdog program is not properly implemented</a:t>
            </a:r>
          </a:p>
          <a:p>
            <a:pPr marL="0" indent="0">
              <a:buNone/>
            </a:pPr>
            <a:r>
              <a:rPr lang="en-US" dirty="0"/>
              <a:t>(that is, it has a security hole), there are no other backup mechanisms</a:t>
            </a:r>
          </a:p>
          <a:p>
            <a:pPr marL="0" indent="0">
              <a:buNone/>
            </a:pPr>
            <a:r>
              <a:rPr lang="en-US" dirty="0"/>
              <a:t>for file protection.</a:t>
            </a:r>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48</a:t>
            </a:fld>
            <a:endParaRPr lang="en-US"/>
          </a:p>
        </p:txBody>
      </p:sp>
    </p:spTree>
    <p:extLst>
      <p:ext uri="{BB962C8B-B14F-4D97-AF65-F5344CB8AC3E}">
        <p14:creationId xmlns:p14="http://schemas.microsoft.com/office/powerpoint/2010/main" val="3059831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15.14</a:t>
            </a:r>
            <a:endParaRPr lang="en-US" dirty="0"/>
          </a:p>
        </p:txBody>
      </p:sp>
      <p:sp>
        <p:nvSpPr>
          <p:cNvPr id="3" name="Content Placeholder 2"/>
          <p:cNvSpPr>
            <a:spLocks noGrp="1"/>
          </p:cNvSpPr>
          <p:nvPr>
            <p:ph sz="quarter" idx="1"/>
          </p:nvPr>
        </p:nvSpPr>
        <p:spPr>
          <a:xfrm>
            <a:off x="1981200" y="1600200"/>
            <a:ext cx="7924800" cy="4873752"/>
          </a:xfrm>
        </p:spPr>
        <p:txBody>
          <a:bodyPr>
            <a:normAutofit/>
          </a:bodyPr>
          <a:lstStyle/>
          <a:p>
            <a:pPr marL="0" indent="0">
              <a:buNone/>
            </a:pPr>
            <a:r>
              <a:rPr lang="en-US" dirty="0"/>
              <a:t>Discuss how the asymmetric encryption algorithm can be used </a:t>
            </a:r>
            <a:r>
              <a:rPr lang="en-US" dirty="0" smtClean="0"/>
              <a:t>to achieve </a:t>
            </a:r>
            <a:r>
              <a:rPr lang="en-US" dirty="0"/>
              <a:t>the following goals.</a:t>
            </a:r>
          </a:p>
          <a:p>
            <a:pPr marL="365760" lvl="1" indent="0">
              <a:buNone/>
            </a:pPr>
            <a:r>
              <a:rPr lang="en-US" dirty="0"/>
              <a:t>a. Authentication: the receiver knows that only the sender </a:t>
            </a:r>
            <a:r>
              <a:rPr lang="en-US" dirty="0" smtClean="0"/>
              <a:t>could have </a:t>
            </a:r>
            <a:r>
              <a:rPr lang="en-US" dirty="0"/>
              <a:t>generated the message.</a:t>
            </a:r>
          </a:p>
          <a:p>
            <a:pPr marL="365760" lvl="1" indent="0">
              <a:buNone/>
            </a:pPr>
            <a:r>
              <a:rPr lang="en-US" dirty="0"/>
              <a:t>b. Secrecy: only the receiver can decrypt the message.</a:t>
            </a:r>
          </a:p>
          <a:p>
            <a:pPr marL="365760" lvl="1" indent="0">
              <a:buNone/>
            </a:pPr>
            <a:r>
              <a:rPr lang="en-US" dirty="0"/>
              <a:t>c. Authentication and secrecy: only the receiver can decrypt </a:t>
            </a:r>
            <a:r>
              <a:rPr lang="en-US" dirty="0" smtClean="0"/>
              <a:t>the message</a:t>
            </a:r>
            <a:r>
              <a:rPr lang="en-US" dirty="0"/>
              <a:t>, and the receiver knows that only the sender could </a:t>
            </a:r>
            <a:r>
              <a:rPr lang="en-US" dirty="0" smtClean="0"/>
              <a:t>have generated </a:t>
            </a:r>
            <a:r>
              <a:rPr lang="en-US" dirty="0"/>
              <a:t>the message.</a:t>
            </a:r>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49</a:t>
            </a:fld>
            <a:endParaRPr lang="en-US"/>
          </a:p>
        </p:txBody>
      </p:sp>
    </p:spTree>
    <p:extLst>
      <p:ext uri="{BB962C8B-B14F-4D97-AF65-F5344CB8AC3E}">
        <p14:creationId xmlns:p14="http://schemas.microsoft.com/office/powerpoint/2010/main" val="924061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12.3</a:t>
            </a:r>
            <a:endParaRPr lang="en-US" dirty="0"/>
          </a:p>
        </p:txBody>
      </p:sp>
      <p:sp>
        <p:nvSpPr>
          <p:cNvPr id="3" name="Content Placeholder 2"/>
          <p:cNvSpPr>
            <a:spLocks noGrp="1"/>
          </p:cNvSpPr>
          <p:nvPr>
            <p:ph sz="quarter" idx="1"/>
          </p:nvPr>
        </p:nvSpPr>
        <p:spPr/>
        <p:txBody>
          <a:bodyPr/>
          <a:lstStyle/>
          <a:p>
            <a:pPr marL="0" indent="0">
              <a:buNone/>
            </a:pPr>
            <a:r>
              <a:rPr lang="en-US" dirty="0" smtClean="0"/>
              <a:t>Suppose </a:t>
            </a:r>
            <a:r>
              <a:rPr lang="en-US" dirty="0"/>
              <a:t>that a disk drive has 5,000 cylinders, numbered 0 to 4,999. The drive is currently serving a request at cylinder 2,150, and the previous request was at cylinder 1,805. The queue of pending requests, in FIFO order, is:2,069, 1,212, 2,296, 2,800, 544, 1,618, 356, 1,523, 4,965, 3,681Starting from the current head position, what is the total distance (in cylinders) that the disk arm moves to satisfy all the pending requests for each of the following disk-scheduling algorithms</a:t>
            </a:r>
            <a:r>
              <a:rPr lang="en-US" dirty="0" smtClean="0"/>
              <a:t>? a</a:t>
            </a:r>
            <a:r>
              <a:rPr lang="en-US" dirty="0"/>
              <a:t>. FCFS b. </a:t>
            </a:r>
            <a:r>
              <a:rPr lang="en-US" dirty="0" err="1"/>
              <a:t>SSTFc</a:t>
            </a:r>
            <a:r>
              <a:rPr lang="en-US" dirty="0"/>
              <a:t>. SCAN d. </a:t>
            </a:r>
            <a:r>
              <a:rPr lang="en-US" dirty="0" err="1"/>
              <a:t>LOOKe</a:t>
            </a:r>
            <a:r>
              <a:rPr lang="en-US" dirty="0"/>
              <a:t>. C-SCAN f. C-LOOK</a:t>
            </a:r>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5</a:t>
            </a:fld>
            <a:endParaRPr lang="en-US"/>
          </a:p>
        </p:txBody>
      </p:sp>
    </p:spTree>
    <p:extLst>
      <p:ext uri="{BB962C8B-B14F-4D97-AF65-F5344CB8AC3E}">
        <p14:creationId xmlns:p14="http://schemas.microsoft.com/office/powerpoint/2010/main" val="10115899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5.14 Answer</a:t>
            </a:r>
            <a:endParaRPr lang="en-US"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50</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647826"/>
            <a:ext cx="8463701" cy="3457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58876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exercise 1 – section 15.1</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a:t>What are the four levels of security measures that are necessary for system protection?</a:t>
            </a:r>
          </a:p>
          <a:p>
            <a:pPr marL="0" indent="0">
              <a:buNone/>
            </a:pPr>
            <a:r>
              <a:rPr lang="en-US" dirty="0"/>
              <a:t> </a:t>
            </a:r>
          </a:p>
          <a:p>
            <a:pPr marL="0" indent="0">
              <a:buNone/>
            </a:pPr>
            <a:r>
              <a:rPr lang="en-US" b="1" dirty="0"/>
              <a:t>Answer: </a:t>
            </a:r>
            <a:r>
              <a:rPr lang="en-US" dirty="0"/>
              <a:t>To protect a system, security measures must take places at four levels: physical (machine rooms, terminals, and workstations); human (user authorization, avoidance of social engineering); operating system (protection against accidental and purposeful security breaches); and network (leased, Internet, and wireless connections).   </a:t>
            </a:r>
          </a:p>
          <a:p>
            <a:pPr marL="0" indent="0">
              <a:buNone/>
            </a:pPr>
            <a:r>
              <a:rPr lang="en-US" dirty="0"/>
              <a:t> </a:t>
            </a:r>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51</a:t>
            </a:fld>
            <a:endParaRPr lang="en-US"/>
          </a:p>
        </p:txBody>
      </p:sp>
    </p:spTree>
    <p:extLst>
      <p:ext uri="{BB962C8B-B14F-4D97-AF65-F5344CB8AC3E}">
        <p14:creationId xmlns:p14="http://schemas.microsoft.com/office/powerpoint/2010/main" val="19890835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exercise 2 – section 15.4.3</a:t>
            </a:r>
            <a:endParaRPr lang="en-US" dirty="0"/>
          </a:p>
        </p:txBody>
      </p:sp>
      <p:sp>
        <p:nvSpPr>
          <p:cNvPr id="3" name="Content Placeholder 2"/>
          <p:cNvSpPr>
            <a:spLocks noGrp="1"/>
          </p:cNvSpPr>
          <p:nvPr>
            <p:ph sz="quarter" idx="1"/>
          </p:nvPr>
        </p:nvSpPr>
        <p:spPr/>
        <p:txBody>
          <a:bodyPr/>
          <a:lstStyle/>
          <a:p>
            <a:pPr marL="0" indent="0">
              <a:buNone/>
            </a:pPr>
            <a:r>
              <a:rPr lang="en-US" dirty="0"/>
              <a:t>Which of the following is true of SSL?</a:t>
            </a:r>
          </a:p>
          <a:p>
            <a:pPr marL="822960" lvl="1" indent="-457200">
              <a:buFont typeface="+mj-lt"/>
              <a:buAutoNum type="alphaUcPeriod"/>
            </a:pPr>
            <a:r>
              <a:rPr lang="en-US" sz="2400" dirty="0"/>
              <a:t>It provides security at the data-link layer. </a:t>
            </a:r>
          </a:p>
          <a:p>
            <a:pPr marL="822960" lvl="1" indent="-457200">
              <a:buFont typeface="+mj-lt"/>
              <a:buAutoNum type="alphaUcPeriod"/>
            </a:pPr>
            <a:r>
              <a:rPr lang="en-US" sz="2400" dirty="0"/>
              <a:t>It is a simple protocol with limited options.</a:t>
            </a:r>
          </a:p>
          <a:p>
            <a:pPr marL="822960" lvl="1" indent="-457200">
              <a:buFont typeface="+mj-lt"/>
              <a:buAutoNum type="alphaUcPeriod"/>
            </a:pPr>
            <a:r>
              <a:rPr lang="en-US" sz="2400" dirty="0"/>
              <a:t>It is commonly used for secure communication on the Internet.</a:t>
            </a:r>
          </a:p>
          <a:p>
            <a:pPr marL="822960" lvl="1" indent="-457200">
              <a:buFont typeface="+mj-lt"/>
              <a:buAutoNum type="alphaUcPeriod"/>
            </a:pPr>
            <a:r>
              <a:rPr lang="en-US" sz="2400" dirty="0"/>
              <a:t>It was designed by Microsoft.</a:t>
            </a:r>
          </a:p>
          <a:p>
            <a:pPr marL="0" indent="0">
              <a:buNone/>
            </a:pPr>
            <a:r>
              <a:rPr lang="en-US" dirty="0"/>
              <a:t> </a:t>
            </a:r>
          </a:p>
          <a:p>
            <a:pPr marL="0" indent="0">
              <a:buNone/>
            </a:pPr>
            <a:r>
              <a:rPr lang="en-US" dirty="0"/>
              <a:t>Answer: C</a:t>
            </a:r>
          </a:p>
          <a:p>
            <a:pPr marL="0" indent="0">
              <a:buNone/>
            </a:pPr>
            <a:endParaRPr lang="en-US"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52</a:t>
            </a:fld>
            <a:endParaRPr lang="en-US"/>
          </a:p>
        </p:txBody>
      </p:sp>
    </p:spTree>
    <p:extLst>
      <p:ext uri="{BB962C8B-B14F-4D97-AF65-F5344CB8AC3E}">
        <p14:creationId xmlns:p14="http://schemas.microsoft.com/office/powerpoint/2010/main" val="13235839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exercise 3 – section 15.4</a:t>
            </a:r>
            <a:endParaRPr lang="en-US" dirty="0"/>
          </a:p>
        </p:txBody>
      </p:sp>
      <p:sp>
        <p:nvSpPr>
          <p:cNvPr id="3" name="Content Placeholder 2"/>
          <p:cNvSpPr>
            <a:spLocks noGrp="1"/>
          </p:cNvSpPr>
          <p:nvPr>
            <p:ph sz="quarter" idx="1"/>
          </p:nvPr>
        </p:nvSpPr>
        <p:spPr/>
        <p:txBody>
          <a:bodyPr/>
          <a:lstStyle/>
          <a:p>
            <a:pPr marL="0" indent="0">
              <a:buNone/>
            </a:pPr>
            <a:r>
              <a:rPr lang="en-US" dirty="0"/>
              <a:t>A ____ is a public key digitally signed by a trusted party.</a:t>
            </a:r>
          </a:p>
          <a:p>
            <a:pPr marL="822960" lvl="1" indent="-457200">
              <a:buFont typeface="+mj-lt"/>
              <a:buAutoNum type="alphaUcPeriod"/>
            </a:pPr>
            <a:r>
              <a:rPr lang="en-US" sz="2400" dirty="0"/>
              <a:t>key ring</a:t>
            </a:r>
          </a:p>
          <a:p>
            <a:pPr marL="822960" lvl="1" indent="-457200">
              <a:buFont typeface="+mj-lt"/>
              <a:buAutoNum type="alphaUcPeriod"/>
            </a:pPr>
            <a:r>
              <a:rPr lang="en-US" sz="2400" dirty="0"/>
              <a:t>digital certificate</a:t>
            </a:r>
          </a:p>
          <a:p>
            <a:pPr marL="822960" lvl="1" indent="-457200">
              <a:buFont typeface="+mj-lt"/>
              <a:buAutoNum type="alphaUcPeriod"/>
            </a:pPr>
            <a:r>
              <a:rPr lang="en-US" sz="2400" dirty="0"/>
              <a:t>message digest</a:t>
            </a:r>
          </a:p>
          <a:p>
            <a:pPr marL="822960" lvl="1" indent="-457200">
              <a:buFont typeface="+mj-lt"/>
              <a:buAutoNum type="alphaUcPeriod"/>
            </a:pPr>
            <a:r>
              <a:rPr lang="en-US" sz="2400" dirty="0"/>
              <a:t>digital key</a:t>
            </a:r>
          </a:p>
          <a:p>
            <a:pPr marL="0" indent="0">
              <a:buNone/>
            </a:pPr>
            <a:r>
              <a:rPr lang="en-US" dirty="0"/>
              <a:t> </a:t>
            </a:r>
          </a:p>
          <a:p>
            <a:pPr marL="0" indent="0">
              <a:buNone/>
            </a:pPr>
            <a:r>
              <a:rPr lang="en-US" dirty="0"/>
              <a:t>Answer: </a:t>
            </a:r>
            <a:r>
              <a:rPr lang="en-US" dirty="0" smtClean="0"/>
              <a:t>B</a:t>
            </a:r>
            <a:r>
              <a:rPr lang="en-US" dirty="0"/>
              <a:t> </a:t>
            </a:r>
          </a:p>
          <a:p>
            <a:endParaRPr lang="en-US"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53</a:t>
            </a:fld>
            <a:endParaRPr lang="en-US"/>
          </a:p>
        </p:txBody>
      </p:sp>
    </p:spTree>
    <p:extLst>
      <p:ext uri="{BB962C8B-B14F-4D97-AF65-F5344CB8AC3E}">
        <p14:creationId xmlns:p14="http://schemas.microsoft.com/office/powerpoint/2010/main" val="40785505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exercise 4 – section 15.1</a:t>
            </a:r>
            <a:endParaRPr lang="en-US" dirty="0"/>
          </a:p>
        </p:txBody>
      </p:sp>
      <p:sp>
        <p:nvSpPr>
          <p:cNvPr id="3" name="Content Placeholder 2"/>
          <p:cNvSpPr>
            <a:spLocks noGrp="1"/>
          </p:cNvSpPr>
          <p:nvPr>
            <p:ph sz="quarter" idx="1"/>
          </p:nvPr>
        </p:nvSpPr>
        <p:spPr/>
        <p:txBody>
          <a:bodyPr/>
          <a:lstStyle/>
          <a:p>
            <a:pPr marL="0" indent="0">
              <a:buNone/>
            </a:pPr>
            <a:r>
              <a:rPr lang="en-US" dirty="0"/>
              <a:t>The most common method used by attackers to breach security is ____.</a:t>
            </a:r>
          </a:p>
          <a:p>
            <a:pPr marL="822960" lvl="1" indent="-457200">
              <a:buFont typeface="+mj-lt"/>
              <a:buAutoNum type="alphaUcPeriod"/>
            </a:pPr>
            <a:r>
              <a:rPr lang="en-US" sz="2400" dirty="0"/>
              <a:t>masquerading</a:t>
            </a:r>
          </a:p>
          <a:p>
            <a:pPr marL="822960" lvl="1" indent="-457200">
              <a:buFont typeface="+mj-lt"/>
              <a:buAutoNum type="alphaUcPeriod"/>
            </a:pPr>
            <a:r>
              <a:rPr lang="en-US" sz="2400" dirty="0"/>
              <a:t>message modification</a:t>
            </a:r>
          </a:p>
          <a:p>
            <a:pPr marL="822960" lvl="1" indent="-457200">
              <a:buFont typeface="+mj-lt"/>
              <a:buAutoNum type="alphaUcPeriod"/>
            </a:pPr>
            <a:r>
              <a:rPr lang="en-US" sz="2400" dirty="0"/>
              <a:t>session hijacking</a:t>
            </a:r>
          </a:p>
          <a:p>
            <a:pPr marL="822960" lvl="1" indent="-457200">
              <a:buFont typeface="+mj-lt"/>
              <a:buAutoNum type="alphaUcPeriod"/>
            </a:pPr>
            <a:r>
              <a:rPr lang="en-US" sz="2400" dirty="0"/>
              <a:t>phishing</a:t>
            </a:r>
          </a:p>
          <a:p>
            <a:pPr marL="0" indent="0">
              <a:buNone/>
            </a:pPr>
            <a:r>
              <a:rPr lang="en-US" dirty="0"/>
              <a:t> </a:t>
            </a:r>
          </a:p>
          <a:p>
            <a:pPr marL="0" indent="0">
              <a:buNone/>
            </a:pPr>
            <a:r>
              <a:rPr lang="en-US" dirty="0"/>
              <a:t>Answer: </a:t>
            </a:r>
            <a:r>
              <a:rPr lang="en-US" dirty="0" smtClean="0"/>
              <a:t>A</a:t>
            </a:r>
            <a:endParaRPr lang="en-US"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54</a:t>
            </a:fld>
            <a:endParaRPr lang="en-US"/>
          </a:p>
        </p:txBody>
      </p:sp>
    </p:spTree>
    <p:extLst>
      <p:ext uri="{BB962C8B-B14F-4D97-AF65-F5344CB8AC3E}">
        <p14:creationId xmlns:p14="http://schemas.microsoft.com/office/powerpoint/2010/main" val="21343768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exercise 5 – section 15.3.3</a:t>
            </a:r>
            <a:endParaRPr lang="en-US" dirty="0"/>
          </a:p>
        </p:txBody>
      </p:sp>
      <p:sp>
        <p:nvSpPr>
          <p:cNvPr id="3" name="Content Placeholder 2"/>
          <p:cNvSpPr>
            <a:spLocks noGrp="1"/>
          </p:cNvSpPr>
          <p:nvPr>
            <p:ph sz="quarter" idx="1"/>
          </p:nvPr>
        </p:nvSpPr>
        <p:spPr/>
        <p:txBody>
          <a:bodyPr/>
          <a:lstStyle/>
          <a:p>
            <a:pPr marL="0" indent="0">
              <a:buNone/>
            </a:pPr>
            <a:r>
              <a:rPr lang="en-US" dirty="0" smtClean="0"/>
              <a:t>True/False</a:t>
            </a:r>
          </a:p>
          <a:p>
            <a:pPr marL="0" indent="0">
              <a:buNone/>
            </a:pPr>
            <a:endParaRPr lang="en-US" dirty="0"/>
          </a:p>
          <a:p>
            <a:pPr marL="0" indent="0">
              <a:buNone/>
            </a:pPr>
            <a:r>
              <a:rPr lang="en-US" dirty="0" smtClean="0"/>
              <a:t>Generally</a:t>
            </a:r>
            <a:r>
              <a:rPr lang="en-US" dirty="0"/>
              <a:t>, it is impossible to prevent denial-of-service attacks.</a:t>
            </a:r>
          </a:p>
          <a:p>
            <a:pPr marL="0" indent="0">
              <a:buNone/>
            </a:pPr>
            <a:r>
              <a:rPr lang="en-US" dirty="0"/>
              <a:t> </a:t>
            </a:r>
          </a:p>
          <a:p>
            <a:pPr marL="0" indent="0">
              <a:buNone/>
            </a:pPr>
            <a:r>
              <a:rPr lang="en-US" dirty="0"/>
              <a:t>Answer: True</a:t>
            </a:r>
          </a:p>
          <a:p>
            <a:pPr marL="0" indent="0">
              <a:buNone/>
            </a:pPr>
            <a:endParaRPr lang="en-US"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55</a:t>
            </a:fld>
            <a:endParaRPr lang="en-US"/>
          </a:p>
        </p:txBody>
      </p:sp>
    </p:spTree>
    <p:extLst>
      <p:ext uri="{BB962C8B-B14F-4D97-AF65-F5344CB8AC3E}">
        <p14:creationId xmlns:p14="http://schemas.microsoft.com/office/powerpoint/2010/main" val="39759942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exercise 6 – section 15.2.5</a:t>
            </a:r>
            <a:endParaRPr lang="en-US" dirty="0"/>
          </a:p>
        </p:txBody>
      </p:sp>
      <p:sp>
        <p:nvSpPr>
          <p:cNvPr id="3" name="Content Placeholder 2"/>
          <p:cNvSpPr>
            <a:spLocks noGrp="1"/>
          </p:cNvSpPr>
          <p:nvPr>
            <p:ph sz="quarter" idx="1"/>
          </p:nvPr>
        </p:nvSpPr>
        <p:spPr/>
        <p:txBody>
          <a:bodyPr/>
          <a:lstStyle/>
          <a:p>
            <a:pPr marL="0" indent="0">
              <a:buNone/>
            </a:pPr>
            <a:r>
              <a:rPr lang="en-US" dirty="0"/>
              <a:t>A ____ virus changes each time it is installed to avoid detection by antivirus software.</a:t>
            </a:r>
          </a:p>
          <a:p>
            <a:pPr marL="822960" lvl="1" indent="-457200">
              <a:buFont typeface="+mj-lt"/>
              <a:buAutoNum type="alphaUcPeriod"/>
            </a:pPr>
            <a:r>
              <a:rPr lang="en-US" sz="2400" dirty="0"/>
              <a:t>polymorphic</a:t>
            </a:r>
          </a:p>
          <a:p>
            <a:pPr marL="822960" lvl="1" indent="-457200">
              <a:buFont typeface="+mj-lt"/>
              <a:buAutoNum type="alphaUcPeriod"/>
            </a:pPr>
            <a:r>
              <a:rPr lang="en-US" sz="2400" dirty="0"/>
              <a:t>tunneling</a:t>
            </a:r>
          </a:p>
          <a:p>
            <a:pPr marL="822960" lvl="1" indent="-457200">
              <a:buFont typeface="+mj-lt"/>
              <a:buAutoNum type="alphaUcPeriod"/>
            </a:pPr>
            <a:r>
              <a:rPr lang="en-US" sz="2400" dirty="0"/>
              <a:t>multipartite</a:t>
            </a:r>
          </a:p>
          <a:p>
            <a:pPr marL="822960" lvl="1" indent="-457200">
              <a:buFont typeface="+mj-lt"/>
              <a:buAutoNum type="alphaUcPeriod"/>
            </a:pPr>
            <a:r>
              <a:rPr lang="en-US" sz="2400" dirty="0"/>
              <a:t>stealth</a:t>
            </a:r>
          </a:p>
          <a:p>
            <a:pPr marL="0" indent="0">
              <a:buNone/>
            </a:pPr>
            <a:r>
              <a:rPr lang="en-US" dirty="0"/>
              <a:t> </a:t>
            </a:r>
          </a:p>
          <a:p>
            <a:pPr marL="0" indent="0">
              <a:buNone/>
            </a:pPr>
            <a:r>
              <a:rPr lang="en-US" dirty="0"/>
              <a:t>Answer: </a:t>
            </a:r>
            <a:r>
              <a:rPr lang="en-US" dirty="0" smtClean="0"/>
              <a:t>A</a:t>
            </a:r>
            <a:endParaRPr lang="en-US"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56</a:t>
            </a:fld>
            <a:endParaRPr lang="en-US"/>
          </a:p>
        </p:txBody>
      </p:sp>
    </p:spTree>
    <p:extLst>
      <p:ext uri="{BB962C8B-B14F-4D97-AF65-F5344CB8AC3E}">
        <p14:creationId xmlns:p14="http://schemas.microsoft.com/office/powerpoint/2010/main" val="27411431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exercise 7 – section 15.3.3</a:t>
            </a:r>
            <a:endParaRPr lang="en-US" dirty="0"/>
          </a:p>
        </p:txBody>
      </p:sp>
      <p:sp>
        <p:nvSpPr>
          <p:cNvPr id="3" name="Content Placeholder 2"/>
          <p:cNvSpPr>
            <a:spLocks noGrp="1"/>
          </p:cNvSpPr>
          <p:nvPr>
            <p:ph sz="quarter" idx="1"/>
          </p:nvPr>
        </p:nvSpPr>
        <p:spPr/>
        <p:txBody>
          <a:bodyPr/>
          <a:lstStyle/>
          <a:p>
            <a:pPr marL="0" indent="0">
              <a:buNone/>
            </a:pPr>
            <a:r>
              <a:rPr lang="en-US" dirty="0"/>
              <a:t>A denial of service attack is ____.</a:t>
            </a:r>
          </a:p>
          <a:p>
            <a:pPr marL="822960" lvl="1" indent="-457200">
              <a:buFont typeface="+mj-lt"/>
              <a:buAutoNum type="alphaUcPeriod"/>
            </a:pPr>
            <a:r>
              <a:rPr lang="en-US" sz="2400" dirty="0"/>
              <a:t>aimed at gaining information</a:t>
            </a:r>
          </a:p>
          <a:p>
            <a:pPr marL="822960" lvl="1" indent="-457200">
              <a:buFont typeface="+mj-lt"/>
              <a:buAutoNum type="alphaUcPeriod"/>
            </a:pPr>
            <a:r>
              <a:rPr lang="en-US" sz="2400" dirty="0"/>
              <a:t>aimed at stealing resources</a:t>
            </a:r>
          </a:p>
          <a:p>
            <a:pPr marL="822960" lvl="1" indent="-457200">
              <a:buFont typeface="+mj-lt"/>
              <a:buAutoNum type="alphaUcPeriod"/>
            </a:pPr>
            <a:r>
              <a:rPr lang="en-US" sz="2400" dirty="0"/>
              <a:t>aimed at disrupting legitimate use of a system</a:t>
            </a:r>
          </a:p>
          <a:p>
            <a:pPr marL="822960" lvl="1" indent="-457200">
              <a:buFont typeface="+mj-lt"/>
              <a:buAutoNum type="alphaUcPeriod"/>
            </a:pPr>
            <a:r>
              <a:rPr lang="en-US" sz="2400" dirty="0"/>
              <a:t>generally not network based</a:t>
            </a:r>
          </a:p>
          <a:p>
            <a:pPr marL="0" indent="0">
              <a:buNone/>
            </a:pPr>
            <a:r>
              <a:rPr lang="en-US" dirty="0"/>
              <a:t> </a:t>
            </a:r>
          </a:p>
          <a:p>
            <a:pPr marL="0" indent="0">
              <a:buNone/>
            </a:pPr>
            <a:r>
              <a:rPr lang="en-US" dirty="0"/>
              <a:t>Answer: C</a:t>
            </a:r>
          </a:p>
          <a:p>
            <a:pPr marL="0" indent="0">
              <a:buNone/>
            </a:pPr>
            <a:endParaRPr lang="en-US"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57</a:t>
            </a:fld>
            <a:endParaRPr lang="en-US"/>
          </a:p>
        </p:txBody>
      </p:sp>
    </p:spTree>
    <p:extLst>
      <p:ext uri="{BB962C8B-B14F-4D97-AF65-F5344CB8AC3E}">
        <p14:creationId xmlns:p14="http://schemas.microsoft.com/office/powerpoint/2010/main" val="26231884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exercise 8</a:t>
            </a:r>
            <a:endParaRPr lang="en-US" dirty="0"/>
          </a:p>
        </p:txBody>
      </p:sp>
      <p:sp>
        <p:nvSpPr>
          <p:cNvPr id="3" name="Content Placeholder 2"/>
          <p:cNvSpPr>
            <a:spLocks noGrp="1"/>
          </p:cNvSpPr>
          <p:nvPr>
            <p:ph sz="quarter" idx="1"/>
          </p:nvPr>
        </p:nvSpPr>
        <p:spPr/>
        <p:txBody>
          <a:bodyPr/>
          <a:lstStyle/>
          <a:p>
            <a:pPr marL="0" indent="0">
              <a:buNone/>
            </a:pPr>
            <a:r>
              <a:rPr lang="en-US" dirty="0"/>
              <a:t>What are two advantages of encrypting data stored in the </a:t>
            </a:r>
            <a:r>
              <a:rPr lang="en-US" dirty="0" smtClean="0"/>
              <a:t>computer system</a:t>
            </a:r>
            <a:r>
              <a:rPr lang="en-US" dirty="0"/>
              <a:t>?</a:t>
            </a:r>
          </a:p>
          <a:p>
            <a:pPr marL="0" indent="0">
              <a:buNone/>
            </a:pPr>
            <a:r>
              <a:rPr lang="en-US" b="1" dirty="0" smtClean="0"/>
              <a:t>Answer</a:t>
            </a:r>
            <a:r>
              <a:rPr lang="en-US" b="1" dirty="0"/>
              <a:t>:</a:t>
            </a:r>
          </a:p>
          <a:p>
            <a:pPr marL="0" indent="0">
              <a:buNone/>
            </a:pPr>
            <a:r>
              <a:rPr lang="en-US" dirty="0"/>
              <a:t>Encrypted data are guarded by the operating system’s </a:t>
            </a:r>
            <a:r>
              <a:rPr lang="en-US" dirty="0" smtClean="0"/>
              <a:t>protection facilities</a:t>
            </a:r>
            <a:r>
              <a:rPr lang="en-US" dirty="0"/>
              <a:t>, as well as a password that is needed to decrypt them. </a:t>
            </a:r>
            <a:r>
              <a:rPr lang="en-US" dirty="0" smtClean="0"/>
              <a:t>Two keys </a:t>
            </a:r>
            <a:r>
              <a:rPr lang="en-US" dirty="0"/>
              <a:t>are better than one when it comes to security.</a:t>
            </a:r>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58</a:t>
            </a:fld>
            <a:endParaRPr lang="en-US"/>
          </a:p>
        </p:txBody>
      </p:sp>
    </p:spTree>
    <p:extLst>
      <p:ext uri="{BB962C8B-B14F-4D97-AF65-F5344CB8AC3E}">
        <p14:creationId xmlns:p14="http://schemas.microsoft.com/office/powerpoint/2010/main" val="9185439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exercise 9 – section 15.3.1</a:t>
            </a:r>
            <a:endParaRPr lang="en-US" dirty="0"/>
          </a:p>
        </p:txBody>
      </p:sp>
      <p:sp>
        <p:nvSpPr>
          <p:cNvPr id="3" name="Content Placeholder 2"/>
          <p:cNvSpPr>
            <a:spLocks noGrp="1"/>
          </p:cNvSpPr>
          <p:nvPr>
            <p:ph sz="quarter" idx="1"/>
          </p:nvPr>
        </p:nvSpPr>
        <p:spPr/>
        <p:txBody>
          <a:bodyPr/>
          <a:lstStyle/>
          <a:p>
            <a:pPr marL="0" indent="0">
              <a:buNone/>
            </a:pPr>
            <a:r>
              <a:rPr lang="en-US" dirty="0"/>
              <a:t>Worms ____.</a:t>
            </a:r>
          </a:p>
          <a:p>
            <a:pPr marL="822960" lvl="1" indent="-457200">
              <a:buFont typeface="+mj-lt"/>
              <a:buAutoNum type="alphaUcPeriod"/>
            </a:pPr>
            <a:r>
              <a:rPr lang="en-US" sz="2400" dirty="0"/>
              <a:t>use the spawn mechanism to ravage system performance</a:t>
            </a:r>
          </a:p>
          <a:p>
            <a:pPr marL="822960" lvl="1" indent="-457200">
              <a:buFont typeface="+mj-lt"/>
              <a:buAutoNum type="alphaUcPeriod"/>
            </a:pPr>
            <a:r>
              <a:rPr lang="en-US" sz="2400" dirty="0"/>
              <a:t>can shut down an entire network</a:t>
            </a:r>
          </a:p>
          <a:p>
            <a:pPr marL="822960" lvl="1" indent="-457200">
              <a:buFont typeface="+mj-lt"/>
              <a:buAutoNum type="alphaUcPeriod"/>
            </a:pPr>
            <a:r>
              <a:rPr lang="en-US" sz="2400" dirty="0"/>
              <a:t>continue to grow as the Internet expands</a:t>
            </a:r>
          </a:p>
          <a:p>
            <a:pPr marL="822960" lvl="1" indent="-457200">
              <a:buFont typeface="+mj-lt"/>
              <a:buAutoNum type="alphaUcPeriod"/>
            </a:pPr>
            <a:r>
              <a:rPr lang="en-US" sz="2400" dirty="0"/>
              <a:t>All of the above</a:t>
            </a:r>
          </a:p>
          <a:p>
            <a:pPr marL="0" indent="0">
              <a:buNone/>
            </a:pPr>
            <a:r>
              <a:rPr lang="en-US" dirty="0"/>
              <a:t> </a:t>
            </a:r>
          </a:p>
          <a:p>
            <a:pPr marL="0" indent="0">
              <a:buNone/>
            </a:pPr>
            <a:r>
              <a:rPr lang="en-US" dirty="0"/>
              <a:t>Answer: </a:t>
            </a:r>
            <a:r>
              <a:rPr lang="en-US" dirty="0" smtClean="0"/>
              <a:t>D</a:t>
            </a:r>
            <a:r>
              <a:rPr lang="en-US" dirty="0"/>
              <a:t> </a:t>
            </a:r>
          </a:p>
          <a:p>
            <a:endParaRPr lang="en-US"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59</a:t>
            </a:fld>
            <a:endParaRPr lang="en-US"/>
          </a:p>
        </p:txBody>
      </p:sp>
    </p:spTree>
    <p:extLst>
      <p:ext uri="{BB962C8B-B14F-4D97-AF65-F5344CB8AC3E}">
        <p14:creationId xmlns:p14="http://schemas.microsoft.com/office/powerpoint/2010/main" val="2023101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exercise 12.3</a:t>
            </a:r>
            <a:endParaRPr lang="en-US"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6</a:t>
            </a:fld>
            <a:endParaRPr lang="en-US"/>
          </a:p>
        </p:txBody>
      </p:sp>
      <p:sp>
        <p:nvSpPr>
          <p:cNvPr id="5" name="Rectangle 1"/>
          <p:cNvSpPr>
            <a:spLocks noGrp="1" noChangeArrowheads="1"/>
          </p:cNvSpPr>
          <p:nvPr>
            <p:ph sz="quarter" idx="1"/>
          </p:nvPr>
        </p:nvSpPr>
        <p:spPr bwMode="auto">
          <a:xfrm>
            <a:off x="873617" y="1680345"/>
            <a:ext cx="746760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p>
            <a:pPr marL="0" indent="0" eaLnBrk="0" fontAlgn="base" hangingPunct="0">
              <a:lnSpc>
                <a:spcPct val="100000"/>
              </a:lnSpc>
              <a:spcBef>
                <a:spcPct val="0"/>
              </a:spcBef>
              <a:spcAft>
                <a:spcPct val="0"/>
              </a:spcAft>
              <a:buClrTx/>
              <a:buSzTx/>
              <a:buNone/>
            </a:pPr>
            <a:r>
              <a:rPr lang="en-US" altLang="en-US" sz="1800" b="1" dirty="0">
                <a:solidFill>
                  <a:schemeClr val="tx1"/>
                </a:solidFill>
                <a:latin typeface="Calibri" panose="020F0502020204030204" pitchFamily="34" charset="0"/>
                <a:ea typeface="Times New Roman" panose="02020603050405020304" pitchFamily="18" charset="0"/>
                <a:cs typeface="Courier New" panose="02070309020205020404" pitchFamily="49" charset="0"/>
              </a:rPr>
              <a:t>First-come-first-served</a:t>
            </a:r>
            <a:r>
              <a:rPr lang="en-US" altLang="en-US" sz="1800" b="1" dirty="0">
                <a:solidFill>
                  <a:schemeClr val="tx1"/>
                </a:solidFill>
                <a:latin typeface="Calibri" panose="020F0502020204030204" pitchFamily="34" charset="0"/>
              </a:rPr>
              <a:t> (FCFS)</a:t>
            </a:r>
          </a:p>
          <a:p>
            <a:pPr marL="0" indent="0" eaLnBrk="0" fontAlgn="base" hangingPunct="0">
              <a:lnSpc>
                <a:spcPct val="100000"/>
              </a:lnSpc>
              <a:spcBef>
                <a:spcPct val="0"/>
              </a:spcBef>
              <a:spcAft>
                <a:spcPct val="0"/>
              </a:spcAft>
              <a:buClrTx/>
              <a:buSzTx/>
              <a:buNone/>
            </a:pPr>
            <a:r>
              <a:rPr lang="en-US" alt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2150, 2,069, 1,212, 2,296, 2,800, 544, 1,618, 356, 1,523, 4,965, 3,681   </a:t>
            </a:r>
            <a:endParaRPr lang="en-US" altLang="en-US" sz="1800" dirty="0">
              <a:solidFill>
                <a:schemeClr val="tx1"/>
              </a:solidFill>
              <a:latin typeface="Calibri" panose="020F0502020204030204" pitchFamily="34" charset="0"/>
            </a:endParaRPr>
          </a:p>
          <a:p>
            <a:pPr marL="0" indent="0" eaLnBrk="0" fontAlgn="base" hangingPunct="0">
              <a:lnSpc>
                <a:spcPct val="100000"/>
              </a:lnSpc>
              <a:spcBef>
                <a:spcPct val="0"/>
              </a:spcBef>
              <a:spcAft>
                <a:spcPct val="0"/>
              </a:spcAft>
              <a:buClrTx/>
              <a:buSzTx/>
              <a:buNone/>
            </a:pPr>
            <a:r>
              <a:rPr lang="en-US" alt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81+857+1084+504+2256+1074+1262+1167+3442+1284=13011 cylinder</a:t>
            </a:r>
          </a:p>
          <a:p>
            <a:pPr marL="0" indent="0" eaLnBrk="0" fontAlgn="base" hangingPunct="0">
              <a:lnSpc>
                <a:spcPct val="100000"/>
              </a:lnSpc>
              <a:spcBef>
                <a:spcPct val="0"/>
              </a:spcBef>
              <a:spcAft>
                <a:spcPct val="0"/>
              </a:spcAft>
              <a:buClrTx/>
              <a:buSzTx/>
              <a:buNone/>
            </a:pPr>
            <a:endParaRPr lang="en-US" altLang="en-US" sz="1800" dirty="0">
              <a:solidFill>
                <a:schemeClr val="tx1"/>
              </a:solidFill>
              <a:latin typeface="Arial" panose="020B0604020202020204" pitchFamily="34" charset="0"/>
            </a:endParaRPr>
          </a:p>
        </p:txBody>
      </p:sp>
      <p:sp>
        <p:nvSpPr>
          <p:cNvPr id="6" name="Rectangle 5"/>
          <p:cNvSpPr/>
          <p:nvPr/>
        </p:nvSpPr>
        <p:spPr>
          <a:xfrm>
            <a:off x="873617" y="2788341"/>
            <a:ext cx="7848600" cy="1969770"/>
          </a:xfrm>
          <a:prstGeom prst="rect">
            <a:avLst/>
          </a:prstGeom>
        </p:spPr>
        <p:txBody>
          <a:bodyPr wrap="square">
            <a:spAutoFit/>
          </a:bodyPr>
          <a:lstStyle/>
          <a:p>
            <a:pPr lvl="0"/>
            <a:r>
              <a:rPr lang="en-US" b="1" dirty="0">
                <a:latin typeface="Calibri" panose="020F0502020204030204" pitchFamily="34" charset="0"/>
                <a:ea typeface="Calibri" panose="020F0502020204030204" pitchFamily="34" charset="0"/>
                <a:cs typeface="Arial" panose="020B0604020202020204" pitchFamily="34" charset="0"/>
              </a:rPr>
              <a:t>Shortest-seek-time </a:t>
            </a:r>
            <a:r>
              <a:rPr lang="en-US" b="1" dirty="0">
                <a:latin typeface="Calibri" panose="020F0502020204030204" pitchFamily="34" charset="0"/>
                <a:ea typeface="Calibri" panose="020F0502020204030204" pitchFamily="34" charset="0"/>
                <a:cs typeface="Arial" panose="020B0604020202020204" pitchFamily="34" charset="0"/>
              </a:rPr>
              <a:t>first </a:t>
            </a:r>
            <a:r>
              <a:rPr lang="en-US" altLang="en-US" b="1" dirty="0">
                <a:latin typeface="Calibri" panose="020F0502020204030204" pitchFamily="34" charset="0"/>
              </a:rPr>
              <a:t>(</a:t>
            </a:r>
            <a:r>
              <a:rPr lang="en-US" altLang="en-US" b="1" dirty="0">
                <a:latin typeface="Calibri" panose="020F0502020204030204" pitchFamily="34" charset="0"/>
              </a:rPr>
              <a:t>STSF)</a:t>
            </a:r>
          </a:p>
          <a:p>
            <a:endParaRPr lang="en-US" sz="1400" b="1" dirty="0">
              <a:latin typeface="Calibri" panose="020F0502020204030204" pitchFamily="34" charset="0"/>
              <a:ea typeface="Calibri" panose="020F0502020204030204" pitchFamily="34" charset="0"/>
              <a:cs typeface="Arial" panose="020B0604020202020204" pitchFamily="34" charset="0"/>
            </a:endParaRPr>
          </a:p>
          <a:p>
            <a:r>
              <a:rPr lang="en-US" dirty="0">
                <a:latin typeface="Calibri" panose="020F0502020204030204" pitchFamily="34" charset="0"/>
                <a:ea typeface="Calibri" panose="020F0502020204030204" pitchFamily="34" charset="0"/>
                <a:cs typeface="Arial" panose="020B0604020202020204" pitchFamily="34" charset="0"/>
              </a:rPr>
              <a:t>2150,2069,2296,1618,1523,1212,544,356,2800,3681,4965</a:t>
            </a:r>
            <a:endParaRPr lang="en-US" sz="1400" dirty="0">
              <a:latin typeface="Calibri" panose="020F0502020204030204" pitchFamily="34" charset="0"/>
              <a:ea typeface="Calibri" panose="020F0502020204030204" pitchFamily="34" charset="0"/>
              <a:cs typeface="Arial" panose="020B0604020202020204" pitchFamily="34" charset="0"/>
            </a:endParaRPr>
          </a:p>
          <a:p>
            <a:r>
              <a:rPr lang="en-US" dirty="0">
                <a:latin typeface="Calibri" panose="020F0502020204030204" pitchFamily="34" charset="0"/>
                <a:ea typeface="Calibri" panose="020F0502020204030204" pitchFamily="34" charset="0"/>
                <a:cs typeface="Arial" panose="020B0604020202020204" pitchFamily="34" charset="0"/>
              </a:rPr>
              <a:t>81+227+678+95+311+668+188+2444+881+1284=6857 cylinder</a:t>
            </a:r>
            <a:r>
              <a:rPr lang="ar-SA" dirty="0">
                <a:latin typeface="Calibri" panose="020F0502020204030204" pitchFamily="34" charset="0"/>
                <a:ea typeface="Calibri" panose="020F0502020204030204" pitchFamily="34" charset="0"/>
                <a:cs typeface="Arial" panose="020B0604020202020204" pitchFamily="34"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r>
              <a:rPr lang="en-US" dirty="0">
                <a:latin typeface="Calibri" panose="020F0502020204030204" pitchFamily="34" charset="0"/>
                <a:ea typeface="Calibri" panose="020F0502020204030204" pitchFamily="34" charset="0"/>
                <a:cs typeface="Arial" panose="020B0604020202020204" pitchFamily="34" charset="0"/>
              </a:rPr>
              <a:t>Selects the request with the least seek time from the current head position. </a:t>
            </a:r>
            <a:endParaRPr lang="en-US" sz="1400" dirty="0">
              <a:latin typeface="Calibri" panose="020F0502020204030204" pitchFamily="34" charset="0"/>
              <a:ea typeface="Calibri" panose="020F0502020204030204" pitchFamily="34" charset="0"/>
              <a:cs typeface="Arial" panose="020B0604020202020204" pitchFamily="34" charset="0"/>
            </a:endParaRPr>
          </a:p>
          <a:p>
            <a:r>
              <a:rPr lang="en-US" dirty="0">
                <a:latin typeface="Calibri" panose="020F0502020204030204" pitchFamily="34" charset="0"/>
                <a:ea typeface="Calibri" panose="020F0502020204030204" pitchFamily="34" charset="0"/>
                <a:cs typeface="Arial" panose="020B0604020202020204" pitchFamily="34" charset="0"/>
              </a:rPr>
              <a:t>In other words, SSTF chooses the pending request closest to the current head position.</a:t>
            </a:r>
            <a:endParaRPr lang="en-US" sz="14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836074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exercise 10 – 15.6.3</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a:t>What are the two main methods used for intrusion detection?</a:t>
            </a:r>
          </a:p>
          <a:p>
            <a:pPr marL="0" indent="0">
              <a:buNone/>
            </a:pPr>
            <a:r>
              <a:rPr lang="en-US" dirty="0"/>
              <a:t> </a:t>
            </a:r>
          </a:p>
          <a:p>
            <a:pPr marL="0" indent="0">
              <a:buNone/>
            </a:pPr>
            <a:r>
              <a:rPr lang="en-US" b="1" dirty="0"/>
              <a:t>Answer: </a:t>
            </a:r>
            <a:r>
              <a:rPr lang="en-US" dirty="0"/>
              <a:t>The two most common methods employed are signature-based detection and anomaly detection. In signature-based detection, system input or network traffic is examined for specific behavior patterns known to indicate attacks. In anomaly detection, one attempts, through various techniques, to detect anomalous behavior within computer systems.</a:t>
            </a:r>
          </a:p>
          <a:p>
            <a:pPr marL="0" indent="0">
              <a:buNone/>
            </a:pPr>
            <a:r>
              <a:rPr lang="en-US" dirty="0"/>
              <a:t> </a:t>
            </a:r>
          </a:p>
          <a:p>
            <a:endParaRPr lang="en-US"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60</a:t>
            </a:fld>
            <a:endParaRPr lang="en-US"/>
          </a:p>
        </p:txBody>
      </p:sp>
    </p:spTree>
    <p:extLst>
      <p:ext uri="{BB962C8B-B14F-4D97-AF65-F5344CB8AC3E}">
        <p14:creationId xmlns:p14="http://schemas.microsoft.com/office/powerpoint/2010/main" val="28787994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17: Windows 7</a:t>
            </a:r>
          </a:p>
        </p:txBody>
      </p:sp>
      <p:sp>
        <p:nvSpPr>
          <p:cNvPr id="3" name="Content Placeholder 2"/>
          <p:cNvSpPr>
            <a:spLocks noGrp="1"/>
          </p:cNvSpPr>
          <p:nvPr>
            <p:ph sz="quarter" idx="1"/>
          </p:nvPr>
        </p:nvSpPr>
        <p:spPr/>
        <p:txBody>
          <a:bodyPr>
            <a:normAutofit/>
          </a:bodyPr>
          <a:lstStyle/>
          <a:p>
            <a:r>
              <a:rPr lang="en-US" dirty="0" smtClean="0"/>
              <a:t>The </a:t>
            </a:r>
            <a:r>
              <a:rPr lang="en-US" dirty="0"/>
              <a:t>Microsoft Windows 7 operating system is a 32-/64-bit preemptive multitasking client operating system. We will explore how our knowledge about operating systems is applied in Windows 7 including design principles, file systems, and system interfaces (Windows API).</a:t>
            </a:r>
          </a:p>
          <a:p>
            <a:r>
              <a:rPr lang="en-US" dirty="0"/>
              <a:t/>
            </a:r>
            <a:br>
              <a:rPr lang="en-US" dirty="0"/>
            </a:br>
            <a:r>
              <a:rPr lang="en-US" dirty="0"/>
              <a:t>Due to a number of inconsistencies in the models of the two operating systems, writing a win32 application is considerably easier than trying to write one that works with both Unix/Linux and Windows</a:t>
            </a:r>
            <a:r>
              <a:rPr lang="en-US" baseline="30000" dirty="0"/>
              <a:t>®</a:t>
            </a:r>
            <a:r>
              <a:rPr lang="en-US" dirty="0"/>
              <a:t>.</a:t>
            </a:r>
          </a:p>
          <a:p>
            <a:pPr marL="0" indent="0">
              <a:buNone/>
            </a:pPr>
            <a:endParaRPr lang="en-US"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61</a:t>
            </a:fld>
            <a:endParaRPr lang="en-US"/>
          </a:p>
        </p:txBody>
      </p:sp>
    </p:spTree>
    <p:extLst>
      <p:ext uri="{BB962C8B-B14F-4D97-AF65-F5344CB8AC3E}">
        <p14:creationId xmlns:p14="http://schemas.microsoft.com/office/powerpoint/2010/main" val="39098707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t>
            </a:r>
            <a:r>
              <a:rPr lang="en-US" dirty="0"/>
              <a:t/>
            </a:r>
            <a:br>
              <a:rPr lang="en-US" dirty="0"/>
            </a:br>
            <a:endParaRPr lang="en-US" dirty="0"/>
          </a:p>
        </p:txBody>
      </p:sp>
      <p:sp>
        <p:nvSpPr>
          <p:cNvPr id="3" name="Content Placeholder 2"/>
          <p:cNvSpPr>
            <a:spLocks noGrp="1"/>
          </p:cNvSpPr>
          <p:nvPr>
            <p:ph sz="quarter" idx="1"/>
          </p:nvPr>
        </p:nvSpPr>
        <p:spPr/>
        <p:txBody>
          <a:bodyPr>
            <a:normAutofit/>
          </a:bodyPr>
          <a:lstStyle/>
          <a:p>
            <a:r>
              <a:rPr lang="en-US" dirty="0"/>
              <a:t>Win32 Process </a:t>
            </a:r>
            <a:r>
              <a:rPr lang="en-US" dirty="0" smtClean="0"/>
              <a:t>Management</a:t>
            </a:r>
          </a:p>
          <a:p>
            <a:r>
              <a:rPr lang="en-US" dirty="0"/>
              <a:t>Win32 Memory </a:t>
            </a:r>
            <a:r>
              <a:rPr lang="en-US" dirty="0" smtClean="0"/>
              <a:t>Management</a:t>
            </a:r>
          </a:p>
          <a:p>
            <a:r>
              <a:rPr lang="en-US" dirty="0"/>
              <a:t>Win32 </a:t>
            </a:r>
            <a:r>
              <a:rPr lang="en-US" dirty="0" smtClean="0"/>
              <a:t>I/O</a:t>
            </a:r>
          </a:p>
          <a:p>
            <a:r>
              <a:rPr lang="en-US" dirty="0"/>
              <a:t>Measurements in Win32v</a:t>
            </a:r>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62</a:t>
            </a:fld>
            <a:endParaRPr lang="en-US"/>
          </a:p>
        </p:txBody>
      </p:sp>
    </p:spTree>
    <p:extLst>
      <p:ext uri="{BB962C8B-B14F-4D97-AF65-F5344CB8AC3E}">
        <p14:creationId xmlns:p14="http://schemas.microsoft.com/office/powerpoint/2010/main" val="32442791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13.1</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a:t>What is a process, and how is it managed </a:t>
            </a:r>
            <a:r>
              <a:rPr lang="en-US" dirty="0" smtClean="0"/>
              <a:t> in Windows </a:t>
            </a:r>
            <a:r>
              <a:rPr lang="en-US" dirty="0"/>
              <a:t>7?</a:t>
            </a:r>
          </a:p>
          <a:p>
            <a:pPr marL="0" indent="0">
              <a:buNone/>
            </a:pPr>
            <a:r>
              <a:rPr lang="en-US" b="1" dirty="0"/>
              <a:t>Answer:</a:t>
            </a:r>
          </a:p>
          <a:p>
            <a:pPr marL="0" indent="0">
              <a:buNone/>
            </a:pPr>
            <a:r>
              <a:rPr lang="en-US" dirty="0"/>
              <a:t>A process is an executing instance of an application containing </a:t>
            </a:r>
            <a:r>
              <a:rPr lang="en-US" dirty="0" smtClean="0"/>
              <a:t>one or </a:t>
            </a:r>
            <a:r>
              <a:rPr lang="en-US" dirty="0"/>
              <a:t>more threads. Threads are the units of code that are scheduled </a:t>
            </a:r>
            <a:r>
              <a:rPr lang="en-US" dirty="0" smtClean="0"/>
              <a:t>by the </a:t>
            </a:r>
            <a:r>
              <a:rPr lang="en-US" dirty="0"/>
              <a:t>operating system. A process is started when some other </a:t>
            </a:r>
            <a:r>
              <a:rPr lang="en-US" dirty="0" smtClean="0"/>
              <a:t>process calls </a:t>
            </a:r>
            <a:r>
              <a:rPr lang="en-US" dirty="0"/>
              <a:t>the </a:t>
            </a:r>
            <a:r>
              <a:rPr lang="en-US" dirty="0" err="1" smtClean="0"/>
              <a:t>CreateProcess</a:t>
            </a:r>
            <a:r>
              <a:rPr lang="en-US" dirty="0" smtClean="0"/>
              <a:t>() </a:t>
            </a:r>
            <a:r>
              <a:rPr lang="en-US" dirty="0"/>
              <a:t>routine, which loads any dynamic link </a:t>
            </a:r>
            <a:r>
              <a:rPr lang="en-US" dirty="0" smtClean="0"/>
              <a:t>libraries used </a:t>
            </a:r>
            <a:r>
              <a:rPr lang="en-US" dirty="0"/>
              <a:t>by the process, resulting in a primary thread. Additional </a:t>
            </a:r>
            <a:r>
              <a:rPr lang="en-US" dirty="0" smtClean="0"/>
              <a:t>threads can </a:t>
            </a:r>
            <a:r>
              <a:rPr lang="en-US" dirty="0"/>
              <a:t>also be created. Each thread is created with its own stack with </a:t>
            </a:r>
            <a:r>
              <a:rPr lang="en-US" dirty="0" smtClean="0"/>
              <a:t>a wrapper </a:t>
            </a:r>
            <a:r>
              <a:rPr lang="en-US" dirty="0"/>
              <a:t>function providing thread synchronization.</a:t>
            </a:r>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63</a:t>
            </a:fld>
            <a:endParaRPr lang="en-US"/>
          </a:p>
        </p:txBody>
      </p:sp>
    </p:spTree>
    <p:extLst>
      <p:ext uri="{BB962C8B-B14F-4D97-AF65-F5344CB8AC3E}">
        <p14:creationId xmlns:p14="http://schemas.microsoft.com/office/powerpoint/2010/main" val="14990231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95" y="91440"/>
            <a:ext cx="11165253" cy="1356360"/>
          </a:xfrm>
        </p:spPr>
        <p:txBody>
          <a:bodyPr>
            <a:noAutofit/>
          </a:bodyPr>
          <a:lstStyle/>
          <a:p>
            <a:pPr marL="274320">
              <a:spcBef>
                <a:spcPts val="600"/>
              </a:spcBef>
            </a:pPr>
            <a:r>
              <a:rPr lang="en-US" sz="2800" dirty="0"/>
              <a:t>Identify three Windows APIs for process management and their equivalence in Java and POSIX.</a:t>
            </a:r>
            <a:endParaRPr lang="en-US" sz="2800" dirty="0"/>
          </a:p>
        </p:txBody>
      </p:sp>
      <p:sp>
        <p:nvSpPr>
          <p:cNvPr id="3" name="Content Placeholder 2"/>
          <p:cNvSpPr>
            <a:spLocks noGrp="1"/>
          </p:cNvSpPr>
          <p:nvPr>
            <p:ph sz="quarter" idx="1"/>
          </p:nvPr>
        </p:nvSpPr>
        <p:spPr>
          <a:xfrm>
            <a:off x="2057400" y="3886200"/>
            <a:ext cx="7239000" cy="2286000"/>
          </a:xfrm>
        </p:spPr>
        <p:txBody>
          <a:bodyPr>
            <a:normAutofit fontScale="92500" lnSpcReduction="10000"/>
          </a:bodyPr>
          <a:lstStyle/>
          <a:p>
            <a:pPr marL="0" indent="0">
              <a:buNone/>
            </a:pPr>
            <a:r>
              <a:rPr lang="en-US" b="1" dirty="0"/>
              <a:t>Java Processes</a:t>
            </a:r>
          </a:p>
          <a:p>
            <a:pPr marL="0" indent="0">
              <a:buNone/>
            </a:pPr>
            <a:r>
              <a:rPr lang="en-US" dirty="0"/>
              <a:t>A process has a self-contained execution environment. A process generally has a complete, private set of basic run-time resources; in particular, each process has its own memory space. Processes are often seen as synonymous with programs or applications. However, what the user sees as a single application may in fact be a set of cooperating processes.  A Java application can create additional processes using a </a:t>
            </a:r>
            <a:r>
              <a:rPr lang="en-US" dirty="0" err="1">
                <a:hlinkClick r:id="rId2"/>
              </a:rPr>
              <a:t>ProcessBuilder</a:t>
            </a:r>
            <a:r>
              <a:rPr lang="en-US" dirty="0"/>
              <a:t> object. </a:t>
            </a:r>
          </a:p>
          <a:p>
            <a:endParaRPr lang="en-US"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64</a:t>
            </a:fld>
            <a:endParaRPr lang="en-US"/>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447800"/>
            <a:ext cx="7239000"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44944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exercise 1</a:t>
            </a:r>
            <a:endParaRPr lang="en-US" dirty="0"/>
          </a:p>
        </p:txBody>
      </p:sp>
      <p:sp>
        <p:nvSpPr>
          <p:cNvPr id="3" name="Content Placeholder 2"/>
          <p:cNvSpPr>
            <a:spLocks noGrp="1"/>
          </p:cNvSpPr>
          <p:nvPr>
            <p:ph sz="quarter" idx="1"/>
          </p:nvPr>
        </p:nvSpPr>
        <p:spPr>
          <a:xfrm>
            <a:off x="1981200" y="1600200"/>
            <a:ext cx="8001000" cy="4873752"/>
          </a:xfrm>
        </p:spPr>
        <p:txBody>
          <a:bodyPr>
            <a:noAutofit/>
          </a:bodyPr>
          <a:lstStyle/>
          <a:p>
            <a:pPr marL="0" indent="0">
              <a:buNone/>
            </a:pPr>
            <a:r>
              <a:rPr lang="en-US" sz="1800" dirty="0"/>
              <a:t>Describe </a:t>
            </a:r>
            <a:r>
              <a:rPr lang="en-US" sz="1800" dirty="0"/>
              <a:t>the management </a:t>
            </a:r>
            <a:r>
              <a:rPr lang="en-US" sz="1800" dirty="0"/>
              <a:t>scheme of the </a:t>
            </a:r>
            <a:r>
              <a:rPr lang="en-US" sz="1800" dirty="0"/>
              <a:t>virtual memory manager. How</a:t>
            </a:r>
            <a:endParaRPr lang="en-US" sz="1800" dirty="0"/>
          </a:p>
          <a:p>
            <a:pPr marL="0" indent="0">
              <a:buNone/>
            </a:pPr>
            <a:r>
              <a:rPr lang="en-US" sz="1800" dirty="0"/>
              <a:t>does the VM manager improve performance?</a:t>
            </a:r>
          </a:p>
          <a:p>
            <a:pPr marL="0" indent="0">
              <a:buNone/>
            </a:pPr>
            <a:r>
              <a:rPr lang="en-US" sz="1800" b="1" dirty="0"/>
              <a:t>Answer:</a:t>
            </a:r>
          </a:p>
          <a:p>
            <a:pPr marL="0" indent="0">
              <a:buNone/>
            </a:pPr>
            <a:r>
              <a:rPr lang="en-US" sz="1800" dirty="0"/>
              <a:t>The VM manager uses a page-based management scheme. Pages of data</a:t>
            </a:r>
          </a:p>
          <a:p>
            <a:pPr marL="0" indent="0">
              <a:buNone/>
            </a:pPr>
            <a:r>
              <a:rPr lang="en-US" sz="1800" dirty="0"/>
              <a:t>allocated to a process that are not in physical memory are either stored</a:t>
            </a:r>
          </a:p>
          <a:p>
            <a:pPr marL="0" indent="0">
              <a:buNone/>
            </a:pPr>
            <a:r>
              <a:rPr lang="en-US" sz="1800" dirty="0"/>
              <a:t>in paging files on disk or mapped to a regular file on a local or remote </a:t>
            </a:r>
            <a:r>
              <a:rPr lang="en-US" sz="1800" dirty="0"/>
              <a:t>file system</a:t>
            </a:r>
            <a:r>
              <a:rPr lang="en-US" sz="1800" dirty="0"/>
              <a:t>. To improve performance of this scheme, a privileged process</a:t>
            </a:r>
          </a:p>
          <a:p>
            <a:pPr marL="0" indent="0">
              <a:buNone/>
            </a:pPr>
            <a:r>
              <a:rPr lang="en-US" sz="1800" dirty="0"/>
              <a:t>is allowed to lock selected pages in physical memory preventing those</a:t>
            </a:r>
          </a:p>
          <a:p>
            <a:pPr marL="0" indent="0">
              <a:buNone/>
            </a:pPr>
            <a:r>
              <a:rPr lang="en-US" sz="1800" dirty="0"/>
              <a:t>pages from being paged out. Furthermore, since when a page is used,</a:t>
            </a:r>
          </a:p>
          <a:p>
            <a:pPr marL="0" indent="0">
              <a:buNone/>
            </a:pPr>
            <a:r>
              <a:rPr lang="en-US" sz="1800" dirty="0"/>
              <a:t>adjacent pages will likely be used in the near future, adjacent pages are</a:t>
            </a:r>
          </a:p>
          <a:p>
            <a:pPr marL="0" indent="0">
              <a:buNone/>
            </a:pPr>
            <a:r>
              <a:rPr lang="en-US" sz="1800" dirty="0"/>
              <a:t>Pre fetched </a:t>
            </a:r>
            <a:r>
              <a:rPr lang="en-US" sz="1800" dirty="0"/>
              <a:t>to reduce the total number of page faults.</a:t>
            </a:r>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65</a:t>
            </a:fld>
            <a:endParaRPr lang="en-US"/>
          </a:p>
        </p:txBody>
      </p:sp>
    </p:spTree>
    <p:extLst>
      <p:ext uri="{BB962C8B-B14F-4D97-AF65-F5344CB8AC3E}">
        <p14:creationId xmlns:p14="http://schemas.microsoft.com/office/powerpoint/2010/main" val="41554950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exercise 2</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a:t>Describe a useful application of the no-access page facility provided </a:t>
            </a:r>
            <a:r>
              <a:rPr lang="en-US" dirty="0" smtClean="0"/>
              <a:t>in Windows </a:t>
            </a:r>
            <a:r>
              <a:rPr lang="en-US" dirty="0"/>
              <a:t>7.</a:t>
            </a:r>
          </a:p>
          <a:p>
            <a:pPr marL="0" indent="0">
              <a:buNone/>
            </a:pPr>
            <a:r>
              <a:rPr lang="en-US" b="1" dirty="0"/>
              <a:t>Answer:</a:t>
            </a:r>
          </a:p>
          <a:p>
            <a:pPr marL="0" indent="0">
              <a:buNone/>
            </a:pPr>
            <a:r>
              <a:rPr lang="en-US" dirty="0"/>
              <a:t>When a process accesses a no-access page, an exception is raised. </a:t>
            </a:r>
            <a:r>
              <a:rPr lang="en-US" dirty="0" smtClean="0"/>
              <a:t>This feature </a:t>
            </a:r>
            <a:r>
              <a:rPr lang="en-US" dirty="0"/>
              <a:t>is used to check whether a faulty program accesses beyond the</a:t>
            </a:r>
          </a:p>
          <a:p>
            <a:pPr marL="0" indent="0">
              <a:buNone/>
            </a:pPr>
            <a:r>
              <a:rPr lang="en-US" dirty="0"/>
              <a:t>end of an array. The array needs to be allocated in a manner such </a:t>
            </a:r>
            <a:r>
              <a:rPr lang="en-US" dirty="0" smtClean="0"/>
              <a:t>that it </a:t>
            </a:r>
            <a:r>
              <a:rPr lang="en-US" dirty="0"/>
              <a:t>appears at the end of a page, so that buffer overruns would </a:t>
            </a:r>
            <a:r>
              <a:rPr lang="en-US" dirty="0" smtClean="0"/>
              <a:t>cause exceptions</a:t>
            </a:r>
            <a:r>
              <a:rPr lang="en-US" dirty="0"/>
              <a:t>.</a:t>
            </a:r>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66</a:t>
            </a:fld>
            <a:endParaRPr lang="en-US"/>
          </a:p>
        </p:txBody>
      </p:sp>
    </p:spTree>
    <p:extLst>
      <p:ext uri="{BB962C8B-B14F-4D97-AF65-F5344CB8AC3E}">
        <p14:creationId xmlns:p14="http://schemas.microsoft.com/office/powerpoint/2010/main" val="14010359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exercise 3</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a:t>Describe the three techniques used for communicating data in a </a:t>
            </a:r>
            <a:r>
              <a:rPr lang="en-US" dirty="0" smtClean="0"/>
              <a:t>local procedure </a:t>
            </a:r>
            <a:r>
              <a:rPr lang="en-US" dirty="0"/>
              <a:t>call. What settings are most conducive to the application </a:t>
            </a:r>
            <a:r>
              <a:rPr lang="en-US" dirty="0" smtClean="0"/>
              <a:t>of the </a:t>
            </a:r>
            <a:r>
              <a:rPr lang="en-US" dirty="0"/>
              <a:t>different message-passing techniques?</a:t>
            </a:r>
          </a:p>
          <a:p>
            <a:pPr marL="0" indent="0">
              <a:buNone/>
            </a:pPr>
            <a:r>
              <a:rPr lang="en-US" b="1" dirty="0"/>
              <a:t>Answer</a:t>
            </a:r>
            <a:r>
              <a:rPr lang="en-US" b="1" dirty="0" smtClean="0"/>
              <a:t>:  </a:t>
            </a:r>
            <a:r>
              <a:rPr lang="en-US" dirty="0" smtClean="0"/>
              <a:t>Data </a:t>
            </a:r>
            <a:r>
              <a:rPr lang="en-US" dirty="0"/>
              <a:t>is communicated using one of the following three facilities: </a:t>
            </a:r>
            <a:endParaRPr lang="en-US" dirty="0" smtClean="0"/>
          </a:p>
          <a:p>
            <a:pPr marL="365760" lvl="1" indent="0">
              <a:buNone/>
            </a:pPr>
            <a:r>
              <a:rPr lang="en-US" dirty="0" smtClean="0"/>
              <a:t>1) messages </a:t>
            </a:r>
            <a:r>
              <a:rPr lang="en-US" dirty="0"/>
              <a:t>are simply copied from one process to the other, </a:t>
            </a:r>
            <a:endParaRPr lang="en-US" dirty="0" smtClean="0"/>
          </a:p>
          <a:p>
            <a:pPr marL="365760" lvl="1" indent="0">
              <a:buNone/>
            </a:pPr>
            <a:r>
              <a:rPr lang="en-US" dirty="0" smtClean="0"/>
              <a:t>2</a:t>
            </a:r>
            <a:r>
              <a:rPr lang="en-US" dirty="0"/>
              <a:t>) a </a:t>
            </a:r>
            <a:r>
              <a:rPr lang="en-US" dirty="0" smtClean="0"/>
              <a:t>shared memory </a:t>
            </a:r>
            <a:r>
              <a:rPr lang="en-US" dirty="0"/>
              <a:t>segment is created and messages simply contain a pointer</a:t>
            </a:r>
          </a:p>
          <a:p>
            <a:pPr marL="365760" lvl="1" indent="0">
              <a:buNone/>
            </a:pPr>
            <a:r>
              <a:rPr lang="en-US" dirty="0"/>
              <a:t>into the shared memory segment, thereby avoiding copies </a:t>
            </a:r>
            <a:r>
              <a:rPr lang="en-US" dirty="0" smtClean="0"/>
              <a:t>between processes</a:t>
            </a:r>
            <a:r>
              <a:rPr lang="en-US" dirty="0"/>
              <a:t>, </a:t>
            </a:r>
            <a:endParaRPr lang="en-US" dirty="0" smtClean="0"/>
          </a:p>
          <a:p>
            <a:pPr marL="365760" lvl="1" indent="0">
              <a:buNone/>
            </a:pPr>
            <a:r>
              <a:rPr lang="en-US" dirty="0" smtClean="0"/>
              <a:t>3</a:t>
            </a:r>
            <a:r>
              <a:rPr lang="en-US" dirty="0"/>
              <a:t>) a process directly writes into the other process’s virtual</a:t>
            </a:r>
          </a:p>
          <a:p>
            <a:pPr marL="365760" lvl="1" indent="0">
              <a:buNone/>
            </a:pPr>
            <a:r>
              <a:rPr lang="en-US" dirty="0"/>
              <a:t>space.</a:t>
            </a:r>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67</a:t>
            </a:fld>
            <a:endParaRPr lang="en-US"/>
          </a:p>
        </p:txBody>
      </p:sp>
    </p:spTree>
    <p:extLst>
      <p:ext uri="{BB962C8B-B14F-4D97-AF65-F5344CB8AC3E}">
        <p14:creationId xmlns:p14="http://schemas.microsoft.com/office/powerpoint/2010/main" val="1141341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exercise 4</a:t>
            </a:r>
            <a:endParaRPr lang="en-US" dirty="0"/>
          </a:p>
        </p:txBody>
      </p:sp>
      <p:sp>
        <p:nvSpPr>
          <p:cNvPr id="3" name="Content Placeholder 2"/>
          <p:cNvSpPr>
            <a:spLocks noGrp="1"/>
          </p:cNvSpPr>
          <p:nvPr>
            <p:ph sz="quarter" idx="1"/>
          </p:nvPr>
        </p:nvSpPr>
        <p:spPr/>
        <p:txBody>
          <a:bodyPr>
            <a:normAutofit fontScale="92500" lnSpcReduction="20000"/>
          </a:bodyPr>
          <a:lstStyle/>
          <a:p>
            <a:pPr marL="0" indent="0">
              <a:buNone/>
            </a:pPr>
            <a:r>
              <a:rPr lang="en-US" sz="2800" dirty="0"/>
              <a:t>What is a handle, and how does a process obtain a handle?</a:t>
            </a:r>
          </a:p>
          <a:p>
            <a:pPr marL="0" indent="0">
              <a:buNone/>
            </a:pPr>
            <a:r>
              <a:rPr lang="en-US" sz="2800" b="1" dirty="0"/>
              <a:t>Answer:</a:t>
            </a:r>
          </a:p>
          <a:p>
            <a:pPr marL="0" indent="0">
              <a:buNone/>
            </a:pPr>
            <a:r>
              <a:rPr lang="en-US" sz="2800" dirty="0"/>
              <a:t>User-mode code can access kernel-mode objects by using a </a:t>
            </a:r>
            <a:r>
              <a:rPr lang="en-US" sz="2800" dirty="0"/>
              <a:t>reference value </a:t>
            </a:r>
            <a:r>
              <a:rPr lang="en-US" sz="2800" dirty="0"/>
              <a:t>called a handle. An object handle is thus an identifier (unique </a:t>
            </a:r>
            <a:r>
              <a:rPr lang="en-US" sz="2800" dirty="0"/>
              <a:t>to a </a:t>
            </a:r>
            <a:r>
              <a:rPr lang="en-US" sz="2800" dirty="0"/>
              <a:t>process) that allows access and manipulation of a system resource</a:t>
            </a:r>
            <a:r>
              <a:rPr lang="en-US" sz="2800" dirty="0"/>
              <a:t>. When </a:t>
            </a:r>
            <a:r>
              <a:rPr lang="en-US" sz="2800" dirty="0"/>
              <a:t>a user-mode process wants to use an object it calls the </a:t>
            </a:r>
            <a:r>
              <a:rPr lang="en-US" sz="2800" dirty="0"/>
              <a:t>object manager’s </a:t>
            </a:r>
            <a:r>
              <a:rPr lang="en-US" sz="2800" dirty="0"/>
              <a:t>open method. A reference to the object is inserted in </a:t>
            </a:r>
            <a:r>
              <a:rPr lang="en-US" sz="2800" dirty="0"/>
              <a:t>the process’s </a:t>
            </a:r>
            <a:r>
              <a:rPr lang="en-US" sz="2800" dirty="0"/>
              <a:t>object table and a handle is returned. Processes can </a:t>
            </a:r>
            <a:r>
              <a:rPr lang="en-US" sz="2800" dirty="0"/>
              <a:t>obtain handles </a:t>
            </a:r>
            <a:r>
              <a:rPr lang="en-US" sz="2800" dirty="0"/>
              <a:t>by creating an object, opening an existing object, receiving </a:t>
            </a:r>
            <a:r>
              <a:rPr lang="en-US" sz="2800" dirty="0"/>
              <a:t>a duplicated </a:t>
            </a:r>
            <a:r>
              <a:rPr lang="en-US" sz="2800" dirty="0"/>
              <a:t>handle from another process, or inheriting a handle from a</a:t>
            </a:r>
          </a:p>
          <a:p>
            <a:pPr marL="0" indent="0">
              <a:buNone/>
            </a:pPr>
            <a:r>
              <a:rPr lang="en-US" sz="2800" dirty="0"/>
              <a:t>parent process.</a:t>
            </a:r>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68</a:t>
            </a:fld>
            <a:endParaRPr lang="en-US"/>
          </a:p>
        </p:txBody>
      </p:sp>
    </p:spTree>
    <p:extLst>
      <p:ext uri="{BB962C8B-B14F-4D97-AF65-F5344CB8AC3E}">
        <p14:creationId xmlns:p14="http://schemas.microsoft.com/office/powerpoint/2010/main" val="27139106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exercise 5</a:t>
            </a:r>
            <a:endParaRPr lang="en-US" dirty="0"/>
          </a:p>
        </p:txBody>
      </p:sp>
      <p:sp>
        <p:nvSpPr>
          <p:cNvPr id="3" name="Content Placeholder 2"/>
          <p:cNvSpPr>
            <a:spLocks noGrp="1"/>
          </p:cNvSpPr>
          <p:nvPr>
            <p:ph sz="quarter" idx="1"/>
          </p:nvPr>
        </p:nvSpPr>
        <p:spPr/>
        <p:txBody>
          <a:bodyPr/>
          <a:lstStyle/>
          <a:p>
            <a:r>
              <a:rPr lang="en-US" dirty="0" smtClean="0"/>
              <a:t>What are the various layers of the Windows operating system architecture?</a:t>
            </a:r>
          </a:p>
          <a:p>
            <a:pPr marL="0" indent="0">
              <a:buNone/>
            </a:pPr>
            <a:endParaRPr lang="en-US"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69</a:t>
            </a:fld>
            <a:endParaRPr lang="en-US"/>
          </a:p>
        </p:txBody>
      </p:sp>
    </p:spTree>
    <p:extLst>
      <p:ext uri="{BB962C8B-B14F-4D97-AF65-F5344CB8AC3E}">
        <p14:creationId xmlns:p14="http://schemas.microsoft.com/office/powerpoint/2010/main" val="1736398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exercise 12.3</a:t>
            </a:r>
            <a:endParaRPr lang="en-US"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7</a:t>
            </a:fld>
            <a:endParaRPr lang="en-US"/>
          </a:p>
        </p:txBody>
      </p:sp>
      <p:sp>
        <p:nvSpPr>
          <p:cNvPr id="7" name="Rectangle 6"/>
          <p:cNvSpPr/>
          <p:nvPr/>
        </p:nvSpPr>
        <p:spPr>
          <a:xfrm>
            <a:off x="1143000" y="1770213"/>
            <a:ext cx="7158508" cy="2647904"/>
          </a:xfrm>
          <a:prstGeom prst="rect">
            <a:avLst/>
          </a:prstGeom>
        </p:spPr>
        <p:txBody>
          <a:bodyPr wrap="square">
            <a:spAutoFit/>
          </a:bodyPr>
          <a:lstStyle/>
          <a:p>
            <a:pPr>
              <a:lnSpc>
                <a:spcPct val="115000"/>
              </a:lnSpc>
              <a:spcAft>
                <a:spcPts val="1000"/>
              </a:spcAft>
            </a:pPr>
            <a:endParaRPr lang="en-US" b="1" dirty="0">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n-US" b="1" dirty="0">
                <a:latin typeface="Calibri" panose="020F0502020204030204" pitchFamily="34" charset="0"/>
                <a:ea typeface="Calibri" panose="020F0502020204030204" pitchFamily="34" charset="0"/>
                <a:cs typeface="Arial" panose="020B0604020202020204" pitchFamily="34" charset="0"/>
              </a:rPr>
              <a:t>SCAN</a:t>
            </a:r>
          </a:p>
          <a:p>
            <a:r>
              <a:rPr lang="en-US" dirty="0">
                <a:latin typeface="Calibri" panose="020F0502020204030204" pitchFamily="34" charset="0"/>
                <a:ea typeface="Calibri" panose="020F0502020204030204" pitchFamily="34" charset="0"/>
                <a:cs typeface="Arial" panose="020B0604020202020204" pitchFamily="34" charset="0"/>
              </a:rPr>
              <a:t>2150,2296,2800,3681,4965,4999,2069</a:t>
            </a:r>
            <a:r>
              <a:rPr lang="en-US" dirty="0">
                <a:latin typeface="Calibri" panose="020F0502020204030204" pitchFamily="34" charset="0"/>
                <a:ea typeface="Calibri" panose="020F0502020204030204" pitchFamily="34" charset="0"/>
                <a:cs typeface="Arial" panose="020B0604020202020204" pitchFamily="34" charset="0"/>
              </a:rPr>
              <a:t>, 1618,1523,1212,544,356,0</a:t>
            </a:r>
          </a:p>
          <a:p>
            <a:r>
              <a:rPr lang="en-US" dirty="0">
                <a:latin typeface="Calibri" panose="020F0502020204030204" pitchFamily="34" charset="0"/>
                <a:ea typeface="Calibri" panose="020F0502020204030204" pitchFamily="34" charset="0"/>
                <a:cs typeface="Arial" panose="020B0604020202020204" pitchFamily="34" charset="0"/>
              </a:rPr>
              <a:t>146+505+881+1284+34+2930+451+95+311+668+188+356=7849</a:t>
            </a:r>
          </a:p>
          <a:p>
            <a:r>
              <a:rPr lang="en-US" dirty="0">
                <a:latin typeface="Calibri" panose="020F0502020204030204" pitchFamily="34" charset="0"/>
                <a:ea typeface="Calibri" panose="020F0502020204030204" pitchFamily="34" charset="0"/>
                <a:cs typeface="Arial" panose="020B0604020202020204" pitchFamily="34" charset="0"/>
              </a:rPr>
              <a:t>the disk arm starts at one end of the disk and moves toward the other end, servicing requests as it reaches each cylinder, until it gets to the other end of the disk. At the other end, the direction of head movement is reversed, and servicing continues.</a:t>
            </a:r>
          </a:p>
        </p:txBody>
      </p:sp>
    </p:spTree>
    <p:extLst>
      <p:ext uri="{BB962C8B-B14F-4D97-AF65-F5344CB8AC3E}">
        <p14:creationId xmlns:p14="http://schemas.microsoft.com/office/powerpoint/2010/main" val="20505036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70</a:t>
            </a:fld>
            <a:endParaRPr lang="en-US"/>
          </a:p>
        </p:txBody>
      </p:sp>
      <p:pic>
        <p:nvPicPr>
          <p:cNvPr id="5" name="Picture 2" descr="http://3.bp.blogspot.com/-GILv-rbO7n4/UiMPqwXr3SI/AAAAAAAAbE4/HbNeuzSvXOg/s1600/Windows_2000_archite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04800"/>
            <a:ext cx="5562600" cy="624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338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exercise 12.3</a:t>
            </a:r>
            <a:endParaRPr lang="en-US"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8</a:t>
            </a:fld>
            <a:endParaRPr lang="en-US"/>
          </a:p>
        </p:txBody>
      </p:sp>
      <p:sp>
        <p:nvSpPr>
          <p:cNvPr id="5" name="Rectangle 1"/>
          <p:cNvSpPr>
            <a:spLocks noGrp="1" noChangeArrowheads="1"/>
          </p:cNvSpPr>
          <p:nvPr>
            <p:ph sz="quarter" idx="1"/>
          </p:nvPr>
        </p:nvSpPr>
        <p:spPr bwMode="auto">
          <a:xfrm>
            <a:off x="1981200" y="1708487"/>
            <a:ext cx="7467600" cy="526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p>
            <a:pPr marL="0" indent="0">
              <a:buNone/>
            </a:pPr>
            <a:r>
              <a:rPr lang="en-US" sz="1800" b="1" dirty="0"/>
              <a:t>LOOK</a:t>
            </a:r>
            <a:r>
              <a:rPr lang="en-US" sz="1800" dirty="0"/>
              <a:t> 146+504+881+1284+2896+451+95+311+668+188=7424cylinder</a:t>
            </a:r>
            <a:endParaRPr lang="en-US" sz="1800" dirty="0"/>
          </a:p>
          <a:p>
            <a:pPr marL="0" indent="0" eaLnBrk="0" fontAlgn="base" hangingPunct="0">
              <a:lnSpc>
                <a:spcPct val="100000"/>
              </a:lnSpc>
              <a:spcBef>
                <a:spcPct val="0"/>
              </a:spcBef>
              <a:spcAft>
                <a:spcPct val="0"/>
              </a:spcAft>
              <a:buClrTx/>
              <a:buSzTx/>
              <a:buNone/>
            </a:pPr>
            <a:endParaRPr lang="en-US" altLang="en-US" sz="1800" dirty="0">
              <a:solidFill>
                <a:schemeClr val="tx1"/>
              </a:solidFill>
              <a:latin typeface="Arial" panose="020B0604020202020204" pitchFamily="34" charset="0"/>
            </a:endParaRPr>
          </a:p>
        </p:txBody>
      </p:sp>
      <p:sp>
        <p:nvSpPr>
          <p:cNvPr id="3" name="Rectangle 2"/>
          <p:cNvSpPr/>
          <p:nvPr/>
        </p:nvSpPr>
        <p:spPr>
          <a:xfrm>
            <a:off x="1904227" y="2234785"/>
            <a:ext cx="7772400" cy="2388346"/>
          </a:xfrm>
          <a:prstGeom prst="rect">
            <a:avLst/>
          </a:prstGeom>
        </p:spPr>
        <p:txBody>
          <a:bodyPr wrap="square">
            <a:spAutoFit/>
          </a:bodyPr>
          <a:lstStyle/>
          <a:p>
            <a:pPr>
              <a:lnSpc>
                <a:spcPct val="115000"/>
              </a:lnSpc>
              <a:spcAft>
                <a:spcPts val="1000"/>
              </a:spcAft>
            </a:pPr>
            <a:r>
              <a:rPr lang="en-US" b="1" dirty="0">
                <a:latin typeface="Calibri" panose="020F0502020204030204" pitchFamily="34" charset="0"/>
                <a:ea typeface="Calibri" panose="020F0502020204030204" pitchFamily="34" charset="0"/>
                <a:cs typeface="Arial" panose="020B0604020202020204" pitchFamily="34" charset="0"/>
              </a:rPr>
              <a:t>C-SCAN </a:t>
            </a:r>
          </a:p>
          <a:p>
            <a:pPr>
              <a:lnSpc>
                <a:spcPct val="115000"/>
              </a:lnSpc>
              <a:spcAft>
                <a:spcPts val="1000"/>
              </a:spcAft>
            </a:pPr>
            <a:r>
              <a:rPr lang="en-US" dirty="0">
                <a:latin typeface="Calibri" panose="020F0502020204030204" pitchFamily="34" charset="0"/>
                <a:ea typeface="Calibri" panose="020F0502020204030204" pitchFamily="34" charset="0"/>
                <a:cs typeface="Arial" panose="020B0604020202020204" pitchFamily="34" charset="0"/>
              </a:rPr>
              <a:t>Moves </a:t>
            </a:r>
            <a:r>
              <a:rPr lang="en-US" dirty="0">
                <a:latin typeface="Calibri" panose="020F0502020204030204" pitchFamily="34" charset="0"/>
                <a:ea typeface="Calibri" panose="020F0502020204030204" pitchFamily="34" charset="0"/>
                <a:cs typeface="Arial" panose="020B0604020202020204" pitchFamily="34" charset="0"/>
              </a:rPr>
              <a:t>the head from one end of the disk to the other, servicing requests along the way. When the head reaches the other end, however, it immediately returns to the beginning of the disk without servicing any requests on the return trip.</a:t>
            </a:r>
            <a:endParaRPr lang="en-US" sz="1400" dirty="0">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n-US" dirty="0">
                <a:latin typeface="Calibri" panose="020F0502020204030204" pitchFamily="34" charset="0"/>
                <a:ea typeface="Calibri" panose="020F0502020204030204" pitchFamily="34" charset="0"/>
                <a:cs typeface="Arial" panose="020B0604020202020204" pitchFamily="34" charset="0"/>
              </a:rPr>
              <a:t>146+504+881+1284+34+4999+356+188+688+311+95+451=9937cylinder.</a:t>
            </a:r>
            <a:endParaRPr lang="en-US" sz="1400" dirty="0">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n-US" dirty="0">
                <a:latin typeface="Calibri" panose="020F0502020204030204" pitchFamily="34" charset="0"/>
                <a:ea typeface="Calibri" panose="020F0502020204030204" pitchFamily="34" charset="0"/>
                <a:cs typeface="Arial" panose="020B0604020202020204" pitchFamily="34" charset="0"/>
              </a:rPr>
              <a:t>Both SCAN and C-SCAN move the disk arm across the full width of the disk.</a:t>
            </a:r>
            <a:endParaRPr lang="en-US" sz="1400" dirty="0">
              <a:latin typeface="Calibri" panose="020F0502020204030204" pitchFamily="34" charset="0"/>
              <a:ea typeface="Calibri" panose="020F0502020204030204" pitchFamily="34" charset="0"/>
              <a:cs typeface="Arial" panose="020B0604020202020204" pitchFamily="34" charset="0"/>
            </a:endParaRPr>
          </a:p>
        </p:txBody>
      </p:sp>
      <p:sp>
        <p:nvSpPr>
          <p:cNvPr id="8" name="Rectangle 7"/>
          <p:cNvSpPr/>
          <p:nvPr/>
        </p:nvSpPr>
        <p:spPr>
          <a:xfrm>
            <a:off x="1927838" y="4623131"/>
            <a:ext cx="7239000" cy="1922834"/>
          </a:xfrm>
          <a:prstGeom prst="rect">
            <a:avLst/>
          </a:prstGeom>
        </p:spPr>
        <p:txBody>
          <a:bodyPr wrap="square">
            <a:spAutoFit/>
          </a:bodyPr>
          <a:lstStyle/>
          <a:p>
            <a:pPr>
              <a:lnSpc>
                <a:spcPct val="115000"/>
              </a:lnSpc>
              <a:spcAft>
                <a:spcPts val="1000"/>
              </a:spcAft>
            </a:pPr>
            <a:r>
              <a:rPr lang="en-US" b="1" dirty="0">
                <a:latin typeface="Calibri" panose="020F0502020204030204" pitchFamily="34" charset="0"/>
                <a:ea typeface="Calibri" panose="020F0502020204030204" pitchFamily="34" charset="0"/>
                <a:cs typeface="Arial" panose="020B0604020202020204" pitchFamily="34" charset="0"/>
              </a:rPr>
              <a:t>C-LOOK</a:t>
            </a:r>
          </a:p>
          <a:p>
            <a:pPr>
              <a:lnSpc>
                <a:spcPct val="115000"/>
              </a:lnSpc>
              <a:spcAft>
                <a:spcPts val="1000"/>
              </a:spcAft>
            </a:pPr>
            <a:r>
              <a:rPr lang="en-US" dirty="0">
                <a:latin typeface="Calibri" panose="020F0502020204030204" pitchFamily="34" charset="0"/>
                <a:ea typeface="Calibri" panose="020F0502020204030204" pitchFamily="34" charset="0"/>
                <a:cs typeface="Arial" panose="020B0604020202020204" pitchFamily="34" charset="0"/>
              </a:rPr>
              <a:t>146+504+881+1284+4609+188+668+311+95+451=9137cylinder</a:t>
            </a:r>
            <a:r>
              <a:rPr lang="en-US" dirty="0">
                <a:latin typeface="Calibri" panose="020F0502020204030204" pitchFamily="34" charset="0"/>
                <a:ea typeface="Calibri" panose="020F0502020204030204" pitchFamily="34" charset="0"/>
                <a:cs typeface="Arial" panose="020B0604020202020204" pitchFamily="34"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n-US" dirty="0">
                <a:latin typeface="Calibri" panose="020F0502020204030204" pitchFamily="34" charset="0"/>
                <a:ea typeface="Calibri" panose="020F0502020204030204" pitchFamily="34" charset="0"/>
                <a:cs typeface="Arial" panose="020B0604020202020204" pitchFamily="34" charset="0"/>
              </a:rPr>
              <a:t>the arm goes only as far as the final request in each direction. Then, it reverses direction immediately, without going all the way to the end of the disk.</a:t>
            </a:r>
            <a:endParaRPr lang="en-US" sz="14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69665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exercise 1 – Section 12.2</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a:t>On media that uses constant linear velocity, the ____.</a:t>
            </a:r>
          </a:p>
          <a:p>
            <a:pPr marL="822960" lvl="1" indent="-457200">
              <a:buFont typeface="+mj-lt"/>
              <a:buAutoNum type="alphaUcPeriod"/>
            </a:pPr>
            <a:r>
              <a:rPr lang="en-US" sz="2400" dirty="0"/>
              <a:t>disk's rotation speed increases as the head moves towards the middle of the disk from either side</a:t>
            </a:r>
          </a:p>
          <a:p>
            <a:pPr marL="822960" lvl="1" indent="-457200">
              <a:buFont typeface="+mj-lt"/>
              <a:buAutoNum type="alphaUcPeriod"/>
            </a:pPr>
            <a:r>
              <a:rPr lang="en-US" sz="2400" dirty="0"/>
              <a:t>disk's rotation speed remains constant</a:t>
            </a:r>
          </a:p>
          <a:p>
            <a:pPr marL="822960" lvl="1" indent="-457200">
              <a:buFont typeface="+mj-lt"/>
              <a:buAutoNum type="alphaUcPeriod"/>
            </a:pPr>
            <a:r>
              <a:rPr lang="en-US" sz="2400" dirty="0"/>
              <a:t>density of bits decreases from the inner tracks to the outer tracks</a:t>
            </a:r>
          </a:p>
          <a:p>
            <a:pPr marL="822960" lvl="1" indent="-457200">
              <a:buFont typeface="+mj-lt"/>
              <a:buAutoNum type="alphaUcPeriod"/>
            </a:pPr>
            <a:r>
              <a:rPr lang="en-US" sz="2400" b="1" i="1" dirty="0"/>
              <a:t>density of bits per track is uniform</a:t>
            </a:r>
          </a:p>
          <a:p>
            <a:pPr marL="0" indent="0">
              <a:buNone/>
            </a:pPr>
            <a:endParaRPr lang="en-US"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2E88D43-8AAA-45AA-847D-F920ED8D7372}" type="slidenum">
              <a:rPr lang="en-US" smtClean="0"/>
              <a:t>9</a:t>
            </a:fld>
            <a:endParaRPr lang="en-US"/>
          </a:p>
        </p:txBody>
      </p:sp>
    </p:spTree>
    <p:extLst>
      <p:ext uri="{BB962C8B-B14F-4D97-AF65-F5344CB8AC3E}">
        <p14:creationId xmlns:p14="http://schemas.microsoft.com/office/powerpoint/2010/main" val="2081197547"/>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TC103457444[[fn=Basis]]</Template>
  <TotalTime>29</TotalTime>
  <Words>4336</Words>
  <Application>Microsoft Office PowerPoint</Application>
  <PresentationFormat>Widescreen</PresentationFormat>
  <Paragraphs>491</Paragraphs>
  <Slides>70</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70</vt:i4>
      </vt:variant>
    </vt:vector>
  </HeadingPairs>
  <TitlesOfParts>
    <vt:vector size="78" baseType="lpstr">
      <vt:lpstr>MS PGothic</vt:lpstr>
      <vt:lpstr>Arial</vt:lpstr>
      <vt:lpstr>Calibri</vt:lpstr>
      <vt:lpstr>Corbel</vt:lpstr>
      <vt:lpstr>Courier New</vt:lpstr>
      <vt:lpstr>Helvetica</vt:lpstr>
      <vt:lpstr>Times New Roman</vt:lpstr>
      <vt:lpstr>Basis</vt:lpstr>
      <vt:lpstr>Final Review Questions</vt:lpstr>
      <vt:lpstr>Chapter 12: Mass Storage Structure</vt:lpstr>
      <vt:lpstr>Chapter 12:  Mass-Storage Systems</vt:lpstr>
      <vt:lpstr>Exercise 12.3</vt:lpstr>
      <vt:lpstr>Exercise 12.3</vt:lpstr>
      <vt:lpstr>Solution exercise 12.3</vt:lpstr>
      <vt:lpstr>Solution exercise 12.3</vt:lpstr>
      <vt:lpstr>Solution exercise 12.3</vt:lpstr>
      <vt:lpstr>Optional exercise 1 – Section 12.2</vt:lpstr>
      <vt:lpstr>Optional exercise 2 – Section 12.4</vt:lpstr>
      <vt:lpstr>Optional exercise 3</vt:lpstr>
      <vt:lpstr>Optional exercise 4 – Section 12.4.1</vt:lpstr>
      <vt:lpstr>Optional exercise 5 – Section 12.4.2</vt:lpstr>
      <vt:lpstr>Optional exercise 6 – Section 12.4.4</vt:lpstr>
      <vt:lpstr>Optional exercise 7 – Section 12.4</vt:lpstr>
      <vt:lpstr>Optional exercise 8 – Section 12.4.5</vt:lpstr>
      <vt:lpstr>Optional exercise 9 – Section 12.7.2</vt:lpstr>
      <vt:lpstr>Optional exercise 10 – Section 12.1.2</vt:lpstr>
      <vt:lpstr>Chapter 13: I/O Systems </vt:lpstr>
      <vt:lpstr>Chapter 13:  I/O Systems</vt:lpstr>
      <vt:lpstr>Exercise 13.6</vt:lpstr>
      <vt:lpstr>Optional exercise 1  section 13.2.2</vt:lpstr>
      <vt:lpstr>Optional exercise 2 – section 13.3</vt:lpstr>
      <vt:lpstr>Optional exercise 3 – section 13.2.1</vt:lpstr>
      <vt:lpstr>Optional exercise 4 – section 13.4.2</vt:lpstr>
      <vt:lpstr>Optional exercise 5</vt:lpstr>
      <vt:lpstr>Optional exercise 6 – section 13.3.4</vt:lpstr>
      <vt:lpstr>Optional exercise 7 – section 13.4.4</vt:lpstr>
      <vt:lpstr>Optional exercise 8 – section 13.7</vt:lpstr>
      <vt:lpstr>Optional exercise 9 – section 13.2.1</vt:lpstr>
      <vt:lpstr>Optional exercise 10 – section 13.2</vt:lpstr>
      <vt:lpstr>Chapter 14: System Protection </vt:lpstr>
      <vt:lpstr>Chapter 14: System Protection</vt:lpstr>
      <vt:lpstr>Exercise 14.11</vt:lpstr>
      <vt:lpstr>Exercise 14.14</vt:lpstr>
      <vt:lpstr>Optional exercise 1 – section 14.4</vt:lpstr>
      <vt:lpstr>Optional exercise 2 – section 14.5.1</vt:lpstr>
      <vt:lpstr>Optional exercise 3 – section 14.9</vt:lpstr>
      <vt:lpstr>Optional exercise 4 – section 14.3</vt:lpstr>
      <vt:lpstr>Optional exercise 5 – section 14.4</vt:lpstr>
      <vt:lpstr>Optional exercise 6 – section 14.5.5</vt:lpstr>
      <vt:lpstr>Optional exercise 7 – section 14.14.9.2</vt:lpstr>
      <vt:lpstr>Optional exercise 8</vt:lpstr>
      <vt:lpstr>Optional exercise 9</vt:lpstr>
      <vt:lpstr>Optional exercise 10</vt:lpstr>
      <vt:lpstr>Chapter 15: System Security  </vt:lpstr>
      <vt:lpstr>Chapter 15: System Security</vt:lpstr>
      <vt:lpstr>Exercise 15.5</vt:lpstr>
      <vt:lpstr>Exercise 15.14</vt:lpstr>
      <vt:lpstr>Exercise 5.14 Answer</vt:lpstr>
      <vt:lpstr>Optional exercise 1 – section 15.1</vt:lpstr>
      <vt:lpstr>Optional exercise 2 – section 15.4.3</vt:lpstr>
      <vt:lpstr>Optional exercise 3 – section 15.4</vt:lpstr>
      <vt:lpstr>Optional exercise 4 – section 15.1</vt:lpstr>
      <vt:lpstr>Optional exercise 5 – section 15.3.3</vt:lpstr>
      <vt:lpstr>Optional exercise 6 – section 15.2.5</vt:lpstr>
      <vt:lpstr>Optional exercise 7 – section 15.3.3</vt:lpstr>
      <vt:lpstr>Optional exercise 8</vt:lpstr>
      <vt:lpstr>Optional exercise 9 – section 15.3.1</vt:lpstr>
      <vt:lpstr>Optional exercise 10 – 15.6.3</vt:lpstr>
      <vt:lpstr>Chapter 17: Windows 7</vt:lpstr>
      <vt:lpstr>Windows  </vt:lpstr>
      <vt:lpstr>exercise 13.1</vt:lpstr>
      <vt:lpstr>Identify three Windows APIs for process management and their equivalence in Java and POSIX.</vt:lpstr>
      <vt:lpstr>Optional exercise 1</vt:lpstr>
      <vt:lpstr>Optional exercise 2</vt:lpstr>
      <vt:lpstr>Optional exercise 3</vt:lpstr>
      <vt:lpstr>Optional exercise 4</vt:lpstr>
      <vt:lpstr>Optional exercise 5</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Review Questions</dc:title>
  <dc:creator>Anastasia</dc:creator>
  <cp:lastModifiedBy>Anastasia</cp:lastModifiedBy>
  <cp:revision>3</cp:revision>
  <dcterms:created xsi:type="dcterms:W3CDTF">2014-04-30T14:26:05Z</dcterms:created>
  <dcterms:modified xsi:type="dcterms:W3CDTF">2014-04-30T14:55:07Z</dcterms:modified>
</cp:coreProperties>
</file>