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256" r:id="rId2"/>
    <p:sldId id="484" r:id="rId3"/>
    <p:sldId id="283" r:id="rId4"/>
    <p:sldId id="314" r:id="rId5"/>
    <p:sldId id="259" r:id="rId6"/>
    <p:sldId id="282" r:id="rId7"/>
    <p:sldId id="271" r:id="rId8"/>
    <p:sldId id="260" r:id="rId9"/>
    <p:sldId id="318" r:id="rId10"/>
    <p:sldId id="264" r:id="rId11"/>
    <p:sldId id="396" r:id="rId12"/>
    <p:sldId id="398" r:id="rId13"/>
    <p:sldId id="400" r:id="rId14"/>
    <p:sldId id="401" r:id="rId15"/>
    <p:sldId id="483" r:id="rId16"/>
    <p:sldId id="320" r:id="rId17"/>
    <p:sldId id="402" r:id="rId18"/>
    <p:sldId id="403" r:id="rId19"/>
    <p:sldId id="404" r:id="rId20"/>
    <p:sldId id="407" r:id="rId21"/>
    <p:sldId id="406" r:id="rId22"/>
    <p:sldId id="415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58" r:id="rId41"/>
    <p:sldId id="359" r:id="rId42"/>
    <p:sldId id="360" r:id="rId43"/>
    <p:sldId id="361" r:id="rId44"/>
    <p:sldId id="362" r:id="rId45"/>
    <p:sldId id="363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473" r:id="rId55"/>
    <p:sldId id="474" r:id="rId56"/>
    <p:sldId id="475" r:id="rId57"/>
    <p:sldId id="476" r:id="rId58"/>
    <p:sldId id="482" r:id="rId59"/>
    <p:sldId id="377" r:id="rId60"/>
    <p:sldId id="378" r:id="rId61"/>
    <p:sldId id="380" r:id="rId62"/>
    <p:sldId id="379" r:id="rId63"/>
    <p:sldId id="477" r:id="rId64"/>
    <p:sldId id="385" r:id="rId65"/>
    <p:sldId id="386" r:id="rId66"/>
    <p:sldId id="387" r:id="rId67"/>
    <p:sldId id="478" r:id="rId68"/>
    <p:sldId id="479" r:id="rId69"/>
    <p:sldId id="480" r:id="rId70"/>
    <p:sldId id="481" r:id="rId71"/>
    <p:sldId id="263" r:id="rId72"/>
    <p:sldId id="281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9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52"/>
        <p:guide pos="2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8A4F4-F24F-4FEC-981F-A5D82938A5C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4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8A4F4-F24F-4FEC-981F-A5D82938A5C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7/11/2021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19200" y="282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National Institute of Technology, Warangal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dirty="0"/>
              <a:t>(</a:t>
            </a:r>
            <a:r>
              <a:rPr lang="en-US" sz="2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Engineering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4572" y="5334000"/>
            <a:ext cx="28956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i="1" dirty="0"/>
              <a:t>Lecture By:-</a:t>
            </a:r>
          </a:p>
          <a:p>
            <a:r>
              <a:rPr lang="en-US" sz="1900" b="1" dirty="0" err="1"/>
              <a:t>Dr</a:t>
            </a:r>
            <a:r>
              <a:rPr lang="en-US" sz="1900" b="1" dirty="0"/>
              <a:t> R </a:t>
            </a:r>
            <a:r>
              <a:rPr lang="en-US" sz="1900" b="1" dirty="0" err="1"/>
              <a:t>Padmavathy</a:t>
            </a:r>
            <a:endParaRPr lang="en-US" sz="1900" b="1" dirty="0"/>
          </a:p>
          <a:p>
            <a:r>
              <a:rPr lang="en-US" sz="1900" b="1" dirty="0" err="1"/>
              <a:t>Dept</a:t>
            </a:r>
            <a:r>
              <a:rPr lang="en-US" sz="1900" b="1" dirty="0"/>
              <a:t> of CSE, NIT Warangal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191000"/>
            <a:ext cx="9144000" cy="9337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</a:t>
            </a:r>
            <a:r>
              <a:rPr lang="en-I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Cryptography</a:t>
            </a:r>
          </a:p>
        </p:txBody>
      </p:sp>
      <p:pic>
        <p:nvPicPr>
          <p:cNvPr id="7" name="Picture 4" descr="j02543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4943" y="2286000"/>
            <a:ext cx="11541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"/>
            <a:ext cx="9144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497983"/>
            <a:ext cx="9144000" cy="87361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Computational Secrecy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566585"/>
            <a:ext cx="487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Basic idea of Computational Secrecy: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944" y="2133600"/>
            <a:ext cx="85344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A cipher must be practically, if not mathematically, indecipherable.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842" y="2887682"/>
            <a:ext cx="8536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Computational Security Relaxations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Since, Perfect secrecy is too difficult to achieve.</a:t>
            </a:r>
            <a:br>
              <a:rPr lang="en-US" sz="2400" dirty="0"/>
            </a:br>
            <a:r>
              <a:rPr lang="en-US" sz="2400" dirty="0"/>
              <a:t>The computational approach uses two relaxations: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Security is only preserved against </a:t>
            </a:r>
            <a:r>
              <a:rPr lang="en-US" sz="2400" dirty="0" err="1" smtClean="0"/>
              <a:t>effcient</a:t>
            </a:r>
            <a:r>
              <a:rPr lang="en-US" sz="2400" dirty="0" smtClean="0"/>
              <a:t> </a:t>
            </a:r>
            <a:r>
              <a:rPr lang="en-US" sz="2400" dirty="0"/>
              <a:t>adversaries, and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Adversaries can potentially succeed with some</a:t>
            </a:r>
            <a:br>
              <a:rPr lang="en-US" sz="2400" dirty="0"/>
            </a:br>
            <a:r>
              <a:rPr lang="en-US" sz="2400" dirty="0"/>
              <a:t>very small probability . </a:t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156" y="1607530"/>
            <a:ext cx="8387688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x-none" sz="3200">
                <a:sym typeface="+mn-ea"/>
              </a:rPr>
              <a:t>Start with a secret key (“seed”)</a:t>
            </a:r>
            <a:endParaRPr lang="en-US" altLang="x-none" sz="320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x-none" sz="3200">
                <a:sym typeface="+mn-ea"/>
              </a:rPr>
              <a:t>Generate a </a:t>
            </a:r>
            <a:r>
              <a:rPr lang="en-US" altLang="x-none" sz="3200">
                <a:solidFill>
                  <a:schemeClr val="tx2"/>
                </a:solidFill>
                <a:sym typeface="+mn-ea"/>
              </a:rPr>
              <a:t>keying stream</a:t>
            </a:r>
            <a:endParaRPr lang="en-US" altLang="x-none" sz="320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x-none" sz="3200" i="1" dirty="0" err="1">
                <a:sym typeface="+mn-ea"/>
              </a:rPr>
              <a:t>i</a:t>
            </a:r>
            <a:r>
              <a:rPr lang="en-US" altLang="x-none" sz="3200" dirty="0" err="1">
                <a:sym typeface="+mn-ea"/>
              </a:rPr>
              <a:t>-th</a:t>
            </a:r>
            <a:r>
              <a:rPr lang="en-US" altLang="x-none" sz="3200">
                <a:sym typeface="+mn-ea"/>
              </a:rPr>
              <a:t> bit/byte of keying stream is a </a:t>
            </a:r>
            <a:r>
              <a:rPr lang="en-US" altLang="x-none" sz="3200">
                <a:solidFill>
                  <a:schemeClr val="tx2"/>
                </a:solidFill>
                <a:sym typeface="+mn-ea"/>
              </a:rPr>
              <a:t>function</a:t>
            </a:r>
            <a:r>
              <a:rPr lang="en-US" altLang="x-none" sz="3200">
                <a:sym typeface="+mn-ea"/>
              </a:rPr>
              <a:t> of the </a:t>
            </a:r>
            <a:r>
              <a:rPr lang="en-US" altLang="x-none" sz="3200">
                <a:solidFill>
                  <a:schemeClr val="tx2"/>
                </a:solidFill>
                <a:sym typeface="+mn-ea"/>
              </a:rPr>
              <a:t>key</a:t>
            </a:r>
            <a:r>
              <a:rPr lang="en-US" altLang="x-none" sz="3200">
                <a:sym typeface="+mn-ea"/>
              </a:rPr>
              <a:t> and the first </a:t>
            </a:r>
            <a:r>
              <a:rPr lang="en-US" altLang="x-none" sz="3200" i="1">
                <a:sym typeface="+mn-ea"/>
              </a:rPr>
              <a:t>i</a:t>
            </a:r>
            <a:r>
              <a:rPr lang="en-US" altLang="x-none" sz="3200">
                <a:sym typeface="+mn-ea"/>
              </a:rPr>
              <a:t>-1 </a:t>
            </a:r>
            <a:r>
              <a:rPr lang="en-US" altLang="x-none" sz="3200" dirty="0" err="1">
                <a:solidFill>
                  <a:schemeClr val="tx2"/>
                </a:solidFill>
                <a:sym typeface="+mn-ea"/>
              </a:rPr>
              <a:t>ciphertext</a:t>
            </a:r>
            <a:r>
              <a:rPr lang="en-US" altLang="x-none" sz="3200">
                <a:solidFill>
                  <a:schemeClr val="tx2"/>
                </a:solidFill>
                <a:sym typeface="+mn-ea"/>
              </a:rPr>
              <a:t> bits</a:t>
            </a:r>
            <a:r>
              <a:rPr lang="en-US" altLang="x-none" sz="3200">
                <a:sym typeface="+mn-ea"/>
              </a:rPr>
              <a:t>.</a:t>
            </a:r>
            <a:endParaRPr lang="en-US" altLang="x-none" sz="320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x-none" sz="3200">
                <a:sym typeface="+mn-ea"/>
              </a:rPr>
              <a:t>Combine the stream with the plaintext to produce the </a:t>
            </a:r>
            <a:r>
              <a:rPr lang="en-US" altLang="x-none" sz="3200" dirty="0" err="1">
                <a:sym typeface="+mn-ea"/>
              </a:rPr>
              <a:t>ciphertext</a:t>
            </a:r>
            <a:r>
              <a:rPr lang="en-US" altLang="x-none" sz="3200">
                <a:sym typeface="+mn-ea"/>
              </a:rPr>
              <a:t> (typically by XOR)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IN" altLang="en-US" sz="3200" b="1" dirty="0">
                <a:sym typeface="+mn-ea"/>
              </a:rPr>
              <a:t>Examples </a:t>
            </a:r>
            <a:r>
              <a:rPr lang="en-IN" altLang="en-US" sz="3200" dirty="0">
                <a:sym typeface="+mn-ea"/>
              </a:rPr>
              <a:t>are 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altLang="x-none" sz="2400">
                <a:sym typeface="+mn-ea"/>
              </a:rPr>
              <a:t>A5 – encrypting GSM handset to base station communication</a:t>
            </a:r>
            <a:endParaRPr lang="en-US" altLang="x-none" sz="2400"/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altLang="x-none" sz="2400">
                <a:sym typeface="+mn-ea"/>
              </a:rPr>
              <a:t>RC-4  (Ron’s Code)</a:t>
            </a:r>
            <a:endParaRPr lang="en-US" altLang="x-none" sz="320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IN" altLang="en-US" sz="3200" dirty="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7983"/>
            <a:ext cx="9144000" cy="87361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</a:t>
            </a:r>
            <a:r>
              <a:rPr lang="en-I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Ciphers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Rectangle 26635"/>
          <p:cNvSpPr/>
          <p:nvPr/>
        </p:nvSpPr>
        <p:spPr>
          <a:xfrm>
            <a:off x="2406015" y="5105400"/>
            <a:ext cx="421005" cy="457200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/>
          <a:p>
            <a:pPr algn="ctr"/>
            <a:r>
              <a:rPr lang="en-US" altLang="x-none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26635" name="Rectangle 26634"/>
          <p:cNvSpPr/>
          <p:nvPr/>
        </p:nvSpPr>
        <p:spPr>
          <a:xfrm>
            <a:off x="2423795" y="4038600"/>
            <a:ext cx="403225" cy="457200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/>
          <a:p>
            <a:pPr algn="ctr"/>
            <a:r>
              <a:rPr lang="en-US" altLang="x-none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endParaRPr lang="en-US" altLang="x-none">
              <a:latin typeface="Times New Roman" panose="02020603050405020304" pitchFamily="18" charset="0"/>
            </a:endParaRPr>
          </a:p>
        </p:txBody>
      </p:sp>
      <p:sp>
        <p:nvSpPr>
          <p:cNvPr id="26626" name="Title 266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x-none"/>
              <a:t>Example of Stream Encryption</a:t>
            </a:r>
          </a:p>
        </p:txBody>
      </p:sp>
      <p:sp>
        <p:nvSpPr>
          <p:cNvPr id="26627" name="Rectangle 26626"/>
          <p:cNvSpPr/>
          <p:nvPr/>
        </p:nvSpPr>
        <p:spPr>
          <a:xfrm>
            <a:off x="1299210" y="2057400"/>
            <a:ext cx="125095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x-none">
                <a:latin typeface="Times New Roman" panose="02020603050405020304" pitchFamily="18" charset="0"/>
              </a:rPr>
              <a:t>Key</a:t>
            </a:r>
          </a:p>
        </p:txBody>
      </p:sp>
      <p:sp>
        <p:nvSpPr>
          <p:cNvPr id="26629" name="Rectangle 26628"/>
          <p:cNvSpPr/>
          <p:nvPr/>
        </p:nvSpPr>
        <p:spPr>
          <a:xfrm>
            <a:off x="1299210" y="5562600"/>
            <a:ext cx="2587625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x-none" dirty="0" err="1">
                <a:latin typeface="Times New Roman" panose="02020603050405020304" pitchFamily="18" charset="0"/>
              </a:rPr>
              <a:t>Ciphertext</a:t>
            </a:r>
            <a:endParaRPr lang="en-US" altLang="x-none">
              <a:latin typeface="Times New Roman" panose="02020603050405020304" pitchFamily="18" charset="0"/>
            </a:endParaRPr>
          </a:p>
        </p:txBody>
      </p:sp>
      <p:sp>
        <p:nvSpPr>
          <p:cNvPr id="26632" name="Rectangle 26631"/>
          <p:cNvSpPr/>
          <p:nvPr/>
        </p:nvSpPr>
        <p:spPr>
          <a:xfrm>
            <a:off x="1297940" y="3429000"/>
            <a:ext cx="258826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x-none">
                <a:latin typeface="Times New Roman" panose="02020603050405020304" pitchFamily="18" charset="0"/>
              </a:rPr>
              <a:t>Stream</a:t>
            </a:r>
          </a:p>
        </p:txBody>
      </p:sp>
      <p:sp>
        <p:nvSpPr>
          <p:cNvPr id="26633" name="Rectangle 26632"/>
          <p:cNvSpPr/>
          <p:nvPr/>
        </p:nvSpPr>
        <p:spPr>
          <a:xfrm>
            <a:off x="1298575" y="4495800"/>
            <a:ext cx="258826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x-none">
                <a:latin typeface="Times New Roman" panose="02020603050405020304" pitchFamily="18" charset="0"/>
              </a:rPr>
              <a:t>Plaintext</a:t>
            </a:r>
          </a:p>
        </p:txBody>
      </p:sp>
      <p:sp>
        <p:nvSpPr>
          <p:cNvPr id="26634" name="Down Arrow 26633"/>
          <p:cNvSpPr/>
          <p:nvPr/>
        </p:nvSpPr>
        <p:spPr>
          <a:xfrm>
            <a:off x="1694815" y="2667000"/>
            <a:ext cx="460375" cy="762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82615" y="2057400"/>
            <a:ext cx="125095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x-none">
                <a:latin typeface="Times New Roman" panose="02020603050405020304" pitchFamily="18" charset="0"/>
              </a:rPr>
              <a:t>Key</a:t>
            </a:r>
          </a:p>
        </p:txBody>
      </p:sp>
      <p:sp>
        <p:nvSpPr>
          <p:cNvPr id="3" name="Down Arrow 2"/>
          <p:cNvSpPr/>
          <p:nvPr/>
        </p:nvSpPr>
        <p:spPr>
          <a:xfrm>
            <a:off x="6077585" y="2667000"/>
            <a:ext cx="460375" cy="762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82615" y="3429000"/>
            <a:ext cx="258826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x-none">
                <a:latin typeface="Times New Roman" panose="02020603050405020304" pitchFamily="18" charset="0"/>
              </a:rPr>
              <a:t>Stream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5450" y="4038600"/>
            <a:ext cx="403225" cy="457200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/>
          <a:p>
            <a:pPr algn="ctr"/>
            <a:r>
              <a:rPr lang="en-US" altLang="x-none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endParaRPr lang="en-US" altLang="x-none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2615" y="4495800"/>
            <a:ext cx="2587625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x-none" dirty="0" err="1">
                <a:latin typeface="Times New Roman" panose="02020603050405020304" pitchFamily="18" charset="0"/>
              </a:rPr>
              <a:t>Ciphertext</a:t>
            </a:r>
            <a:endParaRPr lang="en-US" altLang="x-none"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57670" y="5105400"/>
            <a:ext cx="421005" cy="457200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/>
          <a:p>
            <a:pPr algn="ctr"/>
            <a:r>
              <a:rPr lang="en-US" altLang="x-none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3250" y="5562600"/>
            <a:ext cx="258826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x-none">
                <a:latin typeface="Times New Roman" panose="02020603050405020304" pitchFamily="18" charset="0"/>
              </a:rPr>
              <a:t>Plaintext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97983"/>
            <a:ext cx="9144000" cy="87361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</a:t>
            </a:r>
            <a:r>
              <a:rPr lang="en-US" altLang="x-none" sz="3600">
                <a:sym typeface="+mn-ea"/>
              </a:rPr>
              <a:t>Example of Stream Encryption</a:t>
            </a:r>
            <a:r>
              <a:rPr lang="en-IN" altLang="en-US" sz="3600">
                <a:sym typeface="+mn-ea"/>
              </a:rPr>
              <a:t>/ Decryption</a:t>
            </a:r>
            <a:endParaRPr lang="en-I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156" y="1607530"/>
            <a:ext cx="8387688" cy="4620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x-none" sz="3200">
                <a:sym typeface="+mn-ea"/>
              </a:rPr>
              <a:t>Encrypt a block of input to a block of output</a:t>
            </a:r>
            <a:endParaRPr lang="en-US" altLang="x-none" sz="3200"/>
          </a:p>
          <a:p>
            <a:pPr marL="45720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x-none" sz="3200">
                <a:sym typeface="+mn-ea"/>
              </a:rPr>
              <a:t>Typically, the two blocks are of the same length</a:t>
            </a:r>
            <a:endParaRPr lang="en-US" altLang="x-none" sz="3200"/>
          </a:p>
          <a:p>
            <a:pPr marL="45720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x-none" sz="3200">
                <a:sym typeface="+mn-ea"/>
              </a:rPr>
              <a:t>Most symmetric key systems block siz</a:t>
            </a:r>
            <a:r>
              <a:rPr lang="en-IN" altLang="en-US" sz="3200">
                <a:sym typeface="+mn-ea"/>
              </a:rPr>
              <a:t>e</a:t>
            </a:r>
            <a:r>
              <a:rPr lang="en-US" altLang="x-none" sz="3200">
                <a:sym typeface="+mn-ea"/>
              </a:rPr>
              <a:t> is 64</a:t>
            </a:r>
            <a:endParaRPr lang="en-US" altLang="x-none" sz="3200"/>
          </a:p>
          <a:p>
            <a:pPr marL="45720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x-none" sz="3200">
                <a:sym typeface="+mn-ea"/>
              </a:rPr>
              <a:t>In AES block size is 128</a:t>
            </a:r>
            <a:endParaRPr lang="en-US" altLang="x-none" sz="3200"/>
          </a:p>
          <a:p>
            <a:pPr marL="45720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x-none" sz="3200">
                <a:solidFill>
                  <a:schemeClr val="tx2"/>
                </a:solidFill>
                <a:sym typeface="+mn-ea"/>
              </a:rPr>
              <a:t>Different modes</a:t>
            </a:r>
            <a:r>
              <a:rPr lang="en-US" altLang="x-none" sz="3200">
                <a:sym typeface="+mn-ea"/>
              </a:rPr>
              <a:t> for encrypting plaintext longer than a block</a:t>
            </a:r>
            <a:r>
              <a:rPr lang="en-IN" altLang="en-US" sz="3200">
                <a:sym typeface="+mn-ea"/>
              </a:rPr>
              <a:t>.</a:t>
            </a:r>
            <a:endParaRPr lang="en-US" altLang="x-none" sz="3200">
              <a:sym typeface="+mn-ea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IN" altLang="en-US" sz="3200" dirty="0">
                <a:sym typeface="+mn-ea"/>
              </a:rPr>
              <a:t>Examples include </a:t>
            </a:r>
            <a:r>
              <a:rPr lang="en-US" altLang="x-none" sz="3200">
                <a:sym typeface="+mn-ea"/>
              </a:rPr>
              <a:t>DES, 3-DES</a:t>
            </a:r>
            <a:r>
              <a:rPr lang="en-IN" altLang="en-US" sz="3200">
                <a:sym typeface="+mn-ea"/>
              </a:rPr>
              <a:t>, </a:t>
            </a:r>
            <a:r>
              <a:rPr lang="en-US" altLang="x-none" sz="3200">
                <a:solidFill>
                  <a:schemeClr val="tx2"/>
                </a:solidFill>
                <a:sym typeface="+mn-ea"/>
              </a:rPr>
              <a:t>AES</a:t>
            </a:r>
            <a:r>
              <a:rPr lang="en-IN" altLang="en-US" sz="3200">
                <a:solidFill>
                  <a:schemeClr val="tx2"/>
                </a:solidFill>
                <a:sym typeface="+mn-ea"/>
              </a:rPr>
              <a:t>, </a:t>
            </a:r>
            <a:r>
              <a:rPr lang="en-US" altLang="x-none" sz="3200">
                <a:sym typeface="+mn-ea"/>
              </a:rPr>
              <a:t>RC-2</a:t>
            </a:r>
            <a:r>
              <a:rPr lang="en-IN" altLang="en-US" sz="3200">
                <a:sym typeface="+mn-ea"/>
              </a:rPr>
              <a:t>, </a:t>
            </a:r>
            <a:r>
              <a:rPr lang="en-US" altLang="x-none" sz="3200">
                <a:sym typeface="+mn-ea"/>
              </a:rPr>
              <a:t>RC-5</a:t>
            </a:r>
            <a:r>
              <a:rPr lang="en-IN" altLang="en-US" sz="3200">
                <a:sym typeface="+mn-ea"/>
              </a:rPr>
              <a:t>,</a:t>
            </a:r>
            <a:r>
              <a:rPr lang="en-US" altLang="x-none" sz="3200">
                <a:sym typeface="+mn-ea"/>
              </a:rPr>
              <a:t> IDEA</a:t>
            </a:r>
            <a:r>
              <a:rPr lang="en-IN" altLang="en-US" sz="3200">
                <a:sym typeface="+mn-ea"/>
              </a:rPr>
              <a:t>, </a:t>
            </a:r>
            <a:r>
              <a:rPr lang="en-US" altLang="x-none" sz="3200">
                <a:sym typeface="+mn-ea"/>
              </a:rPr>
              <a:t>Blowfish </a:t>
            </a:r>
            <a:r>
              <a:rPr lang="en-IN" altLang="en-US" sz="3200">
                <a:sym typeface="+mn-ea"/>
              </a:rPr>
              <a:t>etc.</a:t>
            </a:r>
            <a:endParaRPr lang="en-US" altLang="x-none" sz="3200"/>
          </a:p>
          <a:p>
            <a:pPr marL="45720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altLang="en-US" sz="3200" dirty="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7983"/>
            <a:ext cx="9144000" cy="87361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</a:t>
            </a:r>
            <a:r>
              <a:rPr lang="en-I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Ciphers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7521" y="1563715"/>
            <a:ext cx="8387688" cy="4850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rtl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IN" altLang="en-US" sz="3200"/>
              <a:t>Modes of Operation : </a:t>
            </a:r>
            <a:endParaRPr lang="en-IN" altLang="en-US" sz="2800"/>
          </a:p>
          <a:p>
            <a:pPr marL="45720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altLang="en-US" sz="2800"/>
          </a:p>
          <a:p>
            <a:pPr indent="0" algn="l" rtl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IN" altLang="en-US" sz="2800"/>
              <a:t>✓ Electronic Codebook (ECB) Mode</a:t>
            </a:r>
          </a:p>
          <a:p>
            <a:pPr marL="45720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altLang="en-US" sz="2800"/>
          </a:p>
          <a:p>
            <a:pPr indent="0" algn="l" rtl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IN" altLang="en-US" sz="2800"/>
              <a:t>✓ Cipher Block Chaining (CBC) Mode</a:t>
            </a:r>
          </a:p>
          <a:p>
            <a:pPr marL="45720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altLang="en-US" sz="2800"/>
          </a:p>
          <a:p>
            <a:pPr indent="0" algn="l" rtl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IN" altLang="en-US" sz="2800"/>
              <a:t>✓ Cipher Feedback (CFB) Mode</a:t>
            </a:r>
          </a:p>
          <a:p>
            <a:pPr marL="45720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altLang="en-US" sz="2800"/>
          </a:p>
          <a:p>
            <a:pPr indent="0" algn="l" rtl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IN" altLang="en-US" sz="2800"/>
              <a:t>✓ Output Feedback (OFB) Mode</a:t>
            </a:r>
          </a:p>
          <a:p>
            <a:pPr marL="45720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altLang="en-US" sz="2800"/>
          </a:p>
          <a:p>
            <a:pPr indent="0" algn="l" rtl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IN" altLang="en-US" sz="2800"/>
              <a:t>✓ Counter (CTR) Mode</a:t>
            </a:r>
            <a:endParaRPr lang="en-IN" altLang="en-US" sz="3200"/>
          </a:p>
          <a:p>
            <a:pPr marL="45720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altLang="en-US" sz="3200" dirty="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7983"/>
            <a:ext cx="9144000" cy="87361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</a:t>
            </a:r>
            <a:r>
              <a:rPr lang="en-I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Ciphers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bg1"/>
                </a:solidFill>
              </a:rPr>
              <a:t>     </a:t>
            </a:r>
            <a:r>
              <a:rPr lang="en-GB" sz="4000" dirty="0" smtClean="0">
                <a:solidFill>
                  <a:schemeClr val="bg1"/>
                </a:solidFill>
              </a:rPr>
              <a:t>Introduction to Modern Cryptography 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047" y="1600200"/>
            <a:ext cx="647497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Symmetric Key Cryptography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Public Key Cryptography</a:t>
            </a:r>
          </a:p>
          <a:p>
            <a:endParaRPr lang="en-US" sz="2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277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bg1"/>
                </a:solidFill>
              </a:rPr>
              <a:t>     Symmetric Key Cryptography Assumptions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047" y="1600200"/>
            <a:ext cx="8358057" cy="4439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assumptions are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cs typeface="Arial" panose="020B0604020202020204" pitchFamily="34" charset="0"/>
              </a:rPr>
              <a:t>The same key is use for both encryption and decryption  and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two communicants already share secret key, which somehow has</a:t>
            </a:r>
          </a:p>
          <a:p>
            <a:r>
              <a:rPr lang="en-US" sz="2200" dirty="0"/>
              <a:t>    been distributed  to  them; 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use of a key distribution center.</a:t>
            </a:r>
          </a:p>
          <a:p>
            <a:pPr>
              <a:lnSpc>
                <a:spcPct val="150000"/>
              </a:lnSpc>
            </a:pP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1" dirty="0"/>
              <a:t>key distribution </a:t>
            </a:r>
            <a:r>
              <a:rPr lang="en-US" sz="2200" dirty="0"/>
              <a:t>– how to have secure communications in general</a:t>
            </a:r>
          </a:p>
          <a:p>
            <a:r>
              <a:rPr lang="en-US" sz="2200" dirty="0"/>
              <a:t>     without having to trust a KDC with your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1" dirty="0"/>
              <a:t>digital signatures</a:t>
            </a:r>
            <a:r>
              <a:rPr lang="en-US" sz="2200" i="1" dirty="0"/>
              <a:t> </a:t>
            </a:r>
            <a:r>
              <a:rPr lang="en-US" sz="2200" dirty="0"/>
              <a:t>– how to verify a message comes intact from the </a:t>
            </a:r>
          </a:p>
          <a:p>
            <a:r>
              <a:rPr lang="en-US" sz="2200" dirty="0"/>
              <a:t>      claimed sender.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7200" y="3429000"/>
            <a:ext cx="9601200" cy="11568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	</a:t>
            </a:r>
            <a:r>
              <a:rPr 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One-Way Functions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One-Way Functions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81200"/>
            <a:ext cx="82532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one-way function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is a function that is “easy” to compute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and “difficult” to reverse.</a:t>
            </a:r>
            <a:endParaRPr lang="en-GB" sz="24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657600"/>
            <a:ext cx="6910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Times New Roman" panose="02020603050405020304" pitchFamily="18" charset="0"/>
              </a:rPr>
              <a:t>How might we express this notion of a one way</a:t>
            </a:r>
          </a:p>
          <a:p>
            <a:r>
              <a:rPr lang="en-GB" sz="2400" dirty="0">
                <a:latin typeface="Arial" panose="020B0604020202020204" pitchFamily="34" charset="0"/>
                <a:cs typeface="Times New Roman" panose="02020603050405020304" pitchFamily="18" charset="0"/>
              </a:rPr>
              <a:t> function informally in complexity theoretic terms?</a:t>
            </a:r>
            <a:endParaRPr lang="en-GB" sz="2400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858837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GB" sz="3200" dirty="0"/>
              <a:t>OWF: Multiplying two primes (Integer Factorization)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1676400"/>
            <a:ext cx="83679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GB" sz="2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Integer Factorization Problem(IFP) is given two numbers </a:t>
            </a:r>
          </a:p>
          <a:p>
            <a:pPr indent="0" algn="l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GB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finding their product </a:t>
            </a:r>
            <a:r>
              <a:rPr lang="en-GB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easy but given </a:t>
            </a:r>
            <a:r>
              <a:rPr lang="en-GB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finding </a:t>
            </a:r>
          </a:p>
          <a:p>
            <a:pPr indent="0" algn="l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GB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sz="2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hard.</a:t>
            </a:r>
          </a:p>
          <a:p>
            <a:pPr indent="0" algn="l">
              <a:spcBef>
                <a:spcPct val="50000"/>
              </a:spcBef>
              <a:buFont typeface="Arial" panose="020B0604020202020204" pitchFamily="34" charset="0"/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Multiplication runs in polynomial time. </a:t>
            </a:r>
          </a:p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poblem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is </a:t>
            </a:r>
            <a:r>
              <a:rPr lang="en-GB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believed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be a one-way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function.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Course-Review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Introduction to security</a:t>
            </a:r>
          </a:p>
          <a:p>
            <a:pPr lvl="1"/>
            <a:r>
              <a:rPr lang="en-US" dirty="0" smtClean="0"/>
              <a:t>Security  services</a:t>
            </a:r>
          </a:p>
          <a:p>
            <a:pPr lvl="1"/>
            <a:r>
              <a:rPr lang="en-US" dirty="0" smtClean="0"/>
              <a:t>Security attacks</a:t>
            </a:r>
          </a:p>
          <a:p>
            <a:pPr lvl="1"/>
            <a:r>
              <a:rPr lang="en-US" dirty="0" smtClean="0"/>
              <a:t>Security mechanisms</a:t>
            </a:r>
          </a:p>
          <a:p>
            <a:r>
              <a:rPr lang="en-US" dirty="0" smtClean="0"/>
              <a:t>Network security model</a:t>
            </a:r>
            <a:endParaRPr lang="en-US" dirty="0"/>
          </a:p>
          <a:p>
            <a:r>
              <a:rPr lang="en-US" dirty="0" smtClean="0"/>
              <a:t>Cryptography</a:t>
            </a:r>
          </a:p>
          <a:p>
            <a:pPr lvl="1"/>
            <a:r>
              <a:rPr lang="en-US" dirty="0" smtClean="0"/>
              <a:t>Number theory</a:t>
            </a:r>
          </a:p>
          <a:p>
            <a:pPr lvl="1"/>
            <a:r>
              <a:rPr lang="en-US" dirty="0" smtClean="0"/>
              <a:t>Symmetric key  cryptography</a:t>
            </a:r>
          </a:p>
          <a:p>
            <a:pPr lvl="1"/>
            <a:r>
              <a:rPr lang="en-US" dirty="0" smtClean="0"/>
              <a:t>Public key cryptography</a:t>
            </a:r>
            <a:endParaRPr lang="en-US" dirty="0"/>
          </a:p>
          <a:p>
            <a:r>
              <a:rPr lang="en-US" dirty="0" smtClean="0"/>
              <a:t>Network security</a:t>
            </a:r>
          </a:p>
          <a:p>
            <a:pPr lvl="1"/>
            <a:r>
              <a:rPr lang="en-US" dirty="0" smtClean="0"/>
              <a:t>Digital Signature</a:t>
            </a:r>
          </a:p>
          <a:p>
            <a:pPr lvl="1"/>
            <a:r>
              <a:rPr lang="en-US" dirty="0" smtClean="0"/>
              <a:t>PKI CA</a:t>
            </a:r>
          </a:p>
          <a:p>
            <a:pPr lvl="1"/>
            <a:r>
              <a:rPr lang="en-US" dirty="0" smtClean="0"/>
              <a:t>PGP</a:t>
            </a:r>
          </a:p>
          <a:p>
            <a:pPr lvl="1"/>
            <a:r>
              <a:rPr lang="en-US" dirty="0" smtClean="0"/>
              <a:t>SSL/TLS</a:t>
            </a:r>
          </a:p>
          <a:p>
            <a:pPr lvl="1"/>
            <a:r>
              <a:rPr lang="en-US" dirty="0" err="1" smtClean="0"/>
              <a:t>Ipsec</a:t>
            </a:r>
            <a:endParaRPr lang="en-US" dirty="0" smtClean="0"/>
          </a:p>
          <a:p>
            <a:pPr lvl="1"/>
            <a:r>
              <a:rPr lang="en-US" dirty="0" smtClean="0"/>
              <a:t>Kerberos</a:t>
            </a:r>
          </a:p>
          <a:p>
            <a:pPr lvl="1"/>
            <a:r>
              <a:rPr lang="en-US" dirty="0" smtClean="0"/>
              <a:t>Firewalls</a:t>
            </a:r>
          </a:p>
          <a:p>
            <a:pPr lvl="1"/>
            <a:r>
              <a:rPr lang="en-US" dirty="0" smtClean="0"/>
              <a:t>Intrusion detection</a:t>
            </a:r>
          </a:p>
          <a:p>
            <a:pPr lvl="1"/>
            <a:r>
              <a:rPr lang="en-US" dirty="0" smtClean="0"/>
              <a:t>Miscellaneous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9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</a:p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GB" sz="4000" dirty="0"/>
              <a:t>OWF: Modular exponentiation (</a:t>
            </a:r>
            <a:r>
              <a:rPr lang="en-GB" sz="4000" i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DLP</a:t>
            </a:r>
            <a:r>
              <a:rPr lang="en-GB" sz="4000" dirty="0"/>
              <a:t>)</a:t>
            </a:r>
          </a:p>
          <a:p>
            <a:r>
              <a:rPr lang="en-GB" sz="4000" dirty="0"/>
              <a:t>    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676400"/>
            <a:ext cx="8884920" cy="3815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spcBef>
                <a:spcPct val="50000"/>
              </a:spcBef>
              <a:buNone/>
            </a:pP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Let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be a finite group of size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assume that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a multiplicative </a:t>
            </a:r>
          </a:p>
          <a:p>
            <a:pPr indent="0" algn="l">
              <a:spcBef>
                <a:spcPct val="50000"/>
              </a:spcBef>
              <a:buNone/>
            </a:pP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cyclic group, and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generator of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Any element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can be </a:t>
            </a:r>
          </a:p>
          <a:p>
            <a:pPr indent="0" algn="l">
              <a:spcBef>
                <a:spcPct val="50000"/>
              </a:spcBef>
              <a:buNone/>
            </a:pP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uniquely expressed as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</a:t>
            </a:r>
            <a:r>
              <a:rPr lang="en-IN" alt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GB" sz="2200" b="1" dirty="0" err="1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</a:t>
            </a:r>
            <a:r>
              <a:rPr lang="en-IN" altLang="en-GB" sz="2200" b="1" baseline="30000" dirty="0" err="1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for some integer </a:t>
            </a:r>
            <a:r>
              <a:rPr lang="en-IN" altLang="en-GB" sz="2200" b="1" dirty="0">
                <a:solidFill>
                  <a:schemeClr val="accent2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in the range </a:t>
            </a:r>
          </a:p>
          <a:p>
            <a:pPr indent="0" algn="l">
              <a:spcBef>
                <a:spcPct val="50000"/>
              </a:spcBef>
              <a:buNone/>
            </a:pP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IN" alt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&lt;=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IN" alt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&lt;=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The integer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called as th</a:t>
            </a:r>
            <a:r>
              <a:rPr lang="en-IN" alt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discrete logarithm </a:t>
            </a:r>
          </a:p>
          <a:p>
            <a:pPr indent="0" algn="l">
              <a:spcBef>
                <a:spcPct val="50000"/>
              </a:spcBef>
              <a:buNone/>
            </a:pP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 index of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with respect to 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GB" sz="2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spcBef>
                <a:spcPct val="50000"/>
              </a:spcBef>
              <a:buNone/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spcBef>
                <a:spcPct val="50000"/>
              </a:spcBef>
              <a:buNone/>
            </a:pPr>
            <a:r>
              <a:rPr lang="en-GB" sz="2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Computing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G, g</a:t>
            </a:r>
            <a:r>
              <a:rPr lang="en-GB" sz="2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and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called the </a:t>
            </a:r>
            <a:r>
              <a:rPr lang="en-GB" sz="22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discrete logarithm problem</a:t>
            </a:r>
            <a:r>
              <a:rPr lang="en-IN" altLang="en-GB" sz="22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2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GB" sz="22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</a:p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GB" sz="4000" dirty="0"/>
              <a:t>OWF: Modular exponentiation (</a:t>
            </a:r>
            <a:r>
              <a:rPr lang="en-GB" sz="4000" i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DLP</a:t>
            </a:r>
            <a:r>
              <a:rPr lang="en-GB" sz="4000" dirty="0"/>
              <a:t>)</a:t>
            </a:r>
          </a:p>
          <a:p>
            <a:r>
              <a:rPr lang="en-GB" sz="4000" dirty="0"/>
              <a:t>     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091" y="1676400"/>
            <a:ext cx="8064500" cy="4831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exponentiation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means computing </a:t>
            </a:r>
            <a:r>
              <a:rPr lang="en-GB" sz="2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200" b="1" baseline="30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modulo some</a:t>
            </a:r>
          </a:p>
          <a:p>
            <a:pPr algn="l">
              <a:spcBef>
                <a:spcPct val="50000"/>
              </a:spcBef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     other number 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 We tend to write this as </a:t>
            </a:r>
          </a:p>
          <a:p>
            <a:pPr algn="l">
              <a:spcBef>
                <a:spcPct val="50000"/>
              </a:spcBef>
            </a:pP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</a:t>
            </a:r>
            <a:r>
              <a:rPr lang="en-GB" sz="2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200" b="1" baseline="30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 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Modular exponentiation is “easy”.</a:t>
            </a:r>
          </a:p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other words, given a number 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a prime number 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the 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function 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f(b) = </a:t>
            </a:r>
            <a:r>
              <a:rPr lang="en-GB" sz="2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GB" sz="2200" b="1" baseline="30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mod n</a:t>
            </a:r>
            <a:endParaRPr lang="en-GB" sz="2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 is believed to be a one-way function. </a:t>
            </a:r>
            <a:endParaRPr lang="en-US" sz="2200" dirty="0"/>
          </a:p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</a:p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GB" sz="4000" dirty="0"/>
              <a:t>OWF: Modular exponentiation (</a:t>
            </a:r>
            <a:r>
              <a:rPr lang="en-GB" sz="4000" i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DLP</a:t>
            </a:r>
            <a:r>
              <a:rPr lang="en-GB" sz="4000" dirty="0"/>
              <a:t>)</a:t>
            </a:r>
          </a:p>
          <a:p>
            <a:r>
              <a:rPr lang="en-GB" sz="4000" dirty="0"/>
              <a:t>    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676400"/>
            <a:ext cx="8669020" cy="3984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However, given 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and </a:t>
            </a:r>
            <a:r>
              <a:rPr lang="en-GB" sz="2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GB" sz="2200" b="1" baseline="30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 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(when 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is prime), calculating 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b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is regarded by mathematicians as a hard problem. 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difficult problem is often referred to as the 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</a:t>
            </a:r>
            <a:r>
              <a:rPr lang="en-GB" sz="2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Discrete Logarithm Problem (DLP)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GB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other words, given a number 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a prime number 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the 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function 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f(b) = </a:t>
            </a:r>
            <a:r>
              <a:rPr lang="en-GB" sz="2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GB" sz="2200" b="1" baseline="30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mod n</a:t>
            </a:r>
            <a:endParaRPr lang="en-GB" sz="2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 is believed to be a one-way function.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457200" y="3429000"/>
            <a:ext cx="9601200" cy="11568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	</a:t>
            </a:r>
            <a:r>
              <a:rPr 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Key Cryptography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9611" y="2438400"/>
            <a:ext cx="39061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Public Key Cryptography 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678768"/>
            <a:ext cx="47180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Whitfield </a:t>
            </a:r>
            <a:r>
              <a:rPr lang="en-US" sz="2500" dirty="0" err="1"/>
              <a:t>Diffie</a:t>
            </a:r>
            <a:r>
              <a:rPr lang="en-US" sz="2500" dirty="0"/>
              <a:t> &amp;  Martin Hellman 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introduced  the idea of Public Key 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Cryptography at Stanford U.S. in 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1976 .</a:t>
            </a:r>
          </a:p>
          <a:p>
            <a:endParaRPr lang="en-US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600200"/>
            <a:ext cx="1595597" cy="19242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108" y="1600200"/>
            <a:ext cx="1516092" cy="19242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0562" y="351519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Martin Hellman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2767" y="3515189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Whitfield </a:t>
            </a:r>
            <a:r>
              <a:rPr lang="en-US" sz="1400" b="1" dirty="0" err="1"/>
              <a:t>Diffie</a:t>
            </a:r>
            <a:endParaRPr lang="en-US" sz="1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22966"/>
            <a:ext cx="6934200" cy="25816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67891" y="6347146"/>
            <a:ext cx="3087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Fig-2: Public Key Cryptography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999" y="1471915"/>
            <a:ext cx="8324779" cy="5030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key blueprint</a:t>
            </a:r>
            <a:endParaRPr lang="en-GB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cs typeface="Times New Roman" panose="02020603050405020304" pitchFamily="18" charset="0"/>
              </a:rPr>
              <a:t>The keys used to encrypt and decrypt are different</a:t>
            </a:r>
            <a:r>
              <a:rPr lang="en-GB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>
                <a:cs typeface="Times New Roman" panose="02020603050405020304" pitchFamily="18" charset="0"/>
              </a:rPr>
              <a:t>Anyone who wants to be a receiver needs to “publish” an </a:t>
            </a:r>
          </a:p>
          <a:p>
            <a:pPr algn="just"/>
            <a:r>
              <a:rPr lang="en-GB" sz="2400" dirty="0">
                <a:cs typeface="Times New Roman" panose="02020603050405020304" pitchFamily="18" charset="0"/>
              </a:rPr>
              <a:t>    encryption key, which is known as the </a:t>
            </a:r>
            <a:r>
              <a:rPr lang="en-GB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public key</a:t>
            </a:r>
            <a:r>
              <a:rPr lang="en-GB" sz="2400" dirty="0">
                <a:cs typeface="Times New Roman" panose="02020603050405020304" pitchFamily="18" charset="0"/>
              </a:rPr>
              <a:t>.</a:t>
            </a:r>
            <a:r>
              <a:rPr lang="en-GB" sz="24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>
                <a:cs typeface="Times New Roman" panose="02020603050405020304" pitchFamily="18" charset="0"/>
              </a:rPr>
              <a:t>Anyone who wants to be a receiver needs a unique decryption </a:t>
            </a:r>
          </a:p>
          <a:p>
            <a:pPr algn="just"/>
            <a:r>
              <a:rPr lang="en-GB" sz="2400" dirty="0">
                <a:cs typeface="Times New Roman" panose="02020603050405020304" pitchFamily="18" charset="0"/>
              </a:rPr>
              <a:t>    key, which is known as the </a:t>
            </a:r>
            <a:r>
              <a:rPr lang="en-GB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private key</a:t>
            </a:r>
            <a:r>
              <a:rPr lang="en-GB" sz="2400" dirty="0"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Thus PKC has six ingredient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Plain text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Encryption algorithm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Public and private keys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err="1"/>
              <a:t>Ciphertext</a:t>
            </a:r>
            <a:endParaRPr lang="en-US" sz="22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Decryption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Public Key Cryptography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Public Key Cryptography 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596784" y="6429575"/>
            <a:ext cx="4560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Fig-3: PKC procedure for Encryption and Decryption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65193"/>
            <a:ext cx="3898464" cy="2649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145" y="1720944"/>
            <a:ext cx="4970888" cy="2255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9" y="3775365"/>
            <a:ext cx="3344611" cy="26542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33800"/>
            <a:ext cx="4541306" cy="25774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Public Key Characteristics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162" y="1828800"/>
            <a:ext cx="8842549" cy="404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A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Public-Key algorithms rely on two keys where: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400" dirty="0"/>
              <a:t>it is computationally infeasible to find decryption key knowing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AU" sz="2400" dirty="0"/>
              <a:t>      only algorithm &amp; encryption key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400" dirty="0"/>
              <a:t>it is computationally easy to en/decrypt messages when the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AU" sz="2400" dirty="0"/>
              <a:t>     relevant (en/decrypt) key is known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400" dirty="0"/>
              <a:t>either of the two related keys can be used for encryption, with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AU" sz="2400" dirty="0"/>
              <a:t>     the other used for decryption (for some algorithms)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Public Key Cryptosystem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5" y="1599565"/>
            <a:ext cx="7849235" cy="4534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Public Key Cryptography Requirements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0479" y="1676400"/>
            <a:ext cx="813152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09600" indent="-609600">
              <a:buFontTx/>
              <a:buAutoNum type="arabicPeriod"/>
            </a:pPr>
            <a:r>
              <a:rPr lang="en-US" sz="2200" dirty="0"/>
              <a:t>It is easy for party </a:t>
            </a:r>
            <a:r>
              <a:rPr lang="en-US" sz="2200" b="1" dirty="0"/>
              <a:t>B</a:t>
            </a:r>
            <a:r>
              <a:rPr lang="en-US" sz="2200" dirty="0"/>
              <a:t> to generate a pair of keys (public key </a:t>
            </a:r>
            <a:r>
              <a:rPr lang="en-US" sz="2200" b="1" dirty="0" err="1"/>
              <a:t>PUb</a:t>
            </a:r>
            <a:r>
              <a:rPr lang="en-US" sz="2200" dirty="0"/>
              <a:t> , </a:t>
            </a:r>
          </a:p>
          <a:p>
            <a:pPr lvl="1"/>
            <a:r>
              <a:rPr lang="en-US" sz="2200" dirty="0"/>
              <a:t>  Private key </a:t>
            </a:r>
            <a:r>
              <a:rPr lang="en-US" sz="2200" b="1" dirty="0" err="1"/>
              <a:t>PRb</a:t>
            </a:r>
            <a:r>
              <a:rPr lang="en-US" sz="2200" b="1" dirty="0"/>
              <a:t>).</a:t>
            </a:r>
          </a:p>
          <a:p>
            <a:pPr marL="609600" indent="-609600">
              <a:buFontTx/>
              <a:buAutoNum type="arabicPeriod"/>
            </a:pPr>
            <a:r>
              <a:rPr lang="en-US" sz="2200" dirty="0"/>
              <a:t>It is easy for a sender </a:t>
            </a:r>
            <a:r>
              <a:rPr lang="en-US" sz="2200" b="1" dirty="0"/>
              <a:t>A</a:t>
            </a:r>
            <a:r>
              <a:rPr lang="en-US" sz="2200" dirty="0"/>
              <a:t> , knowing the public key and message to</a:t>
            </a:r>
          </a:p>
          <a:p>
            <a:pPr lvl="1"/>
            <a:r>
              <a:rPr lang="en-US" sz="2200" dirty="0"/>
              <a:t>  be encrypt</a:t>
            </a:r>
            <a:r>
              <a:rPr lang="en-US" sz="2200" b="1" dirty="0"/>
              <a:t>. C=E(</a:t>
            </a:r>
            <a:r>
              <a:rPr lang="en-US" sz="2200" b="1" dirty="0" err="1"/>
              <a:t>PUb</a:t>
            </a:r>
            <a:r>
              <a:rPr lang="en-US" sz="2200" b="1" dirty="0"/>
              <a:t>, M)</a:t>
            </a:r>
          </a:p>
          <a:p>
            <a:pPr marL="609600" indent="-609600">
              <a:buFontTx/>
              <a:buAutoNum type="arabicPeriod"/>
            </a:pPr>
            <a:r>
              <a:rPr lang="en-US" sz="2200" dirty="0"/>
              <a:t>It is easy for receiver </a:t>
            </a:r>
            <a:r>
              <a:rPr lang="en-US" sz="2200" b="1" dirty="0"/>
              <a:t>B</a:t>
            </a:r>
            <a:r>
              <a:rPr lang="en-US" sz="2200" dirty="0"/>
              <a:t> to decrypt the resulting </a:t>
            </a:r>
            <a:r>
              <a:rPr lang="en-US" sz="2200" dirty="0" err="1"/>
              <a:t>ciphertext</a:t>
            </a:r>
            <a:r>
              <a:rPr lang="en-US" sz="2200" dirty="0"/>
              <a:t> using </a:t>
            </a:r>
          </a:p>
          <a:p>
            <a:pPr lvl="1"/>
            <a:r>
              <a:rPr lang="en-US" sz="2200" dirty="0"/>
              <a:t>  the private key .</a:t>
            </a:r>
            <a:r>
              <a:rPr lang="en-US" sz="2200" b="1" dirty="0"/>
              <a:t> M=D(</a:t>
            </a:r>
            <a:r>
              <a:rPr lang="en-US" sz="2200" b="1" dirty="0" err="1"/>
              <a:t>PRb,C</a:t>
            </a:r>
            <a:r>
              <a:rPr lang="en-US" sz="2200" b="1" dirty="0"/>
              <a:t>)=D[</a:t>
            </a:r>
            <a:r>
              <a:rPr lang="en-US" sz="2200" b="1" dirty="0" err="1"/>
              <a:t>PRb,E</a:t>
            </a:r>
            <a:r>
              <a:rPr lang="en-US" sz="2200" b="1" dirty="0"/>
              <a:t>(</a:t>
            </a:r>
            <a:r>
              <a:rPr lang="en-US" sz="2200" b="1" dirty="0" err="1"/>
              <a:t>PUb,M</a:t>
            </a:r>
            <a:r>
              <a:rPr lang="en-US" sz="2200" b="1" dirty="0"/>
              <a:t>)]</a:t>
            </a:r>
          </a:p>
          <a:p>
            <a:pPr marL="609600" indent="-609600">
              <a:buFontTx/>
              <a:buAutoNum type="arabicPeriod"/>
            </a:pPr>
            <a:r>
              <a:rPr lang="en-US" sz="2200" dirty="0"/>
              <a:t>It is infeasible for an any person , to know the public key </a:t>
            </a:r>
            <a:r>
              <a:rPr lang="en-US" sz="2200" b="1" dirty="0" err="1"/>
              <a:t>PUb</a:t>
            </a:r>
            <a:r>
              <a:rPr lang="en-US" sz="2200" dirty="0"/>
              <a:t> to </a:t>
            </a:r>
          </a:p>
          <a:p>
            <a:pPr lvl="1"/>
            <a:r>
              <a:rPr lang="en-US" sz="2200" dirty="0"/>
              <a:t>  determine the private key</a:t>
            </a:r>
            <a:r>
              <a:rPr lang="en-US" sz="2200" b="1" dirty="0"/>
              <a:t> </a:t>
            </a:r>
            <a:r>
              <a:rPr lang="en-US" sz="2200" b="1" dirty="0" err="1"/>
              <a:t>PRb</a:t>
            </a:r>
            <a:r>
              <a:rPr lang="en-US" sz="2200" b="1" dirty="0"/>
              <a:t>.</a:t>
            </a:r>
          </a:p>
          <a:p>
            <a:pPr marL="609600" indent="-609600">
              <a:buFontTx/>
              <a:buAutoNum type="arabicPeriod"/>
            </a:pPr>
            <a:r>
              <a:rPr lang="en-US" sz="2200" dirty="0"/>
              <a:t>It is infeasible for any person to know the public key </a:t>
            </a:r>
            <a:r>
              <a:rPr lang="en-US" sz="2200" b="1" dirty="0" err="1"/>
              <a:t>PUb</a:t>
            </a:r>
            <a:r>
              <a:rPr lang="en-US" sz="2200" dirty="0"/>
              <a:t> and a</a:t>
            </a:r>
          </a:p>
          <a:p>
            <a:pPr lvl="1"/>
            <a:r>
              <a:rPr lang="en-US" sz="2200" dirty="0"/>
              <a:t>   </a:t>
            </a:r>
            <a:r>
              <a:rPr lang="en-US" sz="2200" dirty="0" err="1"/>
              <a:t>ciphertext</a:t>
            </a:r>
            <a:r>
              <a:rPr lang="en-US" sz="2200" dirty="0"/>
              <a:t> </a:t>
            </a:r>
            <a:r>
              <a:rPr lang="en-US" sz="2200" b="1" dirty="0"/>
              <a:t>C</a:t>
            </a:r>
            <a:r>
              <a:rPr lang="en-US" sz="2200" dirty="0"/>
              <a:t> to recover the original message </a:t>
            </a:r>
            <a:r>
              <a:rPr lang="en-US" sz="2200" b="1" dirty="0"/>
              <a:t>M.</a:t>
            </a:r>
          </a:p>
          <a:p>
            <a:pPr marL="609600" indent="-609600">
              <a:buFontTx/>
              <a:buAutoNum type="arabicPeriod"/>
            </a:pPr>
            <a:r>
              <a:rPr lang="en-US" sz="2200" dirty="0"/>
              <a:t>Two keys can be applied in either order</a:t>
            </a:r>
          </a:p>
          <a:p>
            <a:pPr marL="609600" indent="-609600" algn="ctr">
              <a:buFontTx/>
              <a:buNone/>
            </a:pPr>
            <a:r>
              <a:rPr lang="en-US" sz="2800" b="1" dirty="0"/>
              <a:t>M=DP[</a:t>
            </a:r>
            <a:r>
              <a:rPr lang="en-US" sz="2800" b="1" dirty="0" err="1"/>
              <a:t>PUb</a:t>
            </a:r>
            <a:r>
              <a:rPr lang="en-US" sz="2800" b="1" dirty="0"/>
              <a:t>, E(</a:t>
            </a:r>
            <a:r>
              <a:rPr lang="en-US" sz="2800" b="1" dirty="0" err="1"/>
              <a:t>PRb,M</a:t>
            </a:r>
            <a:r>
              <a:rPr lang="en-US" sz="2800" b="1" dirty="0"/>
              <a:t>)] = D[</a:t>
            </a:r>
            <a:r>
              <a:rPr lang="en-US" sz="2800" b="1" dirty="0" err="1"/>
              <a:t>PRb,E</a:t>
            </a:r>
            <a:r>
              <a:rPr lang="en-US" sz="2800" b="1" dirty="0"/>
              <a:t>(</a:t>
            </a:r>
            <a:r>
              <a:rPr lang="en-US" sz="2800" b="1" dirty="0" err="1"/>
              <a:t>PUb</a:t>
            </a:r>
            <a:r>
              <a:rPr lang="en-US" sz="2800" b="1" dirty="0"/>
              <a:t>, M)]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7983"/>
            <a:ext cx="9144000" cy="87361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828800"/>
            <a:ext cx="403860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What is Security?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Kerckhoffs</a:t>
            </a:r>
            <a:r>
              <a:rPr lang="en-US" sz="2400" dirty="0"/>
              <a:t>’ Principles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Perfect Secrecy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Computational Secrecy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altLang="en-US" sz="2400" dirty="0"/>
              <a:t>Symmetric Key Cryptography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altLang="en-US" sz="2400" dirty="0">
                <a:sym typeface="+mn-ea"/>
              </a:rPr>
              <a:t>One Way Functions</a:t>
            </a:r>
            <a:r>
              <a:rPr lang="en-IN" altLang="en-US" sz="2000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903274"/>
            <a:ext cx="354330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2400" dirty="0"/>
              <a:t>7</a:t>
            </a:r>
            <a:r>
              <a:rPr lang="en-US" sz="2400" dirty="0"/>
              <a:t>.  </a:t>
            </a:r>
            <a:r>
              <a:rPr lang="en-IN" altLang="en-US" sz="2400" dirty="0"/>
              <a:t>Public Key Cryptography</a:t>
            </a:r>
          </a:p>
          <a:p>
            <a:pPr>
              <a:lnSpc>
                <a:spcPct val="150000"/>
              </a:lnSpc>
            </a:pPr>
            <a:r>
              <a:rPr lang="en-IN" altLang="en-US" sz="2400" dirty="0"/>
              <a:t>8. Hash Functions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9.   </a:t>
            </a:r>
            <a:r>
              <a:rPr lang="en-IN" altLang="en-US" sz="2400" dirty="0"/>
              <a:t>Digital Signatures</a:t>
            </a:r>
          </a:p>
          <a:p>
            <a:pPr>
              <a:lnSpc>
                <a:spcPct val="150000"/>
              </a:lnSpc>
            </a:pPr>
            <a:endParaRPr lang="en-IN" alt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Public Key Cryptography Applications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676400"/>
            <a:ext cx="868981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classify uses into 3 categories: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encryption/decryption </a:t>
            </a:r>
            <a:r>
              <a:rPr lang="en-US" sz="2400" dirty="0"/>
              <a:t>(provide secrecy)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signatures</a:t>
            </a:r>
            <a:r>
              <a:rPr lang="en-US" sz="2400" dirty="0"/>
              <a:t> (provide authentication)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exchange </a:t>
            </a:r>
            <a:r>
              <a:rPr lang="en-US" sz="2400" dirty="0"/>
              <a:t>(of session keys)</a:t>
            </a:r>
          </a:p>
          <a:p>
            <a:r>
              <a:rPr lang="en-US" sz="2400" dirty="0"/>
              <a:t>some algorithms are suitable for all uses, others are specific to one</a:t>
            </a:r>
            <a:endParaRPr lang="en-AU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7200" y="3429000"/>
            <a:ext cx="9601200" cy="11568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	</a:t>
            </a:r>
            <a:r>
              <a:rPr 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RSA Cryptosystem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RSA  Algorithm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00956" y="1905000"/>
            <a:ext cx="4134915" cy="405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2200" dirty="0">
                <a:latin typeface="Times New Roman" panose="02020603050405020304" pitchFamily="18" charset="0"/>
              </a:rPr>
              <a:t>Invented by  </a:t>
            </a:r>
            <a:r>
              <a:rPr lang="en-AU" sz="2200" b="1" dirty="0" err="1">
                <a:latin typeface="Times New Roman" panose="02020603050405020304" pitchFamily="18" charset="0"/>
              </a:rPr>
              <a:t>R</a:t>
            </a:r>
            <a:r>
              <a:rPr lang="en-AU" sz="2200" dirty="0" err="1">
                <a:latin typeface="Times New Roman" panose="02020603050405020304" pitchFamily="18" charset="0"/>
              </a:rPr>
              <a:t>ivest</a:t>
            </a:r>
            <a:r>
              <a:rPr lang="en-AU" sz="2200" dirty="0">
                <a:latin typeface="Times New Roman" panose="02020603050405020304" pitchFamily="18" charset="0"/>
              </a:rPr>
              <a:t>, </a:t>
            </a:r>
            <a:r>
              <a:rPr lang="en-AU" sz="2200" b="1" dirty="0">
                <a:latin typeface="Times New Roman" panose="02020603050405020304" pitchFamily="18" charset="0"/>
              </a:rPr>
              <a:t>S</a:t>
            </a:r>
            <a:r>
              <a:rPr lang="en-AU" sz="2200" dirty="0">
                <a:latin typeface="Times New Roman" panose="02020603050405020304" pitchFamily="18" charset="0"/>
              </a:rPr>
              <a:t>hamir &amp;</a:t>
            </a:r>
          </a:p>
          <a:p>
            <a:pPr>
              <a:lnSpc>
                <a:spcPct val="90000"/>
              </a:lnSpc>
            </a:pPr>
            <a:r>
              <a:rPr lang="en-AU" sz="2200" dirty="0">
                <a:latin typeface="Times New Roman" panose="02020603050405020304" pitchFamily="18" charset="0"/>
              </a:rPr>
              <a:t>     </a:t>
            </a:r>
            <a:r>
              <a:rPr lang="en-AU" sz="2200" b="1" dirty="0" err="1">
                <a:latin typeface="Times New Roman" panose="02020603050405020304" pitchFamily="18" charset="0"/>
              </a:rPr>
              <a:t>A</a:t>
            </a:r>
            <a:r>
              <a:rPr lang="en-AU" sz="2200" dirty="0" err="1">
                <a:latin typeface="Times New Roman" panose="02020603050405020304" pitchFamily="18" charset="0"/>
              </a:rPr>
              <a:t>dleman</a:t>
            </a:r>
            <a:r>
              <a:rPr lang="en-AU" sz="2200" dirty="0">
                <a:latin typeface="Times New Roman" panose="02020603050405020304" pitchFamily="18" charset="0"/>
              </a:rPr>
              <a:t> of MIT in 1977. </a:t>
            </a:r>
          </a:p>
          <a:p>
            <a:pPr>
              <a:lnSpc>
                <a:spcPct val="90000"/>
              </a:lnSpc>
            </a:pPr>
            <a:endParaRPr lang="en-AU" sz="22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2200" dirty="0">
                <a:latin typeface="Times New Roman" panose="02020603050405020304" pitchFamily="18" charset="0"/>
              </a:rPr>
              <a:t>It is a best known &amp; widely </a:t>
            </a:r>
          </a:p>
          <a:p>
            <a:pPr>
              <a:lnSpc>
                <a:spcPct val="90000"/>
              </a:lnSpc>
            </a:pPr>
            <a:r>
              <a:rPr lang="en-AU" sz="2200" dirty="0">
                <a:latin typeface="Times New Roman" panose="02020603050405020304" pitchFamily="18" charset="0"/>
              </a:rPr>
              <a:t>     used public-key scheme.</a:t>
            </a:r>
          </a:p>
          <a:p>
            <a:pPr>
              <a:lnSpc>
                <a:spcPct val="90000"/>
              </a:lnSpc>
            </a:pPr>
            <a:endParaRPr lang="en-AU" sz="22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2200" dirty="0">
                <a:latin typeface="Times New Roman" panose="02020603050405020304" pitchFamily="18" charset="0"/>
              </a:rPr>
              <a:t>It is a  </a:t>
            </a:r>
            <a:r>
              <a:rPr lang="en-AU" sz="22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block cipher algorithm </a:t>
            </a:r>
          </a:p>
          <a:p>
            <a:pPr>
              <a:lnSpc>
                <a:spcPct val="90000"/>
              </a:lnSpc>
            </a:pPr>
            <a:r>
              <a:rPr lang="en-AU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  <a:r>
              <a:rPr lang="en-AU" sz="2200" dirty="0">
                <a:latin typeface="Times New Roman" panose="02020603050405020304" pitchFamily="18" charset="0"/>
              </a:rPr>
              <a:t>in which </a:t>
            </a:r>
            <a:r>
              <a:rPr lang="en-AU" sz="2200" dirty="0" err="1">
                <a:latin typeface="Times New Roman" panose="02020603050405020304" pitchFamily="18" charset="0"/>
              </a:rPr>
              <a:t>palintext</a:t>
            </a:r>
            <a:r>
              <a:rPr lang="en-AU" sz="2200" dirty="0">
                <a:latin typeface="Times New Roman" panose="02020603050405020304" pitchFamily="18" charset="0"/>
              </a:rPr>
              <a:t> and </a:t>
            </a:r>
          </a:p>
          <a:p>
            <a:pPr>
              <a:lnSpc>
                <a:spcPct val="90000"/>
              </a:lnSpc>
            </a:pPr>
            <a:r>
              <a:rPr lang="en-AU" sz="2200" dirty="0">
                <a:latin typeface="Times New Roman" panose="02020603050405020304" pitchFamily="18" charset="0"/>
              </a:rPr>
              <a:t>     </a:t>
            </a:r>
            <a:r>
              <a:rPr lang="en-AU" sz="2200" dirty="0" err="1">
                <a:latin typeface="Times New Roman" panose="02020603050405020304" pitchFamily="18" charset="0"/>
              </a:rPr>
              <a:t>ciphertext</a:t>
            </a:r>
            <a:r>
              <a:rPr lang="en-AU" sz="2200" dirty="0">
                <a:latin typeface="Times New Roman" panose="02020603050405020304" pitchFamily="18" charset="0"/>
              </a:rPr>
              <a:t> integers between 0 </a:t>
            </a:r>
          </a:p>
          <a:p>
            <a:pPr>
              <a:lnSpc>
                <a:spcPct val="90000"/>
              </a:lnSpc>
            </a:pPr>
            <a:r>
              <a:rPr lang="en-AU" sz="2200" dirty="0">
                <a:latin typeface="Times New Roman" panose="02020603050405020304" pitchFamily="18" charset="0"/>
              </a:rPr>
              <a:t>     to n-1 for some </a:t>
            </a:r>
            <a:r>
              <a:rPr lang="en-AU" sz="2200" b="1" i="1" dirty="0">
                <a:latin typeface="Times New Roman" panose="02020603050405020304" pitchFamily="18" charset="0"/>
              </a:rPr>
              <a:t>n.</a:t>
            </a:r>
          </a:p>
          <a:p>
            <a:pPr>
              <a:lnSpc>
                <a:spcPct val="90000"/>
              </a:lnSpc>
            </a:pPr>
            <a:endParaRPr lang="en-AU" sz="2200" b="1" i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2200" dirty="0">
                <a:latin typeface="Times New Roman" panose="02020603050405020304" pitchFamily="18" charset="0"/>
              </a:rPr>
              <a:t>A typical size for </a:t>
            </a:r>
            <a:r>
              <a:rPr lang="en-AU" sz="2200" b="1" i="1" dirty="0">
                <a:latin typeface="Times New Roman" panose="02020603050405020304" pitchFamily="18" charset="0"/>
              </a:rPr>
              <a:t>n</a:t>
            </a:r>
            <a:r>
              <a:rPr lang="en-AU" sz="2200" dirty="0">
                <a:latin typeface="Times New Roman" panose="02020603050405020304" pitchFamily="18" charset="0"/>
              </a:rPr>
              <a:t> is 1024 bits </a:t>
            </a:r>
          </a:p>
          <a:p>
            <a:pPr>
              <a:lnSpc>
                <a:spcPct val="90000"/>
              </a:lnSpc>
            </a:pPr>
            <a:r>
              <a:rPr lang="en-AU" sz="2200" dirty="0">
                <a:latin typeface="Times New Roman" panose="02020603050405020304" pitchFamily="18" charset="0"/>
              </a:rPr>
              <a:t>     or 309 decimal digits.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44" y="1676399"/>
            <a:ext cx="4563112" cy="3733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436" y="5404155"/>
            <a:ext cx="4231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Ron </a:t>
            </a:r>
            <a:r>
              <a:rPr lang="en-US" sz="1400" b="1" dirty="0" err="1"/>
              <a:t>Rivest</a:t>
            </a:r>
            <a:r>
              <a:rPr lang="en-US" sz="1400" b="1" dirty="0"/>
              <a:t> , </a:t>
            </a:r>
            <a:r>
              <a:rPr lang="en-US" sz="1400" b="1" dirty="0" err="1"/>
              <a:t>Adi</a:t>
            </a:r>
            <a:r>
              <a:rPr lang="en-US" sz="1400" b="1" dirty="0"/>
              <a:t> Shamir and Len </a:t>
            </a:r>
            <a:r>
              <a:rPr lang="en-US" sz="1400" b="1" dirty="0" err="1"/>
              <a:t>Adleman</a:t>
            </a:r>
            <a:r>
              <a:rPr lang="en-US" sz="1400" b="1" dirty="0"/>
              <a:t> (left to right)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844" y="6046113"/>
            <a:ext cx="59155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Based on idea that . . .  </a:t>
            </a: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Factorization is difficult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RSA  Algorithm (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Mathmetics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Involved)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676400"/>
            <a:ext cx="661162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cs typeface="Times New Roman" panose="02020603050405020304" pitchFamily="18" charset="0"/>
              </a:rPr>
              <a:t>Let </a:t>
            </a:r>
            <a:r>
              <a:rPr lang="en-GB" sz="24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n</a:t>
            </a:r>
            <a:r>
              <a:rPr lang="en-GB" sz="2400" dirty="0">
                <a:cs typeface="Times New Roman" panose="02020603050405020304" pitchFamily="18" charset="0"/>
              </a:rPr>
              <a:t> be the product of two large primes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p</a:t>
            </a:r>
            <a:r>
              <a:rPr lang="en-GB" sz="2400" dirty="0"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q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cs typeface="Times New Roman" panose="02020603050405020304" pitchFamily="18" charset="0"/>
              </a:rPr>
              <a:t>By “large” we typically mean at least 512 bits.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Ф</a:t>
            </a:r>
            <a:r>
              <a:rPr lang="en-IN" altLang="en-GB" sz="2400" dirty="0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(n) = </a:t>
            </a:r>
            <a:r>
              <a:rPr lang="en-GB" sz="2400" dirty="0">
                <a:latin typeface="Arial" panose="020B0604020202020204" pitchFamily="34" charset="0"/>
                <a:sym typeface="+mn-ea"/>
              </a:rPr>
              <a:t>(p-1) x (q-1) 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cs typeface="Times New Roman" panose="02020603050405020304" pitchFamily="18" charset="0"/>
              </a:rPr>
              <a:t>Select a special number </a:t>
            </a:r>
            <a:r>
              <a:rPr lang="en-GB" sz="24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e</a:t>
            </a:r>
            <a:r>
              <a:rPr lang="en-GB" sz="2400" b="1" dirty="0">
                <a:cs typeface="Times New Roman" panose="02020603050405020304" pitchFamily="18" charset="0"/>
              </a:rPr>
              <a:t> </a:t>
            </a:r>
            <a:r>
              <a:rPr lang="en-IN" altLang="en-GB" sz="2400" dirty="0">
                <a:cs typeface="Times New Roman" panose="02020603050405020304" pitchFamily="18" charset="0"/>
              </a:rPr>
              <a:t>between</a:t>
            </a:r>
            <a:r>
              <a:rPr lang="en-IN" altLang="en-GB" sz="2400" b="1" dirty="0">
                <a:cs typeface="Times New Roman" panose="02020603050405020304" pitchFamily="18" charset="0"/>
              </a:rPr>
              <a:t> </a:t>
            </a:r>
            <a:r>
              <a:rPr lang="en-GB" sz="2400" dirty="0">
                <a:cs typeface="Times New Roman" panose="02020603050405020304" pitchFamily="18" charset="0"/>
              </a:rPr>
              <a:t>1 </a:t>
            </a:r>
            <a:r>
              <a:rPr lang="en-IN" altLang="en-GB" sz="2400" dirty="0">
                <a:cs typeface="Times New Roman" panose="02020603050405020304" pitchFamily="18" charset="0"/>
              </a:rPr>
              <a:t>and</a:t>
            </a:r>
            <a:r>
              <a:rPr lang="en-GB" sz="2400" dirty="0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Ф</a:t>
            </a:r>
            <a:r>
              <a:rPr lang="en-IN" altLang="en-GB" sz="2400" dirty="0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(n).</a:t>
            </a:r>
            <a:endParaRPr lang="en-GB" sz="24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cs typeface="Times New Roman" panose="02020603050405020304" pitchFamily="18" charset="0"/>
              </a:rPr>
              <a:t>Publish the pair of numbers (</a:t>
            </a:r>
            <a:r>
              <a:rPr lang="en-GB" sz="24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n </a:t>
            </a:r>
            <a:r>
              <a:rPr lang="en-GB" sz="2400" dirty="0"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e</a:t>
            </a:r>
            <a:r>
              <a:rPr lang="en-GB" sz="2400" dirty="0"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cs typeface="Times New Roman" panose="02020603050405020304" pitchFamily="18" charset="0"/>
              </a:rPr>
              <a:t>Compute the private key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-GB" sz="2400" dirty="0">
                <a:cs typeface="Times New Roman" panose="02020603050405020304" pitchFamily="18" charset="0"/>
              </a:rPr>
              <a:t> from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p</a:t>
            </a:r>
            <a:r>
              <a:rPr lang="en-GB" sz="2400" dirty="0"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q</a:t>
            </a:r>
            <a:r>
              <a:rPr lang="en-GB" sz="2400" dirty="0"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e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RSA  Algorithm (Computing Private key)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5626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1676400"/>
            <a:ext cx="786715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cs typeface="Arial" panose="020B0604020202020204" pitchFamily="34" charset="0"/>
              </a:rPr>
              <a:t>The private key </a:t>
            </a: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d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GB" sz="2400" dirty="0">
                <a:cs typeface="Arial" panose="020B0604020202020204" pitchFamily="34" charset="0"/>
              </a:rPr>
              <a:t>is computed to be the unique inverse of </a:t>
            </a:r>
          </a:p>
          <a:p>
            <a:pPr>
              <a:spcBef>
                <a:spcPct val="50000"/>
              </a:spcBef>
            </a:pPr>
            <a:r>
              <a:rPr lang="en-GB" sz="2400" b="1" dirty="0">
                <a:solidFill>
                  <a:schemeClr val="accent2"/>
                </a:solidFill>
                <a:cs typeface="Arial" panose="020B0604020202020204" pitchFamily="34" charset="0"/>
              </a:rPr>
              <a:t>    e</a:t>
            </a:r>
            <a:r>
              <a:rPr lang="en-GB" sz="2400" dirty="0">
                <a:cs typeface="Arial" panose="020B0604020202020204" pitchFamily="34" charset="0"/>
              </a:rPr>
              <a:t> modulo (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p</a:t>
            </a:r>
            <a:r>
              <a:rPr lang="en-GB" sz="2400" dirty="0">
                <a:cs typeface="Arial" panose="020B0604020202020204" pitchFamily="34" charset="0"/>
              </a:rPr>
              <a:t>-1)(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q</a:t>
            </a:r>
            <a:r>
              <a:rPr lang="en-GB" sz="2400" dirty="0">
                <a:cs typeface="Arial" panose="020B0604020202020204" pitchFamily="34" charset="0"/>
              </a:rPr>
              <a:t>-1).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cs typeface="Arial" panose="020B0604020202020204" pitchFamily="34" charset="0"/>
              </a:rPr>
              <a:t>In other words, </a:t>
            </a: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d</a:t>
            </a:r>
            <a:r>
              <a:rPr lang="en-GB" sz="2400" dirty="0">
                <a:cs typeface="Arial" panose="020B0604020202020204" pitchFamily="34" charset="0"/>
              </a:rPr>
              <a:t> is the unique number less than (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p</a:t>
            </a:r>
            <a:r>
              <a:rPr lang="en-GB" sz="2400" dirty="0">
                <a:cs typeface="Arial" panose="020B0604020202020204" pitchFamily="34" charset="0"/>
              </a:rPr>
              <a:t>-1)(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q</a:t>
            </a:r>
            <a:r>
              <a:rPr lang="en-GB" sz="2400" dirty="0">
                <a:cs typeface="Arial" panose="020B0604020202020204" pitchFamily="34" charset="0"/>
              </a:rPr>
              <a:t>-1)</a:t>
            </a:r>
          </a:p>
          <a:p>
            <a:pPr>
              <a:spcBef>
                <a:spcPct val="50000"/>
              </a:spcBef>
            </a:pPr>
            <a:r>
              <a:rPr lang="en-GB" sz="2400" dirty="0">
                <a:cs typeface="Arial" panose="020B0604020202020204" pitchFamily="34" charset="0"/>
              </a:rPr>
              <a:t>    that when multiplied by </a:t>
            </a:r>
            <a:r>
              <a:rPr lang="en-GB" sz="2400" b="1" dirty="0">
                <a:solidFill>
                  <a:schemeClr val="accent2"/>
                </a:solidFill>
                <a:cs typeface="Arial" panose="020B0604020202020204" pitchFamily="34" charset="0"/>
              </a:rPr>
              <a:t>e</a:t>
            </a:r>
            <a:r>
              <a:rPr lang="en-GB" sz="2400" dirty="0">
                <a:cs typeface="Arial" panose="020B0604020202020204" pitchFamily="34" charset="0"/>
              </a:rPr>
              <a:t> gives you 1 modulo (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p</a:t>
            </a:r>
            <a:r>
              <a:rPr lang="en-GB" sz="2400" dirty="0">
                <a:cs typeface="Arial" panose="020B0604020202020204" pitchFamily="34" charset="0"/>
              </a:rPr>
              <a:t>-1)(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q</a:t>
            </a:r>
            <a:r>
              <a:rPr lang="en-GB" sz="2400" dirty="0">
                <a:cs typeface="Arial" panose="020B0604020202020204" pitchFamily="34" charset="0"/>
              </a:rPr>
              <a:t>-1).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cs typeface="Arial" panose="020B0604020202020204" pitchFamily="34" charset="0"/>
              </a:rPr>
              <a:t>Written mathematically:</a:t>
            </a:r>
          </a:p>
          <a:p>
            <a:pPr>
              <a:spcBef>
                <a:spcPct val="50000"/>
              </a:spcBef>
            </a:pPr>
            <a:r>
              <a:rPr lang="en-GB" sz="2400" b="1" dirty="0">
                <a:solidFill>
                  <a:schemeClr val="accent2"/>
                </a:solidFill>
                <a:cs typeface="Arial" panose="020B0604020202020204" pitchFamily="34" charset="0"/>
              </a:rPr>
              <a:t>			</a:t>
            </a:r>
            <a:r>
              <a:rPr lang="en-GB" sz="2400" b="1" dirty="0" err="1">
                <a:solidFill>
                  <a:schemeClr val="accent2"/>
                </a:solidFill>
                <a:cs typeface="Arial" panose="020B0604020202020204" pitchFamily="34" charset="0"/>
              </a:rPr>
              <a:t>e</a:t>
            </a:r>
            <a:r>
              <a:rPr lang="en-GB" sz="2400" b="1" dirty="0" err="1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d</a:t>
            </a:r>
            <a:r>
              <a:rPr lang="en-GB" sz="2400" dirty="0">
                <a:cs typeface="Arial" panose="020B0604020202020204" pitchFamily="34" charset="0"/>
              </a:rPr>
              <a:t> = 1 mod (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p</a:t>
            </a:r>
            <a:r>
              <a:rPr lang="en-GB" sz="2400" dirty="0">
                <a:cs typeface="Arial" panose="020B0604020202020204" pitchFamily="34" charset="0"/>
              </a:rPr>
              <a:t>-1)(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q</a:t>
            </a:r>
            <a:r>
              <a:rPr lang="en-GB" sz="2400" dirty="0">
                <a:cs typeface="Arial" panose="020B0604020202020204" pitchFamily="34" charset="0"/>
              </a:rPr>
              <a:t>-1)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cs typeface="Times New Roman" panose="02020603050405020304" pitchFamily="18" charset="0"/>
              </a:rPr>
              <a:t>The </a:t>
            </a:r>
            <a:r>
              <a:rPr lang="en-GB" sz="24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Euclidean Algorithm</a:t>
            </a:r>
            <a:r>
              <a:rPr lang="en-GB" sz="2400" dirty="0">
                <a:cs typeface="Times New Roman" panose="02020603050405020304" pitchFamily="18" charset="0"/>
              </a:rPr>
              <a:t> is the process that you need to </a:t>
            </a:r>
          </a:p>
          <a:p>
            <a:pPr>
              <a:spcBef>
                <a:spcPct val="50000"/>
              </a:spcBef>
            </a:pPr>
            <a:r>
              <a:rPr lang="en-GB" sz="2400" dirty="0">
                <a:cs typeface="Times New Roman" panose="02020603050405020304" pitchFamily="18" charset="0"/>
              </a:rPr>
              <a:t>    follow in order to compute </a:t>
            </a: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-GB" sz="2400" dirty="0"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RSA  Algorithm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08" y="1685682"/>
            <a:ext cx="7115583" cy="197191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08" y="3962400"/>
            <a:ext cx="7115583" cy="7620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08" y="5029157"/>
            <a:ext cx="7115583" cy="76208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RSA  Algorithm (Encryption)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146" y="1905000"/>
            <a:ext cx="5069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Simplified model of RSA Cryptosystem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542310"/>
            <a:ext cx="2789500" cy="2845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07" y="2438400"/>
            <a:ext cx="1994493" cy="29289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25" y="2592990"/>
            <a:ext cx="2915026" cy="278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RSA  Algorithm (Signature)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457200" y="1818873"/>
            <a:ext cx="457093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Simplified model of RSA Signature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73036"/>
            <a:ext cx="8381999" cy="3848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RSA  Algorithm Example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1477294"/>
            <a:ext cx="7856220" cy="5369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7325" indent="-187325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GB" sz="2200" b="1" dirty="0">
                <a:latin typeface="Arial" panose="020B0604020202020204" pitchFamily="34" charset="0"/>
              </a:rPr>
              <a:t>Step 1</a:t>
            </a:r>
            <a:r>
              <a:rPr lang="en-GB" sz="2200" dirty="0">
                <a:latin typeface="Arial" panose="020B0604020202020204" pitchFamily="34" charset="0"/>
              </a:rPr>
              <a:t>: Let p = 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47</a:t>
            </a:r>
            <a:r>
              <a:rPr lang="en-GB" sz="2200" dirty="0">
                <a:latin typeface="Arial" panose="020B0604020202020204" pitchFamily="34" charset="0"/>
              </a:rPr>
              <a:t> and q = 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59</a:t>
            </a:r>
            <a:r>
              <a:rPr lang="en-GB" sz="2200" dirty="0">
                <a:latin typeface="Arial" panose="020B0604020202020204" pitchFamily="34" charset="0"/>
              </a:rPr>
              <a:t>.  Thus n = 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47</a:t>
            </a:r>
            <a:r>
              <a:rPr lang="en-GB" sz="2200" dirty="0">
                <a:latin typeface="Arial" panose="020B0604020202020204" pitchFamily="34" charset="0"/>
              </a:rPr>
              <a:t> x 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59</a:t>
            </a:r>
            <a:r>
              <a:rPr lang="en-GB" sz="2200" dirty="0">
                <a:latin typeface="Arial" panose="020B0604020202020204" pitchFamily="34" charset="0"/>
              </a:rPr>
              <a:t> = 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</a:rPr>
              <a:t>2773</a:t>
            </a:r>
          </a:p>
          <a:p>
            <a:pPr marL="187325" indent="-187325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GB" sz="2200" b="1" dirty="0">
                <a:latin typeface="Arial" panose="020B0604020202020204" pitchFamily="34" charset="0"/>
              </a:rPr>
              <a:t>Step 2</a:t>
            </a:r>
            <a:r>
              <a:rPr lang="en-GB" sz="2200" dirty="0">
                <a:latin typeface="Arial" panose="020B0604020202020204" pitchFamily="34" charset="0"/>
              </a:rPr>
              <a:t>: Select e = 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</a:rPr>
              <a:t>17</a:t>
            </a:r>
          </a:p>
          <a:p>
            <a:pPr marL="187325" indent="-187325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GB" sz="2200" b="1" dirty="0">
                <a:latin typeface="Arial" panose="020B0604020202020204" pitchFamily="34" charset="0"/>
              </a:rPr>
              <a:t>Step 3</a:t>
            </a:r>
            <a:r>
              <a:rPr lang="en-GB" sz="2200" dirty="0">
                <a:latin typeface="Arial" panose="020B0604020202020204" pitchFamily="34" charset="0"/>
              </a:rPr>
              <a:t>: Publish (</a:t>
            </a:r>
            <a:r>
              <a:rPr lang="en-GB" sz="2200" dirty="0" err="1">
                <a:latin typeface="Arial" panose="020B0604020202020204" pitchFamily="34" charset="0"/>
              </a:rPr>
              <a:t>n,e</a:t>
            </a:r>
            <a:r>
              <a:rPr lang="en-GB" sz="2200" dirty="0">
                <a:latin typeface="Arial" panose="020B0604020202020204" pitchFamily="34" charset="0"/>
              </a:rPr>
              <a:t>) = (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</a:rPr>
              <a:t>2773</a:t>
            </a:r>
            <a:r>
              <a:rPr lang="en-GB" sz="2200" dirty="0">
                <a:latin typeface="Arial" panose="020B0604020202020204" pitchFamily="34" charset="0"/>
              </a:rPr>
              <a:t>, 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</a:rPr>
              <a:t>17</a:t>
            </a:r>
            <a:r>
              <a:rPr lang="en-GB" sz="2200" dirty="0">
                <a:latin typeface="Arial" panose="020B0604020202020204" pitchFamily="34" charset="0"/>
              </a:rPr>
              <a:t>)</a:t>
            </a:r>
          </a:p>
          <a:p>
            <a:pPr marL="187325" indent="-187325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GB" sz="2200" b="1" dirty="0">
                <a:latin typeface="Arial" panose="020B0604020202020204" pitchFamily="34" charset="0"/>
              </a:rPr>
              <a:t>Step 4</a:t>
            </a:r>
            <a:r>
              <a:rPr lang="en-GB" sz="2200" dirty="0">
                <a:latin typeface="Arial" panose="020B0604020202020204" pitchFamily="34" charset="0"/>
              </a:rPr>
              <a:t>: </a:t>
            </a:r>
            <a:r>
              <a:rPr lang="en-GB" sz="2200" dirty="0">
                <a:latin typeface="SimSun" panose="02010600030101010101" pitchFamily="2" charset="-122"/>
                <a:ea typeface="SimSun" panose="02010600030101010101" pitchFamily="2" charset="-122"/>
              </a:rPr>
              <a:t>Ф</a:t>
            </a:r>
            <a:r>
              <a:rPr lang="en-IN" altLang="en-GB" sz="2200" dirty="0">
                <a:latin typeface="SimSun" panose="02010600030101010101" pitchFamily="2" charset="-122"/>
                <a:ea typeface="SimSun" panose="02010600030101010101" pitchFamily="2" charset="-122"/>
              </a:rPr>
              <a:t>(n) = </a:t>
            </a:r>
            <a:r>
              <a:rPr lang="en-GB" sz="2200" dirty="0">
                <a:latin typeface="Arial" panose="020B0604020202020204" pitchFamily="34" charset="0"/>
              </a:rPr>
              <a:t>(p-1) x (q-1) = 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46</a:t>
            </a:r>
            <a:r>
              <a:rPr lang="en-GB" sz="2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sz="2200" dirty="0">
                <a:latin typeface="Arial" panose="020B0604020202020204" pitchFamily="34" charset="0"/>
              </a:rPr>
              <a:t>x 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58</a:t>
            </a:r>
            <a:r>
              <a:rPr lang="en-GB" sz="2200" dirty="0">
                <a:latin typeface="Arial" panose="020B0604020202020204" pitchFamily="34" charset="0"/>
              </a:rPr>
              <a:t> = 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2668</a:t>
            </a:r>
          </a:p>
          <a:p>
            <a:pPr marL="187325" indent="-187325" eaLnBrk="0" hangingPunct="0">
              <a:spcBef>
                <a:spcPct val="20000"/>
              </a:spcBef>
            </a:pPr>
            <a:r>
              <a:rPr lang="en-GB" sz="2200" dirty="0">
                <a:latin typeface="Arial" panose="020B0604020202020204" pitchFamily="34" charset="0"/>
              </a:rPr>
              <a:t>		  Use the Euclidean Algorithm to compute the modular </a:t>
            </a:r>
          </a:p>
          <a:p>
            <a:pPr marL="187325" indent="-187325" eaLnBrk="0" hangingPunct="0">
              <a:spcBef>
                <a:spcPct val="20000"/>
              </a:spcBef>
            </a:pPr>
            <a:r>
              <a:rPr lang="en-GB" sz="2200" dirty="0">
                <a:latin typeface="Arial" panose="020B0604020202020204" pitchFamily="34" charset="0"/>
              </a:rPr>
              <a:t>              inverse of 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</a:rPr>
              <a:t>17</a:t>
            </a:r>
            <a:r>
              <a:rPr lang="en-GB" sz="2200" dirty="0">
                <a:latin typeface="Arial" panose="020B0604020202020204" pitchFamily="34" charset="0"/>
              </a:rPr>
              <a:t> modulo 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2668</a:t>
            </a:r>
            <a:r>
              <a:rPr lang="en-GB" sz="2200" dirty="0">
                <a:latin typeface="Arial" panose="020B0604020202020204" pitchFamily="34" charset="0"/>
              </a:rPr>
              <a:t>. The result is d = 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157</a:t>
            </a:r>
          </a:p>
          <a:p>
            <a:pPr marL="187325" indent="-187325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GB" sz="2200" dirty="0">
                <a:latin typeface="Arial" panose="020B0604020202020204" pitchFamily="34" charset="0"/>
              </a:rPr>
              <a:t>		&lt;&lt; Check: 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</a:rPr>
              <a:t>17</a:t>
            </a:r>
            <a:r>
              <a:rPr lang="en-GB" sz="2200" dirty="0">
                <a:latin typeface="Arial" panose="020B0604020202020204" pitchFamily="34" charset="0"/>
              </a:rPr>
              <a:t> x 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157</a:t>
            </a:r>
            <a:r>
              <a:rPr lang="en-GB" sz="2200" dirty="0">
                <a:latin typeface="Arial" panose="020B0604020202020204" pitchFamily="34" charset="0"/>
              </a:rPr>
              <a:t> = 2669 = 1(mod 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2668</a:t>
            </a:r>
            <a:r>
              <a:rPr lang="en-GB" sz="2200" dirty="0">
                <a:latin typeface="Arial" panose="020B0604020202020204" pitchFamily="34" charset="0"/>
              </a:rPr>
              <a:t>) &gt;&gt;</a:t>
            </a:r>
          </a:p>
          <a:p>
            <a:pPr marL="187325" indent="-187325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GB" sz="2200" dirty="0">
                <a:latin typeface="Arial" panose="020B0604020202020204" pitchFamily="34" charset="0"/>
              </a:rPr>
              <a:t>    Public key is   (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</a:rPr>
              <a:t>2773</a:t>
            </a:r>
            <a:r>
              <a:rPr lang="en-GB" sz="2200" dirty="0">
                <a:latin typeface="Arial" panose="020B0604020202020204" pitchFamily="34" charset="0"/>
              </a:rPr>
              <a:t>,</a:t>
            </a:r>
            <a:r>
              <a:rPr lang="en-GB" sz="2200" b="1" dirty="0">
                <a:solidFill>
                  <a:schemeClr val="accent2"/>
                </a:solidFill>
                <a:latin typeface="Arial" panose="020B0604020202020204" pitchFamily="34" charset="0"/>
              </a:rPr>
              <a:t>17</a:t>
            </a:r>
            <a:r>
              <a:rPr lang="en-GB" sz="2200" dirty="0">
                <a:latin typeface="Arial" panose="020B0604020202020204" pitchFamily="34" charset="0"/>
              </a:rPr>
              <a:t>)</a:t>
            </a:r>
          </a:p>
          <a:p>
            <a:pPr marL="187325" indent="-187325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GB" sz="2200" dirty="0">
                <a:latin typeface="Arial" panose="020B0604020202020204" pitchFamily="34" charset="0"/>
              </a:rPr>
              <a:t>	 Private key is 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157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RSA  Algorithm Example Cont.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8036" y="1828800"/>
            <a:ext cx="7158883" cy="37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Public key is  (</a:t>
            </a:r>
            <a:r>
              <a:rPr lang="en-GB" sz="2400" b="1" dirty="0">
                <a:solidFill>
                  <a:schemeClr val="accent2"/>
                </a:solidFill>
              </a:rPr>
              <a:t>2773</a:t>
            </a:r>
            <a:r>
              <a:rPr lang="en-GB" sz="2400" dirty="0"/>
              <a:t>,</a:t>
            </a:r>
            <a:r>
              <a:rPr lang="en-GB" sz="2400" b="1" dirty="0">
                <a:solidFill>
                  <a:schemeClr val="accent2"/>
                </a:solidFill>
              </a:rPr>
              <a:t>17</a:t>
            </a:r>
            <a:r>
              <a:rPr lang="en-GB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Private key is </a:t>
            </a: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</a:rPr>
              <a:t>157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endParaRPr lang="en-GB" sz="24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Plaintext block represented as a number: M = 31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Encryption using Public Key: C  = 31</a:t>
            </a:r>
            <a:r>
              <a:rPr lang="en-GB" sz="2400" b="1" baseline="30000" dirty="0">
                <a:solidFill>
                  <a:schemeClr val="accent2"/>
                </a:solidFill>
              </a:rPr>
              <a:t>17</a:t>
            </a:r>
            <a:r>
              <a:rPr lang="en-GB" sz="2400" dirty="0"/>
              <a:t> (mod </a:t>
            </a:r>
            <a:r>
              <a:rPr lang="en-GB" sz="2400" b="1" dirty="0">
                <a:solidFill>
                  <a:schemeClr val="accent2"/>
                </a:solidFill>
              </a:rPr>
              <a:t>2773</a:t>
            </a:r>
            <a:r>
              <a:rPr lang="en-GB" sz="2400" dirty="0"/>
              <a:t>)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GB" sz="2400" dirty="0"/>
              <a:t>				        = </a:t>
            </a:r>
            <a:r>
              <a:rPr lang="en-GB" sz="2400" b="1" dirty="0">
                <a:solidFill>
                  <a:schemeClr val="accent2"/>
                </a:solidFill>
              </a:rPr>
              <a:t>587</a:t>
            </a:r>
            <a:endParaRPr lang="en-GB" sz="2400" dirty="0"/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Decryption using Private Key: M  = </a:t>
            </a:r>
            <a:r>
              <a:rPr lang="en-GB" sz="2400" b="1" dirty="0">
                <a:solidFill>
                  <a:schemeClr val="accent2"/>
                </a:solidFill>
              </a:rPr>
              <a:t>587</a:t>
            </a:r>
            <a:r>
              <a:rPr lang="en-GB" sz="2400" b="1" baseline="30000" dirty="0">
                <a:solidFill>
                  <a:schemeClr val="accent5">
                    <a:lumMod val="50000"/>
                  </a:schemeClr>
                </a:solidFill>
              </a:rPr>
              <a:t>157</a:t>
            </a:r>
            <a:r>
              <a:rPr lang="en-GB" sz="2400" dirty="0"/>
              <a:t> (mod </a:t>
            </a:r>
            <a:r>
              <a:rPr lang="en-GB" sz="2400" b="1" dirty="0">
                <a:solidFill>
                  <a:schemeClr val="accent2"/>
                </a:solidFill>
              </a:rPr>
              <a:t>2773</a:t>
            </a:r>
            <a:r>
              <a:rPr lang="en-GB" sz="2400" dirty="0"/>
              <a:t>)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GB" sz="2400" dirty="0"/>
              <a:t>				            = 31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385" y="1545590"/>
            <a:ext cx="84582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</a:t>
            </a:r>
            <a:r>
              <a:rPr lang="en-IN" altLang="en-US" sz="2000" dirty="0"/>
              <a:t>ny</a:t>
            </a:r>
            <a:r>
              <a:rPr lang="en-US" sz="2000" dirty="0"/>
              <a:t> encrpytion scheme(Gen, Enc, Dec) is defined by three algorithms: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7983"/>
            <a:ext cx="9144000" cy="87361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I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Cryptographic Algorithm</a:t>
            </a:r>
            <a:endParaRPr lang="en-I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16341" t="30606" r="23559" b="9031"/>
          <a:stretch>
            <a:fillRect/>
          </a:stretch>
        </p:blipFill>
        <p:spPr>
          <a:xfrm>
            <a:off x="665480" y="2315845"/>
            <a:ext cx="6723380" cy="3850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57200" y="3429000"/>
            <a:ext cx="9601200" cy="11568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	</a:t>
            </a:r>
            <a:r>
              <a:rPr lang="en-US" sz="4000" dirty="0" err="1"/>
              <a:t>Diffie</a:t>
            </a:r>
            <a:r>
              <a:rPr lang="en-US" sz="4000" dirty="0"/>
              <a:t>-Hellman Key Exchange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673" y="2438400"/>
            <a:ext cx="184731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endParaRPr lang="en-US" sz="48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</a:t>
            </a:r>
            <a:r>
              <a:rPr lang="en-US" sz="4000" dirty="0" err="1"/>
              <a:t>Diffie</a:t>
            </a:r>
            <a:r>
              <a:rPr lang="en-US" sz="4000" dirty="0"/>
              <a:t>-Hellman Key Exchange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828800"/>
            <a:ext cx="7989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It is used by  two users to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securely exchange a key </a:t>
            </a:r>
            <a:r>
              <a:rPr lang="en-US" sz="2400" dirty="0">
                <a:cs typeface="Times New Roman" panose="02020603050405020304" pitchFamily="18" charset="0"/>
              </a:rPr>
              <a:t>that can be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used for subsequent encryption of messages.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846421"/>
            <a:ext cx="8924494" cy="331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2300" b="0" dirty="0"/>
              <a:t>a public-key distribution scheme </a:t>
            </a:r>
          </a:p>
          <a:p>
            <a:pPr marL="742950" lvl="1" indent="-285750" eaLnBrk="0" hangingPunct="0">
              <a:lnSpc>
                <a:spcPct val="90000"/>
              </a:lnSpc>
              <a:buFontTx/>
              <a:buChar char="–"/>
            </a:pPr>
            <a:r>
              <a:rPr lang="en-AU" sz="2300" b="0" dirty="0"/>
              <a:t>cannot be used to exchange an arbitrary message </a:t>
            </a:r>
          </a:p>
          <a:p>
            <a:pPr marL="742950" lvl="1" indent="-285750" eaLnBrk="0" hangingPunct="0">
              <a:lnSpc>
                <a:spcPct val="90000"/>
              </a:lnSpc>
              <a:buFontTx/>
              <a:buChar char="–"/>
            </a:pPr>
            <a:r>
              <a:rPr lang="en-AU" sz="2300" b="0" dirty="0"/>
              <a:t>rather it can establish a common key </a:t>
            </a:r>
          </a:p>
          <a:p>
            <a:pPr marL="742950" lvl="1" indent="-285750" eaLnBrk="0" hangingPunct="0">
              <a:lnSpc>
                <a:spcPct val="90000"/>
              </a:lnSpc>
              <a:buFontTx/>
              <a:buChar char="–"/>
            </a:pPr>
            <a:r>
              <a:rPr lang="en-AU" sz="2300" b="0" dirty="0"/>
              <a:t>known only to the two participants </a:t>
            </a:r>
          </a:p>
          <a:p>
            <a:pPr marL="342900" indent="-342900" eaLnBrk="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2300" b="0" dirty="0"/>
              <a:t>value of key depends on the participants (and their private and public </a:t>
            </a:r>
          </a:p>
          <a:p>
            <a:pPr eaLnBrk="0" hangingPunct="0">
              <a:lnSpc>
                <a:spcPct val="90000"/>
              </a:lnSpc>
            </a:pPr>
            <a:r>
              <a:rPr lang="en-AU" sz="2300" b="0" dirty="0"/>
              <a:t>      key information) </a:t>
            </a:r>
          </a:p>
          <a:p>
            <a:pPr marL="342900" indent="-342900" eaLnBrk="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2300" b="0" dirty="0"/>
              <a:t>based on mathematical principles </a:t>
            </a:r>
          </a:p>
          <a:p>
            <a:pPr marL="342900" indent="-342900" eaLnBrk="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2300" b="0" dirty="0"/>
              <a:t>security relies on the difficulty of computing discrete logarithms </a:t>
            </a:r>
          </a:p>
          <a:p>
            <a:pPr eaLnBrk="0" hangingPunct="0">
              <a:lnSpc>
                <a:spcPct val="90000"/>
              </a:lnSpc>
            </a:pPr>
            <a:r>
              <a:rPr lang="en-AU" sz="2300" dirty="0"/>
              <a:t>     </a:t>
            </a:r>
            <a:r>
              <a:rPr lang="en-AU" sz="2300" b="0" dirty="0"/>
              <a:t>(similar to factoring) – hard</a:t>
            </a:r>
          </a:p>
          <a:p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</a:t>
            </a:r>
            <a:r>
              <a:rPr lang="en-US" sz="4000" dirty="0" err="1"/>
              <a:t>Diffie</a:t>
            </a:r>
            <a:r>
              <a:rPr lang="en-US" sz="4000" dirty="0"/>
              <a:t>-Hellman Key Exchange Algorithm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914400" y="1676400"/>
            <a:ext cx="9372600" cy="475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7400" lvl="4" indent="-228600" eaLnBrk="0" hangingPunct="0">
              <a:lnSpc>
                <a:spcPct val="90000"/>
              </a:lnSpc>
              <a:buFontTx/>
              <a:buNone/>
            </a:pPr>
            <a:r>
              <a:rPr lang="en-US" sz="2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Public Elements </a:t>
            </a:r>
          </a:p>
          <a:p>
            <a:pPr marL="2057400" lvl="4" indent="-228600" eaLnBrk="0" hangingPunct="0">
              <a:lnSpc>
                <a:spcPct val="90000"/>
              </a:lnSpc>
              <a:buFontTx/>
              <a:buNone/>
            </a:pP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q</a:t>
            </a:r>
            <a:r>
              <a:rPr lang="en-US" sz="2400" b="0" dirty="0"/>
              <a:t>   = prime number</a:t>
            </a:r>
            <a:r>
              <a:rPr lang="en-US" dirty="0"/>
              <a:t>(300 decimal, i.e. 1024 bits)</a:t>
            </a:r>
            <a:endParaRPr lang="en-US" sz="2400" b="0" dirty="0"/>
          </a:p>
          <a:p>
            <a:pPr marL="2057400" lvl="4" indent="-228600" eaLnBrk="0" hangingPunct="0">
              <a:lnSpc>
                <a:spcPct val="90000"/>
              </a:lnSpc>
              <a:buFontTx/>
              <a:buNone/>
            </a:pPr>
            <a:r>
              <a:rPr lang="sv-SE" sz="2400" b="1" i="1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</a:t>
            </a:r>
            <a:r>
              <a:rPr lang="en-US" sz="2400" b="0" dirty="0"/>
              <a:t>  = generator of field </a:t>
            </a:r>
            <a:r>
              <a:rPr lang="en-US" sz="2400" b="0" dirty="0" err="1"/>
              <a:t>F</a:t>
            </a:r>
            <a:r>
              <a:rPr lang="en-US" sz="2400" b="0" baseline="-25000" dirty="0" err="1"/>
              <a:t>q</a:t>
            </a:r>
            <a:r>
              <a:rPr lang="en-US" sz="2400" b="0" dirty="0"/>
              <a:t>  </a:t>
            </a:r>
          </a:p>
          <a:p>
            <a:pPr marL="2057400" lvl="4" indent="-228600" eaLnBrk="0" hangingPunct="0">
              <a:lnSpc>
                <a:spcPct val="90000"/>
              </a:lnSpc>
              <a:buFontTx/>
              <a:buNone/>
            </a:pPr>
            <a:r>
              <a:rPr lang="sv-SE" sz="2400" b="1" i="1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Let p=11 and  =2 then ^1</a:t>
            </a:r>
            <a:r>
              <a:rPr lang="en-US" sz="2400" dirty="0"/>
              <a:t> =</a:t>
            </a:r>
            <a:r>
              <a:rPr lang="sv-SE" sz="2400" b="1" i="1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,</a:t>
            </a:r>
            <a:r>
              <a:rPr lang="en-US" sz="2400" dirty="0"/>
              <a:t> </a:t>
            </a:r>
            <a:r>
              <a:rPr lang="sv-SE" sz="2400" b="1" i="1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</a:t>
            </a:r>
            <a:r>
              <a:rPr lang="en-US" sz="2400" dirty="0"/>
              <a:t> ^2=4, ..      </a:t>
            </a:r>
            <a:endParaRPr lang="en-US" sz="2400" b="0" dirty="0"/>
          </a:p>
          <a:p>
            <a:pPr marL="2057400" lvl="4" indent="-228600" eaLnBrk="0" hangingPunct="0">
              <a:lnSpc>
                <a:spcPct val="90000"/>
              </a:lnSpc>
              <a:buFontTx/>
              <a:buNone/>
            </a:pPr>
            <a:endParaRPr lang="en-US" sz="25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057400" lvl="4" indent="-228600" eaLnBrk="0" hangingPunct="0">
              <a:lnSpc>
                <a:spcPct val="90000"/>
              </a:lnSpc>
              <a:buFontTx/>
              <a:buNone/>
            </a:pPr>
            <a:r>
              <a:rPr lang="en-US" sz="2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A key Generation</a:t>
            </a:r>
          </a:p>
          <a:p>
            <a:pPr marL="2057400" lvl="4" indent="-228600" eaLnBrk="0" hangingPunct="0">
              <a:lnSpc>
                <a:spcPct val="90000"/>
              </a:lnSpc>
              <a:buFontTx/>
              <a:buNone/>
            </a:pPr>
            <a:r>
              <a:rPr lang="en-US" sz="2400" b="0" dirty="0"/>
              <a:t>Select private      </a:t>
            </a:r>
            <a:r>
              <a:rPr lang="en-US" sz="2400" b="1" i="1" dirty="0" err="1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2400" b="1" i="1" baseline="-25000" dirty="0" err="1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2400" b="0" dirty="0"/>
              <a:t>  </a:t>
            </a:r>
            <a:r>
              <a:rPr lang="en-US" sz="2400" i="1" dirty="0"/>
              <a:t>,</a:t>
            </a:r>
            <a:r>
              <a:rPr lang="en-US" sz="2400" b="1" i="1" dirty="0"/>
              <a:t> </a:t>
            </a:r>
            <a:r>
              <a:rPr lang="en-US" sz="2400" b="1" i="1" dirty="0" err="1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2400" b="1" i="1" baseline="-25000" dirty="0" err="1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 &lt; q</a:t>
            </a:r>
          </a:p>
          <a:p>
            <a:pPr marL="2057400" lvl="4" indent="-228600" eaLnBrk="0" hangingPunct="0">
              <a:lnSpc>
                <a:spcPct val="90000"/>
              </a:lnSpc>
              <a:buFontTx/>
              <a:buNone/>
            </a:pPr>
            <a:r>
              <a:rPr lang="en-US" sz="2400" b="0" dirty="0"/>
              <a:t>Calculate public  </a:t>
            </a:r>
            <a:r>
              <a:rPr lang="en-US" sz="2400" b="1" i="1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2400" b="1" i="1" baseline="-25000" dirty="0" err="1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2400" b="0" dirty="0"/>
              <a:t>  , </a:t>
            </a:r>
            <a:r>
              <a:rPr lang="en-US" sz="2400" b="1" i="1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2400" b="1" i="1" baseline="-25000" dirty="0" err="1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2400" b="1" i="1" baseline="-25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sv-SE" sz="2400" b="1" i="1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 </a:t>
            </a:r>
            <a:r>
              <a:rPr lang="en-US" sz="2400" b="1" i="1" baseline="30000" dirty="0" err="1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2400" b="1" i="1" baseline="5000" dirty="0" err="1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2400" b="1" i="1" baseline="5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i="1" baseline="30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mod q</a:t>
            </a:r>
          </a:p>
          <a:p>
            <a:pPr marL="2057400" lvl="4" indent="-228600" eaLnBrk="0" hangingPunct="0">
              <a:lnSpc>
                <a:spcPct val="90000"/>
              </a:lnSpc>
              <a:buFontTx/>
              <a:buNone/>
            </a:pPr>
            <a:endParaRPr lang="en-US" sz="2400" b="0" dirty="0"/>
          </a:p>
          <a:p>
            <a:pPr marL="2057400" lvl="4" indent="-228600" eaLnBrk="0" hangingPunct="0">
              <a:lnSpc>
                <a:spcPct val="90000"/>
              </a:lnSpc>
              <a:buFontTx/>
              <a:buNone/>
            </a:pPr>
            <a:endParaRPr lang="en-US" sz="25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057400" lvl="4" indent="-228600" eaLnBrk="0" hangingPunct="0">
              <a:lnSpc>
                <a:spcPct val="90000"/>
              </a:lnSpc>
              <a:buFontTx/>
              <a:buNone/>
            </a:pPr>
            <a:r>
              <a:rPr lang="en-US" sz="2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B Key Generation</a:t>
            </a:r>
          </a:p>
          <a:p>
            <a:pPr marL="2057400" lvl="4" indent="-228600" eaLnBrk="0" hangingPunct="0">
              <a:lnSpc>
                <a:spcPct val="90000"/>
              </a:lnSpc>
              <a:buFontTx/>
              <a:buNone/>
            </a:pPr>
            <a:r>
              <a:rPr lang="en-US" sz="2400" b="0" dirty="0"/>
              <a:t>Select private       </a:t>
            </a:r>
            <a:r>
              <a:rPr lang="en-US" sz="2400" b="1" i="1" dirty="0" err="1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2400" b="1" i="1" baseline="-25000" dirty="0" err="1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sz="2400" b="0" dirty="0"/>
              <a:t>  , </a:t>
            </a:r>
            <a:r>
              <a:rPr lang="en-US" sz="2400" b="1" i="1" dirty="0" err="1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2400" b="1" i="1" baseline="-25000" dirty="0" err="1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 &lt; q</a:t>
            </a:r>
          </a:p>
          <a:p>
            <a:pPr marL="2057400" lvl="4" indent="-228600" eaLnBrk="0" hangingPunct="0">
              <a:lnSpc>
                <a:spcPct val="90000"/>
              </a:lnSpc>
              <a:buFontTx/>
              <a:buNone/>
            </a:pPr>
            <a:r>
              <a:rPr lang="en-US" sz="2400" b="0" dirty="0"/>
              <a:t>Calculate public   </a:t>
            </a:r>
            <a:r>
              <a:rPr lang="en-US" sz="2400" b="1" i="1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2400" b="1" i="1" baseline="-25000" dirty="0" err="1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sz="2400" b="0" baseline="-25000" dirty="0"/>
              <a:t>  </a:t>
            </a:r>
            <a:r>
              <a:rPr lang="en-US" sz="2400" b="0" dirty="0"/>
              <a:t>, </a:t>
            </a:r>
            <a:r>
              <a:rPr lang="en-US" sz="2400" b="1" i="1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2400" b="1" i="1" baseline="-25000" dirty="0" err="1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sz="2400" b="1" i="1" baseline="-25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sv-SE" sz="2400" b="1" i="1" dirty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 </a:t>
            </a:r>
            <a:r>
              <a:rPr lang="en-US" sz="2400" b="1" i="1" baseline="30000" dirty="0" err="1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2400" b="1" i="1" baseline="5000" dirty="0" err="1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sz="2400" b="1" i="1" baseline="5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i="1" baseline="30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</a:rPr>
              <a:t>mod q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3276600"/>
            <a:ext cx="5569527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1676400"/>
            <a:ext cx="5562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4876800"/>
            <a:ext cx="5569527" cy="1400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</a:t>
            </a:r>
            <a:r>
              <a:rPr lang="en-US" sz="4000" dirty="0" err="1"/>
              <a:t>Diffie</a:t>
            </a:r>
            <a:r>
              <a:rPr lang="en-US" sz="4000" dirty="0"/>
              <a:t>-Hellman Key Exchange Algorithm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7800" y="4038600"/>
            <a:ext cx="6400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eaLnBrk="0" hangingPunct="0">
              <a:lnSpc>
                <a:spcPct val="90000"/>
              </a:lnSpc>
              <a:buFontTx/>
              <a:buNone/>
            </a:pPr>
            <a:r>
              <a:rPr lang="en-US" sz="1600" dirty="0"/>
              <a:t>                     </a:t>
            </a:r>
            <a:r>
              <a:rPr lang="en-US" sz="2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of secret key by user B</a:t>
            </a:r>
          </a:p>
          <a:p>
            <a:pPr eaLnBrk="0" hangingPunct="0">
              <a:lnSpc>
                <a:spcPct val="90000"/>
              </a:lnSpc>
              <a:buFontTx/>
              <a:buNone/>
            </a:pPr>
            <a:endParaRPr lang="en-US" sz="3000" dirty="0"/>
          </a:p>
          <a:p>
            <a:pPr eaLnBrk="0" hangingPunct="0">
              <a:lnSpc>
                <a:spcPct val="90000"/>
              </a:lnSpc>
              <a:buFontTx/>
              <a:buNone/>
            </a:pPr>
            <a:r>
              <a:rPr lang="en-US" sz="3000" dirty="0"/>
              <a:t>	              </a:t>
            </a:r>
            <a:r>
              <a:rPr lang="en-US" sz="30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K=(Y </a:t>
            </a:r>
            <a:r>
              <a:rPr lang="en-US" sz="3000" i="1" baseline="-25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30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000" i="1" baseline="30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sz="3000" i="1" baseline="5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30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 q</a:t>
            </a:r>
          </a:p>
          <a:p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447800" y="1905000"/>
            <a:ext cx="6400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eaLnBrk="0" hangingPunct="0">
              <a:lnSpc>
                <a:spcPct val="90000"/>
              </a:lnSpc>
              <a:buFontTx/>
              <a:buNone/>
            </a:pPr>
            <a:r>
              <a:rPr lang="en-US" sz="1600" dirty="0"/>
              <a:t>                   </a:t>
            </a:r>
            <a:r>
              <a:rPr lang="en-US" sz="2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of secret key by user A</a:t>
            </a:r>
          </a:p>
          <a:p>
            <a:pPr eaLnBrk="0" hangingPunct="0">
              <a:lnSpc>
                <a:spcPct val="90000"/>
              </a:lnSpc>
              <a:buFontTx/>
              <a:buNone/>
            </a:pPr>
            <a:endParaRPr lang="en-US" sz="3000" dirty="0"/>
          </a:p>
          <a:p>
            <a:pPr eaLnBrk="0" hangingPunct="0">
              <a:lnSpc>
                <a:spcPct val="90000"/>
              </a:lnSpc>
              <a:buFontTx/>
              <a:buNone/>
            </a:pPr>
            <a:r>
              <a:rPr lang="en-US" sz="3000" dirty="0"/>
              <a:t>	             </a:t>
            </a:r>
            <a:r>
              <a:rPr lang="en-US" sz="30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K=(Y </a:t>
            </a:r>
            <a:r>
              <a:rPr lang="en-US" sz="3000" i="1" baseline="-25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30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3000" i="1" baseline="30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sz="3000" i="1" baseline="5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30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 q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Key Exchange Example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0382" y="1481391"/>
            <a:ext cx="6513322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users Alice &amp; Bob who wish to swap keys: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agree on prime q=353 and </a:t>
            </a:r>
            <a:r>
              <a:rPr lang="sv-SE" sz="2400" dirty="0">
                <a:sym typeface="Symbol" panose="05050102010706020507" pitchFamily="18" charset="2"/>
              </a:rPr>
              <a:t></a:t>
            </a:r>
            <a:r>
              <a:rPr lang="en-US" sz="2400" dirty="0"/>
              <a:t>=3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random secret keys: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A chooses </a:t>
            </a:r>
            <a:r>
              <a:rPr lang="en-AU" sz="2400" dirty="0" err="1"/>
              <a:t>x</a:t>
            </a:r>
            <a:r>
              <a:rPr lang="en-AU" sz="2400" baseline="-25000" dirty="0" err="1"/>
              <a:t>A</a:t>
            </a:r>
            <a:r>
              <a:rPr lang="en-AU" sz="2400" dirty="0"/>
              <a:t>=97, B chooses </a:t>
            </a:r>
            <a:r>
              <a:rPr lang="en-AU" sz="2400" dirty="0" err="1"/>
              <a:t>x</a:t>
            </a:r>
            <a:r>
              <a:rPr lang="en-AU" sz="2400" baseline="-25000" dirty="0" err="1"/>
              <a:t>B</a:t>
            </a:r>
            <a:r>
              <a:rPr lang="en-AU" sz="2400" dirty="0"/>
              <a:t>=233</a:t>
            </a:r>
          </a:p>
          <a:p>
            <a:pPr lvl="1">
              <a:lnSpc>
                <a:spcPct val="90000"/>
              </a:lnSpc>
            </a:pPr>
            <a:endParaRPr lang="en-AU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compute respective public keys: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2400" dirty="0" err="1"/>
              <a:t>y</a:t>
            </a:r>
            <a:r>
              <a:rPr lang="en-AU" sz="2400" baseline="-25000" dirty="0" err="1"/>
              <a:t>A</a:t>
            </a:r>
            <a:r>
              <a:rPr lang="en-AU" sz="2400" dirty="0"/>
              <a:t>=</a:t>
            </a:r>
            <a:r>
              <a:rPr lang="en-US" sz="2400" dirty="0"/>
              <a:t>3</a:t>
            </a:r>
            <a:r>
              <a:rPr lang="en-AU" sz="2400" dirty="0"/>
              <a:t>97  mod 353 = 40	(Alice)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2400" dirty="0" err="1"/>
              <a:t>y</a:t>
            </a:r>
            <a:r>
              <a:rPr lang="en-AU" sz="2400" baseline="-25000" dirty="0" err="1"/>
              <a:t>B</a:t>
            </a:r>
            <a:r>
              <a:rPr lang="en-AU" sz="2400" dirty="0"/>
              <a:t>=</a:t>
            </a:r>
            <a:r>
              <a:rPr lang="en-US" sz="2400" dirty="0"/>
              <a:t>3</a:t>
            </a:r>
            <a:r>
              <a:rPr lang="en-AU" sz="2400" dirty="0"/>
              <a:t>233 mod 353 = 248      (Bob)</a:t>
            </a:r>
          </a:p>
          <a:p>
            <a:pPr lvl="1">
              <a:lnSpc>
                <a:spcPct val="90000"/>
              </a:lnSpc>
            </a:pPr>
            <a:endParaRPr lang="en-AU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compute shared session key as: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K</a:t>
            </a:r>
            <a:r>
              <a:rPr lang="en-AU" sz="2400" baseline="-25000" dirty="0"/>
              <a:t>AB</a:t>
            </a:r>
            <a:r>
              <a:rPr lang="en-AU" sz="2400" dirty="0"/>
              <a:t>= </a:t>
            </a:r>
            <a:r>
              <a:rPr lang="en-AU" sz="2400" dirty="0" err="1"/>
              <a:t>y</a:t>
            </a:r>
            <a:r>
              <a:rPr lang="en-AU" sz="2400" baseline="-25000" dirty="0" err="1"/>
              <a:t>B</a:t>
            </a:r>
            <a:r>
              <a:rPr lang="en-AU" sz="2400" baseline="-25000" dirty="0"/>
              <a:t>  </a:t>
            </a:r>
            <a:r>
              <a:rPr lang="en-AU" sz="2400" baseline="30000" dirty="0" err="1"/>
              <a:t>x</a:t>
            </a:r>
            <a:r>
              <a:rPr lang="en-AU" sz="2400" baseline="5000" dirty="0" err="1"/>
              <a:t>A</a:t>
            </a:r>
            <a:r>
              <a:rPr lang="en-AU" sz="2400" dirty="0"/>
              <a:t> mod 353 = </a:t>
            </a:r>
            <a:r>
              <a:rPr lang="en-US" sz="2400" dirty="0"/>
              <a:t>248</a:t>
            </a:r>
            <a:r>
              <a:rPr lang="en-AU" sz="2400" dirty="0"/>
              <a:t>97 = 160	(Alice)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K</a:t>
            </a:r>
            <a:r>
              <a:rPr lang="en-AU" sz="2400" baseline="-25000" dirty="0"/>
              <a:t>AB</a:t>
            </a:r>
            <a:r>
              <a:rPr lang="en-AU" sz="2400" dirty="0"/>
              <a:t>= </a:t>
            </a:r>
            <a:r>
              <a:rPr lang="en-AU" sz="2400" dirty="0" err="1"/>
              <a:t>y</a:t>
            </a:r>
            <a:r>
              <a:rPr lang="en-AU" sz="2400" baseline="-25000" dirty="0" err="1"/>
              <a:t>A</a:t>
            </a:r>
            <a:r>
              <a:rPr lang="en-AU" sz="2400" baseline="-25000" dirty="0"/>
              <a:t> </a:t>
            </a:r>
            <a:r>
              <a:rPr lang="en-AU" sz="2400" baseline="30000" dirty="0" err="1"/>
              <a:t>x</a:t>
            </a:r>
            <a:r>
              <a:rPr lang="en-AU" sz="2400" baseline="5000" dirty="0" err="1"/>
              <a:t>B</a:t>
            </a:r>
            <a:r>
              <a:rPr lang="en-AU" sz="2400" dirty="0"/>
              <a:t> mod 353 = </a:t>
            </a:r>
            <a:r>
              <a:rPr lang="en-US" sz="2400" dirty="0"/>
              <a:t>40</a:t>
            </a:r>
            <a:r>
              <a:rPr lang="en-AU" sz="2400" dirty="0"/>
              <a:t>233 = 160	(Bob)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</a:t>
            </a:r>
            <a:r>
              <a:rPr lang="en-US" sz="4000" dirty="0" err="1"/>
              <a:t>Diffie</a:t>
            </a:r>
            <a:r>
              <a:rPr lang="en-US" sz="4000" dirty="0"/>
              <a:t>-Hellman Key Exchange 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5" descr="Dh-mock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66900"/>
            <a:ext cx="3588327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gfx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7146" y="1676400"/>
            <a:ext cx="449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4332"/>
            <a:ext cx="2209800" cy="1447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77146" y="19812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66608" y="6138446"/>
            <a:ext cx="4251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Fig-1  : </a:t>
            </a:r>
            <a:r>
              <a:rPr lang="en-US" sz="1600" b="1" dirty="0" err="1">
                <a:latin typeface="+mj-lt"/>
              </a:rPr>
              <a:t>Diffie</a:t>
            </a:r>
            <a:r>
              <a:rPr lang="en-US" sz="1600" b="1" dirty="0">
                <a:latin typeface="+mj-lt"/>
              </a:rPr>
              <a:t>-Hellman Key-Exchange  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7200" y="3567545"/>
            <a:ext cx="9601200" cy="11568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	</a:t>
            </a:r>
            <a:r>
              <a:rPr lang="en-US" sz="4000" dirty="0" err="1"/>
              <a:t>ElGamal</a:t>
            </a:r>
            <a:r>
              <a:rPr lang="en-US" sz="4000" dirty="0"/>
              <a:t> Cryptosystem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</a:t>
            </a:r>
            <a:r>
              <a:rPr lang="en-US" sz="4000" dirty="0" err="1"/>
              <a:t>ElGamal</a:t>
            </a:r>
            <a:r>
              <a:rPr lang="en-US" sz="4000" dirty="0"/>
              <a:t> Cryptosystem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7603"/>
            <a:ext cx="1990886" cy="2671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312" y="4499705"/>
            <a:ext cx="14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+mj-lt"/>
              </a:rPr>
              <a:t>Taher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ElGamal</a:t>
            </a:r>
            <a:endParaRPr lang="en-US" sz="16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1747603"/>
            <a:ext cx="6080575" cy="3305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solidFill>
                  <a:srgbClr val="000000"/>
                </a:solidFill>
              </a:rPr>
              <a:t>El_Gamal</a:t>
            </a:r>
            <a:r>
              <a:rPr lang="en-US" sz="2200" dirty="0">
                <a:solidFill>
                  <a:srgbClr val="000000"/>
                </a:solidFill>
              </a:rPr>
              <a:t> is a public-key cryptosystem technique</a:t>
            </a:r>
          </a:p>
          <a:p>
            <a:pPr>
              <a:lnSpc>
                <a:spcPct val="80000"/>
              </a:lnSpc>
              <a:defRPr/>
            </a:pPr>
            <a:r>
              <a:rPr lang="en-US" sz="2200" dirty="0">
                <a:solidFill>
                  <a:srgbClr val="000000"/>
                </a:solidFill>
              </a:rPr>
              <a:t>      was designed by Dr. </a:t>
            </a:r>
            <a:r>
              <a:rPr lang="en-US" sz="2200" dirty="0" err="1">
                <a:solidFill>
                  <a:srgbClr val="000000"/>
                </a:solidFill>
              </a:rPr>
              <a:t>Taher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Elgamal</a:t>
            </a:r>
            <a:r>
              <a:rPr lang="en-US" sz="2200" dirty="0">
                <a:solidFill>
                  <a:srgbClr val="000000"/>
                </a:solidFill>
              </a:rPr>
              <a:t> .</a:t>
            </a:r>
          </a:p>
          <a:p>
            <a:pPr>
              <a:lnSpc>
                <a:spcPct val="80000"/>
              </a:lnSpc>
              <a:defRPr/>
            </a:pPr>
            <a:endParaRPr lang="en-AU" sz="22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spc="-94" dirty="0">
                <a:solidFill>
                  <a:srgbClr val="2256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/>
              </a:rPr>
              <a:t>K</a:t>
            </a:r>
            <a:r>
              <a:rPr lang="en-US" sz="2200" b="1" spc="-44" dirty="0">
                <a:solidFill>
                  <a:srgbClr val="2256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/>
              </a:rPr>
              <a:t>e</a:t>
            </a:r>
            <a:r>
              <a:rPr lang="en-US" sz="2200" b="1" spc="0" dirty="0">
                <a:solidFill>
                  <a:srgbClr val="2256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/>
              </a:rPr>
              <a:t>y</a:t>
            </a:r>
            <a:r>
              <a:rPr lang="en-US" sz="2200" b="1" spc="48" dirty="0">
                <a:solidFill>
                  <a:srgbClr val="2256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/>
              </a:rPr>
              <a:t> </a:t>
            </a:r>
            <a:r>
              <a:rPr lang="en-US" sz="2200" b="1" spc="0" dirty="0">
                <a:solidFill>
                  <a:srgbClr val="2256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/>
              </a:rPr>
              <a:t>aspects: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Based on Discrete Logarithm Problem,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Randomized Encryption</a:t>
            </a:r>
          </a:p>
          <a:p>
            <a:pPr lvl="1"/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Key sharing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Encrypting messages.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          </a:t>
            </a:r>
            <a:r>
              <a:rPr lang="en-US" sz="4000" dirty="0" err="1"/>
              <a:t>ElGamal</a:t>
            </a:r>
            <a:r>
              <a:rPr lang="en-US" sz="4000" dirty="0"/>
              <a:t> Algorithm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407" y="1565564"/>
            <a:ext cx="7984493" cy="483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cs typeface="Times New Roman" panose="02020603050405020304" pitchFamily="18" charset="0"/>
              </a:rPr>
              <a:t>Let </a:t>
            </a:r>
            <a:r>
              <a:rPr lang="en-GB" sz="2400" dirty="0">
                <a:solidFill>
                  <a:srgbClr val="006600"/>
                </a:solidFill>
                <a:cs typeface="Times New Roman" panose="02020603050405020304" pitchFamily="18" charset="0"/>
              </a:rPr>
              <a:t>p</a:t>
            </a:r>
            <a:r>
              <a:rPr lang="en-GB" sz="2400" dirty="0">
                <a:cs typeface="Times New Roman" panose="02020603050405020304" pitchFamily="18" charset="0"/>
              </a:rPr>
              <a:t> be a large prime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cs typeface="Times New Roman" panose="02020603050405020304" pitchFamily="18" charset="0"/>
              </a:rPr>
              <a:t>By “large” we mean here a prime rather typical in length to that 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cs typeface="Times New Roman" panose="02020603050405020304" pitchFamily="18" charset="0"/>
              </a:rPr>
              <a:t>of an RSA modulus .</a:t>
            </a:r>
          </a:p>
          <a:p>
            <a:pPr lvl="1">
              <a:lnSpc>
                <a:spcPct val="90000"/>
              </a:lnSpc>
            </a:pPr>
            <a:endParaRPr lang="en-GB" sz="22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cs typeface="Times New Roman" panose="02020603050405020304" pitchFamily="18" charset="0"/>
              </a:rPr>
              <a:t>Choose  </a:t>
            </a: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g(</a:t>
            </a:r>
            <a:r>
              <a:rPr lang="el-GR" sz="24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α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)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cs typeface="Times New Roman" panose="02020603050405020304" pitchFamily="18" charset="0"/>
              </a:rPr>
              <a:t>The number g must be a </a:t>
            </a:r>
            <a:r>
              <a:rPr lang="en-GB" sz="22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primitive element </a:t>
            </a:r>
            <a:r>
              <a:rPr lang="en-GB" sz="2200" dirty="0">
                <a:cs typeface="Times New Roman" panose="02020603050405020304" pitchFamily="18" charset="0"/>
              </a:rPr>
              <a:t>modulo </a:t>
            </a:r>
            <a:r>
              <a:rPr lang="en-GB" sz="22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p</a:t>
            </a:r>
            <a:r>
              <a:rPr lang="en-GB" sz="2200" dirty="0"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90000"/>
              </a:lnSpc>
            </a:pPr>
            <a:endParaRPr lang="en-GB" sz="2200" dirty="0"/>
          </a:p>
          <a:p>
            <a:pPr>
              <a:lnSpc>
                <a:spcPct val="90000"/>
              </a:lnSpc>
            </a:pPr>
            <a:r>
              <a:rPr lang="en-GB" sz="2400" dirty="0">
                <a:cs typeface="Times New Roman" panose="02020603050405020304" pitchFamily="18" charset="0"/>
              </a:rPr>
              <a:t>Choose a private key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cs typeface="Times New Roman" panose="02020603050405020304" pitchFamily="18" charset="0"/>
              </a:rPr>
              <a:t>This can be any number between 1 and </a:t>
            </a:r>
            <a:r>
              <a:rPr lang="en-GB" sz="2200" b="1" dirty="0">
                <a:solidFill>
                  <a:srgbClr val="006600"/>
                </a:solidFill>
                <a:cs typeface="Times New Roman" panose="02020603050405020304" pitchFamily="18" charset="0"/>
              </a:rPr>
              <a:t>p</a:t>
            </a:r>
            <a:r>
              <a:rPr lang="en-GB" sz="2200" dirty="0">
                <a:cs typeface="Times New Roman" panose="02020603050405020304" pitchFamily="18" charset="0"/>
              </a:rPr>
              <a:t>-1</a:t>
            </a:r>
            <a:r>
              <a:rPr lang="en-GB" sz="2200" dirty="0"/>
              <a:t> </a:t>
            </a:r>
          </a:p>
          <a:p>
            <a:pPr lvl="1">
              <a:lnSpc>
                <a:spcPct val="90000"/>
              </a:lnSpc>
            </a:pPr>
            <a:endParaRPr lang="en-GB" sz="2200" dirty="0"/>
          </a:p>
          <a:p>
            <a:pPr>
              <a:lnSpc>
                <a:spcPct val="90000"/>
              </a:lnSpc>
            </a:pPr>
            <a:r>
              <a:rPr lang="en-GB" sz="2400" dirty="0">
                <a:cs typeface="Times New Roman" panose="02020603050405020304" pitchFamily="18" charset="0"/>
              </a:rPr>
              <a:t>Compute public key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y</a:t>
            </a:r>
            <a:r>
              <a:rPr lang="en-GB" sz="2400" dirty="0">
                <a:cs typeface="Times New Roman" panose="02020603050405020304" pitchFamily="18" charset="0"/>
              </a:rPr>
              <a:t> from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GB" sz="2400" dirty="0"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p</a:t>
            </a:r>
            <a:r>
              <a:rPr lang="en-GB" sz="2400" dirty="0"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g</a:t>
            </a:r>
            <a:r>
              <a:rPr lang="en-GB" sz="2400" b="1" dirty="0">
                <a:solidFill>
                  <a:srgbClr val="00660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cs typeface="Times New Roman" panose="02020603050405020304" pitchFamily="18" charset="0"/>
              </a:rPr>
              <a:t>The public key </a:t>
            </a:r>
            <a:r>
              <a:rPr lang="en-GB" sz="2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y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GB" sz="2200" dirty="0">
                <a:cs typeface="Times New Roman" panose="02020603050405020304" pitchFamily="18" charset="0"/>
              </a:rPr>
              <a:t>is </a:t>
            </a:r>
            <a:r>
              <a:rPr lang="en-GB" sz="22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g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GB" sz="2200" dirty="0">
                <a:cs typeface="Times New Roman" panose="02020603050405020304" pitchFamily="18" charset="0"/>
              </a:rPr>
              <a:t>raised to the power of the private key </a:t>
            </a:r>
            <a:r>
              <a:rPr lang="en-GB" sz="2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cs typeface="Times New Roman" panose="02020603050405020304" pitchFamily="18" charset="0"/>
              </a:rPr>
              <a:t>modulo </a:t>
            </a:r>
            <a:r>
              <a:rPr lang="en-GB" sz="22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p</a:t>
            </a:r>
            <a:r>
              <a:rPr lang="en-GB" sz="2200" dirty="0">
                <a:cs typeface="Times New Roman" panose="02020603050405020304" pitchFamily="18" charset="0"/>
              </a:rPr>
              <a:t>. In other words:</a:t>
            </a:r>
            <a:r>
              <a:rPr lang="en-GB" sz="2200" dirty="0">
                <a:solidFill>
                  <a:srgbClr val="006600"/>
                </a:solidFill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GB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y</a:t>
            </a:r>
            <a:r>
              <a:rPr lang="en-GB" sz="2400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= </a:t>
            </a:r>
            <a:r>
              <a:rPr lang="en-GB" sz="24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g </a:t>
            </a:r>
            <a:r>
              <a:rPr lang="en-GB" sz="2400" b="1" i="1" baseline="30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GB" sz="2400" i="1" baseline="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</a:t>
            </a:r>
            <a:r>
              <a:rPr lang="en-GB" sz="2400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mod </a:t>
            </a:r>
            <a:r>
              <a:rPr lang="en-GB" sz="24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</a:t>
            </a:r>
            <a:endParaRPr lang="en-GB" sz="2400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          </a:t>
            </a:r>
            <a:r>
              <a:rPr lang="en-US" sz="4000" dirty="0" err="1"/>
              <a:t>ElGamal</a:t>
            </a:r>
            <a:r>
              <a:rPr lang="en-US" sz="4000" dirty="0"/>
              <a:t> Algorithm : Example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1454727"/>
            <a:ext cx="5427704" cy="5090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7325" indent="-187325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GB" sz="2500" b="1" dirty="0"/>
              <a:t>Step 1</a:t>
            </a:r>
            <a:r>
              <a:rPr lang="en-GB" sz="2500" dirty="0"/>
              <a:t>: Let p = </a:t>
            </a:r>
            <a:r>
              <a:rPr lang="en-GB" sz="2500" b="1" dirty="0">
                <a:solidFill>
                  <a:schemeClr val="accent5">
                    <a:lumMod val="50000"/>
                  </a:schemeClr>
                </a:solidFill>
              </a:rPr>
              <a:t>23</a:t>
            </a:r>
          </a:p>
          <a:p>
            <a:pPr marL="187325" indent="-187325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GB" sz="2500" b="1" dirty="0"/>
              <a:t>Step 2</a:t>
            </a:r>
            <a:r>
              <a:rPr lang="en-GB" sz="2500" dirty="0"/>
              <a:t>: Select a primitive element g = </a:t>
            </a:r>
            <a:r>
              <a:rPr lang="en-GB" sz="2500" b="1" dirty="0">
                <a:solidFill>
                  <a:schemeClr val="accent5">
                    <a:lumMod val="50000"/>
                  </a:schemeClr>
                </a:solidFill>
              </a:rPr>
              <a:t>11</a:t>
            </a:r>
          </a:p>
          <a:p>
            <a:pPr marL="187325" indent="-187325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GB" sz="2500" b="1" dirty="0"/>
              <a:t>Step 3</a:t>
            </a:r>
            <a:r>
              <a:rPr lang="en-GB" sz="2500" dirty="0"/>
              <a:t>: Choose a private key x = </a:t>
            </a:r>
            <a:r>
              <a:rPr lang="en-GB" sz="2500" b="1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  <a:p>
            <a:pPr marL="187325" indent="-187325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GB" sz="2500" b="1" dirty="0"/>
              <a:t>Step 4</a:t>
            </a:r>
            <a:r>
              <a:rPr lang="en-GB" sz="2500" dirty="0"/>
              <a:t>: Compute y = </a:t>
            </a:r>
            <a:r>
              <a:rPr lang="en-GB" sz="2500" b="1" dirty="0">
                <a:solidFill>
                  <a:schemeClr val="accent5">
                    <a:lumMod val="50000"/>
                  </a:schemeClr>
                </a:solidFill>
              </a:rPr>
              <a:t>11</a:t>
            </a:r>
            <a:r>
              <a:rPr lang="en-GB" sz="2500" b="1" baseline="300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en-GB" sz="2500" baseline="30000" dirty="0"/>
              <a:t> </a:t>
            </a:r>
            <a:r>
              <a:rPr lang="en-GB" sz="2500" dirty="0"/>
              <a:t>(mod </a:t>
            </a:r>
            <a:r>
              <a:rPr lang="en-GB" sz="2500" b="1" dirty="0">
                <a:solidFill>
                  <a:schemeClr val="accent5">
                    <a:lumMod val="50000"/>
                  </a:schemeClr>
                </a:solidFill>
              </a:rPr>
              <a:t>23</a:t>
            </a:r>
            <a:r>
              <a:rPr lang="en-GB" sz="2500" dirty="0"/>
              <a:t>) </a:t>
            </a:r>
          </a:p>
          <a:p>
            <a:pPr marL="187325" indent="-187325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GB" sz="2500" dirty="0"/>
              <a:t>			         = </a:t>
            </a:r>
            <a:r>
              <a:rPr lang="en-GB" sz="2500" b="1" dirty="0">
                <a:solidFill>
                  <a:schemeClr val="accent2"/>
                </a:solidFill>
              </a:rPr>
              <a:t>9</a:t>
            </a:r>
            <a:r>
              <a:rPr lang="en-GB" sz="2500" dirty="0"/>
              <a:t> 		</a:t>
            </a:r>
          </a:p>
          <a:p>
            <a:pPr marL="187325" indent="-187325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GB" sz="2500" dirty="0"/>
              <a:t>		Public key is   </a:t>
            </a:r>
            <a:r>
              <a:rPr lang="en-GB" sz="2500" b="1" dirty="0">
                <a:solidFill>
                  <a:schemeClr val="accent2"/>
                </a:solidFill>
              </a:rPr>
              <a:t>9</a:t>
            </a:r>
            <a:endParaRPr lang="en-GB" sz="2500" dirty="0"/>
          </a:p>
          <a:p>
            <a:pPr marL="187325" indent="-187325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GB" sz="2500" dirty="0"/>
              <a:t>	 	Private key is  </a:t>
            </a:r>
            <a:r>
              <a:rPr lang="en-GB" sz="2500" b="1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156" y="1607530"/>
            <a:ext cx="838768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Definition 1</a:t>
            </a:r>
            <a:r>
              <a:rPr lang="en-US" sz="2200" b="1" dirty="0"/>
              <a:t>: </a:t>
            </a:r>
            <a:r>
              <a:rPr lang="en-US" sz="2200" dirty="0"/>
              <a:t>An encryption scheme is secure if no adversary can find the secret key when given a cipher text.</a:t>
            </a:r>
            <a:br>
              <a:rPr lang="en-US" sz="2200" dirty="0"/>
            </a:br>
            <a:endParaRPr lang="en-US" sz="2200" dirty="0"/>
          </a:p>
          <a:p>
            <a:r>
              <a:rPr lang="en-US" sz="2400" b="1" dirty="0"/>
              <a:t>Definition 2:</a:t>
            </a:r>
            <a:r>
              <a:rPr lang="en-US" sz="2400" dirty="0"/>
              <a:t> </a:t>
            </a:r>
            <a:r>
              <a:rPr lang="en-US" sz="2200" dirty="0"/>
              <a:t>An encryption scheme is secure if no adversary can find the plaintext that corresponds to the cipher text. </a:t>
            </a:r>
            <a:br>
              <a:rPr lang="en-US" sz="2200" dirty="0"/>
            </a:br>
            <a:endParaRPr lang="en-US" sz="2200" b="1" dirty="0"/>
          </a:p>
          <a:p>
            <a:r>
              <a:rPr lang="en-US" sz="2400" b="1" dirty="0"/>
              <a:t>Definition 3: </a:t>
            </a:r>
            <a:r>
              <a:rPr lang="en-US" sz="2200" dirty="0"/>
              <a:t>An encryption scheme i s secure if no adversary can determine any character of the plaintext that corresponds to the cipher text.</a:t>
            </a:r>
            <a:br>
              <a:rPr lang="en-US" sz="2200" dirty="0"/>
            </a:br>
            <a:endParaRPr lang="en-US" sz="2200" b="1" dirty="0"/>
          </a:p>
          <a:p>
            <a:r>
              <a:rPr lang="en-US" sz="2400" b="1" dirty="0"/>
              <a:t>Definition 4: </a:t>
            </a:r>
            <a:r>
              <a:rPr lang="en-US" sz="2200" dirty="0"/>
              <a:t>An encryption scheme is secure if no adversary can derive any meaningful information about the plaintext from the cipher text.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0" y="497983"/>
            <a:ext cx="9144000" cy="87361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What is Security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          </a:t>
            </a:r>
            <a:r>
              <a:rPr lang="en-US" sz="4000" dirty="0" err="1"/>
              <a:t>ElGamal</a:t>
            </a:r>
            <a:r>
              <a:rPr lang="en-US" sz="4000" dirty="0"/>
              <a:t> Encryption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828800"/>
            <a:ext cx="7786812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200" dirty="0">
                <a:cs typeface="Arial" panose="020B0604020202020204" pitchFamily="34" charset="0"/>
              </a:rPr>
              <a:t>The first job is to represent the plaintext as a series of numbers </a:t>
            </a:r>
          </a:p>
          <a:p>
            <a:pPr>
              <a:spcBef>
                <a:spcPct val="50000"/>
              </a:spcBef>
            </a:pPr>
            <a:r>
              <a:rPr lang="en-GB" sz="2200" dirty="0">
                <a:cs typeface="Arial" panose="020B0604020202020204" pitchFamily="34" charset="0"/>
              </a:rPr>
              <a:t>modulo p. Then: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sz="2200" dirty="0">
                <a:cs typeface="Arial" panose="020B0604020202020204" pitchFamily="34" charset="0"/>
              </a:rPr>
              <a:t>Generate a random number k</a:t>
            </a:r>
            <a:r>
              <a:rPr lang="en-GB" sz="2200" dirty="0"/>
              <a:t>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sz="2200" dirty="0">
                <a:cs typeface="Arial" panose="020B0604020202020204" pitchFamily="34" charset="0"/>
              </a:rPr>
              <a:t>Compute two values C</a:t>
            </a:r>
            <a:r>
              <a:rPr lang="en-GB" sz="2200" baseline="-30000" dirty="0">
                <a:cs typeface="Arial" panose="020B0604020202020204" pitchFamily="34" charset="0"/>
              </a:rPr>
              <a:t>1</a:t>
            </a:r>
            <a:r>
              <a:rPr lang="en-GB" sz="2200" dirty="0">
                <a:cs typeface="Arial" panose="020B0604020202020204" pitchFamily="34" charset="0"/>
              </a:rPr>
              <a:t> and C</a:t>
            </a:r>
            <a:r>
              <a:rPr lang="en-GB" sz="2200" baseline="-30000" dirty="0">
                <a:cs typeface="Arial" panose="020B0604020202020204" pitchFamily="34" charset="0"/>
              </a:rPr>
              <a:t>2</a:t>
            </a:r>
            <a:r>
              <a:rPr lang="en-GB" sz="2200" dirty="0">
                <a:cs typeface="Arial" panose="020B0604020202020204" pitchFamily="34" charset="0"/>
              </a:rPr>
              <a:t>, where </a:t>
            </a:r>
          </a:p>
          <a:p>
            <a:pPr>
              <a:spcBef>
                <a:spcPct val="50000"/>
              </a:spcBef>
            </a:pPr>
            <a:r>
              <a:rPr lang="en-GB" sz="2200" dirty="0">
                <a:cs typeface="Arial" panose="020B0604020202020204" pitchFamily="34" charset="0"/>
              </a:rPr>
              <a:t>		</a:t>
            </a:r>
            <a:r>
              <a:rPr lang="en-GB" sz="24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</a:t>
            </a:r>
            <a:r>
              <a:rPr lang="en-GB" sz="2400" b="1" i="1" baseline="-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1</a:t>
            </a:r>
            <a:r>
              <a:rPr lang="en-GB" sz="24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= g </a:t>
            </a:r>
            <a:r>
              <a:rPr lang="en-GB" sz="2400" b="1" i="1" baseline="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k</a:t>
            </a:r>
            <a:r>
              <a:rPr lang="en-GB" sz="24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mod p</a:t>
            </a:r>
            <a:r>
              <a:rPr lang="en-GB" sz="2400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GB" sz="2200" dirty="0">
                <a:cs typeface="Arial" panose="020B0604020202020204" pitchFamily="34" charset="0"/>
              </a:rPr>
              <a:t>	and 	</a:t>
            </a:r>
            <a:r>
              <a:rPr lang="en-GB" sz="24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</a:t>
            </a:r>
            <a:r>
              <a:rPr lang="en-GB" sz="2400" b="1" i="1" baseline="-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2</a:t>
            </a:r>
            <a:r>
              <a:rPr lang="en-GB" sz="24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= M . y </a:t>
            </a:r>
            <a:r>
              <a:rPr lang="en-GB" sz="2400" b="1" i="1" baseline="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k</a:t>
            </a:r>
            <a:r>
              <a:rPr lang="en-GB" sz="24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mod p</a:t>
            </a:r>
            <a:endParaRPr lang="en-GB" sz="24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50000"/>
              </a:spcBef>
              <a:buFontTx/>
              <a:buAutoNum type="arabicPeriod" startAt="3"/>
            </a:pPr>
            <a:r>
              <a:rPr lang="en-GB" sz="2200" dirty="0">
                <a:cs typeface="Arial" panose="020B0604020202020204" pitchFamily="34" charset="0"/>
              </a:rPr>
              <a:t>Send the </a:t>
            </a:r>
            <a:r>
              <a:rPr lang="en-GB" sz="2200" dirty="0" err="1">
                <a:cs typeface="Arial" panose="020B0604020202020204" pitchFamily="34" charset="0"/>
              </a:rPr>
              <a:t>ciphertext</a:t>
            </a:r>
            <a:r>
              <a:rPr lang="en-GB" sz="2200" dirty="0">
                <a:cs typeface="Arial" panose="020B0604020202020204" pitchFamily="34" charset="0"/>
              </a:rPr>
              <a:t> C, which consists of the two separate values </a:t>
            </a:r>
          </a:p>
          <a:p>
            <a:pPr>
              <a:spcBef>
                <a:spcPct val="50000"/>
              </a:spcBef>
            </a:pPr>
            <a:r>
              <a:rPr lang="en-GB" sz="2200" dirty="0">
                <a:cs typeface="Arial" panose="020B0604020202020204" pitchFamily="34" charset="0"/>
              </a:rPr>
              <a:t>    C</a:t>
            </a:r>
            <a:r>
              <a:rPr lang="en-GB" sz="2200" baseline="-30000" dirty="0">
                <a:cs typeface="Arial" panose="020B0604020202020204" pitchFamily="34" charset="0"/>
              </a:rPr>
              <a:t>1</a:t>
            </a:r>
            <a:r>
              <a:rPr lang="en-GB" sz="2200" dirty="0">
                <a:cs typeface="Arial" panose="020B0604020202020204" pitchFamily="34" charset="0"/>
              </a:rPr>
              <a:t> and C</a:t>
            </a:r>
            <a:r>
              <a:rPr lang="en-GB" sz="2200" baseline="-30000" dirty="0">
                <a:cs typeface="Arial" panose="020B0604020202020204" pitchFamily="34" charset="0"/>
              </a:rPr>
              <a:t>2</a:t>
            </a:r>
            <a:r>
              <a:rPr lang="en-GB" sz="2200" dirty="0"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GB" sz="2200" dirty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          </a:t>
            </a:r>
            <a:r>
              <a:rPr lang="en-US" sz="4000" dirty="0" err="1"/>
              <a:t>ElGamal</a:t>
            </a:r>
            <a:r>
              <a:rPr lang="en-US" sz="4000" dirty="0"/>
              <a:t> Encryption: Example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1752600"/>
            <a:ext cx="58705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GB" sz="2400" dirty="0"/>
              <a:t>To encrypt M = 10 using Public key </a:t>
            </a:r>
            <a:r>
              <a:rPr lang="en-GB" sz="2400" b="1" dirty="0">
                <a:solidFill>
                  <a:schemeClr val="accent2"/>
                </a:solidFill>
              </a:rPr>
              <a:t>9</a:t>
            </a:r>
            <a:endParaRPr lang="en-GB" sz="2400" dirty="0"/>
          </a:p>
          <a:p>
            <a:pPr eaLnBrk="0" hangingPunct="0">
              <a:spcBef>
                <a:spcPct val="20000"/>
              </a:spcBef>
            </a:pPr>
            <a:r>
              <a:rPr lang="en-GB" sz="2400" dirty="0"/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GB" sz="2400" dirty="0"/>
              <a:t> 1 - Generate a random number k = </a:t>
            </a:r>
            <a:r>
              <a:rPr lang="en-GB" sz="2400" b="1" dirty="0"/>
              <a:t>3</a:t>
            </a:r>
          </a:p>
          <a:p>
            <a:pPr eaLnBrk="0" hangingPunct="0">
              <a:spcBef>
                <a:spcPct val="20000"/>
              </a:spcBef>
            </a:pPr>
            <a:r>
              <a:rPr lang="en-GB" sz="2400" dirty="0"/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GB" sz="2400" dirty="0"/>
              <a:t> 2 - Compute 	C</a:t>
            </a:r>
            <a:r>
              <a:rPr lang="en-GB" sz="2400" baseline="-25000" dirty="0"/>
              <a:t>1</a:t>
            </a:r>
            <a:r>
              <a:rPr lang="en-GB" sz="2400" dirty="0"/>
              <a:t>= </a:t>
            </a: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</a:rPr>
              <a:t>11</a:t>
            </a:r>
            <a:r>
              <a:rPr lang="en-GB" sz="2400" baseline="30000" dirty="0"/>
              <a:t>3</a:t>
            </a:r>
            <a:r>
              <a:rPr lang="en-GB" sz="2400" dirty="0"/>
              <a:t> mod </a:t>
            </a: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</a:rPr>
              <a:t>23</a:t>
            </a:r>
            <a:r>
              <a:rPr lang="en-GB" sz="2400" dirty="0"/>
              <a:t> = </a:t>
            </a:r>
            <a:r>
              <a:rPr lang="en-GB" sz="2400" b="1" dirty="0">
                <a:solidFill>
                  <a:schemeClr val="accent2"/>
                </a:solidFill>
              </a:rPr>
              <a:t>20</a:t>
            </a:r>
          </a:p>
          <a:p>
            <a:pPr eaLnBrk="0" hangingPunct="0">
              <a:spcBef>
                <a:spcPct val="20000"/>
              </a:spcBef>
            </a:pPr>
            <a:r>
              <a:rPr lang="en-GB" sz="2400" b="1" dirty="0">
                <a:solidFill>
                  <a:schemeClr val="accent2"/>
                </a:solidFill>
              </a:rPr>
              <a:t>		</a:t>
            </a:r>
            <a:r>
              <a:rPr lang="en-GB" sz="2400" dirty="0"/>
              <a:t>C</a:t>
            </a:r>
            <a:r>
              <a:rPr lang="en-GB" sz="2400" baseline="-25000" dirty="0"/>
              <a:t>2</a:t>
            </a:r>
            <a:r>
              <a:rPr lang="en-GB" sz="2400" dirty="0"/>
              <a:t>= 10 x </a:t>
            </a:r>
            <a:r>
              <a:rPr lang="en-GB" sz="2400" b="1" dirty="0">
                <a:solidFill>
                  <a:schemeClr val="accent2"/>
                </a:solidFill>
              </a:rPr>
              <a:t>9</a:t>
            </a:r>
            <a:r>
              <a:rPr lang="en-GB" sz="2400" b="1" baseline="30000" dirty="0"/>
              <a:t>3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mod </a:t>
            </a: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</a:rPr>
              <a:t>23</a:t>
            </a:r>
          </a:p>
          <a:p>
            <a:pPr eaLnBrk="0" hangingPunct="0">
              <a:spcBef>
                <a:spcPct val="20000"/>
              </a:spcBef>
            </a:pPr>
            <a:r>
              <a:rPr lang="en-GB" sz="2400" b="1" dirty="0"/>
              <a:t>		    </a:t>
            </a:r>
            <a:r>
              <a:rPr lang="en-GB" sz="2400" dirty="0"/>
              <a:t>=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10 x 16 = 160 mod </a:t>
            </a: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</a:rPr>
              <a:t>23</a:t>
            </a:r>
            <a:r>
              <a:rPr lang="en-GB" sz="2400" dirty="0"/>
              <a:t> = </a:t>
            </a:r>
            <a:r>
              <a:rPr lang="en-GB" sz="2400" b="1" dirty="0">
                <a:solidFill>
                  <a:schemeClr val="accent2"/>
                </a:solidFill>
              </a:rPr>
              <a:t>22 </a:t>
            </a:r>
          </a:p>
          <a:p>
            <a:pPr eaLnBrk="0" hangingPunct="0">
              <a:spcBef>
                <a:spcPct val="20000"/>
              </a:spcBef>
            </a:pPr>
            <a:endParaRPr lang="en-GB" sz="2400" b="1" dirty="0">
              <a:solidFill>
                <a:schemeClr val="accent2"/>
              </a:solidFill>
            </a:endParaRPr>
          </a:p>
          <a:p>
            <a:pPr eaLnBrk="0" hangingPunct="0">
              <a:spcBef>
                <a:spcPct val="20000"/>
              </a:spcBef>
            </a:pPr>
            <a:r>
              <a:rPr lang="en-GB" sz="2400" dirty="0"/>
              <a:t> 3 - </a:t>
            </a:r>
            <a:r>
              <a:rPr lang="en-GB" sz="2400" dirty="0" err="1"/>
              <a:t>Ciphertext</a:t>
            </a:r>
            <a:r>
              <a:rPr lang="en-GB" sz="2400" dirty="0"/>
              <a:t> C = (</a:t>
            </a:r>
            <a:r>
              <a:rPr lang="en-GB" sz="2400" b="1" dirty="0">
                <a:solidFill>
                  <a:schemeClr val="accent2"/>
                </a:solidFill>
              </a:rPr>
              <a:t>20</a:t>
            </a:r>
            <a:r>
              <a:rPr lang="en-GB" sz="2400" dirty="0"/>
              <a:t> , </a:t>
            </a:r>
            <a:r>
              <a:rPr lang="en-GB" sz="2400" b="1" dirty="0">
                <a:solidFill>
                  <a:schemeClr val="accent2"/>
                </a:solidFill>
              </a:rPr>
              <a:t>22</a:t>
            </a:r>
            <a:r>
              <a:rPr lang="en-GB" sz="2400" dirty="0"/>
              <a:t> )	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          </a:t>
            </a:r>
            <a:r>
              <a:rPr lang="en-US" sz="4000" dirty="0" err="1"/>
              <a:t>ElGamal</a:t>
            </a:r>
            <a:r>
              <a:rPr lang="en-US" sz="4000" dirty="0"/>
              <a:t> Decryption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2618" y="2330500"/>
            <a:ext cx="7944867" cy="4516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300" dirty="0">
                <a:cs typeface="Arial" panose="020B0604020202020204" pitchFamily="34" charset="0"/>
              </a:rPr>
              <a:t>1 - The receiver begins by using their private key </a:t>
            </a:r>
            <a:r>
              <a:rPr lang="en-GB" sz="2300" b="1" dirty="0">
                <a:cs typeface="Arial" panose="020B0604020202020204" pitchFamily="34" charset="0"/>
              </a:rPr>
              <a:t>x</a:t>
            </a:r>
            <a:r>
              <a:rPr lang="en-GB" sz="2300" dirty="0">
                <a:cs typeface="Arial" panose="020B0604020202020204" pitchFamily="34" charset="0"/>
              </a:rPr>
              <a:t> to transform</a:t>
            </a:r>
          </a:p>
          <a:p>
            <a:pPr>
              <a:spcBef>
                <a:spcPct val="50000"/>
              </a:spcBef>
            </a:pPr>
            <a:r>
              <a:rPr lang="en-GB" sz="2300" dirty="0">
                <a:cs typeface="Arial" panose="020B0604020202020204" pitchFamily="34" charset="0"/>
              </a:rPr>
              <a:t> </a:t>
            </a:r>
            <a:r>
              <a:rPr lang="en-GB" sz="2300" b="1" dirty="0">
                <a:cs typeface="Arial" panose="020B0604020202020204" pitchFamily="34" charset="0"/>
              </a:rPr>
              <a:t>C</a:t>
            </a:r>
            <a:r>
              <a:rPr lang="en-GB" sz="2300" b="1" baseline="-30000" dirty="0">
                <a:cs typeface="Arial" panose="020B0604020202020204" pitchFamily="34" charset="0"/>
              </a:rPr>
              <a:t>1</a:t>
            </a:r>
            <a:r>
              <a:rPr lang="en-GB" sz="2300" dirty="0">
                <a:cs typeface="Arial" panose="020B0604020202020204" pitchFamily="34" charset="0"/>
              </a:rPr>
              <a:t> into something more useful:</a:t>
            </a:r>
          </a:p>
          <a:p>
            <a:pPr>
              <a:spcBef>
                <a:spcPct val="50000"/>
              </a:spcBef>
            </a:pPr>
            <a:r>
              <a:rPr lang="en-GB" sz="2300" dirty="0">
                <a:cs typeface="Arial" panose="020B0604020202020204" pitchFamily="34" charset="0"/>
              </a:rPr>
              <a:t>		</a:t>
            </a:r>
            <a:r>
              <a:rPr lang="en-GB" sz="2300" dirty="0">
                <a:cs typeface="Times New Roman" panose="02020603050405020304" pitchFamily="18" charset="0"/>
              </a:rPr>
              <a:t>	</a:t>
            </a:r>
            <a:r>
              <a:rPr lang="en-GB" sz="23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</a:t>
            </a:r>
            <a:r>
              <a:rPr lang="en-GB" sz="2300" b="1" i="1" baseline="-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GB" sz="2300" b="1" i="1" baseline="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GB" sz="23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=  (g </a:t>
            </a:r>
            <a:r>
              <a:rPr lang="en-GB" sz="2300" b="1" i="1" baseline="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k </a:t>
            </a:r>
            <a:r>
              <a:rPr lang="en-GB" sz="23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) </a:t>
            </a:r>
            <a:r>
              <a:rPr lang="en-GB" sz="2300" b="1" i="1" baseline="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GB" sz="23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mod p</a:t>
            </a:r>
            <a:r>
              <a:rPr lang="en-GB" sz="2300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GB" sz="2300" dirty="0">
                <a:cs typeface="Times New Roman" panose="02020603050405020304" pitchFamily="18" charset="0"/>
              </a:rPr>
              <a:t>NOTE:	</a:t>
            </a:r>
            <a:r>
              <a:rPr lang="en-GB" sz="2300" b="1" dirty="0">
                <a:cs typeface="Times New Roman" panose="02020603050405020304" pitchFamily="18" charset="0"/>
              </a:rPr>
              <a:t>C</a:t>
            </a:r>
            <a:r>
              <a:rPr lang="en-GB" sz="2300" b="1" baseline="-30000" dirty="0">
                <a:cs typeface="Times New Roman" panose="02020603050405020304" pitchFamily="18" charset="0"/>
              </a:rPr>
              <a:t>1</a:t>
            </a:r>
            <a:r>
              <a:rPr lang="en-GB" sz="2300" b="1" baseline="30000" dirty="0">
                <a:cs typeface="Times New Roman" panose="02020603050405020304" pitchFamily="18" charset="0"/>
              </a:rPr>
              <a:t>x</a:t>
            </a:r>
            <a:r>
              <a:rPr lang="en-GB" sz="2300" b="1" dirty="0">
                <a:cs typeface="Times New Roman" panose="02020603050405020304" pitchFamily="18" charset="0"/>
              </a:rPr>
              <a:t> =  (g </a:t>
            </a:r>
            <a:r>
              <a:rPr lang="en-GB" sz="2300" b="1" baseline="30000" dirty="0">
                <a:cs typeface="Times New Roman" panose="02020603050405020304" pitchFamily="18" charset="0"/>
              </a:rPr>
              <a:t>k</a:t>
            </a:r>
            <a:r>
              <a:rPr lang="en-GB" sz="2300" b="1" dirty="0">
                <a:cs typeface="Times New Roman" panose="02020603050405020304" pitchFamily="18" charset="0"/>
              </a:rPr>
              <a:t>) </a:t>
            </a:r>
            <a:r>
              <a:rPr lang="en-GB" sz="2300" b="1" baseline="30000" dirty="0">
                <a:cs typeface="Times New Roman" panose="02020603050405020304" pitchFamily="18" charset="0"/>
              </a:rPr>
              <a:t>x</a:t>
            </a:r>
            <a:r>
              <a:rPr lang="en-GB" sz="2300" b="1" dirty="0">
                <a:cs typeface="Times New Roman" panose="02020603050405020304" pitchFamily="18" charset="0"/>
              </a:rPr>
              <a:t> = (g </a:t>
            </a:r>
            <a:r>
              <a:rPr lang="en-GB" sz="2300" b="1" baseline="30000" dirty="0">
                <a:cs typeface="Times New Roman" panose="02020603050405020304" pitchFamily="18" charset="0"/>
              </a:rPr>
              <a:t>x</a:t>
            </a:r>
            <a:r>
              <a:rPr lang="en-GB" sz="2300" b="1" dirty="0">
                <a:cs typeface="Times New Roman" panose="02020603050405020304" pitchFamily="18" charset="0"/>
              </a:rPr>
              <a:t>) </a:t>
            </a:r>
            <a:r>
              <a:rPr lang="en-GB" sz="2300" b="1" baseline="30000" dirty="0">
                <a:cs typeface="Times New Roman" panose="02020603050405020304" pitchFamily="18" charset="0"/>
              </a:rPr>
              <a:t>k</a:t>
            </a:r>
            <a:r>
              <a:rPr lang="en-GB" sz="2300" b="1" dirty="0">
                <a:cs typeface="Times New Roman" panose="02020603050405020304" pitchFamily="18" charset="0"/>
              </a:rPr>
              <a:t> = (y) </a:t>
            </a:r>
            <a:r>
              <a:rPr lang="en-GB" sz="2300" b="1" baseline="30000" dirty="0">
                <a:cs typeface="Times New Roman" panose="02020603050405020304" pitchFamily="18" charset="0"/>
              </a:rPr>
              <a:t>k</a:t>
            </a:r>
            <a:r>
              <a:rPr lang="en-GB" sz="2300" b="1" dirty="0">
                <a:cs typeface="Times New Roman" panose="02020603050405020304" pitchFamily="18" charset="0"/>
              </a:rPr>
              <a:t> = y </a:t>
            </a:r>
            <a:r>
              <a:rPr lang="en-GB" sz="2300" b="1" baseline="30000" dirty="0">
                <a:cs typeface="Times New Roman" panose="02020603050405020304" pitchFamily="18" charset="0"/>
              </a:rPr>
              <a:t>k</a:t>
            </a:r>
            <a:r>
              <a:rPr lang="en-GB" sz="2300" b="1" dirty="0">
                <a:cs typeface="Times New Roman" panose="02020603050405020304" pitchFamily="18" charset="0"/>
              </a:rPr>
              <a:t> mod p</a:t>
            </a:r>
          </a:p>
          <a:p>
            <a:pPr>
              <a:spcBef>
                <a:spcPct val="50000"/>
              </a:spcBef>
            </a:pPr>
            <a:r>
              <a:rPr lang="en-GB" sz="2300" dirty="0">
                <a:cs typeface="Times New Roman" panose="02020603050405020304" pitchFamily="18" charset="0"/>
              </a:rPr>
              <a:t>2 - This is a very useful quantity because if you divide </a:t>
            </a:r>
            <a:r>
              <a:rPr lang="en-GB" sz="2300" b="1" dirty="0">
                <a:cs typeface="Times New Roman" panose="02020603050405020304" pitchFamily="18" charset="0"/>
              </a:rPr>
              <a:t>C</a:t>
            </a:r>
            <a:r>
              <a:rPr lang="en-GB" sz="2300" b="1" baseline="-30000" dirty="0">
                <a:cs typeface="Times New Roman" panose="02020603050405020304" pitchFamily="18" charset="0"/>
              </a:rPr>
              <a:t>2</a:t>
            </a:r>
            <a:r>
              <a:rPr lang="en-GB" sz="2300" dirty="0">
                <a:cs typeface="Times New Roman" panose="02020603050405020304" pitchFamily="18" charset="0"/>
              </a:rPr>
              <a:t> by it you</a:t>
            </a:r>
          </a:p>
          <a:p>
            <a:pPr>
              <a:spcBef>
                <a:spcPct val="50000"/>
              </a:spcBef>
            </a:pPr>
            <a:r>
              <a:rPr lang="en-GB" sz="2300" dirty="0">
                <a:cs typeface="Times New Roman" panose="02020603050405020304" pitchFamily="18" charset="0"/>
              </a:rPr>
              <a:t> get </a:t>
            </a:r>
            <a:r>
              <a:rPr lang="en-GB" sz="2300" b="1" dirty="0">
                <a:cs typeface="Times New Roman" panose="02020603050405020304" pitchFamily="18" charset="0"/>
              </a:rPr>
              <a:t>M</a:t>
            </a:r>
            <a:r>
              <a:rPr lang="en-GB" sz="2300" dirty="0">
                <a:cs typeface="Times New Roman" panose="02020603050405020304" pitchFamily="18" charset="0"/>
              </a:rPr>
              <a:t>. In other words:</a:t>
            </a:r>
            <a:r>
              <a:rPr lang="en-GB" sz="2300" dirty="0">
                <a:cs typeface="Arial" panose="020B0604020202020204" pitchFamily="34" charset="0"/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en-GB" sz="23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</a:t>
            </a:r>
            <a:r>
              <a:rPr lang="en-GB" sz="2300" b="1" i="1" baseline="-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en-GB" sz="23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/ y </a:t>
            </a:r>
            <a:r>
              <a:rPr lang="en-GB" sz="2300" b="1" i="1" baseline="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k</a:t>
            </a:r>
            <a:r>
              <a:rPr lang="en-GB" sz="23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= (M . y </a:t>
            </a:r>
            <a:r>
              <a:rPr lang="en-GB" sz="2300" b="1" i="1" baseline="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k</a:t>
            </a:r>
            <a:r>
              <a:rPr lang="en-GB" sz="23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) / y </a:t>
            </a:r>
            <a:r>
              <a:rPr lang="en-GB" sz="2300" b="1" i="1" baseline="30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k</a:t>
            </a:r>
            <a:r>
              <a:rPr lang="en-GB" sz="23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= M mod p</a:t>
            </a:r>
            <a:endParaRPr lang="en-GB" sz="23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GB" sz="2300" b="1" dirty="0"/>
          </a:p>
          <a:p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1655420" y="1593273"/>
            <a:ext cx="55835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+mj-lt"/>
                <a:cs typeface="Arial" panose="020B0604020202020204" pitchFamily="34" charset="0"/>
              </a:rPr>
              <a:t>C</a:t>
            </a:r>
            <a:r>
              <a:rPr lang="en-GB" sz="2800" b="1" baseline="-30000" dirty="0">
                <a:latin typeface="+mj-lt"/>
                <a:cs typeface="Arial" panose="020B0604020202020204" pitchFamily="34" charset="0"/>
              </a:rPr>
              <a:t>1</a:t>
            </a:r>
            <a:r>
              <a:rPr lang="en-GB" sz="2800" b="1" dirty="0">
                <a:latin typeface="+mj-lt"/>
                <a:cs typeface="Arial" panose="020B0604020202020204" pitchFamily="34" charset="0"/>
              </a:rPr>
              <a:t> = g </a:t>
            </a:r>
            <a:r>
              <a:rPr lang="en-GB" sz="2800" b="1" baseline="30000" dirty="0">
                <a:latin typeface="+mj-lt"/>
                <a:cs typeface="Arial" panose="020B0604020202020204" pitchFamily="34" charset="0"/>
              </a:rPr>
              <a:t>k</a:t>
            </a:r>
            <a:r>
              <a:rPr lang="en-GB" sz="2800" b="1" dirty="0">
                <a:latin typeface="+mj-lt"/>
                <a:cs typeface="Arial" panose="020B0604020202020204" pitchFamily="34" charset="0"/>
              </a:rPr>
              <a:t> mod p	C</a:t>
            </a:r>
            <a:r>
              <a:rPr lang="en-GB" sz="2800" b="1" baseline="-30000" dirty="0">
                <a:latin typeface="+mj-lt"/>
                <a:cs typeface="Arial" panose="020B0604020202020204" pitchFamily="34" charset="0"/>
              </a:rPr>
              <a:t>2</a:t>
            </a:r>
            <a:r>
              <a:rPr lang="en-GB" sz="2800" b="1" dirty="0">
                <a:latin typeface="+mj-lt"/>
                <a:cs typeface="Arial" panose="020B0604020202020204" pitchFamily="34" charset="0"/>
              </a:rPr>
              <a:t> = M . y </a:t>
            </a:r>
            <a:r>
              <a:rPr lang="en-GB" sz="2800" b="1" baseline="30000" dirty="0">
                <a:latin typeface="+mj-lt"/>
                <a:cs typeface="Arial" panose="020B0604020202020204" pitchFamily="34" charset="0"/>
              </a:rPr>
              <a:t>k</a:t>
            </a:r>
            <a:r>
              <a:rPr lang="en-GB" sz="2800" b="1" dirty="0">
                <a:latin typeface="+mj-lt"/>
                <a:cs typeface="Arial" panose="020B0604020202020204" pitchFamily="34" charset="0"/>
              </a:rPr>
              <a:t> mod p</a:t>
            </a:r>
            <a:endParaRPr lang="en-GB" sz="2800" b="1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7416" y="1593273"/>
            <a:ext cx="5675439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          </a:t>
            </a:r>
            <a:r>
              <a:rPr lang="en-US" sz="4000" dirty="0" err="1"/>
              <a:t>ElGamal</a:t>
            </a:r>
            <a:r>
              <a:rPr lang="en-US" sz="4000" dirty="0"/>
              <a:t> Decryption : Example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828800"/>
            <a:ext cx="4599336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GB" sz="2400" dirty="0"/>
              <a:t>To decrypt C = (</a:t>
            </a:r>
            <a:r>
              <a:rPr lang="en-GB" sz="2400" b="1" dirty="0">
                <a:solidFill>
                  <a:schemeClr val="accent2"/>
                </a:solidFill>
              </a:rPr>
              <a:t>20</a:t>
            </a:r>
            <a:r>
              <a:rPr lang="en-GB" sz="2400" dirty="0"/>
              <a:t> , </a:t>
            </a:r>
            <a:r>
              <a:rPr lang="en-GB" sz="2400" b="1" dirty="0">
                <a:solidFill>
                  <a:schemeClr val="accent2"/>
                </a:solidFill>
              </a:rPr>
              <a:t>22</a:t>
            </a:r>
            <a:r>
              <a:rPr lang="en-GB" sz="2400" dirty="0"/>
              <a:t> )</a:t>
            </a:r>
            <a:endParaRPr lang="en-GB" sz="2400" b="1" dirty="0"/>
          </a:p>
          <a:p>
            <a:pPr eaLnBrk="0" hangingPunct="0">
              <a:spcBef>
                <a:spcPct val="20000"/>
              </a:spcBef>
            </a:pPr>
            <a:r>
              <a:rPr lang="en-GB" sz="2400" dirty="0"/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GB" sz="2400" dirty="0"/>
              <a:t> 1 - Compute	 </a:t>
            </a:r>
            <a:r>
              <a:rPr lang="en-GB" sz="2400" b="1" dirty="0">
                <a:solidFill>
                  <a:schemeClr val="accent2"/>
                </a:solidFill>
              </a:rPr>
              <a:t>20</a:t>
            </a:r>
            <a:r>
              <a:rPr lang="en-GB" sz="2400" b="1" baseline="30000" dirty="0">
                <a:solidFill>
                  <a:srgbClr val="FF0000"/>
                </a:solidFill>
              </a:rPr>
              <a:t>6</a:t>
            </a:r>
            <a:r>
              <a:rPr lang="en-GB" sz="2400" dirty="0"/>
              <a:t> = 16 mod </a:t>
            </a: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</a:rPr>
              <a:t>23</a:t>
            </a:r>
          </a:p>
          <a:p>
            <a:pPr eaLnBrk="0" hangingPunct="0">
              <a:spcBef>
                <a:spcPct val="20000"/>
              </a:spcBef>
            </a:pPr>
            <a:r>
              <a:rPr lang="en-GB" sz="2400" dirty="0"/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GB" sz="2400" dirty="0"/>
              <a:t> 2 - Compute 	 </a:t>
            </a:r>
            <a:r>
              <a:rPr lang="en-GB" sz="2400" b="1" dirty="0">
                <a:solidFill>
                  <a:schemeClr val="accent2"/>
                </a:solidFill>
              </a:rPr>
              <a:t>22</a:t>
            </a:r>
            <a:r>
              <a:rPr lang="en-GB" sz="2400" dirty="0"/>
              <a:t> / 16 = 10</a:t>
            </a:r>
            <a:r>
              <a:rPr lang="en-GB" sz="2400" b="1" dirty="0"/>
              <a:t> </a:t>
            </a:r>
            <a:r>
              <a:rPr lang="en-GB" sz="2400" dirty="0"/>
              <a:t>mod </a:t>
            </a: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</a:rPr>
              <a:t>23</a:t>
            </a:r>
          </a:p>
          <a:p>
            <a:pPr eaLnBrk="0" hangingPunct="0">
              <a:spcBef>
                <a:spcPct val="20000"/>
              </a:spcBef>
            </a:pPr>
            <a:endParaRPr lang="en-GB" sz="2400" b="1" dirty="0">
              <a:solidFill>
                <a:schemeClr val="accent2"/>
              </a:solidFill>
            </a:endParaRPr>
          </a:p>
          <a:p>
            <a:pPr eaLnBrk="0" hangingPunct="0">
              <a:spcBef>
                <a:spcPct val="20000"/>
              </a:spcBef>
            </a:pPr>
            <a:r>
              <a:rPr lang="en-GB" sz="2400" dirty="0"/>
              <a:t> 3 - Plaintext = 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10</a:t>
            </a:r>
            <a:r>
              <a:rPr lang="en-GB" sz="2400" dirty="0"/>
              <a:t>	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7200" y="3429000"/>
            <a:ext cx="9601200" cy="11568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	</a:t>
            </a:r>
            <a:r>
              <a:rPr lang="en-IN" altLang="en-US" sz="4000" dirty="0"/>
              <a:t>Hash Functions</a:t>
            </a:r>
            <a:endParaRPr lang="en-IN" alt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          </a:t>
            </a:r>
            <a:r>
              <a:rPr lang="en-IN" altLang="en-US" sz="3600" b="1" dirty="0"/>
              <a:t>Cryptographic Hash Function</a:t>
            </a:r>
            <a:endParaRPr lang="en-IN" alt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676400"/>
            <a:ext cx="8450580" cy="1291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600" dirty="0"/>
              <a:t>Cryptographic Hash functions is mainly used for Data Integrity</a:t>
            </a:r>
          </a:p>
          <a:p>
            <a:pPr algn="l"/>
            <a:r>
              <a:rPr lang="en-GB" sz="2600" dirty="0"/>
              <a:t>And Authentication.</a:t>
            </a:r>
          </a:p>
          <a:p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3975100" y="2720975"/>
            <a:ext cx="45523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Tx/>
              <a:buNone/>
            </a:pPr>
            <a:r>
              <a:rPr lang="en-GB" sz="2500">
                <a:cs typeface="Times New Roman" panose="02020603050405020304" pitchFamily="18" charset="0"/>
              </a:rPr>
              <a:t>A hash function takes a variable sized input message and</a:t>
            </a:r>
          </a:p>
          <a:p>
            <a:pPr indent="0" algn="l">
              <a:buFontTx/>
              <a:buNone/>
            </a:pPr>
            <a:r>
              <a:rPr lang="en-GB" sz="2500">
                <a:cs typeface="Times New Roman" panose="02020603050405020304" pitchFamily="18" charset="0"/>
              </a:rPr>
              <a:t>produces a fixed-sized output.</a:t>
            </a:r>
          </a:p>
          <a:p>
            <a:pPr marL="609600" indent="-609600" algn="l">
              <a:buFontTx/>
              <a:buAutoNum type="arabicPeriod"/>
            </a:pPr>
            <a:endParaRPr lang="en-GB" sz="2500">
              <a:cs typeface="Times New Roman" panose="02020603050405020304" pitchFamily="18" charset="0"/>
            </a:endParaRPr>
          </a:p>
          <a:p>
            <a:pPr indent="0" algn="l">
              <a:buFontTx/>
              <a:buNone/>
            </a:pPr>
            <a:r>
              <a:rPr lang="en-GB" sz="2500">
                <a:cs typeface="Times New Roman" panose="02020603050405020304" pitchFamily="18" charset="0"/>
              </a:rPr>
              <a:t>The output is usually referred to as the Hash Code or The</a:t>
            </a:r>
          </a:p>
          <a:p>
            <a:pPr indent="0" algn="l">
              <a:buFontTx/>
              <a:buNone/>
            </a:pPr>
            <a:r>
              <a:rPr lang="en-GB" sz="2500">
                <a:cs typeface="Times New Roman" panose="02020603050405020304" pitchFamily="18" charset="0"/>
              </a:rPr>
              <a:t>Hash Value or The Message Digest.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5" y="2793365"/>
            <a:ext cx="3144520" cy="2727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          </a:t>
            </a:r>
            <a:r>
              <a:rPr lang="en-IN" altLang="en-US" sz="3600" b="1" dirty="0"/>
              <a:t>Hash Function - SHA 512</a:t>
            </a:r>
            <a:endParaRPr lang="en-IN" alt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" y="1841500"/>
            <a:ext cx="8246110" cy="447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          </a:t>
            </a:r>
            <a:r>
              <a:rPr lang="en-IN" altLang="en-US" sz="3600" b="1" dirty="0"/>
              <a:t>Hash Function - Example</a:t>
            </a:r>
            <a:endParaRPr lang="en-IN" alt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5" y="1600199"/>
            <a:ext cx="8365490" cy="479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          </a:t>
            </a:r>
            <a:r>
              <a:rPr lang="en-IN" altLang="en-US" sz="3600" b="1" dirty="0"/>
              <a:t>Hash Function - Example</a:t>
            </a:r>
            <a:endParaRPr lang="en-IN" alt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" y="1562100"/>
            <a:ext cx="8667115" cy="5152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7200" y="3429000"/>
            <a:ext cx="9601200" cy="11568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	Digital Signature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156" y="1607530"/>
            <a:ext cx="8387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Definition 5: </a:t>
            </a:r>
            <a:r>
              <a:rPr lang="en-US" sz="2200" dirty="0"/>
              <a:t>An encryption scheme is secure if no adversary can compute any function of the plaintext from the cipher text.</a:t>
            </a:r>
            <a:endParaRPr lang="en-US" sz="2200" b="1" dirty="0"/>
          </a:p>
        </p:txBody>
      </p:sp>
      <p:sp>
        <p:nvSpPr>
          <p:cNvPr id="4" name="Rectangle 3"/>
          <p:cNvSpPr/>
          <p:nvPr/>
        </p:nvSpPr>
        <p:spPr>
          <a:xfrm>
            <a:off x="0" y="497983"/>
            <a:ext cx="9144000" cy="87361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Security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          </a:t>
            </a:r>
            <a:r>
              <a:rPr lang="en-GB" sz="4000" dirty="0"/>
              <a:t>Digital Signature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1752600"/>
            <a:ext cx="8860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i="1" dirty="0"/>
              <a:t>Encryption</a:t>
            </a:r>
            <a:r>
              <a:rPr lang="en-US" sz="2400" dirty="0"/>
              <a:t>, </a:t>
            </a:r>
            <a:r>
              <a:rPr lang="en-US" sz="2400" i="1" dirty="0"/>
              <a:t>message authentication</a:t>
            </a:r>
            <a:r>
              <a:rPr lang="en-US" sz="2400" dirty="0"/>
              <a:t> and </a:t>
            </a:r>
            <a:r>
              <a:rPr lang="en-US" sz="2400" i="1" dirty="0"/>
              <a:t>digital signatures</a:t>
            </a:r>
            <a:r>
              <a:rPr lang="en-US" sz="2400" dirty="0"/>
              <a:t> are all </a:t>
            </a:r>
          </a:p>
          <a:p>
            <a:pPr eaLnBrk="0" hangingPunct="0"/>
            <a:r>
              <a:rPr lang="en-US" sz="2400" dirty="0"/>
              <a:t>     tools of modern cryptography.</a:t>
            </a:r>
          </a:p>
          <a:p>
            <a:pPr eaLnBrk="0" hangingPunct="0"/>
            <a:endParaRPr lang="en-US" sz="2400" dirty="0"/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/>
              <a:t>A signature is a technique for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non-repudiation</a:t>
            </a:r>
            <a:r>
              <a:rPr lang="en-US" sz="2400" dirty="0"/>
              <a:t> based on the public </a:t>
            </a:r>
          </a:p>
          <a:p>
            <a:pPr eaLnBrk="0" hangingPunct="0"/>
            <a:r>
              <a:rPr lang="en-US" sz="2400" dirty="0"/>
              <a:t>     key cryptography.</a:t>
            </a:r>
          </a:p>
          <a:p>
            <a:pPr eaLnBrk="0" hangingPunct="0"/>
            <a:endParaRPr lang="en-US" sz="2400" dirty="0"/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/>
              <a:t>The creator of a message can attach a code, the signature, which </a:t>
            </a:r>
          </a:p>
          <a:p>
            <a:pPr eaLnBrk="0" hangingPunct="0"/>
            <a:r>
              <a:rPr lang="en-US" sz="2400" dirty="0"/>
              <a:t>      guarantees the source and integrity of the message.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          </a:t>
            </a:r>
            <a:r>
              <a:rPr lang="en-US" sz="4000" dirty="0"/>
              <a:t>Properties Of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dirty="0"/>
              <a:t>Digital Signature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676400"/>
            <a:ext cx="8408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/>
              <a:t>Similar to handwritten signatures, digital signatures must fulfill </a:t>
            </a:r>
          </a:p>
          <a:p>
            <a:pPr eaLnBrk="0" hangingPunct="0"/>
            <a:r>
              <a:rPr lang="en-US" sz="2400" dirty="0"/>
              <a:t>     the following: </a:t>
            </a:r>
          </a:p>
          <a:p>
            <a:pPr marL="742950" lvl="1" indent="-285750" eaLnBrk="0" hangingPunct="0">
              <a:buFont typeface="Wingdings" panose="05000000000000000000" pitchFamily="2" charset="2"/>
              <a:buChar char="ü"/>
            </a:pPr>
            <a:r>
              <a:rPr lang="en-US" sz="2400" dirty="0"/>
              <a:t>Recipients must be able to verify them</a:t>
            </a:r>
          </a:p>
          <a:p>
            <a:pPr marL="742950" lvl="1" indent="-285750" eaLnBrk="0" hangingPunct="0">
              <a:buFont typeface="Wingdings" panose="05000000000000000000" pitchFamily="2" charset="2"/>
              <a:buChar char="ü"/>
            </a:pPr>
            <a:r>
              <a:rPr lang="en-US" sz="2400" dirty="0"/>
              <a:t>Signers must not be able to repudiate them later</a:t>
            </a:r>
          </a:p>
          <a:p>
            <a:pPr lvl="1" eaLnBrk="0" hangingPunct="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714" y="2106799"/>
            <a:ext cx="8366284" cy="264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          </a:t>
            </a:r>
            <a:r>
              <a:rPr lang="en-GB" sz="4000" dirty="0"/>
              <a:t>Digital Signature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37338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Signing</a:t>
            </a:r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9" name="Rectangle 8"/>
          <p:cNvSpPr/>
          <p:nvPr/>
        </p:nvSpPr>
        <p:spPr>
          <a:xfrm>
            <a:off x="7162800" y="3733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Verifying</a:t>
            </a:r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8901" y="5085501"/>
            <a:ext cx="3006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Fig-4 : Digital Signature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          </a:t>
            </a:r>
            <a:r>
              <a:rPr lang="en-GB" sz="4000" dirty="0"/>
              <a:t>Digital Signature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" y="1572895"/>
            <a:ext cx="8533765" cy="49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6418" y="4572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latin typeface="+mj-lt"/>
              </a:rPr>
              <a:t>         </a:t>
            </a:r>
            <a:r>
              <a:rPr lang="en-GB" sz="4000" dirty="0"/>
              <a:t>Digital Signature </a:t>
            </a:r>
            <a:r>
              <a:rPr lang="en-IN" altLang="en-GB" sz="4000" dirty="0"/>
              <a:t>with Trusted Third Party</a:t>
            </a:r>
            <a:endParaRPr lang="en-IN" altLang="en-GB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155" y="1600200"/>
            <a:ext cx="7542054" cy="4763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0" y="3138054"/>
            <a:ext cx="1143000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Signing</a:t>
            </a:r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2945" y="5621484"/>
            <a:ext cx="1143000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Signing</a:t>
            </a:r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2729345" y="5642265"/>
            <a:ext cx="1143000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Verifying</a:t>
            </a:r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9" name="Rectangle 8"/>
          <p:cNvSpPr/>
          <p:nvPr/>
        </p:nvSpPr>
        <p:spPr>
          <a:xfrm>
            <a:off x="6823365" y="3138054"/>
            <a:ext cx="1143000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Verifying</a:t>
            </a:r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2356" y="6415001"/>
            <a:ext cx="4065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Fig-7 : Digital Signature by Trusted Third Party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21904" y="3048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/>
              <a:t>       Digital Signature Algorithm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2631" y="1265865"/>
            <a:ext cx="87173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	      Global Public-Key Components</a:t>
            </a:r>
          </a:p>
          <a:p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</a:t>
            </a:r>
            <a:r>
              <a:rPr lang="en-US" sz="2200" dirty="0"/>
              <a:t>= </a:t>
            </a:r>
            <a:r>
              <a:rPr lang="en-US" sz="2000" dirty="0"/>
              <a:t>A prime number of L bits where L is a multiple of 64 and 512 </a:t>
            </a:r>
            <a:r>
              <a:rPr lang="en-US" sz="2000" dirty="0">
                <a:sym typeface="Symbol" panose="05050102010706020507" pitchFamily="18" charset="2"/>
              </a:rPr>
              <a:t></a:t>
            </a:r>
            <a:r>
              <a:rPr lang="en-US" sz="2000" dirty="0"/>
              <a:t> L </a:t>
            </a:r>
            <a:r>
              <a:rPr lang="en-US" sz="2000" dirty="0">
                <a:sym typeface="Symbol" panose="05050102010706020507" pitchFamily="18" charset="2"/>
              </a:rPr>
              <a:t></a:t>
            </a:r>
            <a:r>
              <a:rPr lang="en-US" sz="2000" dirty="0"/>
              <a:t> 1024</a:t>
            </a:r>
            <a:endParaRPr lang="en-US" sz="2000" dirty="0">
              <a:sym typeface="Symbol" panose="05050102010706020507" pitchFamily="18" charset="2"/>
            </a:endParaRPr>
          </a:p>
          <a:p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sz="2200" dirty="0"/>
              <a:t> = </a:t>
            </a:r>
            <a:r>
              <a:rPr lang="en-US" sz="2000" dirty="0"/>
              <a:t>A prime divisor of( </a:t>
            </a:r>
            <a:r>
              <a:rPr lang="en-US" sz="2000" i="1" dirty="0"/>
              <a:t>p</a:t>
            </a:r>
            <a:r>
              <a:rPr lang="en-US" sz="2000" dirty="0"/>
              <a:t>-1) </a:t>
            </a:r>
          </a:p>
          <a:p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2000" dirty="0"/>
              <a:t> = </a:t>
            </a:r>
            <a:r>
              <a:rPr lang="en-US" sz="2000" i="1" dirty="0"/>
              <a:t>h</a:t>
            </a:r>
            <a:r>
              <a:rPr lang="en-US" sz="2000" baseline="30000" dirty="0"/>
              <a:t>(</a:t>
            </a:r>
            <a:r>
              <a:rPr lang="en-US" sz="2000" i="1" baseline="30000" dirty="0"/>
              <a:t>p</a:t>
            </a:r>
            <a:r>
              <a:rPr lang="en-US" sz="2000" baseline="30000" dirty="0"/>
              <a:t>-1)/</a:t>
            </a:r>
            <a:r>
              <a:rPr lang="en-US" sz="2000" i="1" baseline="30000" dirty="0"/>
              <a:t>q</a:t>
            </a:r>
            <a:r>
              <a:rPr lang="en-US" sz="2000" dirty="0"/>
              <a:t> mod </a:t>
            </a:r>
            <a:r>
              <a:rPr lang="en-US" sz="2000" i="1" dirty="0"/>
              <a:t>p</a:t>
            </a:r>
            <a:r>
              <a:rPr lang="en-US" sz="2000" dirty="0"/>
              <a:t>, where h is any integer with 1&lt;</a:t>
            </a:r>
            <a:r>
              <a:rPr lang="en-US" sz="2000" i="1" dirty="0"/>
              <a:t>h</a:t>
            </a:r>
            <a:r>
              <a:rPr lang="en-US" sz="2000" dirty="0"/>
              <a:t>&lt; </a:t>
            </a:r>
            <a:r>
              <a:rPr lang="en-US" sz="2000" i="1" dirty="0"/>
              <a:t>p</a:t>
            </a:r>
            <a:r>
              <a:rPr lang="en-US" sz="2000" dirty="0"/>
              <a:t>-1, such that (</a:t>
            </a:r>
            <a:r>
              <a:rPr lang="en-US" sz="2000" i="1" dirty="0"/>
              <a:t>h</a:t>
            </a:r>
            <a:r>
              <a:rPr lang="en-US" sz="2000" baseline="30000" dirty="0"/>
              <a:t>(</a:t>
            </a:r>
            <a:r>
              <a:rPr lang="en-US" sz="2000" i="1" baseline="30000" dirty="0"/>
              <a:t>p</a:t>
            </a:r>
            <a:r>
              <a:rPr lang="en-US" sz="2000" baseline="30000" dirty="0"/>
              <a:t>-1)/</a:t>
            </a:r>
            <a:r>
              <a:rPr lang="en-US" sz="2000" i="1" baseline="30000" dirty="0"/>
              <a:t>q</a:t>
            </a:r>
            <a:r>
              <a:rPr lang="en-US" sz="2000" dirty="0"/>
              <a:t> mod </a:t>
            </a:r>
            <a:r>
              <a:rPr lang="en-US" sz="2000" i="1" dirty="0"/>
              <a:t>p</a:t>
            </a:r>
            <a:r>
              <a:rPr lang="en-US" sz="2000" dirty="0"/>
              <a:t>)&gt;1</a:t>
            </a:r>
          </a:p>
          <a:p>
            <a:endParaRPr lang="en-US" sz="2200" dirty="0"/>
          </a:p>
        </p:txBody>
      </p:sp>
      <p:sp>
        <p:nvSpPr>
          <p:cNvPr id="67" name="TextBox 66"/>
          <p:cNvSpPr txBox="1"/>
          <p:nvPr/>
        </p:nvSpPr>
        <p:spPr>
          <a:xfrm>
            <a:off x="502545" y="2560931"/>
            <a:ext cx="5026025" cy="1045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       User’s Private Key</a:t>
            </a:r>
          </a:p>
          <a:p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i="1" dirty="0">
                <a:latin typeface="Verdana" panose="020B0604030504040204" pitchFamily="34" charset="0"/>
              </a:rPr>
              <a:t> </a:t>
            </a:r>
            <a:r>
              <a:rPr lang="en-US" sz="2000" dirty="0"/>
              <a:t>= </a:t>
            </a:r>
            <a:r>
              <a:rPr lang="en-IN" altLang="en-US" sz="2000" dirty="0"/>
              <a:t>Choose x</a:t>
            </a:r>
            <a:r>
              <a:rPr lang="en-US" sz="2000" dirty="0"/>
              <a:t> </a:t>
            </a:r>
            <a:r>
              <a:rPr lang="en-IN" altLang="en-US" sz="2000" dirty="0"/>
              <a:t>s.t.</a:t>
            </a:r>
            <a:r>
              <a:rPr lang="en-US" sz="2000" dirty="0"/>
              <a:t> 0&lt;</a:t>
            </a:r>
            <a:r>
              <a:rPr lang="en-US" sz="2000" i="1" dirty="0"/>
              <a:t>x</a:t>
            </a:r>
            <a:r>
              <a:rPr lang="en-US" sz="2000" dirty="0"/>
              <a:t>&lt;</a:t>
            </a:r>
            <a:r>
              <a:rPr lang="en-US" sz="2000" i="1" dirty="0"/>
              <a:t>q</a:t>
            </a:r>
            <a:endParaRPr lang="en-US" sz="2000" dirty="0"/>
          </a:p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-2853624" y="3190369"/>
            <a:ext cx="82191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                                      User’s Public Key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000" dirty="0"/>
              <a:t> =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22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 p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endParaRPr lang="en-US" sz="2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-485823" y="3770094"/>
            <a:ext cx="744474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 User’s Per-Message Secret Number</a:t>
            </a:r>
          </a:p>
          <a:p>
            <a:pPr algn="ctr">
              <a:spcBef>
                <a:spcPct val="0"/>
              </a:spcBef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000" dirty="0"/>
              <a:t> = </a:t>
            </a:r>
            <a:r>
              <a:rPr lang="en-IN" altLang="en-US" sz="2000" dirty="0"/>
              <a:t>Choose K s.t. </a:t>
            </a:r>
            <a:r>
              <a:rPr lang="en-US" sz="2000" dirty="0"/>
              <a:t> 0&lt;</a:t>
            </a:r>
            <a:r>
              <a:rPr lang="en-US" sz="2000" i="1" dirty="0"/>
              <a:t>k</a:t>
            </a:r>
            <a:r>
              <a:rPr lang="en-US" sz="2000" dirty="0"/>
              <a:t>&lt;</a:t>
            </a:r>
            <a:r>
              <a:rPr lang="en-US" sz="2000" i="1" dirty="0"/>
              <a:t>q</a:t>
            </a:r>
            <a:endParaRPr lang="en-US" sz="2000" dirty="0"/>
          </a:p>
          <a:p>
            <a:pPr algn="ctr">
              <a:spcBef>
                <a:spcPct val="0"/>
              </a:spcBef>
              <a:buFontTx/>
              <a:buNone/>
            </a:pPr>
            <a:endParaRPr lang="en-US" sz="2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1658" y="4400475"/>
            <a:ext cx="60821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Signing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(</a:t>
            </a:r>
            <a:r>
              <a:rPr lang="en-US" sz="2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2200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 p) mod q          s = [k</a:t>
            </a:r>
            <a:r>
              <a:rPr lang="en-US" sz="22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(H(M</a:t>
            </a:r>
            <a:r>
              <a:rPr lang="en-US" sz="2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22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en-US" sz="2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xr</a:t>
            </a: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)] mod q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/>
              <a:t>			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22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 = (r, s)</a:t>
            </a:r>
          </a:p>
          <a:p>
            <a:endParaRPr lang="en-US" sz="2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3602" y="5485088"/>
            <a:ext cx="664797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Verifying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i="1" dirty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= (s’)</a:t>
            </a:r>
            <a:r>
              <a:rPr lang="en-US" sz="20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 q       u</a:t>
            </a:r>
            <a:r>
              <a:rPr lang="en-US" sz="20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[H(M’)w] mod q    u</a:t>
            </a:r>
            <a:r>
              <a:rPr lang="en-US" sz="20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(r’)w mod q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v = [(g</a:t>
            </a:r>
            <a:r>
              <a:rPr lang="en-US" sz="20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u1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0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u2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mod p] mod q	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000" dirty="0"/>
              <a:t>			  </a:t>
            </a:r>
            <a:r>
              <a:rPr lang="en-US" sz="22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Test: v = r’</a:t>
            </a:r>
          </a:p>
          <a:p>
            <a:endParaRPr lang="en-US" sz="2000" dirty="0"/>
          </a:p>
        </p:txBody>
      </p:sp>
      <p:sp>
        <p:nvSpPr>
          <p:cNvPr id="72" name="Rectangle 71"/>
          <p:cNvSpPr/>
          <p:nvPr/>
        </p:nvSpPr>
        <p:spPr>
          <a:xfrm>
            <a:off x="362856" y="1372260"/>
            <a:ext cx="8686800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62856" y="2605123"/>
            <a:ext cx="8686800" cy="628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55602" y="3250999"/>
            <a:ext cx="8686800" cy="628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55602" y="3875101"/>
            <a:ext cx="8686800" cy="628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55602" y="4496088"/>
            <a:ext cx="8686800" cy="1011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55602" y="5489735"/>
            <a:ext cx="8686800" cy="1346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21904" y="3048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/>
              <a:t>       Digital Signature Algorithm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595477"/>
            <a:ext cx="7620000" cy="3843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9624" y="5224046"/>
            <a:ext cx="1894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Fig-8 :DSS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21904" y="3048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/>
              <a:t>       Alice Side : To sign a message, M: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533400" y="1524000"/>
            <a:ext cx="8187690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eaLnBrk="0" hangingPunct="0">
              <a:buFont typeface="Arial" panose="020B0604020202020204" pitchFamily="34" charset="0"/>
              <a:buNone/>
            </a:pPr>
            <a:r>
              <a:rPr lang="en-AU" sz="3600" dirty="0"/>
              <a:t>1</a:t>
            </a:r>
            <a:r>
              <a:rPr lang="en-AU" sz="3200" dirty="0"/>
              <a:t>. Alice chooses primes p and q.</a:t>
            </a:r>
          </a:p>
          <a:p>
            <a:pPr indent="0" algn="l" eaLnBrk="0" hangingPunct="0">
              <a:buFont typeface="Arial" panose="020B0604020202020204" pitchFamily="34" charset="0"/>
              <a:buNone/>
            </a:pPr>
            <a:r>
              <a:rPr lang="en-IN" altLang="en-AU" sz="3200" dirty="0"/>
              <a:t>	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 </a:t>
            </a:r>
            <a:r>
              <a:rPr lang="en-US" sz="3200" dirty="0">
                <a:sym typeface="+mn-ea"/>
              </a:rPr>
              <a:t>= A prime number of L bits where L </a:t>
            </a:r>
            <a:r>
              <a:rPr lang="en-IN" altLang="en-US" sz="3200" dirty="0">
                <a:sym typeface="+mn-ea"/>
              </a:rPr>
              <a:t>	</a:t>
            </a:r>
            <a:r>
              <a:rPr lang="en-US" sz="3200" dirty="0">
                <a:sym typeface="+mn-ea"/>
              </a:rPr>
              <a:t>is a multiple of 64 and 512 </a:t>
            </a:r>
            <a:r>
              <a:rPr lang="en-US" sz="3200" dirty="0">
                <a:sym typeface="Symbol" panose="05050102010706020507" pitchFamily="18" charset="2"/>
              </a:rPr>
              <a:t></a:t>
            </a:r>
            <a:r>
              <a:rPr lang="en-US" sz="3200" dirty="0">
                <a:sym typeface="+mn-ea"/>
              </a:rPr>
              <a:t> L </a:t>
            </a:r>
            <a:r>
              <a:rPr lang="en-US" sz="3200" dirty="0">
                <a:sym typeface="Symbol" panose="05050102010706020507" pitchFamily="18" charset="2"/>
              </a:rPr>
              <a:t></a:t>
            </a:r>
            <a:r>
              <a:rPr lang="en-US" sz="3200" dirty="0">
                <a:sym typeface="+mn-ea"/>
              </a:rPr>
              <a:t> 1024</a:t>
            </a:r>
            <a:endParaRPr lang="en-US" sz="3200" dirty="0">
              <a:sym typeface="Symbol" panose="05050102010706020507" pitchFamily="18" charset="2"/>
            </a:endParaRPr>
          </a:p>
          <a:p>
            <a:pPr indent="0" algn="l" eaLnBrk="0" hangingPunct="0">
              <a:buFont typeface="Arial" panose="020B0604020202020204" pitchFamily="34" charset="0"/>
              <a:buNone/>
            </a:pPr>
            <a:r>
              <a:rPr lang="en-IN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	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q</a:t>
            </a:r>
            <a:r>
              <a:rPr lang="en-US" sz="3200" dirty="0">
                <a:sym typeface="+mn-ea"/>
              </a:rPr>
              <a:t> = A prime divisor of( </a:t>
            </a:r>
            <a:r>
              <a:rPr lang="en-US" sz="3200" i="1" dirty="0">
                <a:sym typeface="+mn-ea"/>
              </a:rPr>
              <a:t>p</a:t>
            </a:r>
            <a:r>
              <a:rPr lang="en-US" sz="3200" dirty="0">
                <a:sym typeface="+mn-ea"/>
              </a:rPr>
              <a:t>-1)</a:t>
            </a:r>
          </a:p>
          <a:p>
            <a:pPr indent="0" algn="l" eaLnBrk="0" hangingPunct="0">
              <a:buFont typeface="Arial" panose="020B0604020202020204" pitchFamily="34" charset="0"/>
              <a:buNone/>
            </a:pPr>
            <a:r>
              <a:rPr lang="en-IN" altLang="en-AU" sz="3200" dirty="0">
                <a:solidFill>
                  <a:srgbClr val="FF0000"/>
                </a:solidFill>
              </a:rPr>
              <a:t>Example :  ✓ q = 5   </a:t>
            </a:r>
            <a:r>
              <a:rPr lang="en-AU" sz="3200" dirty="0">
                <a:solidFill>
                  <a:srgbClr val="FF0000"/>
                </a:solidFill>
              </a:rPr>
              <a:t>✓ P = </a:t>
            </a:r>
            <a:r>
              <a:rPr lang="en-IN" altLang="en-AU" sz="3200" dirty="0">
                <a:solidFill>
                  <a:srgbClr val="FF0000"/>
                </a:solidFill>
              </a:rPr>
              <a:t>11</a:t>
            </a:r>
            <a:endParaRPr lang="en-AU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indent="0" algn="l" eaLnBrk="0" hangingPunct="0">
              <a:buFont typeface="Arial" panose="020B0604020202020204" pitchFamily="34" charset="0"/>
              <a:buNone/>
            </a:pPr>
            <a:endParaRPr lang="en-AU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3200" dirty="0"/>
              <a:t>2. Alice uses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&lt;Z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*, × &gt;</a:t>
            </a:r>
            <a:r>
              <a:rPr lang="en-US" sz="3200" dirty="0"/>
              <a:t> and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&lt;Z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*, ×&gt;</a:t>
            </a:r>
            <a:r>
              <a:rPr lang="en-US" sz="3200" dirty="0"/>
              <a:t>.</a:t>
            </a:r>
            <a:endParaRPr lang="en-US" sz="4000" dirty="0"/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21904" y="3048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/>
              <a:t>       Alice Side : To sign a message, M: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533400" y="1524000"/>
            <a:ext cx="81876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eaLnBrk="0" hangingPunct="0">
              <a:buFont typeface="Arial" panose="020B0604020202020204" pitchFamily="34" charset="0"/>
              <a:buNone/>
            </a:pPr>
            <a:r>
              <a:rPr lang="en-IN" altLang="en-US" sz="3200" dirty="0"/>
              <a:t>3. Alice genertaes the generator </a:t>
            </a:r>
          </a:p>
          <a:p>
            <a:pPr indent="0" algn="l" eaLnBrk="0" hangingPunct="0">
              <a:buFont typeface="Arial" panose="020B0604020202020204" pitchFamily="34" charset="0"/>
              <a:buNone/>
            </a:pPr>
            <a:r>
              <a:rPr lang="en-IN" altLang="en-US" sz="3200" dirty="0"/>
              <a:t>	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</a:t>
            </a:r>
            <a:r>
              <a:rPr lang="en-US" sz="3200" dirty="0">
                <a:sym typeface="+mn-ea"/>
              </a:rPr>
              <a:t> =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</a:t>
            </a:r>
            <a:r>
              <a:rPr lang="en-US" sz="32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(</a:t>
            </a:r>
            <a:r>
              <a:rPr lang="en-US" sz="32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</a:t>
            </a:r>
            <a:r>
              <a:rPr lang="en-US" sz="32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-1)/</a:t>
            </a:r>
            <a:r>
              <a:rPr lang="en-US" sz="32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q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mod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</a:t>
            </a:r>
            <a:r>
              <a:rPr lang="en-US" sz="3200" dirty="0">
                <a:sym typeface="+mn-ea"/>
              </a:rPr>
              <a:t>, where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</a:t>
            </a:r>
            <a:r>
              <a:rPr lang="en-US" sz="3200" dirty="0">
                <a:sym typeface="+mn-ea"/>
              </a:rPr>
              <a:t> is any integer    </a:t>
            </a:r>
            <a:r>
              <a:rPr lang="en-IN" altLang="en-US" sz="3200" dirty="0">
                <a:sym typeface="+mn-ea"/>
              </a:rPr>
              <a:t>	</a:t>
            </a:r>
            <a:r>
              <a:rPr lang="en-US" sz="3200" dirty="0">
                <a:sym typeface="+mn-ea"/>
              </a:rPr>
              <a:t>with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1&lt;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&lt;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-1</a:t>
            </a:r>
            <a:r>
              <a:rPr lang="en-US" sz="3200" dirty="0">
                <a:sym typeface="+mn-ea"/>
              </a:rPr>
              <a:t>, such that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(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</a:t>
            </a:r>
            <a:r>
              <a:rPr lang="en-US" sz="32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(</a:t>
            </a:r>
            <a:r>
              <a:rPr lang="en-US" sz="32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</a:t>
            </a:r>
            <a:r>
              <a:rPr lang="en-US" sz="32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-1)/</a:t>
            </a:r>
            <a:r>
              <a:rPr lang="en-US" sz="32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q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I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)&gt;1</a:t>
            </a:r>
            <a:endParaRPr lang="en-US" sz="3200" dirty="0"/>
          </a:p>
          <a:p>
            <a:pPr indent="0" algn="l" eaLnBrk="0" hangingPunct="0">
              <a:buFont typeface="Arial" panose="020B0604020202020204" pitchFamily="34" charset="0"/>
              <a:buNone/>
            </a:pPr>
            <a:r>
              <a:rPr lang="en-IN" altLang="en-US" sz="3200" dirty="0"/>
              <a:t>		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= 3 </a:t>
            </a:r>
            <a:endParaRPr lang="en-US" sz="3200" dirty="0"/>
          </a:p>
          <a:p>
            <a:pPr indent="0" algn="l" eaLnBrk="0" hangingPunct="0">
              <a:buFont typeface="Arial" panose="020B0604020202020204" pitchFamily="34" charset="0"/>
              <a:buNone/>
            </a:pPr>
            <a:r>
              <a:rPr lang="en-IN" altLang="en-US" sz="3200" dirty="0"/>
              <a:t>4</a:t>
            </a:r>
            <a:r>
              <a:rPr lang="en-US" sz="3200" dirty="0"/>
              <a:t>.  Alice </a:t>
            </a:r>
            <a:r>
              <a:rPr lang="en-IN" sz="3200" dirty="0"/>
              <a:t>chooses private key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x</a:t>
            </a:r>
            <a:r>
              <a:rPr lang="en-US" sz="3200" i="1" dirty="0">
                <a:latin typeface="Verdana" panose="020B0604030504040204" pitchFamily="34" charset="0"/>
                <a:sym typeface="+mn-ea"/>
              </a:rPr>
              <a:t> </a:t>
            </a:r>
            <a:r>
              <a:rPr lang="en-IN" altLang="en-US" sz="3200" i="1" dirty="0">
                <a:latin typeface="Verdana" panose="020B0604030504040204" pitchFamily="34" charset="0"/>
                <a:sym typeface="+mn-ea"/>
              </a:rPr>
              <a:t>where</a:t>
            </a:r>
            <a:r>
              <a:rPr lang="en-US" sz="3200" dirty="0">
                <a:sym typeface="+mn-ea"/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0&lt;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x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&lt;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q</a:t>
            </a:r>
            <a:r>
              <a:rPr lang="en-IN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.</a:t>
            </a:r>
            <a:endParaRPr lang="en-IN" altLang="en-US" sz="3200" i="1" dirty="0">
              <a:sym typeface="+mn-ea"/>
            </a:endParaRPr>
          </a:p>
          <a:p>
            <a:pPr indent="0" algn="l" eaLnBrk="0" hangingPunct="0">
              <a:buFont typeface="Arial" panose="020B0604020202020204" pitchFamily="34" charset="0"/>
              <a:buNone/>
            </a:pPr>
            <a:r>
              <a:rPr lang="en-IN" altLang="en-US" sz="3200" i="1" dirty="0">
                <a:sym typeface="+mn-ea"/>
              </a:rPr>
              <a:t>		</a:t>
            </a:r>
            <a:r>
              <a:rPr lang="en-IN" alt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x = 2</a:t>
            </a:r>
            <a:endParaRPr lang="en-IN" altLang="en-US" sz="3200" i="1" dirty="0">
              <a:sym typeface="+mn-ea"/>
            </a:endParaRPr>
          </a:p>
          <a:p>
            <a:pPr indent="0" algn="l" eaLnBrk="0" hangingPunct="0">
              <a:buFont typeface="Arial" panose="020B0604020202020204" pitchFamily="34" charset="0"/>
              <a:buNone/>
            </a:pPr>
            <a:r>
              <a:rPr lang="en-IN" altLang="en-US" sz="3200" i="1" dirty="0">
                <a:sym typeface="+mn-ea"/>
              </a:rPr>
              <a:t>5.  Alice Calculates the public key as</a:t>
            </a:r>
          </a:p>
          <a:p>
            <a:pPr indent="0" algn="l" eaLnBrk="0" hangingPunct="0">
              <a:buFont typeface="Arial" panose="020B0604020202020204" pitchFamily="34" charset="0"/>
              <a:buNone/>
            </a:pPr>
            <a:r>
              <a:rPr lang="en-IN" altLang="en-US" sz="3200" i="1" dirty="0">
                <a:sym typeface="+mn-ea"/>
              </a:rPr>
              <a:t>	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y</a:t>
            </a:r>
            <a:r>
              <a:rPr lang="en-US" sz="3200" dirty="0">
                <a:sym typeface="+mn-ea"/>
              </a:rPr>
              <a:t> =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</a:t>
            </a:r>
            <a:r>
              <a:rPr lang="en-US" sz="320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x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mod </a:t>
            </a:r>
            <a:r>
              <a:rPr lang="en-I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q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0" algn="l" eaLnBrk="0" hangingPunct="0">
              <a:buFont typeface="Arial" panose="020B0604020202020204" pitchFamily="34" charset="0"/>
              <a:buNone/>
            </a:pPr>
            <a:r>
              <a:rPr lang="en-IN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	</a:t>
            </a:r>
            <a:r>
              <a:rPr lang="en-IN" alt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y = </a:t>
            </a:r>
            <a:r>
              <a:rPr lang="en-IN" altLang="en-US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3</a:t>
            </a:r>
            <a:r>
              <a:rPr lang="en-IN" altLang="en-US" sz="3200" baseline="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mod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11 =  9 mod 11 = 9</a:t>
            </a:r>
            <a:endParaRPr lang="en-IN" altLang="en-US" sz="3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21904" y="3048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/>
              <a:t>       Alice Side : To sign a message, M: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533400" y="1524000"/>
            <a:ext cx="818769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eaLnBrk="0" hangingPunct="0">
              <a:buFont typeface="Arial" panose="020B0604020202020204" pitchFamily="34" charset="0"/>
              <a:buNone/>
            </a:pPr>
            <a:r>
              <a:rPr lang="en-IN" altLang="en-US" sz="3200" dirty="0"/>
              <a:t>6. Alice’s public key is </a:t>
            </a:r>
            <a:r>
              <a:rPr lang="en-I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(g, y, p, q)</a:t>
            </a:r>
            <a:r>
              <a:rPr lang="en-IN" altLang="en-US" sz="3200" dirty="0"/>
              <a:t>; her private key is </a:t>
            </a:r>
            <a:r>
              <a:rPr lang="en-I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(x).                 Pub = 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(3,9,11,5)    ,  </a:t>
            </a:r>
            <a:r>
              <a:rPr lang="en-I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Priv = 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endParaRPr lang="en-I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0" algn="l" eaLnBrk="0" hangingPunct="0">
              <a:buFont typeface="Arial" panose="020B0604020202020204" pitchFamily="34" charset="0"/>
              <a:buNone/>
            </a:pPr>
            <a:r>
              <a:rPr lang="en-IN" altLang="en-US" sz="3200" dirty="0"/>
              <a:t>7. Alice generates a random secret number , ‘</a:t>
            </a:r>
            <a:r>
              <a:rPr lang="en-I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IN" altLang="en-US" sz="3200" dirty="0"/>
              <a:t>’, less than </a:t>
            </a:r>
            <a:r>
              <a:rPr lang="en-I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IN" altLang="en-US" sz="3200" dirty="0"/>
              <a:t>.		 </a:t>
            </a:r>
            <a:r>
              <a:rPr lang="en-I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= 2</a:t>
            </a:r>
          </a:p>
          <a:p>
            <a:pPr indent="0" algn="l" eaLnBrk="0" hangingPunct="0">
              <a:buFont typeface="Arial" panose="020B0604020202020204" pitchFamily="34" charset="0"/>
              <a:buNone/>
            </a:pPr>
            <a:r>
              <a:rPr lang="en-IN" altLang="en-US" sz="3200" dirty="0"/>
              <a:t>8. Calculate message digest H(M) </a:t>
            </a:r>
            <a:r>
              <a:rPr lang="en-IN" altLang="en-US" sz="3200" dirty="0">
                <a:solidFill>
                  <a:srgbClr val="FF0000"/>
                </a:solidFill>
              </a:rPr>
              <a:t>= 4</a:t>
            </a:r>
            <a:endParaRPr lang="en-IN" altLang="en-US" sz="3200" dirty="0"/>
          </a:p>
          <a:p>
            <a:pPr indent="0" algn="l" eaLnBrk="0" hangingPunct="0">
              <a:buFont typeface="Arial" panose="020B0604020202020204" pitchFamily="34" charset="0"/>
              <a:buNone/>
            </a:pPr>
            <a:r>
              <a:rPr lang="en-IN" altLang="en-US" sz="3200" dirty="0"/>
              <a:t>9. Alice generates </a:t>
            </a:r>
            <a:r>
              <a:rPr lang="en-US" sz="32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Signature = (r, s) </a:t>
            </a:r>
            <a:r>
              <a:rPr lang="en-IN" alt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= (4,1)</a:t>
            </a:r>
            <a:endParaRPr lang="en-IN" altLang="en-US" sz="32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r = (</a:t>
            </a:r>
            <a:r>
              <a:rPr lang="en-US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</a:t>
            </a:r>
            <a:r>
              <a:rPr lang="en-US" sz="3200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k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mod p) mod q </a:t>
            </a:r>
            <a:r>
              <a:rPr lang="en-IN" alt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=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(</a:t>
            </a:r>
            <a:r>
              <a:rPr lang="en-IN" altLang="en-US" sz="3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3</a:t>
            </a:r>
            <a:r>
              <a:rPr lang="en-IN" altLang="en-US" sz="3200" i="1" baseline="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mod </a:t>
            </a:r>
            <a:r>
              <a:rPr lang="en-IN" alt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11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) mod </a:t>
            </a:r>
            <a:r>
              <a:rPr lang="en-IN" alt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5</a:t>
            </a:r>
            <a:r>
              <a:rPr lang="en-IN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IN" alt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=</a:t>
            </a:r>
            <a:r>
              <a:rPr lang="en-IN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IN" alt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4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s = [ k</a:t>
            </a:r>
            <a:r>
              <a:rPr lang="en-US" sz="32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-1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(H(M) </a:t>
            </a:r>
            <a:r>
              <a:rPr lang="en-IN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+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US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xr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) ] mod q </a:t>
            </a:r>
            <a:r>
              <a:rPr lang="en-IN" alt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= 3 (4 +2*4) mod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   = 36 mod 5 = 1</a:t>
            </a:r>
            <a:endParaRPr lang="en-US" sz="32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3200" dirty="0"/>
              <a:t>	</a:t>
            </a:r>
            <a:r>
              <a:rPr lang="en-US" sz="32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k</a:t>
            </a:r>
            <a:r>
              <a:rPr lang="en-US" sz="3200" i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-1 </a:t>
            </a:r>
            <a:r>
              <a:rPr lang="en-IN" altLang="en-US" sz="3200" i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= </a:t>
            </a:r>
            <a:r>
              <a:rPr lang="en-IN" altLang="en-US" sz="32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</a:t>
            </a:r>
            <a:r>
              <a:rPr lang="en-US" sz="3200" i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-1 </a:t>
            </a:r>
            <a:r>
              <a:rPr lang="en-IN" altLang="en-US" sz="32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mod 5 = 3    [2 * 3 mod 5 = 1]</a:t>
            </a:r>
            <a:endParaRPr lang="en-IN" altLang="en-US" sz="3200" i="1" baseline="30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905000"/>
            <a:ext cx="8458200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/>
              <a:t>Principle 1:</a:t>
            </a:r>
            <a:r>
              <a:rPr lang="en-US" sz="2400" dirty="0"/>
              <a:t> The cipher method must not be required to be secret.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Principle 2: </a:t>
            </a:r>
            <a:r>
              <a:rPr lang="en-US" sz="2400" dirty="0"/>
              <a:t>The adversary knows the algorithm.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Principle 3: </a:t>
            </a:r>
            <a:r>
              <a:rPr lang="en-US" sz="2400" dirty="0"/>
              <a:t>The only secret is the key.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7983"/>
            <a:ext cx="9144000" cy="87361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Kerckhoffs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Principles</a:t>
            </a:r>
            <a:r>
              <a:rPr lang="en-US" sz="4000" dirty="0"/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21904" y="304800"/>
            <a:ext cx="96012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/>
              <a:t>       Bob Sides : Verification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560070" y="1541780"/>
            <a:ext cx="818769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I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(g, y, p, q) = 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(3,9,11,5)  , </a:t>
            </a:r>
            <a:r>
              <a:rPr lang="en-I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US" sz="32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(r, s) </a:t>
            </a:r>
            <a:r>
              <a:rPr lang="en-IN" alt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= (4,1) 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H(M) 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= 4</a:t>
            </a:r>
            <a:endParaRPr lang="en-IN" altLang="en-US" sz="3200" dirty="0">
              <a:effectLst/>
              <a:sym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3200" dirty="0">
                <a:effectLst/>
                <a:sym typeface="+mn-ea"/>
              </a:rPr>
              <a:t>1. </a:t>
            </a:r>
            <a:r>
              <a:rPr lang="en-US" sz="3200" dirty="0">
                <a:effectLst/>
                <a:sym typeface="+mn-ea"/>
              </a:rPr>
              <a:t>Bob verifies the signature by computing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	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 = (s)</a:t>
            </a:r>
            <a:r>
              <a:rPr lang="en-US" sz="32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-1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mod q  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=  1 mod 5 = 1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	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</a:t>
            </a:r>
            <a:r>
              <a:rPr lang="en-US" sz="32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= [H(M)w] mod q   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=  4 * 1 mod 5 =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	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</a:t>
            </a:r>
            <a:r>
              <a:rPr lang="en-US" sz="32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= (r)w mod q	 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= 4 * 1 mod 5 =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	v = [(g</a:t>
            </a:r>
            <a:r>
              <a:rPr lang="en-US" sz="32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u1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y</a:t>
            </a:r>
            <a:r>
              <a:rPr lang="en-US" sz="32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u2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) mod p] mod q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	   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=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[(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3</a:t>
            </a:r>
            <a:r>
              <a:rPr lang="en-IN" altLang="en-US" sz="32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4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.9</a:t>
            </a:r>
            <a:r>
              <a:rPr lang="en-IN" altLang="en-US" sz="32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4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) 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11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] 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5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= ((81.6561) %11) %5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	   = 9 mod 5 = 4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3200" dirty="0">
                <a:sym typeface="+mn-ea"/>
              </a:rPr>
              <a:t>			  </a:t>
            </a:r>
            <a:r>
              <a:rPr lang="en-US" sz="32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Test: v = r’</a:t>
            </a:r>
            <a:endParaRPr lang="en-US" sz="32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0" algn="l" eaLnBrk="0" hangingPunct="0">
              <a:buFont typeface="Arial" panose="020B0604020202020204" pitchFamily="34" charset="0"/>
              <a:buNone/>
            </a:pPr>
            <a:r>
              <a:rPr lang="en-IN" altLang="en-US" sz="3200" dirty="0"/>
              <a:t>2. The signature is verifies if </a:t>
            </a:r>
            <a: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v = r’ </a:t>
            </a:r>
            <a:r>
              <a:rPr lang="en-IN" alt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. </a:t>
            </a:r>
            <a:r>
              <a:rPr lang="en-IN" altLang="en-US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4 = 4</a:t>
            </a:r>
            <a:endParaRPr lang="en-US" sz="32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0" algn="l" eaLnBrk="0" hangingPunct="0">
              <a:buFont typeface="Arial" panose="020B0604020202020204" pitchFamily="34" charset="0"/>
              <a:buNone/>
            </a:pPr>
            <a:endParaRPr lang="en-I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93" y="812917"/>
            <a:ext cx="2759373" cy="2830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457200" y="3810000"/>
            <a:ext cx="9601200" cy="102601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Queries ?</a:t>
            </a:r>
            <a:endParaRPr lang="en-US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457200" y="3810000"/>
            <a:ext cx="9601200" cy="102601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 </a:t>
            </a:r>
            <a:r>
              <a:rPr 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You…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7983"/>
            <a:ext cx="9144000" cy="87361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Perfect Secrecy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1434167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Perfect Secrecy: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/>
              <a:t>An encryption scheme (Gen, </a:t>
            </a:r>
            <a:r>
              <a:rPr lang="en-US" sz="2000" dirty="0" err="1"/>
              <a:t>Enc</a:t>
            </a:r>
            <a:r>
              <a:rPr lang="en-US" sz="2000" dirty="0"/>
              <a:t> , Dec) over a message space M is perfectly secret if for every probability distribution over M, every message m ∈ M, and every cipher text c ∈ C for which</a:t>
            </a:r>
            <a:br>
              <a:rPr lang="en-US" sz="2000" dirty="0"/>
            </a:br>
            <a:endParaRPr lang="en-US" sz="2000" dirty="0"/>
          </a:p>
          <a:p>
            <a:r>
              <a:rPr lang="en-US" sz="2400" b="1" dirty="0" err="1"/>
              <a:t>Pr</a:t>
            </a:r>
            <a:r>
              <a:rPr lang="en-US" sz="2400" b="1" dirty="0"/>
              <a:t>[C= c] &gt;0: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53266" y="3468230"/>
            <a:ext cx="4419600" cy="5703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Pr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[M = m | C = c] 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Pr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[M= m] 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327141"/>
            <a:ext cx="1295400" cy="1219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Plaintext</a:t>
            </a:r>
          </a:p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Message Space</a:t>
            </a:r>
          </a:p>
        </p:txBody>
      </p:sp>
      <p:sp>
        <p:nvSpPr>
          <p:cNvPr id="8" name="Oval 7"/>
          <p:cNvSpPr/>
          <p:nvPr/>
        </p:nvSpPr>
        <p:spPr>
          <a:xfrm>
            <a:off x="3505200" y="4267200"/>
            <a:ext cx="1295400" cy="1219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Key Space</a:t>
            </a:r>
          </a:p>
        </p:txBody>
      </p:sp>
      <p:sp>
        <p:nvSpPr>
          <p:cNvPr id="9" name="Oval 8"/>
          <p:cNvSpPr/>
          <p:nvPr/>
        </p:nvSpPr>
        <p:spPr>
          <a:xfrm>
            <a:off x="5986151" y="4331732"/>
            <a:ext cx="1295400" cy="1219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Cipher Message Space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6784" y="54980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|M|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400" y="549806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|K|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76150" y="557426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|C|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14251" y="6093317"/>
            <a:ext cx="4419600" cy="495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Thus,       |M|=|K|=|C|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7983"/>
            <a:ext cx="9144000" cy="87361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One Time Pad(Vernam’s Cipher)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2209800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1434167"/>
            <a:ext cx="83058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dirty="0"/>
              <a:t>The one time pad cipher is defined as follows: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16046" t="20620" r="21988" b="13632"/>
          <a:stretch>
            <a:fillRect/>
          </a:stretch>
        </p:blipFill>
        <p:spPr>
          <a:xfrm>
            <a:off x="203200" y="1748790"/>
            <a:ext cx="7740057" cy="461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2482</Words>
  <Application>Microsoft Office PowerPoint</Application>
  <PresentationFormat>On-screen Show (4:3)</PresentationFormat>
  <Paragraphs>512</Paragraphs>
  <Slides>72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SimSun</vt:lpstr>
      <vt:lpstr>Arial</vt:lpstr>
      <vt:lpstr>Calibri</vt:lpstr>
      <vt:lpstr>Symbol</vt:lpstr>
      <vt:lpstr>Times New Roman</vt:lpstr>
      <vt:lpstr>Verdana</vt:lpstr>
      <vt:lpstr>Wingdings</vt:lpstr>
      <vt:lpstr>Office Theme</vt:lpstr>
      <vt:lpstr>National Institute of Technology, Warangal (Department of Computer Science Engineering)</vt:lpstr>
      <vt:lpstr>Course-Review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Stream Encryption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Institute of Technology, Warangal (Department of Computer Science Engineering)</dc:title>
  <dc:creator>Starc</dc:creator>
  <cp:lastModifiedBy>Admin</cp:lastModifiedBy>
  <cp:revision>111</cp:revision>
  <dcterms:created xsi:type="dcterms:W3CDTF">2017-11-06T07:39:00Z</dcterms:created>
  <dcterms:modified xsi:type="dcterms:W3CDTF">2021-07-11T10:54:02Z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