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6"/>
  </p:notesMasterIdLst>
  <p:sldIdLst>
    <p:sldId id="256" r:id="rId2"/>
    <p:sldId id="283"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85" r:id="rId24"/>
    <p:sldId id="287" r:id="rId25"/>
    <p:sldId id="277" r:id="rId26"/>
    <p:sldId id="288" r:id="rId27"/>
    <p:sldId id="289" r:id="rId28"/>
    <p:sldId id="290" r:id="rId29"/>
    <p:sldId id="292" r:id="rId30"/>
    <p:sldId id="278" r:id="rId31"/>
    <p:sldId id="279" r:id="rId32"/>
    <p:sldId id="280" r:id="rId33"/>
    <p:sldId id="281" r:id="rId34"/>
    <p:sldId id="282" r:id="rId35"/>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434" autoAdjust="0"/>
  </p:normalViewPr>
  <p:slideViewPr>
    <p:cSldViewPr snapToGrid="0">
      <p:cViewPr varScale="1">
        <p:scale>
          <a:sx n="74" d="100"/>
          <a:sy n="74" d="100"/>
        </p:scale>
        <p:origin x="1266"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20969298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495259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3" name="Google Shape;143;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595191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6" name="Google Shape;156;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8054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9" name="Google Shape;169;p1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705486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1" name="Google Shape;181;p1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764766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8" name="Google Shape;188;p1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170137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5" name="Google Shape;195;p1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783454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3" name="Google Shape;203;p1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954747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0" name="Google Shape;210;p1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869186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7" name="Google Shape;217;p1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274904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4" name="Google Shape;224;p1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031799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1" name="Google Shape;91;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528824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1" name="Google Shape;231;p1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816289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9" name="Google Shape;239;p2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5607731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6" name="Google Shape;246;p2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3741436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6" name="Google Shape;246;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744505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6" name="Google Shape;246;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3825389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3" name="Google Shape;253;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4174225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3" name="Google Shape;253;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0517075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3" name="Google Shape;253;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0364825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3" name="Google Shape;253;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7217361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0" name="Google Shape;260;p2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211462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1" name="Google Shape;91;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2934904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p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5" name="Google Shape;285;p2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1985981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p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4" name="Google Shape;304;p2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8171181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p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2" name="Google Shape;332;p2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8386558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p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9" name="Google Shape;339;p2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906032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9" name="Google Shape;99;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042961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7" name="Google Shape;107;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633195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4" name="Google Shape;114;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697184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1" name="Google Shape;121;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455977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8" name="Google Shape;128;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106243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5" name="Google Shape;135;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303590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2"/>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4" name="Google Shape;14;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sz="1400">
              <a:solidFill>
                <a:srgbClr val="FFFFFF"/>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2309018" y="-251619"/>
            <a:ext cx="4525963" cy="82296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4732337" y="2171700"/>
            <a:ext cx="5851525" cy="20574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7"/>
        <p:cNvGrpSpPr/>
        <p:nvPr/>
      </p:nvGrpSpPr>
      <p:grpSpPr>
        <a:xfrm>
          <a:off x="0" y="0"/>
          <a:ext cx="0" cy="0"/>
          <a:chOff x="0" y="0"/>
          <a:chExt cx="0" cy="0"/>
        </a:xfrm>
      </p:grpSpPr>
      <p:sp>
        <p:nvSpPr>
          <p:cNvPr id="18" name="Google Shape;18;p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 name="Google Shape;24;p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5"/>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5"/>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0" name="Google Shape;30;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6"/>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6" name="Google Shape;36;p6"/>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7" name="Google Shape;37;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7"/>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3" name="Google Shape;43;p7"/>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4" name="Google Shape;44;p7"/>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5" name="Google Shape;45;p7"/>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6" name="Google Shape;46;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57" name="Google Shape;57;p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58" name="Google Shape;58;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0"/>
          <p:cNvSpPr>
            <a:spLocks noGrp="1"/>
          </p:cNvSpPr>
          <p:nvPr>
            <p:ph type="pic" idx="2"/>
          </p:nvPr>
        </p:nvSpPr>
        <p:spPr>
          <a:xfrm>
            <a:off x="1792288" y="612775"/>
            <a:ext cx="5486400" cy="4114800"/>
          </a:xfrm>
          <a:prstGeom prst="rect">
            <a:avLst/>
          </a:prstGeom>
          <a:noFill/>
          <a:ln>
            <a:noFill/>
          </a:ln>
        </p:spPr>
        <p:txBody>
          <a:bodyPr spcFirstLastPara="1" wrap="square" lIns="91425" tIns="45700" rIns="91425" bIns="45700" anchor="t" anchorCtr="0">
            <a:noAutofit/>
          </a:bodyPr>
          <a:lstStyle>
            <a:lvl1pPr marR="0" lvl="0" algn="l" rtl="0">
              <a:spcBef>
                <a:spcPts val="64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4" name="Google Shape;64;p1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5" name="Google Shape;65;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0" marR="0" lvl="1" indent="0" algn="ctr" rtl="0">
              <a:spcBef>
                <a:spcPts val="0"/>
              </a:spcBef>
              <a:buNone/>
              <a:defRPr sz="1200" b="0" i="0" u="none" strike="noStrike" cap="none">
                <a:solidFill>
                  <a:srgbClr val="888888"/>
                </a:solidFill>
                <a:latin typeface="Calibri"/>
                <a:ea typeface="Calibri"/>
                <a:cs typeface="Calibri"/>
                <a:sym typeface="Calibri"/>
              </a:defRPr>
            </a:lvl2pPr>
            <a:lvl3pPr marL="0" marR="0" lvl="2" indent="0" algn="ctr" rtl="0">
              <a:spcBef>
                <a:spcPts val="0"/>
              </a:spcBef>
              <a:buNone/>
              <a:defRPr sz="1200" b="0" i="0" u="none" strike="noStrike" cap="none">
                <a:solidFill>
                  <a:srgbClr val="888888"/>
                </a:solidFill>
                <a:latin typeface="Calibri"/>
                <a:ea typeface="Calibri"/>
                <a:cs typeface="Calibri"/>
                <a:sym typeface="Calibri"/>
              </a:defRPr>
            </a:lvl3pPr>
            <a:lvl4pPr marL="0" marR="0" lvl="3" indent="0" algn="ctr" rtl="0">
              <a:spcBef>
                <a:spcPts val="0"/>
              </a:spcBef>
              <a:buNone/>
              <a:defRPr sz="1200" b="0" i="0" u="none" strike="noStrike" cap="none">
                <a:solidFill>
                  <a:srgbClr val="888888"/>
                </a:solidFill>
                <a:latin typeface="Calibri"/>
                <a:ea typeface="Calibri"/>
                <a:cs typeface="Calibri"/>
                <a:sym typeface="Calibri"/>
              </a:defRPr>
            </a:lvl4pPr>
            <a:lvl5pPr marL="0" marR="0" lvl="4" indent="0" algn="ctr" rtl="0">
              <a:spcBef>
                <a:spcPts val="0"/>
              </a:spcBef>
              <a:buNone/>
              <a:defRPr sz="1200" b="0" i="0" u="none" strike="noStrike" cap="none">
                <a:solidFill>
                  <a:srgbClr val="888888"/>
                </a:solidFill>
                <a:latin typeface="Calibri"/>
                <a:ea typeface="Calibri"/>
                <a:cs typeface="Calibri"/>
                <a:sym typeface="Calibri"/>
              </a:defRPr>
            </a:lvl5pPr>
            <a:lvl6pPr marL="0" marR="0" lvl="5" indent="0" algn="ctr" rtl="0">
              <a:spcBef>
                <a:spcPts val="0"/>
              </a:spcBef>
              <a:buNone/>
              <a:defRPr sz="1200" b="0" i="0" u="none" strike="noStrike" cap="none">
                <a:solidFill>
                  <a:srgbClr val="888888"/>
                </a:solidFill>
                <a:latin typeface="Calibri"/>
                <a:ea typeface="Calibri"/>
                <a:cs typeface="Calibri"/>
                <a:sym typeface="Calibri"/>
              </a:defRPr>
            </a:lvl6pPr>
            <a:lvl7pPr marL="0" marR="0" lvl="6" indent="0" algn="ctr" rtl="0">
              <a:spcBef>
                <a:spcPts val="0"/>
              </a:spcBef>
              <a:buNone/>
              <a:defRPr sz="1200" b="0" i="0" u="none" strike="noStrike" cap="none">
                <a:solidFill>
                  <a:srgbClr val="888888"/>
                </a:solidFill>
                <a:latin typeface="Calibri"/>
                <a:ea typeface="Calibri"/>
                <a:cs typeface="Calibri"/>
                <a:sym typeface="Calibri"/>
              </a:defRPr>
            </a:lvl7pPr>
            <a:lvl8pPr marL="0" marR="0" lvl="7" indent="0" algn="ctr" rtl="0">
              <a:spcBef>
                <a:spcPts val="0"/>
              </a:spcBef>
              <a:buNone/>
              <a:defRPr sz="1200" b="0" i="0" u="none" strike="noStrike" cap="none">
                <a:solidFill>
                  <a:srgbClr val="888888"/>
                </a:solidFill>
                <a:latin typeface="Calibri"/>
                <a:ea typeface="Calibri"/>
                <a:cs typeface="Calibri"/>
                <a:sym typeface="Calibri"/>
              </a:defRPr>
            </a:lvl8pPr>
            <a:lvl9pPr marL="0" marR="0" lvl="8" indent="0" algn="ctr" rtl="0">
              <a:spcBef>
                <a:spcPts val="0"/>
              </a:spcBef>
              <a:buNone/>
              <a:defRPr sz="1200" b="0" i="0" u="none" strike="noStrike" cap="none">
                <a:solidFill>
                  <a:srgbClr val="888888"/>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sz="1400">
              <a:solidFill>
                <a:srgbClr val="FFFFFF"/>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3.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3.emf"/></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14.emf"/></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3"/>
          <p:cNvSpPr txBox="1">
            <a:spLocks noGrp="1"/>
          </p:cNvSpPr>
          <p:nvPr>
            <p:ph type="ctrTitle"/>
          </p:nvPr>
        </p:nvSpPr>
        <p:spPr>
          <a:xfrm>
            <a:off x="1219200" y="282575"/>
            <a:ext cx="7772400" cy="14700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3240"/>
              <a:buFont typeface="Calibri"/>
              <a:buNone/>
            </a:pPr>
            <a:r>
              <a:rPr lang="en-US" sz="3240"/>
              <a:t>National Institute of Technology, Warangal</a:t>
            </a:r>
            <a:r>
              <a:rPr lang="en-US" sz="3600"/>
              <a:t/>
            </a:r>
            <a:br>
              <a:rPr lang="en-US" sz="3600"/>
            </a:br>
            <a:r>
              <a:rPr lang="en-US" sz="3959"/>
              <a:t>(</a:t>
            </a:r>
            <a:r>
              <a:rPr lang="en-US" sz="2610" i="1"/>
              <a:t>Department of Computer Science Engineering</a:t>
            </a:r>
            <a:r>
              <a:rPr lang="en-US" sz="3959"/>
              <a:t>)</a:t>
            </a:r>
            <a:endParaRPr sz="3959"/>
          </a:p>
        </p:txBody>
      </p:sp>
      <p:sp>
        <p:nvSpPr>
          <p:cNvPr id="85" name="Google Shape;85;p13"/>
          <p:cNvSpPr txBox="1"/>
          <p:nvPr/>
        </p:nvSpPr>
        <p:spPr>
          <a:xfrm>
            <a:off x="5884572" y="5334000"/>
            <a:ext cx="2895600" cy="96949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900" b="0" i="1" u="none" strike="noStrike" cap="none">
                <a:solidFill>
                  <a:schemeClr val="dk1"/>
                </a:solidFill>
                <a:latin typeface="Calibri"/>
                <a:ea typeface="Calibri"/>
                <a:cs typeface="Calibri"/>
                <a:sym typeface="Calibri"/>
              </a:rPr>
              <a:t>Lecture By:-</a:t>
            </a:r>
            <a:endParaRPr sz="1900" i="1">
              <a:solidFill>
                <a:schemeClr val="dk1"/>
              </a:solidFill>
              <a:latin typeface="Calibri"/>
              <a:ea typeface="Calibri"/>
              <a:cs typeface="Calibri"/>
              <a:sym typeface="Calibri"/>
            </a:endParaRPr>
          </a:p>
          <a:p>
            <a:pPr marL="0" marR="0" lvl="0" indent="0" algn="l" rtl="0">
              <a:spcBef>
                <a:spcPts val="0"/>
              </a:spcBef>
              <a:spcAft>
                <a:spcPts val="0"/>
              </a:spcAft>
              <a:buNone/>
            </a:pPr>
            <a:r>
              <a:rPr lang="en-US" sz="1900" b="1">
                <a:solidFill>
                  <a:schemeClr val="dk1"/>
                </a:solidFill>
                <a:latin typeface="Calibri"/>
                <a:ea typeface="Calibri"/>
                <a:cs typeface="Calibri"/>
                <a:sym typeface="Calibri"/>
              </a:rPr>
              <a:t>Dr R Padmavathy</a:t>
            </a:r>
            <a:endParaRPr sz="1900" b="1">
              <a:solidFill>
                <a:schemeClr val="dk1"/>
              </a:solidFill>
              <a:latin typeface="Calibri"/>
              <a:ea typeface="Calibri"/>
              <a:cs typeface="Calibri"/>
              <a:sym typeface="Calibri"/>
            </a:endParaRPr>
          </a:p>
          <a:p>
            <a:pPr marL="0" marR="0" lvl="0" indent="0" algn="l" rtl="0">
              <a:spcBef>
                <a:spcPts val="0"/>
              </a:spcBef>
              <a:spcAft>
                <a:spcPts val="0"/>
              </a:spcAft>
              <a:buNone/>
            </a:pPr>
            <a:r>
              <a:rPr lang="en-US" sz="1900" b="1">
                <a:solidFill>
                  <a:schemeClr val="dk1"/>
                </a:solidFill>
                <a:latin typeface="Calibri"/>
                <a:ea typeface="Calibri"/>
                <a:cs typeface="Calibri"/>
                <a:sym typeface="Calibri"/>
              </a:rPr>
              <a:t>Dept of CSE, NIT Warangal</a:t>
            </a:r>
            <a:endParaRPr sz="1900" b="1">
              <a:solidFill>
                <a:schemeClr val="dk1"/>
              </a:solidFill>
              <a:latin typeface="Calibri"/>
              <a:ea typeface="Calibri"/>
              <a:cs typeface="Calibri"/>
              <a:sym typeface="Calibri"/>
            </a:endParaRPr>
          </a:p>
        </p:txBody>
      </p:sp>
      <p:sp>
        <p:nvSpPr>
          <p:cNvPr id="86" name="Google Shape;86;p13"/>
          <p:cNvSpPr/>
          <p:nvPr/>
        </p:nvSpPr>
        <p:spPr>
          <a:xfrm>
            <a:off x="0" y="4191000"/>
            <a:ext cx="9144000" cy="933718"/>
          </a:xfrm>
          <a:prstGeom prst="rect">
            <a:avLst/>
          </a:prstGeom>
          <a:solidFill>
            <a:srgbClr val="31859B"/>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4000">
                <a:solidFill>
                  <a:schemeClr val="lt1"/>
                </a:solidFill>
                <a:latin typeface="Calibri"/>
                <a:ea typeface="Calibri"/>
                <a:cs typeface="Calibri"/>
                <a:sym typeface="Calibri"/>
              </a:rPr>
              <a:t>Introduction to Security </a:t>
            </a:r>
            <a:endParaRPr sz="4000">
              <a:solidFill>
                <a:schemeClr val="lt1"/>
              </a:solidFill>
              <a:latin typeface="Calibri"/>
              <a:ea typeface="Calibri"/>
              <a:cs typeface="Calibri"/>
              <a:sym typeface="Calibri"/>
            </a:endParaRPr>
          </a:p>
        </p:txBody>
      </p:sp>
      <p:pic>
        <p:nvPicPr>
          <p:cNvPr id="87" name="Google Shape;87;p13" descr="j0254382"/>
          <p:cNvPicPr preferRelativeResize="0"/>
          <p:nvPr/>
        </p:nvPicPr>
        <p:blipFill rotWithShape="1">
          <a:blip r:embed="rId3">
            <a:alphaModFix/>
          </a:blip>
          <a:srcRect/>
          <a:stretch/>
        </p:blipFill>
        <p:spPr>
          <a:xfrm>
            <a:off x="3994943" y="2286000"/>
            <a:ext cx="1154113" cy="1371600"/>
          </a:xfrm>
          <a:prstGeom prst="rect">
            <a:avLst/>
          </a:prstGeom>
          <a:noFill/>
          <a:ln>
            <a:noFill/>
          </a:ln>
        </p:spPr>
      </p:pic>
      <p:pic>
        <p:nvPicPr>
          <p:cNvPr id="88" name="Google Shape;88;p13"/>
          <p:cNvPicPr preferRelativeResize="0"/>
          <p:nvPr/>
        </p:nvPicPr>
        <p:blipFill rotWithShape="1">
          <a:blip r:embed="rId4">
            <a:alphaModFix/>
          </a:blip>
          <a:srcRect/>
          <a:stretch/>
        </p:blipFill>
        <p:spPr>
          <a:xfrm>
            <a:off x="304800" y="381000"/>
            <a:ext cx="914400" cy="1143000"/>
          </a:xfrm>
          <a:prstGeom prst="rect">
            <a:avLst/>
          </a:prstGeom>
          <a:noFill/>
          <a:ln>
            <a:noFill/>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1"/>
          <p:cNvSpPr/>
          <p:nvPr/>
        </p:nvSpPr>
        <p:spPr>
          <a:xfrm>
            <a:off x="0" y="497983"/>
            <a:ext cx="9144000" cy="873617"/>
          </a:xfrm>
          <a:prstGeom prst="rect">
            <a:avLst/>
          </a:prstGeom>
          <a:solidFill>
            <a:srgbClr val="31859B"/>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3600">
                <a:solidFill>
                  <a:schemeClr val="lt1"/>
                </a:solidFill>
                <a:latin typeface="Calibri"/>
                <a:ea typeface="Calibri"/>
                <a:cs typeface="Calibri"/>
                <a:sym typeface="Calibri"/>
              </a:rPr>
              <a:t>     Security Attacks</a:t>
            </a:r>
            <a:endParaRPr sz="3600">
              <a:solidFill>
                <a:schemeClr val="lt1"/>
              </a:solidFill>
              <a:latin typeface="Calibri"/>
              <a:ea typeface="Calibri"/>
              <a:cs typeface="Calibri"/>
              <a:sym typeface="Calibri"/>
            </a:endParaRPr>
          </a:p>
        </p:txBody>
      </p:sp>
      <p:sp>
        <p:nvSpPr>
          <p:cNvPr id="146" name="Google Shape;146;p21"/>
          <p:cNvSpPr txBox="1"/>
          <p:nvPr/>
        </p:nvSpPr>
        <p:spPr>
          <a:xfrm>
            <a:off x="457200" y="1600200"/>
            <a:ext cx="7572073" cy="14465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Passive Attacks:</a:t>
            </a:r>
            <a:endParaRPr sz="2400" b="1">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A passive attack attempts to learn or make use of information from the</a:t>
            </a:r>
            <a:br>
              <a:rPr lang="en-US" sz="2000">
                <a:solidFill>
                  <a:schemeClr val="dk1"/>
                </a:solidFill>
                <a:latin typeface="Calibri"/>
                <a:ea typeface="Calibri"/>
                <a:cs typeface="Calibri"/>
                <a:sym typeface="Calibri"/>
              </a:rPr>
            </a:br>
            <a:r>
              <a:rPr lang="en-US" sz="2000">
                <a:solidFill>
                  <a:schemeClr val="dk1"/>
                </a:solidFill>
                <a:latin typeface="Calibri"/>
                <a:ea typeface="Calibri"/>
                <a:cs typeface="Calibri"/>
                <a:sym typeface="Calibri"/>
              </a:rPr>
              <a:t>system but does not affect system resources. </a:t>
            </a:r>
            <a:r>
              <a:rPr lang="en-US" sz="2400">
                <a:solidFill>
                  <a:schemeClr val="dk1"/>
                </a:solidFill>
                <a:latin typeface="Calibri"/>
                <a:ea typeface="Calibri"/>
                <a:cs typeface="Calibri"/>
                <a:sym typeface="Calibri"/>
              </a:rPr>
              <a:t/>
            </a:r>
            <a:br>
              <a:rPr lang="en-US" sz="2400">
                <a:solidFill>
                  <a:schemeClr val="dk1"/>
                </a:solidFill>
                <a:latin typeface="Calibri"/>
                <a:ea typeface="Calibri"/>
                <a:cs typeface="Calibri"/>
                <a:sym typeface="Calibri"/>
              </a:rPr>
            </a:br>
            <a:endParaRPr sz="2400" b="1">
              <a:solidFill>
                <a:schemeClr val="dk1"/>
              </a:solidFill>
              <a:latin typeface="Calibri"/>
              <a:ea typeface="Calibri"/>
              <a:cs typeface="Calibri"/>
              <a:sym typeface="Calibri"/>
            </a:endParaRPr>
          </a:p>
        </p:txBody>
      </p:sp>
      <p:pic>
        <p:nvPicPr>
          <p:cNvPr id="147" name="Google Shape;147;p21"/>
          <p:cNvPicPr preferRelativeResize="0"/>
          <p:nvPr/>
        </p:nvPicPr>
        <p:blipFill rotWithShape="1">
          <a:blip r:embed="rId3">
            <a:alphaModFix/>
          </a:blip>
          <a:srcRect/>
          <a:stretch/>
        </p:blipFill>
        <p:spPr>
          <a:xfrm>
            <a:off x="457200" y="2743200"/>
            <a:ext cx="3786036" cy="3696216"/>
          </a:xfrm>
          <a:prstGeom prst="rect">
            <a:avLst/>
          </a:prstGeom>
          <a:noFill/>
          <a:ln>
            <a:noFill/>
          </a:ln>
        </p:spPr>
      </p:pic>
      <p:pic>
        <p:nvPicPr>
          <p:cNvPr id="148" name="Google Shape;148;p21"/>
          <p:cNvPicPr preferRelativeResize="0"/>
          <p:nvPr/>
        </p:nvPicPr>
        <p:blipFill rotWithShape="1">
          <a:blip r:embed="rId4">
            <a:alphaModFix/>
          </a:blip>
          <a:srcRect/>
          <a:stretch/>
        </p:blipFill>
        <p:spPr>
          <a:xfrm>
            <a:off x="4724400" y="2843268"/>
            <a:ext cx="4029989" cy="3296110"/>
          </a:xfrm>
          <a:prstGeom prst="rect">
            <a:avLst/>
          </a:prstGeom>
          <a:noFill/>
          <a:ln>
            <a:noFill/>
          </a:ln>
        </p:spPr>
      </p:pic>
      <p:cxnSp>
        <p:nvCxnSpPr>
          <p:cNvPr id="149" name="Google Shape;149;p21"/>
          <p:cNvCxnSpPr/>
          <p:nvPr/>
        </p:nvCxnSpPr>
        <p:spPr>
          <a:xfrm flipH="1">
            <a:off x="4495799" y="3046750"/>
            <a:ext cx="1" cy="3092628"/>
          </a:xfrm>
          <a:prstGeom prst="straightConnector1">
            <a:avLst/>
          </a:prstGeom>
          <a:noFill/>
          <a:ln w="9525" cap="flat" cmpd="sng">
            <a:solidFill>
              <a:schemeClr val="dk1"/>
            </a:solidFill>
            <a:prstDash val="solid"/>
            <a:round/>
            <a:headEnd type="none" w="sm" len="sm"/>
            <a:tailEnd type="none" w="sm" len="sm"/>
          </a:ln>
        </p:spPr>
      </p:cxnSp>
      <p:sp>
        <p:nvSpPr>
          <p:cNvPr id="150" name="Google Shape;150;p21"/>
          <p:cNvSpPr txBox="1"/>
          <p:nvPr/>
        </p:nvSpPr>
        <p:spPr>
          <a:xfrm>
            <a:off x="1447800" y="6019800"/>
            <a:ext cx="2219134" cy="27699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1">
                <a:solidFill>
                  <a:schemeClr val="dk1"/>
                </a:solidFill>
                <a:latin typeface="Calibri"/>
                <a:ea typeface="Calibri"/>
                <a:cs typeface="Calibri"/>
                <a:sym typeface="Calibri"/>
              </a:rPr>
              <a:t>(a) Release of message contents</a:t>
            </a:r>
            <a:endParaRPr sz="1200" b="1">
              <a:solidFill>
                <a:schemeClr val="dk1"/>
              </a:solidFill>
              <a:latin typeface="Calibri"/>
              <a:ea typeface="Calibri"/>
              <a:cs typeface="Calibri"/>
              <a:sym typeface="Calibri"/>
            </a:endParaRPr>
          </a:p>
        </p:txBody>
      </p:sp>
      <p:sp>
        <p:nvSpPr>
          <p:cNvPr id="151" name="Google Shape;151;p21"/>
          <p:cNvSpPr txBox="1"/>
          <p:nvPr/>
        </p:nvSpPr>
        <p:spPr>
          <a:xfrm>
            <a:off x="6064497" y="6134100"/>
            <a:ext cx="1349793" cy="27699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1">
                <a:solidFill>
                  <a:schemeClr val="dk1"/>
                </a:solidFill>
                <a:latin typeface="Calibri"/>
                <a:ea typeface="Calibri"/>
                <a:cs typeface="Calibri"/>
                <a:sym typeface="Calibri"/>
              </a:rPr>
              <a:t>(b) Traffic Analysis</a:t>
            </a:r>
            <a:endParaRPr sz="1200" b="1">
              <a:solidFill>
                <a:schemeClr val="dk1"/>
              </a:solidFill>
              <a:latin typeface="Calibri"/>
              <a:ea typeface="Calibri"/>
              <a:cs typeface="Calibri"/>
              <a:sym typeface="Calibri"/>
            </a:endParaRPr>
          </a:p>
        </p:txBody>
      </p:sp>
      <p:pic>
        <p:nvPicPr>
          <p:cNvPr id="152" name="Google Shape;152;p21"/>
          <p:cNvPicPr preferRelativeResize="0"/>
          <p:nvPr/>
        </p:nvPicPr>
        <p:blipFill rotWithShape="1">
          <a:blip r:embed="rId5">
            <a:alphaModFix/>
          </a:blip>
          <a:srcRect/>
          <a:stretch/>
        </p:blipFill>
        <p:spPr>
          <a:xfrm>
            <a:off x="7239000" y="5410200"/>
            <a:ext cx="2209800" cy="1447800"/>
          </a:xfrm>
          <a:prstGeom prst="rect">
            <a:avLst/>
          </a:prstGeom>
          <a:noFill/>
          <a:ln>
            <a:noFill/>
          </a:ln>
        </p:spPr>
      </p:pic>
      <p:sp>
        <p:nvSpPr>
          <p:cNvPr id="153" name="Google Shape;153;p21"/>
          <p:cNvSpPr txBox="1"/>
          <p:nvPr/>
        </p:nvSpPr>
        <p:spPr>
          <a:xfrm>
            <a:off x="8029273" y="5872490"/>
            <a:ext cx="470000" cy="26161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100" b="1">
                <a:solidFill>
                  <a:schemeClr val="dk1"/>
                </a:solidFill>
                <a:latin typeface="Calibri"/>
                <a:ea typeface="Calibri"/>
                <a:cs typeface="Calibri"/>
                <a:sym typeface="Calibri"/>
              </a:rPr>
              <a:t>Alice</a:t>
            </a:r>
            <a:endParaRPr sz="1100" b="1">
              <a:solidFill>
                <a:schemeClr val="dk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pic>
        <p:nvPicPr>
          <p:cNvPr id="158" name="Google Shape;158;p22"/>
          <p:cNvPicPr preferRelativeResize="0"/>
          <p:nvPr/>
        </p:nvPicPr>
        <p:blipFill rotWithShape="1">
          <a:blip r:embed="rId3">
            <a:alphaModFix/>
          </a:blip>
          <a:srcRect/>
          <a:stretch/>
        </p:blipFill>
        <p:spPr>
          <a:xfrm>
            <a:off x="5019004" y="4886252"/>
            <a:ext cx="3362996" cy="1047896"/>
          </a:xfrm>
          <a:prstGeom prst="rect">
            <a:avLst/>
          </a:prstGeom>
          <a:noFill/>
          <a:ln>
            <a:noFill/>
          </a:ln>
        </p:spPr>
      </p:pic>
      <p:pic>
        <p:nvPicPr>
          <p:cNvPr id="159" name="Google Shape;159;p22"/>
          <p:cNvPicPr preferRelativeResize="0"/>
          <p:nvPr/>
        </p:nvPicPr>
        <p:blipFill rotWithShape="1">
          <a:blip r:embed="rId4">
            <a:alphaModFix/>
          </a:blip>
          <a:srcRect/>
          <a:stretch/>
        </p:blipFill>
        <p:spPr>
          <a:xfrm>
            <a:off x="4902853" y="2410496"/>
            <a:ext cx="3441047" cy="2781688"/>
          </a:xfrm>
          <a:prstGeom prst="rect">
            <a:avLst/>
          </a:prstGeom>
          <a:noFill/>
          <a:ln>
            <a:noFill/>
          </a:ln>
        </p:spPr>
      </p:pic>
      <p:sp>
        <p:nvSpPr>
          <p:cNvPr id="160" name="Google Shape;160;p22"/>
          <p:cNvSpPr/>
          <p:nvPr/>
        </p:nvSpPr>
        <p:spPr>
          <a:xfrm>
            <a:off x="0" y="497983"/>
            <a:ext cx="9144000" cy="873617"/>
          </a:xfrm>
          <a:prstGeom prst="rect">
            <a:avLst/>
          </a:prstGeom>
          <a:solidFill>
            <a:srgbClr val="31859B"/>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3600">
                <a:solidFill>
                  <a:schemeClr val="lt1"/>
                </a:solidFill>
                <a:latin typeface="Calibri"/>
                <a:ea typeface="Calibri"/>
                <a:cs typeface="Calibri"/>
                <a:sym typeface="Calibri"/>
              </a:rPr>
              <a:t>      Security Attacks</a:t>
            </a:r>
            <a:endParaRPr sz="3600">
              <a:solidFill>
                <a:schemeClr val="lt1"/>
              </a:solidFill>
              <a:latin typeface="Calibri"/>
              <a:ea typeface="Calibri"/>
              <a:cs typeface="Calibri"/>
              <a:sym typeface="Calibri"/>
            </a:endParaRPr>
          </a:p>
        </p:txBody>
      </p:sp>
      <p:pic>
        <p:nvPicPr>
          <p:cNvPr id="161" name="Google Shape;161;p22"/>
          <p:cNvPicPr preferRelativeResize="0"/>
          <p:nvPr/>
        </p:nvPicPr>
        <p:blipFill rotWithShape="1">
          <a:blip r:embed="rId5">
            <a:alphaModFix/>
          </a:blip>
          <a:srcRect/>
          <a:stretch/>
        </p:blipFill>
        <p:spPr>
          <a:xfrm>
            <a:off x="7239000" y="5486400"/>
            <a:ext cx="2209800" cy="1447800"/>
          </a:xfrm>
          <a:prstGeom prst="rect">
            <a:avLst/>
          </a:prstGeom>
          <a:noFill/>
          <a:ln>
            <a:noFill/>
          </a:ln>
        </p:spPr>
      </p:pic>
      <p:sp>
        <p:nvSpPr>
          <p:cNvPr id="162" name="Google Shape;162;p22"/>
          <p:cNvSpPr txBox="1"/>
          <p:nvPr/>
        </p:nvSpPr>
        <p:spPr>
          <a:xfrm>
            <a:off x="457200" y="1597967"/>
            <a:ext cx="8382000" cy="113877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Active Attacks:</a:t>
            </a:r>
            <a:endParaRPr sz="2400" b="1">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An active attack attempts to alter system resources or affect their operation. </a:t>
            </a:r>
            <a:r>
              <a:rPr lang="en-US" sz="2400">
                <a:solidFill>
                  <a:schemeClr val="dk1"/>
                </a:solidFill>
                <a:latin typeface="Calibri"/>
                <a:ea typeface="Calibri"/>
                <a:cs typeface="Calibri"/>
                <a:sym typeface="Calibri"/>
              </a:rPr>
              <a:t/>
            </a:r>
            <a:br>
              <a:rPr lang="en-US" sz="2400">
                <a:solidFill>
                  <a:schemeClr val="dk1"/>
                </a:solidFill>
                <a:latin typeface="Calibri"/>
                <a:ea typeface="Calibri"/>
                <a:cs typeface="Calibri"/>
                <a:sym typeface="Calibri"/>
              </a:rPr>
            </a:br>
            <a:endParaRPr sz="2400" b="1">
              <a:solidFill>
                <a:schemeClr val="dk1"/>
              </a:solidFill>
              <a:latin typeface="Calibri"/>
              <a:ea typeface="Calibri"/>
              <a:cs typeface="Calibri"/>
              <a:sym typeface="Calibri"/>
            </a:endParaRPr>
          </a:p>
        </p:txBody>
      </p:sp>
      <p:pic>
        <p:nvPicPr>
          <p:cNvPr id="163" name="Google Shape;163;p22"/>
          <p:cNvPicPr preferRelativeResize="0"/>
          <p:nvPr/>
        </p:nvPicPr>
        <p:blipFill rotWithShape="1">
          <a:blip r:embed="rId6">
            <a:alphaModFix/>
          </a:blip>
          <a:srcRect/>
          <a:stretch/>
        </p:blipFill>
        <p:spPr>
          <a:xfrm>
            <a:off x="304800" y="2438400"/>
            <a:ext cx="3886200" cy="3486637"/>
          </a:xfrm>
          <a:prstGeom prst="rect">
            <a:avLst/>
          </a:prstGeom>
          <a:noFill/>
          <a:ln>
            <a:noFill/>
          </a:ln>
        </p:spPr>
      </p:pic>
      <p:cxnSp>
        <p:nvCxnSpPr>
          <p:cNvPr id="164" name="Google Shape;164;p22"/>
          <p:cNvCxnSpPr/>
          <p:nvPr/>
        </p:nvCxnSpPr>
        <p:spPr>
          <a:xfrm>
            <a:off x="4495800" y="2438400"/>
            <a:ext cx="0" cy="3695700"/>
          </a:xfrm>
          <a:prstGeom prst="straightConnector1">
            <a:avLst/>
          </a:prstGeom>
          <a:noFill/>
          <a:ln w="9525" cap="flat" cmpd="sng">
            <a:solidFill>
              <a:schemeClr val="dk1"/>
            </a:solidFill>
            <a:prstDash val="solid"/>
            <a:round/>
            <a:headEnd type="none" w="sm" len="sm"/>
            <a:tailEnd type="none" w="sm" len="sm"/>
          </a:ln>
        </p:spPr>
      </p:cxnSp>
      <p:sp>
        <p:nvSpPr>
          <p:cNvPr id="165" name="Google Shape;165;p22"/>
          <p:cNvSpPr txBox="1"/>
          <p:nvPr/>
        </p:nvSpPr>
        <p:spPr>
          <a:xfrm>
            <a:off x="6271095" y="5681990"/>
            <a:ext cx="789960" cy="27699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1">
                <a:solidFill>
                  <a:schemeClr val="dk1"/>
                </a:solidFill>
                <a:latin typeface="Calibri"/>
                <a:ea typeface="Calibri"/>
                <a:cs typeface="Calibri"/>
                <a:sym typeface="Calibri"/>
              </a:rPr>
              <a:t>(b) Reply </a:t>
            </a:r>
            <a:endParaRPr sz="1200" b="1">
              <a:solidFill>
                <a:schemeClr val="dk1"/>
              </a:solidFill>
              <a:latin typeface="Calibri"/>
              <a:ea typeface="Calibri"/>
              <a:cs typeface="Calibri"/>
              <a:sym typeface="Calibri"/>
            </a:endParaRPr>
          </a:p>
        </p:txBody>
      </p:sp>
      <p:sp>
        <p:nvSpPr>
          <p:cNvPr id="166" name="Google Shape;166;p22"/>
          <p:cNvSpPr txBox="1"/>
          <p:nvPr/>
        </p:nvSpPr>
        <p:spPr>
          <a:xfrm>
            <a:off x="1676400" y="5681990"/>
            <a:ext cx="1192762" cy="27699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1">
                <a:solidFill>
                  <a:schemeClr val="dk1"/>
                </a:solidFill>
                <a:latin typeface="Calibri"/>
                <a:ea typeface="Calibri"/>
                <a:cs typeface="Calibri"/>
                <a:sym typeface="Calibri"/>
              </a:rPr>
              <a:t>(a) Masquerade</a:t>
            </a:r>
            <a:endParaRPr sz="1200" b="1">
              <a:solidFill>
                <a:schemeClr val="dk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pic>
        <p:nvPicPr>
          <p:cNvPr id="171" name="Google Shape;171;p23"/>
          <p:cNvPicPr preferRelativeResize="0"/>
          <p:nvPr/>
        </p:nvPicPr>
        <p:blipFill rotWithShape="1">
          <a:blip r:embed="rId3">
            <a:alphaModFix/>
          </a:blip>
          <a:srcRect/>
          <a:stretch/>
        </p:blipFill>
        <p:spPr>
          <a:xfrm>
            <a:off x="4724400" y="2286000"/>
            <a:ext cx="3810000" cy="3670171"/>
          </a:xfrm>
          <a:prstGeom prst="rect">
            <a:avLst/>
          </a:prstGeom>
          <a:noFill/>
          <a:ln>
            <a:noFill/>
          </a:ln>
        </p:spPr>
      </p:pic>
      <p:sp>
        <p:nvSpPr>
          <p:cNvPr id="172" name="Google Shape;172;p23"/>
          <p:cNvSpPr/>
          <p:nvPr/>
        </p:nvSpPr>
        <p:spPr>
          <a:xfrm>
            <a:off x="0" y="497983"/>
            <a:ext cx="9144000" cy="873617"/>
          </a:xfrm>
          <a:prstGeom prst="rect">
            <a:avLst/>
          </a:prstGeom>
          <a:solidFill>
            <a:srgbClr val="31859B"/>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3600">
                <a:solidFill>
                  <a:schemeClr val="lt1"/>
                </a:solidFill>
                <a:latin typeface="Calibri"/>
                <a:ea typeface="Calibri"/>
                <a:cs typeface="Calibri"/>
                <a:sym typeface="Calibri"/>
              </a:rPr>
              <a:t>      Security Attacks</a:t>
            </a:r>
            <a:endParaRPr sz="3600">
              <a:solidFill>
                <a:schemeClr val="lt1"/>
              </a:solidFill>
              <a:latin typeface="Calibri"/>
              <a:ea typeface="Calibri"/>
              <a:cs typeface="Calibri"/>
              <a:sym typeface="Calibri"/>
            </a:endParaRPr>
          </a:p>
        </p:txBody>
      </p:sp>
      <p:pic>
        <p:nvPicPr>
          <p:cNvPr id="173" name="Google Shape;173;p23"/>
          <p:cNvPicPr preferRelativeResize="0"/>
          <p:nvPr/>
        </p:nvPicPr>
        <p:blipFill rotWithShape="1">
          <a:blip r:embed="rId4">
            <a:alphaModFix/>
          </a:blip>
          <a:srcRect/>
          <a:stretch/>
        </p:blipFill>
        <p:spPr>
          <a:xfrm>
            <a:off x="7239000" y="5410200"/>
            <a:ext cx="2209800" cy="1447800"/>
          </a:xfrm>
          <a:prstGeom prst="rect">
            <a:avLst/>
          </a:prstGeom>
          <a:noFill/>
          <a:ln>
            <a:noFill/>
          </a:ln>
        </p:spPr>
      </p:pic>
      <p:sp>
        <p:nvSpPr>
          <p:cNvPr id="174" name="Google Shape;174;p23"/>
          <p:cNvSpPr txBox="1"/>
          <p:nvPr/>
        </p:nvSpPr>
        <p:spPr>
          <a:xfrm>
            <a:off x="457200" y="1597967"/>
            <a:ext cx="8382000" cy="113877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Active Attacks:</a:t>
            </a:r>
            <a:endParaRPr sz="2400" b="1">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An active attack attempts to alter system resources or affect their operation. </a:t>
            </a:r>
            <a:r>
              <a:rPr lang="en-US" sz="2400">
                <a:solidFill>
                  <a:schemeClr val="dk1"/>
                </a:solidFill>
                <a:latin typeface="Calibri"/>
                <a:ea typeface="Calibri"/>
                <a:cs typeface="Calibri"/>
                <a:sym typeface="Calibri"/>
              </a:rPr>
              <a:t/>
            </a:r>
            <a:br>
              <a:rPr lang="en-US" sz="2400">
                <a:solidFill>
                  <a:schemeClr val="dk1"/>
                </a:solidFill>
                <a:latin typeface="Calibri"/>
                <a:ea typeface="Calibri"/>
                <a:cs typeface="Calibri"/>
                <a:sym typeface="Calibri"/>
              </a:rPr>
            </a:br>
            <a:endParaRPr sz="2400" b="1">
              <a:solidFill>
                <a:schemeClr val="dk1"/>
              </a:solidFill>
              <a:latin typeface="Calibri"/>
              <a:ea typeface="Calibri"/>
              <a:cs typeface="Calibri"/>
              <a:sym typeface="Calibri"/>
            </a:endParaRPr>
          </a:p>
        </p:txBody>
      </p:sp>
      <p:cxnSp>
        <p:nvCxnSpPr>
          <p:cNvPr id="175" name="Google Shape;175;p23"/>
          <p:cNvCxnSpPr/>
          <p:nvPr/>
        </p:nvCxnSpPr>
        <p:spPr>
          <a:xfrm>
            <a:off x="4495800" y="2438400"/>
            <a:ext cx="0" cy="3695700"/>
          </a:xfrm>
          <a:prstGeom prst="straightConnector1">
            <a:avLst/>
          </a:prstGeom>
          <a:noFill/>
          <a:ln w="9525" cap="flat" cmpd="sng">
            <a:solidFill>
              <a:schemeClr val="dk1"/>
            </a:solidFill>
            <a:prstDash val="solid"/>
            <a:round/>
            <a:headEnd type="none" w="sm" len="sm"/>
            <a:tailEnd type="none" w="sm" len="sm"/>
          </a:ln>
        </p:spPr>
      </p:cxnSp>
      <p:pic>
        <p:nvPicPr>
          <p:cNvPr id="176" name="Google Shape;176;p23"/>
          <p:cNvPicPr preferRelativeResize="0"/>
          <p:nvPr/>
        </p:nvPicPr>
        <p:blipFill rotWithShape="1">
          <a:blip r:embed="rId5">
            <a:alphaModFix/>
          </a:blip>
          <a:srcRect/>
          <a:stretch/>
        </p:blipFill>
        <p:spPr>
          <a:xfrm>
            <a:off x="447216" y="2469524"/>
            <a:ext cx="3743784" cy="3562847"/>
          </a:xfrm>
          <a:prstGeom prst="rect">
            <a:avLst/>
          </a:prstGeom>
          <a:noFill/>
          <a:ln>
            <a:noFill/>
          </a:ln>
        </p:spPr>
      </p:pic>
      <p:sp>
        <p:nvSpPr>
          <p:cNvPr id="177" name="Google Shape;177;p23"/>
          <p:cNvSpPr txBox="1"/>
          <p:nvPr/>
        </p:nvSpPr>
        <p:spPr>
          <a:xfrm>
            <a:off x="5958738" y="5638800"/>
            <a:ext cx="1356462" cy="26161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100" b="1">
                <a:solidFill>
                  <a:schemeClr val="dk1"/>
                </a:solidFill>
                <a:latin typeface="Calibri"/>
                <a:ea typeface="Calibri"/>
                <a:cs typeface="Calibri"/>
                <a:sym typeface="Calibri"/>
              </a:rPr>
              <a:t>(d) Denial of Service</a:t>
            </a:r>
            <a:endParaRPr sz="1100" b="1">
              <a:solidFill>
                <a:schemeClr val="dk1"/>
              </a:solidFill>
              <a:latin typeface="Calibri"/>
              <a:ea typeface="Calibri"/>
              <a:cs typeface="Calibri"/>
              <a:sym typeface="Calibri"/>
            </a:endParaRPr>
          </a:p>
        </p:txBody>
      </p:sp>
      <p:sp>
        <p:nvSpPr>
          <p:cNvPr id="178" name="Google Shape;178;p23"/>
          <p:cNvSpPr txBox="1"/>
          <p:nvPr/>
        </p:nvSpPr>
        <p:spPr>
          <a:xfrm>
            <a:off x="1371600" y="5681990"/>
            <a:ext cx="1813317" cy="26161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100" b="1">
                <a:solidFill>
                  <a:schemeClr val="dk1"/>
                </a:solidFill>
                <a:latin typeface="Calibri"/>
                <a:ea typeface="Calibri"/>
                <a:cs typeface="Calibri"/>
                <a:sym typeface="Calibri"/>
              </a:rPr>
              <a:t>(c) Modification of Message</a:t>
            </a:r>
            <a:endParaRPr sz="1100" b="1">
              <a:solidFill>
                <a:schemeClr val="dk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4"/>
          <p:cNvSpPr/>
          <p:nvPr/>
        </p:nvSpPr>
        <p:spPr>
          <a:xfrm>
            <a:off x="0" y="497983"/>
            <a:ext cx="9144000" cy="873617"/>
          </a:xfrm>
          <a:prstGeom prst="rect">
            <a:avLst/>
          </a:prstGeom>
          <a:solidFill>
            <a:srgbClr val="31859B"/>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3600">
                <a:solidFill>
                  <a:schemeClr val="lt1"/>
                </a:solidFill>
                <a:latin typeface="Calibri"/>
                <a:ea typeface="Calibri"/>
                <a:cs typeface="Calibri"/>
                <a:sym typeface="Calibri"/>
              </a:rPr>
              <a:t>    </a:t>
            </a:r>
            <a:r>
              <a:rPr lang="en-US" sz="3600" b="1">
                <a:solidFill>
                  <a:schemeClr val="lt1"/>
                </a:solidFill>
                <a:latin typeface="Calibri"/>
                <a:ea typeface="Calibri"/>
                <a:cs typeface="Calibri"/>
                <a:sym typeface="Calibri"/>
              </a:rPr>
              <a:t>Cryptographic Security</a:t>
            </a:r>
            <a:endParaRPr sz="3600">
              <a:solidFill>
                <a:schemeClr val="lt1"/>
              </a:solidFill>
              <a:latin typeface="Calibri"/>
              <a:ea typeface="Calibri"/>
              <a:cs typeface="Calibri"/>
              <a:sym typeface="Calibri"/>
            </a:endParaRPr>
          </a:p>
        </p:txBody>
      </p:sp>
      <p:pic>
        <p:nvPicPr>
          <p:cNvPr id="184" name="Google Shape;184;p24"/>
          <p:cNvPicPr preferRelativeResize="0"/>
          <p:nvPr/>
        </p:nvPicPr>
        <p:blipFill rotWithShape="1">
          <a:blip r:embed="rId3">
            <a:alphaModFix/>
          </a:blip>
          <a:srcRect/>
          <a:stretch/>
        </p:blipFill>
        <p:spPr>
          <a:xfrm>
            <a:off x="7239000" y="5410200"/>
            <a:ext cx="2209800" cy="1447800"/>
          </a:xfrm>
          <a:prstGeom prst="rect">
            <a:avLst/>
          </a:prstGeom>
          <a:noFill/>
          <a:ln>
            <a:noFill/>
          </a:ln>
        </p:spPr>
      </p:pic>
      <p:sp>
        <p:nvSpPr>
          <p:cNvPr id="185" name="Google Shape;185;p24"/>
          <p:cNvSpPr txBox="1"/>
          <p:nvPr/>
        </p:nvSpPr>
        <p:spPr>
          <a:xfrm>
            <a:off x="533400" y="1828800"/>
            <a:ext cx="8153400" cy="2692019"/>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en-US" sz="2300">
                <a:solidFill>
                  <a:schemeClr val="dk1"/>
                </a:solidFill>
                <a:latin typeface="Calibri"/>
                <a:ea typeface="Calibri"/>
                <a:cs typeface="Calibri"/>
                <a:sym typeface="Calibri"/>
              </a:rPr>
              <a:t>How can we develop strong cryptosystems </a:t>
            </a:r>
            <a:r>
              <a:rPr lang="en-US" sz="2300" b="1">
                <a:solidFill>
                  <a:schemeClr val="dk1"/>
                </a:solidFill>
                <a:latin typeface="Calibri"/>
                <a:ea typeface="Calibri"/>
                <a:cs typeface="Calibri"/>
                <a:sym typeface="Calibri"/>
              </a:rPr>
              <a:t>that can be practically used?</a:t>
            </a:r>
            <a:br>
              <a:rPr lang="en-US" sz="2300" b="1">
                <a:solidFill>
                  <a:schemeClr val="dk1"/>
                </a:solidFill>
                <a:latin typeface="Calibri"/>
                <a:ea typeface="Calibri"/>
                <a:cs typeface="Calibri"/>
                <a:sym typeface="Calibri"/>
              </a:rPr>
            </a:br>
            <a:r>
              <a:rPr lang="en-US" sz="2300">
                <a:solidFill>
                  <a:schemeClr val="dk1"/>
                </a:solidFill>
                <a:latin typeface="Calibri"/>
                <a:ea typeface="Calibri"/>
                <a:cs typeface="Calibri"/>
                <a:sym typeface="Calibri"/>
              </a:rPr>
              <a:t>• Should be based on </a:t>
            </a:r>
            <a:r>
              <a:rPr lang="en-US" sz="2300" b="1">
                <a:solidFill>
                  <a:schemeClr val="dk1"/>
                </a:solidFill>
                <a:latin typeface="Calibri"/>
                <a:ea typeface="Calibri"/>
                <a:cs typeface="Calibri"/>
                <a:sym typeface="Calibri"/>
              </a:rPr>
              <a:t>strong </a:t>
            </a:r>
            <a:r>
              <a:rPr lang="en-US" sz="2300">
                <a:solidFill>
                  <a:schemeClr val="dk1"/>
                </a:solidFill>
                <a:latin typeface="Calibri"/>
                <a:ea typeface="Calibri"/>
                <a:cs typeface="Calibri"/>
                <a:sym typeface="Calibri"/>
              </a:rPr>
              <a:t>mathematical primitives.</a:t>
            </a:r>
            <a:br>
              <a:rPr lang="en-US" sz="2300">
                <a:solidFill>
                  <a:schemeClr val="dk1"/>
                </a:solidFill>
                <a:latin typeface="Calibri"/>
                <a:ea typeface="Calibri"/>
                <a:cs typeface="Calibri"/>
                <a:sym typeface="Calibri"/>
              </a:rPr>
            </a:br>
            <a:r>
              <a:rPr lang="en-US" sz="2300">
                <a:solidFill>
                  <a:schemeClr val="dk1"/>
                </a:solidFill>
                <a:latin typeface="Calibri"/>
                <a:ea typeface="Calibri"/>
                <a:cs typeface="Calibri"/>
                <a:sym typeface="Calibri"/>
              </a:rPr>
              <a:t>• Should be able to resist </a:t>
            </a:r>
            <a:r>
              <a:rPr lang="en-US" sz="2300" b="1">
                <a:solidFill>
                  <a:schemeClr val="dk1"/>
                </a:solidFill>
                <a:latin typeface="Calibri"/>
                <a:ea typeface="Calibri"/>
                <a:cs typeface="Calibri"/>
                <a:sym typeface="Calibri"/>
              </a:rPr>
              <a:t>known attacks.</a:t>
            </a:r>
            <a:r>
              <a:rPr lang="en-US" sz="2300">
                <a:solidFill>
                  <a:schemeClr val="dk1"/>
                </a:solidFill>
                <a:latin typeface="Calibri"/>
                <a:ea typeface="Calibri"/>
                <a:cs typeface="Calibri"/>
                <a:sym typeface="Calibri"/>
              </a:rPr>
              <a:t> </a:t>
            </a:r>
            <a:br>
              <a:rPr lang="en-US" sz="2300">
                <a:solidFill>
                  <a:schemeClr val="dk1"/>
                </a:solidFill>
                <a:latin typeface="Calibri"/>
                <a:ea typeface="Calibri"/>
                <a:cs typeface="Calibri"/>
                <a:sym typeface="Calibri"/>
              </a:rPr>
            </a:br>
            <a:endParaRPr sz="2300">
              <a:solidFill>
                <a:schemeClr val="dk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5"/>
          <p:cNvSpPr/>
          <p:nvPr/>
        </p:nvSpPr>
        <p:spPr>
          <a:xfrm>
            <a:off x="0" y="497983"/>
            <a:ext cx="9144000" cy="873617"/>
          </a:xfrm>
          <a:prstGeom prst="rect">
            <a:avLst/>
          </a:prstGeom>
          <a:solidFill>
            <a:srgbClr val="31859B"/>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3600">
                <a:solidFill>
                  <a:schemeClr val="lt1"/>
                </a:solidFill>
                <a:latin typeface="Calibri"/>
                <a:ea typeface="Calibri"/>
                <a:cs typeface="Calibri"/>
                <a:sym typeface="Calibri"/>
              </a:rPr>
              <a:t>    </a:t>
            </a:r>
            <a:r>
              <a:rPr lang="en-US" sz="3600" b="1">
                <a:solidFill>
                  <a:schemeClr val="lt1"/>
                </a:solidFill>
                <a:latin typeface="Calibri"/>
                <a:ea typeface="Calibri"/>
                <a:cs typeface="Calibri"/>
                <a:sym typeface="Calibri"/>
              </a:rPr>
              <a:t>Cryptographic Security (Attacks)</a:t>
            </a:r>
            <a:endParaRPr sz="3600">
              <a:solidFill>
                <a:schemeClr val="lt1"/>
              </a:solidFill>
              <a:latin typeface="Calibri"/>
              <a:ea typeface="Calibri"/>
              <a:cs typeface="Calibri"/>
              <a:sym typeface="Calibri"/>
            </a:endParaRPr>
          </a:p>
        </p:txBody>
      </p:sp>
      <p:pic>
        <p:nvPicPr>
          <p:cNvPr id="191" name="Google Shape;191;p25"/>
          <p:cNvPicPr preferRelativeResize="0"/>
          <p:nvPr/>
        </p:nvPicPr>
        <p:blipFill rotWithShape="1">
          <a:blip r:embed="rId3">
            <a:alphaModFix/>
          </a:blip>
          <a:srcRect/>
          <a:stretch/>
        </p:blipFill>
        <p:spPr>
          <a:xfrm>
            <a:off x="7239000" y="5410200"/>
            <a:ext cx="2209800" cy="1447800"/>
          </a:xfrm>
          <a:prstGeom prst="rect">
            <a:avLst/>
          </a:prstGeom>
          <a:noFill/>
          <a:ln>
            <a:noFill/>
          </a:ln>
        </p:spPr>
      </p:pic>
      <p:sp>
        <p:nvSpPr>
          <p:cNvPr id="192" name="Google Shape;192;p25"/>
          <p:cNvSpPr txBox="1"/>
          <p:nvPr/>
        </p:nvSpPr>
        <p:spPr>
          <a:xfrm>
            <a:off x="419100" y="1676400"/>
            <a:ext cx="8305800" cy="4524315"/>
          </a:xfrm>
          <a:prstGeom prst="rect">
            <a:avLst/>
          </a:prstGeom>
          <a:noFill/>
          <a:ln>
            <a:noFill/>
          </a:ln>
        </p:spPr>
        <p:txBody>
          <a:bodyPr spcFirstLastPara="1" wrap="square" lIns="91425" tIns="45700" rIns="91425" bIns="45700" anchor="t" anchorCtr="0">
            <a:noAutofit/>
          </a:bodyPr>
          <a:lstStyle/>
          <a:p>
            <a:pPr marL="457200" marR="0" lvl="0" indent="-457200" algn="l" rtl="0">
              <a:lnSpc>
                <a:spcPct val="150000"/>
              </a:lnSpc>
              <a:spcBef>
                <a:spcPts val="0"/>
              </a:spcBef>
              <a:spcAft>
                <a:spcPts val="0"/>
              </a:spcAft>
              <a:buClr>
                <a:schemeClr val="dk1"/>
              </a:buClr>
              <a:buSzPts val="2400"/>
              <a:buFont typeface="Calibri"/>
              <a:buAutoNum type="arabicPeriod"/>
            </a:pPr>
            <a:r>
              <a:rPr lang="en-US" sz="2400" b="1">
                <a:solidFill>
                  <a:schemeClr val="dk1"/>
                </a:solidFill>
                <a:latin typeface="Calibri"/>
                <a:ea typeface="Calibri"/>
                <a:cs typeface="Calibri"/>
                <a:sym typeface="Calibri"/>
              </a:rPr>
              <a:t>Mathematical attacks</a:t>
            </a:r>
            <a:br>
              <a:rPr lang="en-US" sz="2400" b="1">
                <a:solidFill>
                  <a:schemeClr val="dk1"/>
                </a:solidFill>
                <a:latin typeface="Calibri"/>
                <a:ea typeface="Calibri"/>
                <a:cs typeface="Calibri"/>
                <a:sym typeface="Calibri"/>
              </a:rPr>
            </a:br>
            <a:r>
              <a:rPr lang="en-US" sz="2400">
                <a:solidFill>
                  <a:schemeClr val="dk1"/>
                </a:solidFill>
                <a:latin typeface="Calibri"/>
                <a:ea typeface="Calibri"/>
                <a:cs typeface="Calibri"/>
                <a:sym typeface="Calibri"/>
              </a:rPr>
              <a:t>	Exploiting flaws in mathematical construction, solving system as set of mathematical equations, extracting information regarding key.</a:t>
            </a:r>
            <a:endParaRPr sz="2400">
              <a:solidFill>
                <a:schemeClr val="dk1"/>
              </a:solidFill>
              <a:latin typeface="Calibri"/>
              <a:ea typeface="Calibri"/>
              <a:cs typeface="Calibri"/>
              <a:sym typeface="Calibri"/>
            </a:endParaRPr>
          </a:p>
          <a:p>
            <a:pPr marL="0" marR="0" lvl="0" indent="0" algn="l" rtl="0">
              <a:lnSpc>
                <a:spcPct val="150000"/>
              </a:lnSpc>
              <a:spcBef>
                <a:spcPts val="0"/>
              </a:spcBef>
              <a:spcAft>
                <a:spcPts val="0"/>
              </a:spcAft>
              <a:buNone/>
            </a:pPr>
            <a:r>
              <a:rPr lang="en-US" sz="2400">
                <a:solidFill>
                  <a:schemeClr val="dk1"/>
                </a:solidFill>
                <a:latin typeface="Calibri"/>
                <a:ea typeface="Calibri"/>
                <a:cs typeface="Calibri"/>
                <a:sym typeface="Calibri"/>
              </a:rPr>
              <a:t/>
            </a:r>
            <a:br>
              <a:rPr lang="en-US" sz="2400">
                <a:solidFill>
                  <a:schemeClr val="dk1"/>
                </a:solidFill>
                <a:latin typeface="Calibri"/>
                <a:ea typeface="Calibri"/>
                <a:cs typeface="Calibri"/>
                <a:sym typeface="Calibri"/>
              </a:rPr>
            </a:br>
            <a:r>
              <a:rPr lang="en-US" sz="2400">
                <a:solidFill>
                  <a:schemeClr val="dk1"/>
                </a:solidFill>
                <a:latin typeface="Calibri"/>
                <a:ea typeface="Calibri"/>
                <a:cs typeface="Calibri"/>
                <a:sym typeface="Calibri"/>
              </a:rPr>
              <a:t>2.  </a:t>
            </a:r>
            <a:r>
              <a:rPr lang="en-US" sz="2400" b="1">
                <a:solidFill>
                  <a:schemeClr val="dk1"/>
                </a:solidFill>
                <a:latin typeface="Calibri"/>
                <a:ea typeface="Calibri"/>
                <a:cs typeface="Calibri"/>
                <a:sym typeface="Calibri"/>
              </a:rPr>
              <a:t>Statistical attacks</a:t>
            </a:r>
            <a:br>
              <a:rPr lang="en-US" sz="2400" b="1">
                <a:solidFill>
                  <a:schemeClr val="dk1"/>
                </a:solidFill>
                <a:latin typeface="Calibri"/>
                <a:ea typeface="Calibri"/>
                <a:cs typeface="Calibri"/>
                <a:sym typeface="Calibri"/>
              </a:rPr>
            </a:br>
            <a:r>
              <a:rPr lang="en-US" sz="2400">
                <a:solidFill>
                  <a:schemeClr val="dk1"/>
                </a:solidFill>
                <a:latin typeface="Calibri"/>
                <a:ea typeface="Calibri"/>
                <a:cs typeface="Calibri"/>
                <a:sym typeface="Calibri"/>
              </a:rPr>
              <a:t>	Extracting information from cipher text, exploiting</a:t>
            </a:r>
            <a:br>
              <a:rPr lang="en-US" sz="2400">
                <a:solidFill>
                  <a:schemeClr val="dk1"/>
                </a:solidFill>
                <a:latin typeface="Calibri"/>
                <a:ea typeface="Calibri"/>
                <a:cs typeface="Calibri"/>
                <a:sym typeface="Calibri"/>
              </a:rPr>
            </a:br>
            <a:r>
              <a:rPr lang="en-US" sz="2400">
                <a:solidFill>
                  <a:schemeClr val="dk1"/>
                </a:solidFill>
                <a:latin typeface="Calibri"/>
                <a:ea typeface="Calibri"/>
                <a:cs typeface="Calibri"/>
                <a:sym typeface="Calibri"/>
              </a:rPr>
              <a:t>randomness properties for distinguishing attacks.</a:t>
            </a:r>
            <a:endParaRPr sz="2300">
              <a:solidFill>
                <a:schemeClr val="dk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26"/>
          <p:cNvSpPr/>
          <p:nvPr/>
        </p:nvSpPr>
        <p:spPr>
          <a:xfrm>
            <a:off x="0" y="497983"/>
            <a:ext cx="9144000" cy="873617"/>
          </a:xfrm>
          <a:prstGeom prst="rect">
            <a:avLst/>
          </a:prstGeom>
          <a:solidFill>
            <a:srgbClr val="31859B"/>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3600">
                <a:solidFill>
                  <a:schemeClr val="lt1"/>
                </a:solidFill>
                <a:latin typeface="Calibri"/>
                <a:ea typeface="Calibri"/>
                <a:cs typeface="Calibri"/>
                <a:sym typeface="Calibri"/>
              </a:rPr>
              <a:t>    </a:t>
            </a:r>
            <a:r>
              <a:rPr lang="en-US" sz="3600" b="1">
                <a:solidFill>
                  <a:schemeClr val="lt1"/>
                </a:solidFill>
                <a:latin typeface="Calibri"/>
                <a:ea typeface="Calibri"/>
                <a:cs typeface="Calibri"/>
                <a:sym typeface="Calibri"/>
              </a:rPr>
              <a:t>Cryptographic Security (Attacks)</a:t>
            </a:r>
            <a:endParaRPr sz="3600">
              <a:solidFill>
                <a:schemeClr val="lt1"/>
              </a:solidFill>
              <a:latin typeface="Calibri"/>
              <a:ea typeface="Calibri"/>
              <a:cs typeface="Calibri"/>
              <a:sym typeface="Calibri"/>
            </a:endParaRPr>
          </a:p>
        </p:txBody>
      </p:sp>
      <p:pic>
        <p:nvPicPr>
          <p:cNvPr id="198" name="Google Shape;198;p26"/>
          <p:cNvPicPr preferRelativeResize="0"/>
          <p:nvPr/>
        </p:nvPicPr>
        <p:blipFill rotWithShape="1">
          <a:blip r:embed="rId3">
            <a:alphaModFix/>
          </a:blip>
          <a:srcRect/>
          <a:stretch/>
        </p:blipFill>
        <p:spPr>
          <a:xfrm>
            <a:off x="7239000" y="5410200"/>
            <a:ext cx="2209800" cy="1447800"/>
          </a:xfrm>
          <a:prstGeom prst="rect">
            <a:avLst/>
          </a:prstGeom>
          <a:noFill/>
          <a:ln>
            <a:noFill/>
          </a:ln>
        </p:spPr>
      </p:pic>
      <p:pic>
        <p:nvPicPr>
          <p:cNvPr id="199" name="Google Shape;199;p26"/>
          <p:cNvPicPr preferRelativeResize="0"/>
          <p:nvPr/>
        </p:nvPicPr>
        <p:blipFill rotWithShape="1">
          <a:blip r:embed="rId4">
            <a:alphaModFix/>
          </a:blip>
          <a:srcRect/>
          <a:stretch/>
        </p:blipFill>
        <p:spPr>
          <a:xfrm>
            <a:off x="1219200" y="1752600"/>
            <a:ext cx="6553200" cy="3505200"/>
          </a:xfrm>
          <a:prstGeom prst="rect">
            <a:avLst/>
          </a:prstGeom>
          <a:noFill/>
          <a:ln>
            <a:noFill/>
          </a:ln>
        </p:spPr>
      </p:pic>
      <p:sp>
        <p:nvSpPr>
          <p:cNvPr id="200" name="Google Shape;200;p26"/>
          <p:cNvSpPr txBox="1"/>
          <p:nvPr/>
        </p:nvSpPr>
        <p:spPr>
          <a:xfrm>
            <a:off x="522458" y="5257800"/>
            <a:ext cx="8016105" cy="1154162"/>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300" b="1">
                <a:solidFill>
                  <a:schemeClr val="dk1"/>
                </a:solidFill>
                <a:latin typeface="Calibri"/>
                <a:ea typeface="Calibri"/>
                <a:cs typeface="Calibri"/>
                <a:sym typeface="Calibri"/>
              </a:rPr>
              <a:t>China’s Sunway Taihulight Supercomputer</a:t>
            </a:r>
            <a:br>
              <a:rPr lang="en-US" sz="2300" b="1">
                <a:solidFill>
                  <a:schemeClr val="dk1"/>
                </a:solidFill>
                <a:latin typeface="Calibri"/>
                <a:ea typeface="Calibri"/>
                <a:cs typeface="Calibri"/>
                <a:sym typeface="Calibri"/>
              </a:rPr>
            </a:br>
            <a:r>
              <a:rPr lang="en-US" sz="2300">
                <a:solidFill>
                  <a:schemeClr val="dk1"/>
                </a:solidFill>
                <a:latin typeface="Calibri"/>
                <a:ea typeface="Calibri"/>
                <a:cs typeface="Calibri"/>
                <a:sym typeface="Calibri"/>
              </a:rPr>
              <a:t>124.5 petaflops peak performance (10.65 million compute cores) </a:t>
            </a:r>
            <a:br>
              <a:rPr lang="en-US" sz="2300">
                <a:solidFill>
                  <a:schemeClr val="dk1"/>
                </a:solidFill>
                <a:latin typeface="Calibri"/>
                <a:ea typeface="Calibri"/>
                <a:cs typeface="Calibri"/>
                <a:sym typeface="Calibri"/>
              </a:rPr>
            </a:br>
            <a:endParaRPr sz="2300">
              <a:solidFill>
                <a:schemeClr val="dk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27"/>
          <p:cNvSpPr/>
          <p:nvPr/>
        </p:nvSpPr>
        <p:spPr>
          <a:xfrm>
            <a:off x="0" y="497983"/>
            <a:ext cx="9144000" cy="873617"/>
          </a:xfrm>
          <a:prstGeom prst="rect">
            <a:avLst/>
          </a:prstGeom>
          <a:solidFill>
            <a:srgbClr val="31859B"/>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3600">
                <a:solidFill>
                  <a:schemeClr val="lt1"/>
                </a:solidFill>
                <a:latin typeface="Calibri"/>
                <a:ea typeface="Calibri"/>
                <a:cs typeface="Calibri"/>
                <a:sym typeface="Calibri"/>
              </a:rPr>
              <a:t>    </a:t>
            </a:r>
            <a:r>
              <a:rPr lang="en-US" sz="3600" b="1">
                <a:solidFill>
                  <a:schemeClr val="lt1"/>
                </a:solidFill>
                <a:latin typeface="Calibri"/>
                <a:ea typeface="Calibri"/>
                <a:cs typeface="Calibri"/>
                <a:sym typeface="Calibri"/>
              </a:rPr>
              <a:t>Cryptographic Security (Attacks)</a:t>
            </a:r>
            <a:endParaRPr sz="3600">
              <a:solidFill>
                <a:schemeClr val="lt1"/>
              </a:solidFill>
              <a:latin typeface="Calibri"/>
              <a:ea typeface="Calibri"/>
              <a:cs typeface="Calibri"/>
              <a:sym typeface="Calibri"/>
            </a:endParaRPr>
          </a:p>
        </p:txBody>
      </p:sp>
      <p:pic>
        <p:nvPicPr>
          <p:cNvPr id="206" name="Google Shape;206;p27"/>
          <p:cNvPicPr preferRelativeResize="0"/>
          <p:nvPr/>
        </p:nvPicPr>
        <p:blipFill rotWithShape="1">
          <a:blip r:embed="rId3">
            <a:alphaModFix/>
          </a:blip>
          <a:srcRect/>
          <a:stretch/>
        </p:blipFill>
        <p:spPr>
          <a:xfrm>
            <a:off x="7239000" y="5410200"/>
            <a:ext cx="2209800" cy="1447800"/>
          </a:xfrm>
          <a:prstGeom prst="rect">
            <a:avLst/>
          </a:prstGeom>
          <a:noFill/>
          <a:ln>
            <a:noFill/>
          </a:ln>
        </p:spPr>
      </p:pic>
      <p:sp>
        <p:nvSpPr>
          <p:cNvPr id="207" name="Google Shape;207;p27"/>
          <p:cNvSpPr txBox="1"/>
          <p:nvPr/>
        </p:nvSpPr>
        <p:spPr>
          <a:xfrm>
            <a:off x="419100" y="1574170"/>
            <a:ext cx="8305800" cy="505523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en-US" sz="2400" b="1">
                <a:solidFill>
                  <a:schemeClr val="dk1"/>
                </a:solidFill>
                <a:latin typeface="Calibri"/>
                <a:ea typeface="Calibri"/>
                <a:cs typeface="Calibri"/>
                <a:sym typeface="Calibri"/>
              </a:rPr>
              <a:t>3. Computational attacks</a:t>
            </a:r>
            <a:endParaRPr sz="2400" b="1">
              <a:solidFill>
                <a:schemeClr val="dk1"/>
              </a:solidFill>
              <a:latin typeface="Calibri"/>
              <a:ea typeface="Calibri"/>
              <a:cs typeface="Calibri"/>
              <a:sym typeface="Calibri"/>
            </a:endParaRPr>
          </a:p>
          <a:p>
            <a:pPr marL="0" marR="0" lvl="0" indent="0" algn="l" rtl="0">
              <a:lnSpc>
                <a:spcPct val="150000"/>
              </a:lnSpc>
              <a:spcBef>
                <a:spcPts val="0"/>
              </a:spcBef>
              <a:spcAft>
                <a:spcPts val="0"/>
              </a:spcAft>
              <a:buNone/>
            </a:pPr>
            <a:r>
              <a:rPr lang="en-US" sz="2400" b="1">
                <a:solidFill>
                  <a:schemeClr val="dk1"/>
                </a:solidFill>
                <a:latin typeface="Calibri"/>
                <a:ea typeface="Calibri"/>
                <a:cs typeface="Calibri"/>
                <a:sym typeface="Calibri"/>
              </a:rPr>
              <a:t>	</a:t>
            </a:r>
            <a:r>
              <a:rPr lang="en-US" sz="2400">
                <a:solidFill>
                  <a:schemeClr val="dk1"/>
                </a:solidFill>
                <a:latin typeface="Calibri"/>
                <a:ea typeface="Calibri"/>
                <a:cs typeface="Calibri"/>
                <a:sym typeface="Calibri"/>
              </a:rPr>
              <a:t>Using high-performance systems for attacks, solving system using a different model of computation.</a:t>
            </a:r>
            <a:endParaRPr sz="2400">
              <a:solidFill>
                <a:schemeClr val="dk1"/>
              </a:solidFill>
              <a:latin typeface="Calibri"/>
              <a:ea typeface="Calibri"/>
              <a:cs typeface="Calibri"/>
              <a:sym typeface="Calibri"/>
            </a:endParaRPr>
          </a:p>
          <a:p>
            <a:pPr marL="0" marR="0" lvl="0" indent="0" algn="l" rtl="0">
              <a:lnSpc>
                <a:spcPct val="150000"/>
              </a:lnSpc>
              <a:spcBef>
                <a:spcPts val="0"/>
              </a:spcBef>
              <a:spcAft>
                <a:spcPts val="0"/>
              </a:spcAft>
              <a:buNone/>
            </a:pPr>
            <a:r>
              <a:rPr lang="en-US" sz="2400">
                <a:solidFill>
                  <a:schemeClr val="dk1"/>
                </a:solidFill>
                <a:latin typeface="Calibri"/>
                <a:ea typeface="Calibri"/>
                <a:cs typeface="Calibri"/>
                <a:sym typeface="Calibri"/>
              </a:rPr>
              <a:t/>
            </a:r>
            <a:br>
              <a:rPr lang="en-US" sz="2400">
                <a:solidFill>
                  <a:schemeClr val="dk1"/>
                </a:solidFill>
                <a:latin typeface="Calibri"/>
                <a:ea typeface="Calibri"/>
                <a:cs typeface="Calibri"/>
                <a:sym typeface="Calibri"/>
              </a:rPr>
            </a:br>
            <a:r>
              <a:rPr lang="en-US" sz="2400">
                <a:solidFill>
                  <a:schemeClr val="dk1"/>
                </a:solidFill>
                <a:latin typeface="Calibri"/>
                <a:ea typeface="Calibri"/>
                <a:cs typeface="Calibri"/>
                <a:sym typeface="Calibri"/>
              </a:rPr>
              <a:t>4. </a:t>
            </a:r>
            <a:r>
              <a:rPr lang="en-US" sz="2400" b="1">
                <a:solidFill>
                  <a:schemeClr val="dk1"/>
                </a:solidFill>
                <a:latin typeface="Calibri"/>
                <a:ea typeface="Calibri"/>
                <a:cs typeface="Calibri"/>
                <a:sym typeface="Calibri"/>
              </a:rPr>
              <a:t>Implementation &amp; side-channel attacks</a:t>
            </a:r>
            <a:br>
              <a:rPr lang="en-US" sz="2400" b="1">
                <a:solidFill>
                  <a:schemeClr val="dk1"/>
                </a:solidFill>
                <a:latin typeface="Calibri"/>
                <a:ea typeface="Calibri"/>
                <a:cs typeface="Calibri"/>
                <a:sym typeface="Calibri"/>
              </a:rPr>
            </a:br>
            <a:r>
              <a:rPr lang="en-US" sz="2400">
                <a:solidFill>
                  <a:schemeClr val="dk1"/>
                </a:solidFill>
                <a:latin typeface="Calibri"/>
                <a:ea typeface="Calibri"/>
                <a:cs typeface="Calibri"/>
                <a:sym typeface="Calibri"/>
              </a:rPr>
              <a:t>	 Extracting information about key from physical processes (power, magnetic field, time consumption), from equipment or memory, using fault injection, hardware tampering. </a:t>
            </a:r>
            <a:br>
              <a:rPr lang="en-US" sz="2400">
                <a:solidFill>
                  <a:schemeClr val="dk1"/>
                </a:solidFill>
                <a:latin typeface="Calibri"/>
                <a:ea typeface="Calibri"/>
                <a:cs typeface="Calibri"/>
                <a:sym typeface="Calibri"/>
              </a:rPr>
            </a:br>
            <a:endParaRPr sz="2300">
              <a:solidFill>
                <a:schemeClr val="dk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28"/>
          <p:cNvSpPr/>
          <p:nvPr/>
        </p:nvSpPr>
        <p:spPr>
          <a:xfrm>
            <a:off x="0" y="497983"/>
            <a:ext cx="9144000" cy="873617"/>
          </a:xfrm>
          <a:prstGeom prst="rect">
            <a:avLst/>
          </a:prstGeom>
          <a:solidFill>
            <a:srgbClr val="31859B"/>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3600">
                <a:solidFill>
                  <a:schemeClr val="lt1"/>
                </a:solidFill>
                <a:latin typeface="Calibri"/>
                <a:ea typeface="Calibri"/>
                <a:cs typeface="Calibri"/>
                <a:sym typeface="Calibri"/>
              </a:rPr>
              <a:t>    </a:t>
            </a:r>
            <a:r>
              <a:rPr lang="en-US" sz="3600" b="1">
                <a:solidFill>
                  <a:schemeClr val="lt1"/>
                </a:solidFill>
                <a:latin typeface="Calibri"/>
                <a:ea typeface="Calibri"/>
                <a:cs typeface="Calibri"/>
                <a:sym typeface="Calibri"/>
              </a:rPr>
              <a:t>Cryptographic Security (Attacks)</a:t>
            </a:r>
            <a:endParaRPr sz="3600">
              <a:solidFill>
                <a:schemeClr val="lt1"/>
              </a:solidFill>
              <a:latin typeface="Calibri"/>
              <a:ea typeface="Calibri"/>
              <a:cs typeface="Calibri"/>
              <a:sym typeface="Calibri"/>
            </a:endParaRPr>
          </a:p>
        </p:txBody>
      </p:sp>
      <p:pic>
        <p:nvPicPr>
          <p:cNvPr id="213" name="Google Shape;213;p28"/>
          <p:cNvPicPr preferRelativeResize="0"/>
          <p:nvPr/>
        </p:nvPicPr>
        <p:blipFill rotWithShape="1">
          <a:blip r:embed="rId3">
            <a:alphaModFix/>
          </a:blip>
          <a:srcRect/>
          <a:stretch/>
        </p:blipFill>
        <p:spPr>
          <a:xfrm>
            <a:off x="7239000" y="5410200"/>
            <a:ext cx="2209800" cy="1447800"/>
          </a:xfrm>
          <a:prstGeom prst="rect">
            <a:avLst/>
          </a:prstGeom>
          <a:noFill/>
          <a:ln>
            <a:noFill/>
          </a:ln>
        </p:spPr>
      </p:pic>
      <p:sp>
        <p:nvSpPr>
          <p:cNvPr id="214" name="Google Shape;214;p28"/>
          <p:cNvSpPr txBox="1"/>
          <p:nvPr/>
        </p:nvSpPr>
        <p:spPr>
          <a:xfrm>
            <a:off x="419100" y="1574170"/>
            <a:ext cx="8305800" cy="505523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50000"/>
              </a:lnSpc>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The block cipher </a:t>
            </a:r>
            <a:r>
              <a:rPr lang="en-US" sz="2400" b="1">
                <a:solidFill>
                  <a:schemeClr val="dk1"/>
                </a:solidFill>
                <a:latin typeface="Calibri"/>
                <a:ea typeface="Calibri"/>
                <a:cs typeface="Calibri"/>
                <a:sym typeface="Calibri"/>
              </a:rPr>
              <a:t>DES </a:t>
            </a:r>
            <a:r>
              <a:rPr lang="en-US" sz="2400">
                <a:solidFill>
                  <a:schemeClr val="dk1"/>
                </a:solidFill>
                <a:latin typeface="Calibri"/>
                <a:ea typeface="Calibri"/>
                <a:cs typeface="Calibri"/>
                <a:sym typeface="Calibri"/>
              </a:rPr>
              <a:t>with </a:t>
            </a:r>
            <a:r>
              <a:rPr lang="en-US" sz="2400" b="1">
                <a:solidFill>
                  <a:schemeClr val="dk1"/>
                </a:solidFill>
                <a:latin typeface="Calibri"/>
                <a:ea typeface="Calibri"/>
                <a:cs typeface="Calibri"/>
                <a:sym typeface="Calibri"/>
              </a:rPr>
              <a:t>56-bit keys</a:t>
            </a:r>
            <a:r>
              <a:rPr lang="en-US" sz="2400">
                <a:solidFill>
                  <a:schemeClr val="dk1"/>
                </a:solidFill>
                <a:latin typeface="Calibri"/>
                <a:ea typeface="Calibri"/>
                <a:cs typeface="Calibri"/>
                <a:sym typeface="Calibri"/>
              </a:rPr>
              <a:t>, allows attacks via </a:t>
            </a:r>
            <a:r>
              <a:rPr lang="en-US" sz="2400" b="1">
                <a:solidFill>
                  <a:schemeClr val="dk1"/>
                </a:solidFill>
                <a:latin typeface="Calibri"/>
                <a:ea typeface="Calibri"/>
                <a:cs typeface="Calibri"/>
                <a:sym typeface="Calibri"/>
              </a:rPr>
              <a:t>exhaustive search </a:t>
            </a:r>
            <a:r>
              <a:rPr lang="en-US" sz="2400">
                <a:solidFill>
                  <a:schemeClr val="dk1"/>
                </a:solidFill>
                <a:latin typeface="Calibri"/>
                <a:ea typeface="Calibri"/>
                <a:cs typeface="Calibri"/>
                <a:sym typeface="Calibri"/>
              </a:rPr>
              <a:t>and is not currently secure.</a:t>
            </a:r>
            <a:br>
              <a:rPr lang="en-US" sz="2400">
                <a:solidFill>
                  <a:schemeClr val="dk1"/>
                </a:solidFill>
                <a:latin typeface="Calibri"/>
                <a:ea typeface="Calibri"/>
                <a:cs typeface="Calibri"/>
                <a:sym typeface="Calibri"/>
              </a:rPr>
            </a:br>
            <a:endParaRPr sz="2400">
              <a:solidFill>
                <a:schemeClr val="dk1"/>
              </a:solidFill>
              <a:latin typeface="Calibri"/>
              <a:ea typeface="Calibri"/>
              <a:cs typeface="Calibri"/>
              <a:sym typeface="Calibri"/>
            </a:endParaRPr>
          </a:p>
          <a:p>
            <a:pPr marL="342900" marR="0" lvl="0" indent="-342900" algn="l" rtl="0">
              <a:lnSpc>
                <a:spcPct val="150000"/>
              </a:lnSpc>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The Wired Equivalent Privacy (</a:t>
            </a:r>
            <a:r>
              <a:rPr lang="en-US" sz="2400" b="1">
                <a:solidFill>
                  <a:schemeClr val="dk1"/>
                </a:solidFill>
                <a:latin typeface="Calibri"/>
                <a:ea typeface="Calibri"/>
                <a:cs typeface="Calibri"/>
                <a:sym typeface="Calibri"/>
              </a:rPr>
              <a:t>WEP</a:t>
            </a:r>
            <a:r>
              <a:rPr lang="en-US" sz="2400">
                <a:solidFill>
                  <a:schemeClr val="dk1"/>
                </a:solidFill>
                <a:latin typeface="Calibri"/>
                <a:ea typeface="Calibri"/>
                <a:cs typeface="Calibri"/>
                <a:sym typeface="Calibri"/>
              </a:rPr>
              <a:t>) algorithm (40&amp;128 bit) is used to protect wireless communication &amp; prevent unauthorized access to a wireless network.</a:t>
            </a:r>
            <a:br>
              <a:rPr lang="en-US" sz="2400">
                <a:solidFill>
                  <a:schemeClr val="dk1"/>
                </a:solidFill>
                <a:latin typeface="Calibri"/>
                <a:ea typeface="Calibri"/>
                <a:cs typeface="Calibri"/>
                <a:sym typeface="Calibri"/>
              </a:rPr>
            </a:br>
            <a:r>
              <a:rPr lang="en-US" sz="2400">
                <a:solidFill>
                  <a:schemeClr val="dk1"/>
                </a:solidFill>
                <a:latin typeface="Calibri"/>
                <a:ea typeface="Calibri"/>
                <a:cs typeface="Calibri"/>
                <a:sym typeface="Calibri"/>
              </a:rPr>
              <a:t>WEP uses RC4 stream cipher &amp; is subject to attacks due to </a:t>
            </a:r>
            <a:r>
              <a:rPr lang="en-US" sz="2400" b="1">
                <a:solidFill>
                  <a:schemeClr val="dk1"/>
                </a:solidFill>
                <a:latin typeface="Calibri"/>
                <a:ea typeface="Calibri"/>
                <a:cs typeface="Calibri"/>
                <a:sym typeface="Calibri"/>
              </a:rPr>
              <a:t>flaws in its design</a:t>
            </a:r>
            <a:r>
              <a:rPr lang="en-US" sz="2400">
                <a:solidFill>
                  <a:schemeClr val="dk1"/>
                </a:solidFill>
                <a:latin typeface="Calibri"/>
                <a:ea typeface="Calibri"/>
                <a:cs typeface="Calibri"/>
                <a:sym typeface="Calibri"/>
              </a:rPr>
              <a:t> </a:t>
            </a:r>
            <a:br>
              <a:rPr lang="en-US" sz="2400">
                <a:solidFill>
                  <a:schemeClr val="dk1"/>
                </a:solidFill>
                <a:latin typeface="Calibri"/>
                <a:ea typeface="Calibri"/>
                <a:cs typeface="Calibri"/>
                <a:sym typeface="Calibri"/>
              </a:rPr>
            </a:br>
            <a:endParaRPr sz="2300">
              <a:solidFill>
                <a:schemeClr val="dk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29"/>
          <p:cNvSpPr/>
          <p:nvPr/>
        </p:nvSpPr>
        <p:spPr>
          <a:xfrm>
            <a:off x="0" y="497983"/>
            <a:ext cx="9144000" cy="873617"/>
          </a:xfrm>
          <a:prstGeom prst="rect">
            <a:avLst/>
          </a:prstGeom>
          <a:solidFill>
            <a:srgbClr val="31859B"/>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3600">
                <a:solidFill>
                  <a:schemeClr val="lt1"/>
                </a:solidFill>
                <a:latin typeface="Calibri"/>
                <a:ea typeface="Calibri"/>
                <a:cs typeface="Calibri"/>
                <a:sym typeface="Calibri"/>
              </a:rPr>
              <a:t>    </a:t>
            </a:r>
            <a:r>
              <a:rPr lang="en-US" sz="3600" b="1">
                <a:solidFill>
                  <a:schemeClr val="lt1"/>
                </a:solidFill>
                <a:latin typeface="Calibri"/>
                <a:ea typeface="Calibri"/>
                <a:cs typeface="Calibri"/>
                <a:sym typeface="Calibri"/>
              </a:rPr>
              <a:t>Cryptographic Security (Attacks)</a:t>
            </a:r>
            <a:endParaRPr sz="3600">
              <a:solidFill>
                <a:schemeClr val="lt1"/>
              </a:solidFill>
              <a:latin typeface="Calibri"/>
              <a:ea typeface="Calibri"/>
              <a:cs typeface="Calibri"/>
              <a:sym typeface="Calibri"/>
            </a:endParaRPr>
          </a:p>
        </p:txBody>
      </p:sp>
      <p:pic>
        <p:nvPicPr>
          <p:cNvPr id="220" name="Google Shape;220;p29"/>
          <p:cNvPicPr preferRelativeResize="0"/>
          <p:nvPr/>
        </p:nvPicPr>
        <p:blipFill rotWithShape="1">
          <a:blip r:embed="rId3">
            <a:alphaModFix/>
          </a:blip>
          <a:srcRect/>
          <a:stretch/>
        </p:blipFill>
        <p:spPr>
          <a:xfrm>
            <a:off x="7239000" y="5410200"/>
            <a:ext cx="2209800" cy="1447800"/>
          </a:xfrm>
          <a:prstGeom prst="rect">
            <a:avLst/>
          </a:prstGeom>
          <a:noFill/>
          <a:ln>
            <a:noFill/>
          </a:ln>
        </p:spPr>
      </p:pic>
      <p:sp>
        <p:nvSpPr>
          <p:cNvPr id="221" name="Google Shape;221;p29"/>
          <p:cNvSpPr txBox="1"/>
          <p:nvPr/>
        </p:nvSpPr>
        <p:spPr>
          <a:xfrm>
            <a:off x="419100" y="1574170"/>
            <a:ext cx="8305800" cy="2885405"/>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en-US" sz="2600" b="1">
                <a:solidFill>
                  <a:schemeClr val="dk1"/>
                </a:solidFill>
                <a:latin typeface="Calibri"/>
                <a:ea typeface="Calibri"/>
                <a:cs typeface="Calibri"/>
                <a:sym typeface="Calibri"/>
              </a:rPr>
              <a:t>Example – Skipjack</a:t>
            </a:r>
            <a:endParaRPr sz="2400" b="1">
              <a:solidFill>
                <a:schemeClr val="dk1"/>
              </a:solidFill>
              <a:latin typeface="Calibri"/>
              <a:ea typeface="Calibri"/>
              <a:cs typeface="Calibri"/>
              <a:sym typeface="Calibri"/>
            </a:endParaRPr>
          </a:p>
          <a:p>
            <a:pPr marL="342900" marR="0" lvl="0" indent="-342900" algn="l" rtl="0">
              <a:lnSpc>
                <a:spcPct val="150000"/>
              </a:lnSpc>
              <a:spcBef>
                <a:spcPts val="0"/>
              </a:spcBef>
              <a:spcAft>
                <a:spcPts val="0"/>
              </a:spcAft>
              <a:buClr>
                <a:schemeClr val="dk1"/>
              </a:buClr>
              <a:buSzPts val="2400"/>
              <a:buFont typeface="Arial"/>
              <a:buChar char="•"/>
            </a:pPr>
            <a:r>
              <a:rPr lang="en-US" sz="2400" b="1">
                <a:solidFill>
                  <a:schemeClr val="dk1"/>
                </a:solidFill>
                <a:latin typeface="Calibri"/>
                <a:ea typeface="Calibri"/>
                <a:cs typeface="Calibri"/>
                <a:sym typeface="Calibri"/>
              </a:rPr>
              <a:t>Block cipher </a:t>
            </a:r>
            <a:r>
              <a:rPr lang="en-US" sz="2400">
                <a:solidFill>
                  <a:schemeClr val="dk1"/>
                </a:solidFill>
                <a:latin typeface="Calibri"/>
                <a:ea typeface="Calibri"/>
                <a:cs typeface="Calibri"/>
                <a:sym typeface="Calibri"/>
              </a:rPr>
              <a:t>developed by the US NSA.</a:t>
            </a:r>
            <a:endParaRPr sz="2400">
              <a:solidFill>
                <a:schemeClr val="dk1"/>
              </a:solidFill>
              <a:latin typeface="Calibri"/>
              <a:ea typeface="Calibri"/>
              <a:cs typeface="Calibri"/>
              <a:sym typeface="Calibri"/>
            </a:endParaRPr>
          </a:p>
          <a:p>
            <a:pPr marL="342900" marR="0" lvl="0" indent="-342900" algn="l" rtl="0">
              <a:lnSpc>
                <a:spcPct val="150000"/>
              </a:lnSpc>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Uses a </a:t>
            </a:r>
            <a:r>
              <a:rPr lang="en-US" sz="2400" b="1">
                <a:solidFill>
                  <a:schemeClr val="dk1"/>
                </a:solidFill>
                <a:latin typeface="Calibri"/>
                <a:ea typeface="Calibri"/>
                <a:cs typeface="Calibri"/>
                <a:sym typeface="Calibri"/>
              </a:rPr>
              <a:t>80-bit key </a:t>
            </a:r>
            <a:r>
              <a:rPr lang="en-US" sz="2400">
                <a:solidFill>
                  <a:schemeClr val="dk1"/>
                </a:solidFill>
                <a:latin typeface="Calibri"/>
                <a:ea typeface="Calibri"/>
                <a:cs typeface="Calibri"/>
                <a:sym typeface="Calibri"/>
              </a:rPr>
              <a:t>to encrypt and decrypt </a:t>
            </a:r>
            <a:r>
              <a:rPr lang="en-US" sz="2400" b="1">
                <a:solidFill>
                  <a:schemeClr val="dk1"/>
                </a:solidFill>
                <a:latin typeface="Calibri"/>
                <a:ea typeface="Calibri"/>
                <a:cs typeface="Calibri"/>
                <a:sym typeface="Calibri"/>
              </a:rPr>
              <a:t>64-bit data blocks</a:t>
            </a:r>
            <a:r>
              <a:rPr lang="en-US" sz="2400">
                <a:solidFill>
                  <a:schemeClr val="dk1"/>
                </a:solidFill>
                <a:latin typeface="Calibri"/>
                <a:ea typeface="Calibri"/>
                <a:cs typeface="Calibri"/>
                <a:sym typeface="Calibri"/>
              </a:rPr>
              <a:t>.</a:t>
            </a:r>
            <a:endParaRPr sz="2400">
              <a:solidFill>
                <a:schemeClr val="dk1"/>
              </a:solidFill>
              <a:latin typeface="Calibri"/>
              <a:ea typeface="Calibri"/>
              <a:cs typeface="Calibri"/>
              <a:sym typeface="Calibri"/>
            </a:endParaRPr>
          </a:p>
          <a:p>
            <a:pPr marL="342900" marR="0" lvl="0" indent="-342900" algn="l" rtl="0">
              <a:lnSpc>
                <a:spcPct val="150000"/>
              </a:lnSpc>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Based on </a:t>
            </a:r>
            <a:r>
              <a:rPr lang="en-US" sz="2400" b="1">
                <a:solidFill>
                  <a:schemeClr val="dk1"/>
                </a:solidFill>
                <a:latin typeface="Calibri"/>
                <a:ea typeface="Calibri"/>
                <a:cs typeface="Calibri"/>
                <a:sym typeface="Calibri"/>
              </a:rPr>
              <a:t>unbalanced Feistel network </a:t>
            </a:r>
            <a:r>
              <a:rPr lang="en-US" sz="2400">
                <a:solidFill>
                  <a:schemeClr val="dk1"/>
                </a:solidFill>
                <a:latin typeface="Calibri"/>
                <a:ea typeface="Calibri"/>
                <a:cs typeface="Calibri"/>
                <a:sym typeface="Calibri"/>
              </a:rPr>
              <a:t>with </a:t>
            </a:r>
            <a:r>
              <a:rPr lang="en-US" sz="2400" b="1">
                <a:solidFill>
                  <a:schemeClr val="dk1"/>
                </a:solidFill>
                <a:latin typeface="Calibri"/>
                <a:ea typeface="Calibri"/>
                <a:cs typeface="Calibri"/>
                <a:sym typeface="Calibri"/>
              </a:rPr>
              <a:t>32 rounds.</a:t>
            </a:r>
            <a:r>
              <a:rPr lang="en-US" sz="2400">
                <a:solidFill>
                  <a:schemeClr val="dk1"/>
                </a:solidFill>
                <a:latin typeface="Calibri"/>
                <a:ea typeface="Calibri"/>
                <a:cs typeface="Calibri"/>
                <a:sym typeface="Calibri"/>
              </a:rPr>
              <a:t> </a:t>
            </a:r>
            <a:br>
              <a:rPr lang="en-US" sz="2400">
                <a:solidFill>
                  <a:schemeClr val="dk1"/>
                </a:solidFill>
                <a:latin typeface="Calibri"/>
                <a:ea typeface="Calibri"/>
                <a:cs typeface="Calibri"/>
                <a:sym typeface="Calibri"/>
              </a:rPr>
            </a:br>
            <a:endParaRPr sz="2300">
              <a:solidFill>
                <a:schemeClr val="dk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30"/>
          <p:cNvSpPr/>
          <p:nvPr/>
        </p:nvSpPr>
        <p:spPr>
          <a:xfrm>
            <a:off x="0" y="497983"/>
            <a:ext cx="9144000" cy="873617"/>
          </a:xfrm>
          <a:prstGeom prst="rect">
            <a:avLst/>
          </a:prstGeom>
          <a:solidFill>
            <a:srgbClr val="31859B"/>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3600">
                <a:solidFill>
                  <a:schemeClr val="lt1"/>
                </a:solidFill>
                <a:latin typeface="Calibri"/>
                <a:ea typeface="Calibri"/>
                <a:cs typeface="Calibri"/>
                <a:sym typeface="Calibri"/>
              </a:rPr>
              <a:t>    </a:t>
            </a:r>
            <a:r>
              <a:rPr lang="en-US" sz="3600" b="1">
                <a:solidFill>
                  <a:schemeClr val="lt1"/>
                </a:solidFill>
                <a:latin typeface="Calibri"/>
                <a:ea typeface="Calibri"/>
                <a:cs typeface="Calibri"/>
                <a:sym typeface="Calibri"/>
              </a:rPr>
              <a:t>Cryptographic Security (Attacks)</a:t>
            </a:r>
            <a:endParaRPr sz="3600">
              <a:solidFill>
                <a:schemeClr val="lt1"/>
              </a:solidFill>
              <a:latin typeface="Calibri"/>
              <a:ea typeface="Calibri"/>
              <a:cs typeface="Calibri"/>
              <a:sym typeface="Calibri"/>
            </a:endParaRPr>
          </a:p>
        </p:txBody>
      </p:sp>
      <p:pic>
        <p:nvPicPr>
          <p:cNvPr id="227" name="Google Shape;227;p30"/>
          <p:cNvPicPr preferRelativeResize="0"/>
          <p:nvPr/>
        </p:nvPicPr>
        <p:blipFill rotWithShape="1">
          <a:blip r:embed="rId3">
            <a:alphaModFix/>
          </a:blip>
          <a:srcRect/>
          <a:stretch/>
        </p:blipFill>
        <p:spPr>
          <a:xfrm>
            <a:off x="7239000" y="5410200"/>
            <a:ext cx="2209800" cy="1447800"/>
          </a:xfrm>
          <a:prstGeom prst="rect">
            <a:avLst/>
          </a:prstGeom>
          <a:noFill/>
          <a:ln>
            <a:noFill/>
          </a:ln>
        </p:spPr>
      </p:pic>
      <p:sp>
        <p:nvSpPr>
          <p:cNvPr id="228" name="Google Shape;228;p30"/>
          <p:cNvSpPr txBox="1"/>
          <p:nvPr/>
        </p:nvSpPr>
        <p:spPr>
          <a:xfrm>
            <a:off x="381000" y="1209556"/>
            <a:ext cx="8534400" cy="5724644"/>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en-US" sz="2600" b="1">
                <a:solidFill>
                  <a:schemeClr val="dk1"/>
                </a:solidFill>
                <a:latin typeface="Calibri"/>
                <a:ea typeface="Calibri"/>
                <a:cs typeface="Calibri"/>
                <a:sym typeface="Calibri"/>
              </a:rPr>
              <a:t>Attacks on Skipjack</a:t>
            </a:r>
            <a:endParaRPr sz="2600" b="1">
              <a:solidFill>
                <a:schemeClr val="dk1"/>
              </a:solidFill>
              <a:latin typeface="Calibri"/>
              <a:ea typeface="Calibri"/>
              <a:cs typeface="Calibri"/>
              <a:sym typeface="Calibri"/>
            </a:endParaRPr>
          </a:p>
          <a:p>
            <a:pPr marL="342900" marR="0" lvl="0" indent="-342900" algn="l" rtl="0">
              <a:lnSpc>
                <a:spcPct val="150000"/>
              </a:lnSpc>
              <a:spcBef>
                <a:spcPts val="0"/>
              </a:spcBef>
              <a:spcAft>
                <a:spcPts val="0"/>
              </a:spcAft>
              <a:buClr>
                <a:schemeClr val="dk1"/>
              </a:buClr>
              <a:buSzPts val="2400"/>
              <a:buFont typeface="Arial"/>
              <a:buChar char="•"/>
            </a:pPr>
            <a:r>
              <a:rPr lang="en-US" sz="2400" b="1">
                <a:solidFill>
                  <a:schemeClr val="dk1"/>
                </a:solidFill>
                <a:latin typeface="Calibri"/>
                <a:ea typeface="Calibri"/>
                <a:cs typeface="Calibri"/>
                <a:sym typeface="Calibri"/>
              </a:rPr>
              <a:t>Impossible differential cryptanalysis </a:t>
            </a:r>
            <a:r>
              <a:rPr lang="en-US" sz="2400">
                <a:solidFill>
                  <a:schemeClr val="dk1"/>
                </a:solidFill>
                <a:latin typeface="Calibri"/>
                <a:ea typeface="Calibri"/>
                <a:cs typeface="Calibri"/>
                <a:sym typeface="Calibri"/>
              </a:rPr>
              <a:t>(31 rounds) : slightly faster than exhaustive search.</a:t>
            </a:r>
            <a:endParaRPr sz="2400">
              <a:solidFill>
                <a:schemeClr val="dk1"/>
              </a:solidFill>
              <a:latin typeface="Calibri"/>
              <a:ea typeface="Calibri"/>
              <a:cs typeface="Calibri"/>
              <a:sym typeface="Calibri"/>
            </a:endParaRPr>
          </a:p>
          <a:p>
            <a:pPr marL="342900" marR="0" lvl="0" indent="-342900" algn="l" rtl="0">
              <a:lnSpc>
                <a:spcPct val="150000"/>
              </a:lnSpc>
              <a:spcBef>
                <a:spcPts val="0"/>
              </a:spcBef>
              <a:spcAft>
                <a:spcPts val="0"/>
              </a:spcAft>
              <a:buClr>
                <a:schemeClr val="dk1"/>
              </a:buClr>
              <a:buSzPts val="2400"/>
              <a:buFont typeface="Arial"/>
              <a:buChar char="•"/>
            </a:pPr>
            <a:r>
              <a:rPr lang="en-US" sz="2400" b="1">
                <a:solidFill>
                  <a:schemeClr val="dk1"/>
                </a:solidFill>
                <a:latin typeface="Calibri"/>
                <a:ea typeface="Calibri"/>
                <a:cs typeface="Calibri"/>
                <a:sym typeface="Calibri"/>
              </a:rPr>
              <a:t>Saturation attack </a:t>
            </a:r>
            <a:r>
              <a:rPr lang="en-US" sz="2400">
                <a:solidFill>
                  <a:schemeClr val="dk1"/>
                </a:solidFill>
                <a:latin typeface="Calibri"/>
                <a:ea typeface="Calibri"/>
                <a:cs typeface="Calibri"/>
                <a:sym typeface="Calibri"/>
              </a:rPr>
              <a:t>(27 rounds): User key can be recovered with </a:t>
            </a:r>
            <a:r>
              <a:rPr lang="en-US" sz="2400" b="1">
                <a:solidFill>
                  <a:schemeClr val="dk1"/>
                </a:solidFill>
                <a:latin typeface="Calibri"/>
                <a:ea typeface="Calibri"/>
                <a:cs typeface="Calibri"/>
                <a:sym typeface="Calibri"/>
              </a:rPr>
              <a:t>250 chosen plaintexts </a:t>
            </a:r>
            <a:r>
              <a:rPr lang="en-US" sz="2400">
                <a:solidFill>
                  <a:schemeClr val="dk1"/>
                </a:solidFill>
                <a:latin typeface="Calibri"/>
                <a:ea typeface="Calibri"/>
                <a:cs typeface="Calibri"/>
                <a:sym typeface="Calibri"/>
              </a:rPr>
              <a:t>&amp; </a:t>
            </a:r>
            <a:r>
              <a:rPr lang="en-US" sz="2400" b="1">
                <a:solidFill>
                  <a:schemeClr val="dk1"/>
                </a:solidFill>
                <a:latin typeface="Calibri"/>
                <a:ea typeface="Calibri"/>
                <a:cs typeface="Calibri"/>
                <a:sym typeface="Calibri"/>
              </a:rPr>
              <a:t>3.275 encryption times</a:t>
            </a:r>
            <a:r>
              <a:rPr lang="en-US" sz="2400">
                <a:solidFill>
                  <a:schemeClr val="dk1"/>
                </a:solidFill>
                <a:latin typeface="Calibri"/>
                <a:ea typeface="Calibri"/>
                <a:cs typeface="Calibri"/>
                <a:sym typeface="Calibri"/>
              </a:rPr>
              <a:t>.</a:t>
            </a:r>
            <a:endParaRPr sz="2400">
              <a:solidFill>
                <a:schemeClr val="dk1"/>
              </a:solidFill>
              <a:latin typeface="Calibri"/>
              <a:ea typeface="Calibri"/>
              <a:cs typeface="Calibri"/>
              <a:sym typeface="Calibri"/>
            </a:endParaRPr>
          </a:p>
          <a:p>
            <a:pPr marL="342900" marR="0" lvl="0" indent="-342900" algn="l" rtl="0">
              <a:lnSpc>
                <a:spcPct val="150000"/>
              </a:lnSpc>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Truncated differential attack, related-key miss-in-themiddle attack, related-key rectangle attack.</a:t>
            </a:r>
            <a:endParaRPr sz="2400">
              <a:solidFill>
                <a:schemeClr val="dk1"/>
              </a:solidFill>
              <a:latin typeface="Calibri"/>
              <a:ea typeface="Calibri"/>
              <a:cs typeface="Calibri"/>
              <a:sym typeface="Calibri"/>
            </a:endParaRPr>
          </a:p>
          <a:p>
            <a:pPr marL="342900" marR="0" lvl="0" indent="-342900" algn="l" rtl="0">
              <a:lnSpc>
                <a:spcPct val="150000"/>
              </a:lnSpc>
              <a:spcBef>
                <a:spcPts val="0"/>
              </a:spcBef>
              <a:spcAft>
                <a:spcPts val="0"/>
              </a:spcAft>
              <a:buClr>
                <a:schemeClr val="dk1"/>
              </a:buClr>
              <a:buSzPts val="2400"/>
              <a:buFont typeface="Arial"/>
              <a:buChar char="•"/>
            </a:pPr>
            <a:r>
              <a:rPr lang="en-US" sz="2400" b="1">
                <a:solidFill>
                  <a:schemeClr val="dk1"/>
                </a:solidFill>
                <a:latin typeface="Calibri"/>
                <a:ea typeface="Calibri"/>
                <a:cs typeface="Calibri"/>
                <a:sym typeface="Calibri"/>
              </a:rPr>
              <a:t>FSE-2016: </a:t>
            </a:r>
            <a:r>
              <a:rPr lang="en-US" sz="2400">
                <a:solidFill>
                  <a:schemeClr val="dk1"/>
                </a:solidFill>
                <a:latin typeface="Calibri"/>
                <a:ea typeface="Calibri"/>
                <a:cs typeface="Calibri"/>
                <a:sym typeface="Calibri"/>
              </a:rPr>
              <a:t>Statistical integral distinguisher – key recovery attack on </a:t>
            </a:r>
            <a:r>
              <a:rPr lang="en-US" sz="2400" b="1">
                <a:solidFill>
                  <a:schemeClr val="dk1"/>
                </a:solidFill>
                <a:latin typeface="Calibri"/>
                <a:ea typeface="Calibri"/>
                <a:cs typeface="Calibri"/>
                <a:sym typeface="Calibri"/>
              </a:rPr>
              <a:t>Skipjack variant</a:t>
            </a:r>
            <a:r>
              <a:rPr lang="en-US" sz="2400">
                <a:solidFill>
                  <a:schemeClr val="dk1"/>
                </a:solidFill>
                <a:latin typeface="Calibri"/>
                <a:ea typeface="Calibri"/>
                <a:cs typeface="Calibri"/>
                <a:sym typeface="Calibri"/>
              </a:rPr>
              <a:t>.</a:t>
            </a:r>
            <a:br>
              <a:rPr lang="en-US" sz="2400">
                <a:solidFill>
                  <a:schemeClr val="dk1"/>
                </a:solidFill>
                <a:latin typeface="Calibri"/>
                <a:ea typeface="Calibri"/>
                <a:cs typeface="Calibri"/>
                <a:sym typeface="Calibri"/>
              </a:rPr>
            </a:br>
            <a:r>
              <a:rPr lang="en-US" sz="2600">
                <a:solidFill>
                  <a:schemeClr val="dk1"/>
                </a:solidFill>
                <a:latin typeface="Calibri"/>
                <a:ea typeface="Calibri"/>
                <a:cs typeface="Calibri"/>
                <a:sym typeface="Calibri"/>
              </a:rPr>
              <a:t> </a:t>
            </a:r>
            <a:r>
              <a:rPr lang="en-US" sz="2600" b="1">
                <a:solidFill>
                  <a:schemeClr val="dk1"/>
                </a:solidFill>
                <a:latin typeface="Calibri"/>
                <a:ea typeface="Calibri"/>
                <a:cs typeface="Calibri"/>
                <a:sym typeface="Calibri"/>
              </a:rPr>
              <a:t>Not recommended for current use (NIST, ECRYPT II).</a:t>
            </a:r>
            <a:r>
              <a:rPr lang="en-US" sz="2600">
                <a:solidFill>
                  <a:schemeClr val="dk1"/>
                </a:solidFill>
                <a:latin typeface="Calibri"/>
                <a:ea typeface="Calibri"/>
                <a:cs typeface="Calibri"/>
                <a:sym typeface="Calibri"/>
              </a:rPr>
              <a:t> </a:t>
            </a:r>
            <a:endParaRPr sz="2600">
              <a:solidFill>
                <a:schemeClr val="dk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4"/>
          <p:cNvSpPr/>
          <p:nvPr/>
        </p:nvSpPr>
        <p:spPr>
          <a:xfrm>
            <a:off x="0" y="497983"/>
            <a:ext cx="9144000" cy="873617"/>
          </a:xfrm>
          <a:prstGeom prst="rect">
            <a:avLst/>
          </a:prstGeom>
          <a:solidFill>
            <a:srgbClr val="31859B"/>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4000" dirty="0">
              <a:solidFill>
                <a:schemeClr val="lt1"/>
              </a:solidFill>
              <a:latin typeface="Calibri"/>
              <a:ea typeface="Calibri"/>
              <a:cs typeface="Calibri"/>
              <a:sym typeface="Calibri"/>
            </a:endParaRPr>
          </a:p>
        </p:txBody>
      </p:sp>
      <p:pic>
        <p:nvPicPr>
          <p:cNvPr id="96" name="Google Shape;96;p14"/>
          <p:cNvPicPr preferRelativeResize="0"/>
          <p:nvPr/>
        </p:nvPicPr>
        <p:blipFill rotWithShape="1">
          <a:blip r:embed="rId3">
            <a:alphaModFix/>
          </a:blip>
          <a:srcRect/>
          <a:stretch/>
        </p:blipFill>
        <p:spPr>
          <a:xfrm>
            <a:off x="7239000" y="5410200"/>
            <a:ext cx="2209800" cy="1447800"/>
          </a:xfrm>
          <a:prstGeom prst="rect">
            <a:avLst/>
          </a:prstGeom>
          <a:noFill/>
          <a:ln>
            <a:noFill/>
          </a:ln>
        </p:spPr>
      </p:pic>
      <p:sp>
        <p:nvSpPr>
          <p:cNvPr id="2" name="TextBox 1"/>
          <p:cNvSpPr txBox="1"/>
          <p:nvPr/>
        </p:nvSpPr>
        <p:spPr>
          <a:xfrm>
            <a:off x="832513" y="1774209"/>
            <a:ext cx="7792872" cy="4401205"/>
          </a:xfrm>
          <a:prstGeom prst="rect">
            <a:avLst/>
          </a:prstGeom>
          <a:noFill/>
        </p:spPr>
        <p:txBody>
          <a:bodyPr wrap="square" rtlCol="0">
            <a:spAutoFit/>
          </a:bodyPr>
          <a:lstStyle/>
          <a:p>
            <a:pPr marL="342900" indent="-342900">
              <a:buAutoNum type="arabicPeriod"/>
            </a:pPr>
            <a:r>
              <a:rPr lang="en-US" sz="4000" dirty="0" smtClean="0"/>
              <a:t>Secure Aggregation Protocol using </a:t>
            </a:r>
            <a:r>
              <a:rPr lang="en-US" sz="4000" dirty="0" err="1" smtClean="0"/>
              <a:t>Homomorphic</a:t>
            </a:r>
            <a:r>
              <a:rPr lang="en-US" sz="4000" dirty="0" smtClean="0"/>
              <a:t> Encryption to solve privacy problems in federated learning</a:t>
            </a:r>
          </a:p>
          <a:p>
            <a:pPr marL="342900" indent="-342900">
              <a:buAutoNum type="arabicPeriod"/>
            </a:pPr>
            <a:r>
              <a:rPr lang="en-US" sz="4000" smtClean="0"/>
              <a:t>Secure </a:t>
            </a:r>
            <a:r>
              <a:rPr lang="en-US" sz="4000" dirty="0" smtClean="0"/>
              <a:t>Exchange of  ML models using </a:t>
            </a:r>
            <a:r>
              <a:rPr lang="en-US" sz="4000" dirty="0" err="1" smtClean="0"/>
              <a:t>Blockchain</a:t>
            </a:r>
            <a:r>
              <a:rPr lang="en-US" sz="4000" dirty="0" smtClean="0"/>
              <a:t> technology</a:t>
            </a:r>
            <a:endParaRPr lang="en-IN" sz="4000" dirty="0"/>
          </a:p>
        </p:txBody>
      </p:sp>
    </p:spTree>
    <p:extLst>
      <p:ext uri="{BB962C8B-B14F-4D97-AF65-F5344CB8AC3E}">
        <p14:creationId xmlns:p14="http://schemas.microsoft.com/office/powerpoint/2010/main" val="339558023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31"/>
          <p:cNvSpPr/>
          <p:nvPr/>
        </p:nvSpPr>
        <p:spPr>
          <a:xfrm>
            <a:off x="0" y="497983"/>
            <a:ext cx="9144000" cy="873617"/>
          </a:xfrm>
          <a:prstGeom prst="rect">
            <a:avLst/>
          </a:prstGeom>
          <a:solidFill>
            <a:srgbClr val="31859B"/>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3600">
                <a:solidFill>
                  <a:schemeClr val="lt1"/>
                </a:solidFill>
                <a:latin typeface="Calibri"/>
                <a:ea typeface="Calibri"/>
                <a:cs typeface="Calibri"/>
                <a:sym typeface="Calibri"/>
              </a:rPr>
              <a:t>     Security Services</a:t>
            </a:r>
            <a:endParaRPr sz="3600">
              <a:solidFill>
                <a:schemeClr val="lt1"/>
              </a:solidFill>
              <a:latin typeface="Calibri"/>
              <a:ea typeface="Calibri"/>
              <a:cs typeface="Calibri"/>
              <a:sym typeface="Calibri"/>
            </a:endParaRPr>
          </a:p>
        </p:txBody>
      </p:sp>
      <p:pic>
        <p:nvPicPr>
          <p:cNvPr id="234" name="Google Shape;234;p31"/>
          <p:cNvPicPr preferRelativeResize="0"/>
          <p:nvPr/>
        </p:nvPicPr>
        <p:blipFill rotWithShape="1">
          <a:blip r:embed="rId3">
            <a:alphaModFix/>
          </a:blip>
          <a:srcRect/>
          <a:stretch/>
        </p:blipFill>
        <p:spPr>
          <a:xfrm>
            <a:off x="7239000" y="5410200"/>
            <a:ext cx="2209800" cy="1447800"/>
          </a:xfrm>
          <a:prstGeom prst="rect">
            <a:avLst/>
          </a:prstGeom>
          <a:noFill/>
          <a:ln>
            <a:noFill/>
          </a:ln>
        </p:spPr>
      </p:pic>
      <p:sp>
        <p:nvSpPr>
          <p:cNvPr id="235" name="Google Shape;235;p31"/>
          <p:cNvSpPr txBox="1"/>
          <p:nvPr/>
        </p:nvSpPr>
        <p:spPr>
          <a:xfrm>
            <a:off x="457200" y="1600200"/>
            <a:ext cx="8458200" cy="510909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200" b="1">
                <a:solidFill>
                  <a:schemeClr val="dk1"/>
                </a:solidFill>
                <a:latin typeface="Calibri"/>
                <a:ea typeface="Calibri"/>
                <a:cs typeface="Calibri"/>
                <a:sym typeface="Calibri"/>
              </a:rPr>
              <a:t>Definition:</a:t>
            </a:r>
            <a:r>
              <a:rPr lang="en-US" sz="2200">
                <a:solidFill>
                  <a:schemeClr val="dk1"/>
                </a:solidFill>
                <a:latin typeface="Calibri"/>
                <a:ea typeface="Calibri"/>
                <a:cs typeface="Calibri"/>
                <a:sym typeface="Calibri"/>
              </a:rPr>
              <a:t> </a:t>
            </a:r>
            <a:endParaRPr sz="2200">
              <a:solidFill>
                <a:schemeClr val="dk1"/>
              </a:solidFill>
              <a:latin typeface="Calibri"/>
              <a:ea typeface="Calibri"/>
              <a:cs typeface="Calibri"/>
              <a:sym typeface="Calibri"/>
            </a:endParaRPr>
          </a:p>
          <a:p>
            <a:pPr marL="0" marR="0" lvl="0" indent="0" algn="l" rtl="0">
              <a:spcBef>
                <a:spcPts val="0"/>
              </a:spcBef>
              <a:spcAft>
                <a:spcPts val="0"/>
              </a:spcAft>
              <a:buNone/>
            </a:pPr>
            <a:endParaRPr sz="2200">
              <a:solidFill>
                <a:schemeClr val="dk1"/>
              </a:solidFill>
              <a:latin typeface="Calibri"/>
              <a:ea typeface="Calibri"/>
              <a:cs typeface="Calibri"/>
              <a:sym typeface="Calibri"/>
            </a:endParaRPr>
          </a:p>
          <a:p>
            <a:pPr marL="0" marR="0" lvl="0" indent="0" algn="l" rtl="0">
              <a:spcBef>
                <a:spcPts val="0"/>
              </a:spcBef>
              <a:spcAft>
                <a:spcPts val="0"/>
              </a:spcAft>
              <a:buNone/>
            </a:pPr>
            <a:endParaRPr sz="2200">
              <a:solidFill>
                <a:schemeClr val="dk1"/>
              </a:solidFill>
              <a:latin typeface="Calibri"/>
              <a:ea typeface="Calibri"/>
              <a:cs typeface="Calibri"/>
              <a:sym typeface="Calibri"/>
            </a:endParaRPr>
          </a:p>
          <a:p>
            <a:pPr marL="0" marR="0" lvl="0" indent="0" algn="l" rtl="0">
              <a:spcBef>
                <a:spcPts val="0"/>
              </a:spcBef>
              <a:spcAft>
                <a:spcPts val="0"/>
              </a:spcAft>
              <a:buNone/>
            </a:pPr>
            <a:endParaRPr sz="2200">
              <a:solidFill>
                <a:schemeClr val="dk1"/>
              </a:solidFill>
              <a:latin typeface="Calibri"/>
              <a:ea typeface="Calibri"/>
              <a:cs typeface="Calibri"/>
              <a:sym typeface="Calibri"/>
            </a:endParaRPr>
          </a:p>
          <a:p>
            <a:pPr marL="0" marR="0" lvl="0" indent="0" algn="l" rtl="0">
              <a:spcBef>
                <a:spcPts val="0"/>
              </a:spcBef>
              <a:spcAft>
                <a:spcPts val="0"/>
              </a:spcAft>
              <a:buNone/>
            </a:pPr>
            <a:endParaRPr sz="2200">
              <a:solidFill>
                <a:schemeClr val="dk1"/>
              </a:solidFill>
              <a:latin typeface="Calibri"/>
              <a:ea typeface="Calibri"/>
              <a:cs typeface="Calibri"/>
              <a:sym typeface="Calibri"/>
            </a:endParaRPr>
          </a:p>
          <a:p>
            <a:pPr marL="342900" marR="0" lvl="0" indent="-342900" algn="l" rtl="0">
              <a:spcBef>
                <a:spcPts val="0"/>
              </a:spcBef>
              <a:spcAft>
                <a:spcPts val="0"/>
              </a:spcAft>
              <a:buClr>
                <a:schemeClr val="dk1"/>
              </a:buClr>
              <a:buSzPts val="2200"/>
              <a:buFont typeface="Arial"/>
              <a:buChar char="•"/>
            </a:pPr>
            <a:r>
              <a:rPr lang="en-US" sz="2200">
                <a:solidFill>
                  <a:schemeClr val="dk1"/>
                </a:solidFill>
                <a:latin typeface="Calibri"/>
                <a:ea typeface="Calibri"/>
                <a:cs typeface="Calibri"/>
                <a:sym typeface="Calibri"/>
              </a:rPr>
              <a:t> Security Services implement security policies and are implemented by security mechanisms.</a:t>
            </a:r>
            <a:br>
              <a:rPr lang="en-US" sz="2200">
                <a:solidFill>
                  <a:schemeClr val="dk1"/>
                </a:solidFill>
                <a:latin typeface="Calibri"/>
                <a:ea typeface="Calibri"/>
                <a:cs typeface="Calibri"/>
                <a:sym typeface="Calibri"/>
              </a:rPr>
            </a:br>
            <a:endParaRPr sz="2200">
              <a:solidFill>
                <a:schemeClr val="dk1"/>
              </a:solidFill>
              <a:latin typeface="Calibri"/>
              <a:ea typeface="Calibri"/>
              <a:cs typeface="Calibri"/>
              <a:sym typeface="Calibri"/>
            </a:endParaRPr>
          </a:p>
          <a:p>
            <a:pPr marL="0" marR="0" lvl="0" indent="0" algn="l" rtl="0">
              <a:spcBef>
                <a:spcPts val="0"/>
              </a:spcBef>
              <a:spcAft>
                <a:spcPts val="0"/>
              </a:spcAft>
              <a:buNone/>
            </a:pPr>
            <a:r>
              <a:rPr lang="en-US" sz="2200">
                <a:solidFill>
                  <a:schemeClr val="dk1"/>
                </a:solidFill>
                <a:latin typeface="Calibri"/>
                <a:ea typeface="Calibri"/>
                <a:cs typeface="Calibri"/>
                <a:sym typeface="Calibri"/>
              </a:rPr>
              <a:t>These services are divided into five categories:</a:t>
            </a:r>
            <a:endParaRPr sz="2200">
              <a:solidFill>
                <a:schemeClr val="dk1"/>
              </a:solidFill>
              <a:latin typeface="Calibri"/>
              <a:ea typeface="Calibri"/>
              <a:cs typeface="Calibri"/>
              <a:sym typeface="Calibri"/>
            </a:endParaRPr>
          </a:p>
          <a:p>
            <a:pPr marL="457200" marR="0" lvl="0" indent="-457200" algn="l" rtl="0">
              <a:spcBef>
                <a:spcPts val="0"/>
              </a:spcBef>
              <a:spcAft>
                <a:spcPts val="0"/>
              </a:spcAft>
              <a:buClr>
                <a:schemeClr val="dk1"/>
              </a:buClr>
              <a:buSzPts val="2200"/>
              <a:buFont typeface="Calibri"/>
              <a:buAutoNum type="arabicPeriod"/>
            </a:pPr>
            <a:r>
              <a:rPr lang="en-US" sz="2200">
                <a:solidFill>
                  <a:schemeClr val="dk1"/>
                </a:solidFill>
                <a:latin typeface="Calibri"/>
                <a:ea typeface="Calibri"/>
                <a:cs typeface="Calibri"/>
                <a:sym typeface="Calibri"/>
              </a:rPr>
              <a:t>Authentication,</a:t>
            </a:r>
            <a:endParaRPr sz="2200">
              <a:solidFill>
                <a:schemeClr val="dk1"/>
              </a:solidFill>
              <a:latin typeface="Calibri"/>
              <a:ea typeface="Calibri"/>
              <a:cs typeface="Calibri"/>
              <a:sym typeface="Calibri"/>
            </a:endParaRPr>
          </a:p>
          <a:p>
            <a:pPr marL="457200" marR="0" lvl="0" indent="-457200" algn="l" rtl="0">
              <a:spcBef>
                <a:spcPts val="0"/>
              </a:spcBef>
              <a:spcAft>
                <a:spcPts val="0"/>
              </a:spcAft>
              <a:buClr>
                <a:schemeClr val="dk1"/>
              </a:buClr>
              <a:buSzPts val="2200"/>
              <a:buFont typeface="Calibri"/>
              <a:buAutoNum type="arabicPeriod"/>
            </a:pPr>
            <a:r>
              <a:rPr lang="en-US" sz="2200">
                <a:solidFill>
                  <a:schemeClr val="dk1"/>
                </a:solidFill>
                <a:latin typeface="Calibri"/>
                <a:ea typeface="Calibri"/>
                <a:cs typeface="Calibri"/>
                <a:sym typeface="Calibri"/>
              </a:rPr>
              <a:t>Access Control,</a:t>
            </a:r>
            <a:endParaRPr sz="2200">
              <a:solidFill>
                <a:schemeClr val="dk1"/>
              </a:solidFill>
              <a:latin typeface="Calibri"/>
              <a:ea typeface="Calibri"/>
              <a:cs typeface="Calibri"/>
              <a:sym typeface="Calibri"/>
            </a:endParaRPr>
          </a:p>
          <a:p>
            <a:pPr marL="457200" marR="0" lvl="0" indent="-457200" algn="l" rtl="0">
              <a:spcBef>
                <a:spcPts val="0"/>
              </a:spcBef>
              <a:spcAft>
                <a:spcPts val="0"/>
              </a:spcAft>
              <a:buClr>
                <a:schemeClr val="dk1"/>
              </a:buClr>
              <a:buSzPts val="2200"/>
              <a:buFont typeface="Calibri"/>
              <a:buAutoNum type="arabicPeriod"/>
            </a:pPr>
            <a:r>
              <a:rPr lang="en-US" sz="2200">
                <a:solidFill>
                  <a:schemeClr val="dk1"/>
                </a:solidFill>
                <a:latin typeface="Calibri"/>
                <a:ea typeface="Calibri"/>
                <a:cs typeface="Calibri"/>
                <a:sym typeface="Calibri"/>
              </a:rPr>
              <a:t>Data Confidentiality,</a:t>
            </a:r>
            <a:endParaRPr sz="2200">
              <a:solidFill>
                <a:schemeClr val="dk1"/>
              </a:solidFill>
              <a:latin typeface="Calibri"/>
              <a:ea typeface="Calibri"/>
              <a:cs typeface="Calibri"/>
              <a:sym typeface="Calibri"/>
            </a:endParaRPr>
          </a:p>
          <a:p>
            <a:pPr marL="457200" marR="0" lvl="0" indent="-457200" algn="l" rtl="0">
              <a:spcBef>
                <a:spcPts val="0"/>
              </a:spcBef>
              <a:spcAft>
                <a:spcPts val="0"/>
              </a:spcAft>
              <a:buClr>
                <a:schemeClr val="dk1"/>
              </a:buClr>
              <a:buSzPts val="2200"/>
              <a:buFont typeface="Calibri"/>
              <a:buAutoNum type="arabicPeriod"/>
            </a:pPr>
            <a:r>
              <a:rPr lang="en-US" sz="2200">
                <a:solidFill>
                  <a:schemeClr val="dk1"/>
                </a:solidFill>
                <a:latin typeface="Calibri"/>
                <a:ea typeface="Calibri"/>
                <a:cs typeface="Calibri"/>
                <a:sym typeface="Calibri"/>
              </a:rPr>
              <a:t>Data Integrity,</a:t>
            </a:r>
            <a:endParaRPr sz="2200">
              <a:solidFill>
                <a:schemeClr val="dk1"/>
              </a:solidFill>
              <a:latin typeface="Calibri"/>
              <a:ea typeface="Calibri"/>
              <a:cs typeface="Calibri"/>
              <a:sym typeface="Calibri"/>
            </a:endParaRPr>
          </a:p>
          <a:p>
            <a:pPr marL="457200" marR="0" lvl="0" indent="-457200" algn="l" rtl="0">
              <a:spcBef>
                <a:spcPts val="0"/>
              </a:spcBef>
              <a:spcAft>
                <a:spcPts val="0"/>
              </a:spcAft>
              <a:buClr>
                <a:schemeClr val="dk1"/>
              </a:buClr>
              <a:buSzPts val="2200"/>
              <a:buFont typeface="Calibri"/>
              <a:buAutoNum type="arabicPeriod"/>
            </a:pPr>
            <a:r>
              <a:rPr lang="en-US" sz="2200">
                <a:solidFill>
                  <a:schemeClr val="dk1"/>
                </a:solidFill>
                <a:latin typeface="Calibri"/>
                <a:ea typeface="Calibri"/>
                <a:cs typeface="Calibri"/>
                <a:sym typeface="Calibri"/>
              </a:rPr>
              <a:t>Non Repudation.</a:t>
            </a:r>
            <a:r>
              <a:rPr lang="en-US" sz="2000">
                <a:solidFill>
                  <a:schemeClr val="dk1"/>
                </a:solidFill>
                <a:latin typeface="Calibri"/>
                <a:ea typeface="Calibri"/>
                <a:cs typeface="Calibri"/>
                <a:sym typeface="Calibri"/>
              </a:rPr>
              <a:t/>
            </a:r>
            <a:br>
              <a:rPr lang="en-US" sz="2000">
                <a:solidFill>
                  <a:schemeClr val="dk1"/>
                </a:solidFill>
                <a:latin typeface="Calibri"/>
                <a:ea typeface="Calibri"/>
                <a:cs typeface="Calibri"/>
                <a:sym typeface="Calibri"/>
              </a:rPr>
            </a:br>
            <a:endParaRPr sz="2000">
              <a:solidFill>
                <a:schemeClr val="dk1"/>
              </a:solidFill>
              <a:latin typeface="Calibri"/>
              <a:ea typeface="Calibri"/>
              <a:cs typeface="Calibri"/>
              <a:sym typeface="Calibri"/>
            </a:endParaRPr>
          </a:p>
        </p:txBody>
      </p:sp>
      <p:sp>
        <p:nvSpPr>
          <p:cNvPr id="236" name="Google Shape;236;p31"/>
          <p:cNvSpPr/>
          <p:nvPr/>
        </p:nvSpPr>
        <p:spPr>
          <a:xfrm>
            <a:off x="457200" y="2057400"/>
            <a:ext cx="8458200" cy="990600"/>
          </a:xfrm>
          <a:prstGeom prst="rect">
            <a:avLst/>
          </a:prstGeom>
          <a:solidFill>
            <a:srgbClr val="92CCDC"/>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2200">
                <a:solidFill>
                  <a:srgbClr val="205867"/>
                </a:solidFill>
                <a:latin typeface="Calibri"/>
                <a:ea typeface="Calibri"/>
                <a:cs typeface="Calibri"/>
                <a:sym typeface="Calibri"/>
              </a:rPr>
              <a:t>A processing or communication service that is provided by a system to                                  give a specific kind of protection to system resources.</a:t>
            </a:r>
            <a:endParaRPr sz="2200">
              <a:solidFill>
                <a:srgbClr val="205867"/>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32"/>
          <p:cNvSpPr/>
          <p:nvPr/>
        </p:nvSpPr>
        <p:spPr>
          <a:xfrm>
            <a:off x="0" y="497983"/>
            <a:ext cx="9144000" cy="873617"/>
          </a:xfrm>
          <a:prstGeom prst="rect">
            <a:avLst/>
          </a:prstGeom>
          <a:solidFill>
            <a:srgbClr val="31859B"/>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3600">
                <a:solidFill>
                  <a:schemeClr val="lt1"/>
                </a:solidFill>
                <a:latin typeface="Calibri"/>
                <a:ea typeface="Calibri"/>
                <a:cs typeface="Calibri"/>
                <a:sym typeface="Calibri"/>
              </a:rPr>
              <a:t>     Security Services</a:t>
            </a:r>
            <a:endParaRPr sz="3600">
              <a:solidFill>
                <a:schemeClr val="lt1"/>
              </a:solidFill>
              <a:latin typeface="Calibri"/>
              <a:ea typeface="Calibri"/>
              <a:cs typeface="Calibri"/>
              <a:sym typeface="Calibri"/>
            </a:endParaRPr>
          </a:p>
        </p:txBody>
      </p:sp>
      <p:pic>
        <p:nvPicPr>
          <p:cNvPr id="242" name="Google Shape;242;p32"/>
          <p:cNvPicPr preferRelativeResize="0"/>
          <p:nvPr/>
        </p:nvPicPr>
        <p:blipFill rotWithShape="1">
          <a:blip r:embed="rId3">
            <a:alphaModFix/>
          </a:blip>
          <a:srcRect/>
          <a:stretch/>
        </p:blipFill>
        <p:spPr>
          <a:xfrm>
            <a:off x="7239000" y="5410200"/>
            <a:ext cx="2209800" cy="1447800"/>
          </a:xfrm>
          <a:prstGeom prst="rect">
            <a:avLst/>
          </a:prstGeom>
          <a:noFill/>
          <a:ln>
            <a:noFill/>
          </a:ln>
        </p:spPr>
      </p:pic>
      <p:sp>
        <p:nvSpPr>
          <p:cNvPr id="243" name="Google Shape;243;p32"/>
          <p:cNvSpPr txBox="1"/>
          <p:nvPr/>
        </p:nvSpPr>
        <p:spPr>
          <a:xfrm>
            <a:off x="304800" y="1447800"/>
            <a:ext cx="8610600" cy="486156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1. Authentication:</a:t>
            </a:r>
            <a:endParaRPr sz="2400" b="1">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The authentication service is concerned with assuring that a communication is authentic. </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b="1">
              <a:solidFill>
                <a:schemeClr val="dk1"/>
              </a:solidFill>
              <a:latin typeface="Calibri"/>
              <a:ea typeface="Calibri"/>
              <a:cs typeface="Calibri"/>
              <a:sym typeface="Calibri"/>
            </a:endParaRPr>
          </a:p>
          <a:p>
            <a:pPr marL="0" marR="0" lvl="0" indent="0" algn="l" rtl="0">
              <a:spcBef>
                <a:spcPts val="0"/>
              </a:spcBef>
              <a:spcAft>
                <a:spcPts val="0"/>
              </a:spcAft>
              <a:buNone/>
            </a:pPr>
            <a:r>
              <a:rPr lang="en-US" sz="2400" b="1">
                <a:solidFill>
                  <a:schemeClr val="dk1"/>
                </a:solidFill>
                <a:latin typeface="Calibri"/>
                <a:ea typeface="Calibri"/>
                <a:cs typeface="Calibri"/>
                <a:sym typeface="Calibri"/>
              </a:rPr>
              <a:t>2. Access Control:</a:t>
            </a:r>
            <a:endParaRPr sz="2400" b="1">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Access control is the ability to limit and control the access to host</a:t>
            </a:r>
            <a:br>
              <a:rPr lang="en-US" sz="2400">
                <a:solidFill>
                  <a:schemeClr val="dk1"/>
                </a:solidFill>
                <a:latin typeface="Calibri"/>
                <a:ea typeface="Calibri"/>
                <a:cs typeface="Calibri"/>
                <a:sym typeface="Calibri"/>
              </a:rPr>
            </a:br>
            <a:r>
              <a:rPr lang="en-US" sz="2400">
                <a:solidFill>
                  <a:schemeClr val="dk1"/>
                </a:solidFill>
                <a:latin typeface="Calibri"/>
                <a:ea typeface="Calibri"/>
                <a:cs typeface="Calibri"/>
                <a:sym typeface="Calibri"/>
              </a:rPr>
              <a:t>systems and applications via communications links. To achieve this, each entity trying to gain access must first be identified, or authenticated, so that access rights can be tailored to the individual.</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b="1">
                <a:solidFill>
                  <a:schemeClr val="dk1"/>
                </a:solidFill>
                <a:latin typeface="Calibri"/>
                <a:ea typeface="Calibri"/>
                <a:cs typeface="Calibri"/>
                <a:sym typeface="Calibri"/>
              </a:rPr>
              <a:t>3. Data Confidentiality</a:t>
            </a:r>
            <a:r>
              <a:rPr lang="en-US" sz="2400">
                <a:solidFill>
                  <a:schemeClr val="dk1"/>
                </a:solidFill>
                <a:latin typeface="Calibri"/>
                <a:ea typeface="Calibri"/>
                <a:cs typeface="Calibri"/>
                <a:sym typeface="Calibri"/>
              </a:rPr>
              <a:t>:</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The protection of data from unauthorized disclosure.</a:t>
            </a:r>
            <a:endParaRPr sz="2200">
              <a:solidFill>
                <a:schemeClr val="dk1"/>
              </a:solidFill>
              <a:latin typeface="Calibri"/>
              <a:ea typeface="Calibri"/>
              <a:cs typeface="Calibri"/>
              <a:sym typeface="Calibri"/>
            </a:endParaRPr>
          </a:p>
          <a:p>
            <a:pPr marL="0" marR="0" lvl="0" indent="0" algn="l" rtl="0">
              <a:spcBef>
                <a:spcPts val="0"/>
              </a:spcBef>
              <a:spcAft>
                <a:spcPts val="0"/>
              </a:spcAft>
              <a:buNone/>
            </a:pPr>
            <a:endParaRPr sz="2200">
              <a:solidFill>
                <a:schemeClr val="dk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33"/>
          <p:cNvSpPr/>
          <p:nvPr/>
        </p:nvSpPr>
        <p:spPr>
          <a:xfrm>
            <a:off x="0" y="497983"/>
            <a:ext cx="9144000" cy="873617"/>
          </a:xfrm>
          <a:prstGeom prst="rect">
            <a:avLst/>
          </a:prstGeom>
          <a:solidFill>
            <a:srgbClr val="31859B"/>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3600">
                <a:solidFill>
                  <a:schemeClr val="lt1"/>
                </a:solidFill>
                <a:latin typeface="Calibri"/>
                <a:ea typeface="Calibri"/>
                <a:cs typeface="Calibri"/>
                <a:sym typeface="Calibri"/>
              </a:rPr>
              <a:t>     Security Services</a:t>
            </a:r>
            <a:endParaRPr sz="3600">
              <a:solidFill>
                <a:schemeClr val="lt1"/>
              </a:solidFill>
              <a:latin typeface="Calibri"/>
              <a:ea typeface="Calibri"/>
              <a:cs typeface="Calibri"/>
              <a:sym typeface="Calibri"/>
            </a:endParaRPr>
          </a:p>
        </p:txBody>
      </p:sp>
      <p:pic>
        <p:nvPicPr>
          <p:cNvPr id="249" name="Google Shape;249;p33"/>
          <p:cNvPicPr preferRelativeResize="0"/>
          <p:nvPr/>
        </p:nvPicPr>
        <p:blipFill rotWithShape="1">
          <a:blip r:embed="rId3">
            <a:alphaModFix/>
          </a:blip>
          <a:srcRect/>
          <a:stretch/>
        </p:blipFill>
        <p:spPr>
          <a:xfrm>
            <a:off x="7239000" y="5410200"/>
            <a:ext cx="2209800" cy="1447800"/>
          </a:xfrm>
          <a:prstGeom prst="rect">
            <a:avLst/>
          </a:prstGeom>
          <a:noFill/>
          <a:ln>
            <a:noFill/>
          </a:ln>
        </p:spPr>
      </p:pic>
      <p:sp>
        <p:nvSpPr>
          <p:cNvPr id="250" name="Google Shape;250;p33"/>
          <p:cNvSpPr txBox="1"/>
          <p:nvPr/>
        </p:nvSpPr>
        <p:spPr>
          <a:xfrm>
            <a:off x="152400" y="1662767"/>
            <a:ext cx="8839200" cy="507746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4. Data Integrity:</a:t>
            </a:r>
            <a:endParaRPr sz="2400" b="1">
              <a:solidFill>
                <a:schemeClr val="dk1"/>
              </a:solidFill>
              <a:latin typeface="Calibri"/>
              <a:ea typeface="Calibri"/>
              <a:cs typeface="Calibri"/>
              <a:sym typeface="Calibri"/>
            </a:endParaRPr>
          </a:p>
          <a:p>
            <a:pPr marL="0" marR="0" lvl="0" indent="0" algn="l" rtl="0">
              <a:spcBef>
                <a:spcPts val="0"/>
              </a:spcBef>
              <a:spcAft>
                <a:spcPts val="0"/>
              </a:spcAft>
              <a:buNone/>
            </a:pPr>
            <a:r>
              <a:rPr lang="en-US" sz="2200">
                <a:solidFill>
                  <a:schemeClr val="dk1"/>
                </a:solidFill>
                <a:latin typeface="Calibri"/>
                <a:ea typeface="Calibri"/>
                <a:cs typeface="Calibri"/>
                <a:sym typeface="Calibri"/>
              </a:rPr>
              <a:t> The assurance that data received are exactly as sent by an authorized entity (i.e., contain no modification, insertion, deletion, or replay).</a:t>
            </a:r>
            <a:br>
              <a:rPr lang="en-US" sz="2200">
                <a:solidFill>
                  <a:schemeClr val="dk1"/>
                </a:solidFill>
                <a:latin typeface="Calibri"/>
                <a:ea typeface="Calibri"/>
                <a:cs typeface="Calibri"/>
                <a:sym typeface="Calibri"/>
              </a:rPr>
            </a:br>
            <a:r>
              <a:rPr lang="en-US" sz="2400">
                <a:solidFill>
                  <a:schemeClr val="dk1"/>
                </a:solidFill>
                <a:latin typeface="Calibri"/>
                <a:ea typeface="Calibri"/>
                <a:cs typeface="Calibri"/>
                <a:sym typeface="Calibri"/>
              </a:rPr>
              <a:t/>
            </a:r>
            <a:br>
              <a:rPr lang="en-US" sz="2400">
                <a:solidFill>
                  <a:schemeClr val="dk1"/>
                </a:solidFill>
                <a:latin typeface="Calibri"/>
                <a:ea typeface="Calibri"/>
                <a:cs typeface="Calibri"/>
                <a:sym typeface="Calibri"/>
              </a:rPr>
            </a:br>
            <a:r>
              <a:rPr lang="en-US" sz="2400" b="1">
                <a:solidFill>
                  <a:schemeClr val="dk1"/>
                </a:solidFill>
                <a:latin typeface="Calibri"/>
                <a:ea typeface="Calibri"/>
                <a:cs typeface="Calibri"/>
                <a:sym typeface="Calibri"/>
              </a:rPr>
              <a:t> 5. Non-Repudiation:</a:t>
            </a:r>
            <a:endParaRPr sz="2400" b="1">
              <a:solidFill>
                <a:schemeClr val="dk1"/>
              </a:solidFill>
              <a:latin typeface="Calibri"/>
              <a:ea typeface="Calibri"/>
              <a:cs typeface="Calibri"/>
              <a:sym typeface="Calibri"/>
            </a:endParaRPr>
          </a:p>
          <a:p>
            <a:pPr marL="0" marR="0" lvl="0" indent="0" algn="l" rtl="0">
              <a:spcBef>
                <a:spcPts val="0"/>
              </a:spcBef>
              <a:spcAft>
                <a:spcPts val="0"/>
              </a:spcAft>
              <a:buNone/>
            </a:pPr>
            <a:r>
              <a:rPr lang="en-US" sz="2200">
                <a:solidFill>
                  <a:schemeClr val="dk1"/>
                </a:solidFill>
                <a:latin typeface="Calibri"/>
                <a:ea typeface="Calibri"/>
                <a:cs typeface="Calibri"/>
                <a:sym typeface="Calibri"/>
              </a:rPr>
              <a:t>Provides protection against denial by one of the entities involved in a communication of having participated in all or part of the communication.</a:t>
            </a:r>
            <a:br>
              <a:rPr lang="en-US" sz="2200">
                <a:solidFill>
                  <a:schemeClr val="dk1"/>
                </a:solidFill>
                <a:latin typeface="Calibri"/>
                <a:ea typeface="Calibri"/>
                <a:cs typeface="Calibri"/>
                <a:sym typeface="Calibri"/>
              </a:rPr>
            </a:br>
            <a:r>
              <a:rPr lang="en-US" sz="2400">
                <a:solidFill>
                  <a:schemeClr val="dk1"/>
                </a:solidFill>
                <a:latin typeface="Calibri"/>
                <a:ea typeface="Calibri"/>
                <a:cs typeface="Calibri"/>
                <a:sym typeface="Calibri"/>
              </a:rPr>
              <a:t/>
            </a:r>
            <a:br>
              <a:rPr lang="en-US" sz="2400">
                <a:solidFill>
                  <a:schemeClr val="dk1"/>
                </a:solidFill>
                <a:latin typeface="Calibri"/>
                <a:ea typeface="Calibri"/>
                <a:cs typeface="Calibri"/>
                <a:sym typeface="Calibri"/>
              </a:rPr>
            </a:br>
            <a:r>
              <a:rPr lang="en-US" sz="2400">
                <a:solidFill>
                  <a:schemeClr val="dk1"/>
                </a:solidFill>
                <a:latin typeface="Calibri"/>
                <a:ea typeface="Calibri"/>
                <a:cs typeface="Calibri"/>
                <a:sym typeface="Calibri"/>
              </a:rPr>
              <a:t/>
            </a:r>
            <a:br>
              <a:rPr lang="en-US" sz="2400">
                <a:solidFill>
                  <a:schemeClr val="dk1"/>
                </a:solidFill>
                <a:latin typeface="Calibri"/>
                <a:ea typeface="Calibri"/>
                <a:cs typeface="Calibri"/>
                <a:sym typeface="Calibri"/>
              </a:rPr>
            </a:br>
            <a:r>
              <a:rPr lang="en-US" sz="2200">
                <a:solidFill>
                  <a:schemeClr val="dk1"/>
                </a:solidFill>
                <a:latin typeface="Calibri"/>
                <a:ea typeface="Calibri"/>
                <a:cs typeface="Calibri"/>
                <a:sym typeface="Calibri"/>
              </a:rPr>
              <a:t/>
            </a:r>
            <a:br>
              <a:rPr lang="en-US" sz="2200">
                <a:solidFill>
                  <a:schemeClr val="dk1"/>
                </a:solidFill>
                <a:latin typeface="Calibri"/>
                <a:ea typeface="Calibri"/>
                <a:cs typeface="Calibri"/>
                <a:sym typeface="Calibri"/>
              </a:rPr>
            </a:br>
            <a:r>
              <a:rPr lang="en-US" sz="2400">
                <a:solidFill>
                  <a:schemeClr val="dk1"/>
                </a:solidFill>
                <a:latin typeface="Calibri"/>
                <a:ea typeface="Calibri"/>
                <a:cs typeface="Calibri"/>
                <a:sym typeface="Calibri"/>
              </a:rPr>
              <a:t/>
            </a:r>
            <a:br>
              <a:rPr lang="en-US" sz="2400">
                <a:solidFill>
                  <a:schemeClr val="dk1"/>
                </a:solidFill>
                <a:latin typeface="Calibri"/>
                <a:ea typeface="Calibri"/>
                <a:cs typeface="Calibri"/>
                <a:sym typeface="Calibri"/>
              </a:rPr>
            </a:br>
            <a:r>
              <a:rPr lang="en-US" sz="2400">
                <a:solidFill>
                  <a:schemeClr val="dk1"/>
                </a:solidFill>
                <a:latin typeface="Calibri"/>
                <a:ea typeface="Calibri"/>
                <a:cs typeface="Calibri"/>
                <a:sym typeface="Calibri"/>
              </a:rPr>
              <a:t/>
            </a:r>
            <a:br>
              <a:rPr lang="en-US" sz="2400">
                <a:solidFill>
                  <a:schemeClr val="dk1"/>
                </a:solidFill>
                <a:latin typeface="Calibri"/>
                <a:ea typeface="Calibri"/>
                <a:cs typeface="Calibri"/>
                <a:sym typeface="Calibri"/>
              </a:rPr>
            </a:br>
            <a:r>
              <a:rPr lang="en-US" sz="2400">
                <a:solidFill>
                  <a:schemeClr val="dk1"/>
                </a:solidFill>
                <a:latin typeface="Calibri"/>
                <a:ea typeface="Calibri"/>
                <a:cs typeface="Calibri"/>
                <a:sym typeface="Calibri"/>
              </a:rPr>
              <a:t/>
            </a:r>
            <a:br>
              <a:rPr lang="en-US" sz="2400">
                <a:solidFill>
                  <a:schemeClr val="dk1"/>
                </a:solidFill>
                <a:latin typeface="Calibri"/>
                <a:ea typeface="Calibri"/>
                <a:cs typeface="Calibri"/>
                <a:sym typeface="Calibri"/>
              </a:rPr>
            </a:br>
            <a:endParaRPr sz="2200">
              <a:solidFill>
                <a:schemeClr val="dk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33"/>
          <p:cNvSpPr/>
          <p:nvPr/>
        </p:nvSpPr>
        <p:spPr>
          <a:xfrm>
            <a:off x="0" y="497983"/>
            <a:ext cx="9144000" cy="873617"/>
          </a:xfrm>
          <a:prstGeom prst="rect">
            <a:avLst/>
          </a:prstGeom>
          <a:solidFill>
            <a:srgbClr val="31859B"/>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3600" dirty="0">
                <a:solidFill>
                  <a:schemeClr val="lt1"/>
                </a:solidFill>
                <a:latin typeface="Calibri"/>
                <a:ea typeface="Calibri"/>
                <a:cs typeface="Calibri"/>
                <a:sym typeface="Calibri"/>
              </a:rPr>
              <a:t>    </a:t>
            </a:r>
            <a:r>
              <a:rPr lang="en-US" sz="3600" dirty="0" smtClean="0">
                <a:solidFill>
                  <a:schemeClr val="lt1"/>
                </a:solidFill>
                <a:latin typeface="Calibri"/>
                <a:ea typeface="Calibri"/>
                <a:cs typeface="Calibri"/>
                <a:sym typeface="Calibri"/>
              </a:rPr>
              <a:t>Security services in detail</a:t>
            </a:r>
            <a:endParaRPr sz="3600" dirty="0">
              <a:solidFill>
                <a:schemeClr val="lt1"/>
              </a:solidFill>
              <a:latin typeface="Calibri"/>
              <a:ea typeface="Calibri"/>
              <a:cs typeface="Calibri"/>
              <a:sym typeface="Calibri"/>
            </a:endParaRPr>
          </a:p>
        </p:txBody>
      </p:sp>
      <p:pic>
        <p:nvPicPr>
          <p:cNvPr id="249" name="Google Shape;249;p33"/>
          <p:cNvPicPr preferRelativeResize="0"/>
          <p:nvPr/>
        </p:nvPicPr>
        <p:blipFill rotWithShape="1">
          <a:blip r:embed="rId3">
            <a:alphaModFix/>
          </a:blip>
          <a:srcRect/>
          <a:stretch/>
        </p:blipFill>
        <p:spPr>
          <a:xfrm>
            <a:off x="7239000" y="5410200"/>
            <a:ext cx="2209800" cy="1447800"/>
          </a:xfrm>
          <a:prstGeom prst="rect">
            <a:avLst/>
          </a:prstGeom>
          <a:noFill/>
          <a:ln>
            <a:noFill/>
          </a:ln>
        </p:spPr>
      </p:pic>
      <p:sp>
        <p:nvSpPr>
          <p:cNvPr id="250" name="Google Shape;250;p33"/>
          <p:cNvSpPr txBox="1"/>
          <p:nvPr/>
        </p:nvSpPr>
        <p:spPr>
          <a:xfrm>
            <a:off x="152400" y="1662767"/>
            <a:ext cx="8839200" cy="507746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dirty="0" smtClean="0">
                <a:solidFill>
                  <a:schemeClr val="dk1"/>
                </a:solidFill>
                <a:latin typeface="Calibri"/>
                <a:ea typeface="Calibri"/>
                <a:cs typeface="Calibri"/>
                <a:sym typeface="Calibri"/>
              </a:rPr>
              <a:t>Authentication</a:t>
            </a:r>
          </a:p>
          <a:p>
            <a:pPr marL="0" marR="0" lvl="0" indent="0" algn="l" rtl="0">
              <a:spcBef>
                <a:spcPts val="0"/>
              </a:spcBef>
              <a:spcAft>
                <a:spcPts val="0"/>
              </a:spcAft>
              <a:buNone/>
            </a:pPr>
            <a:endParaRPr lang="en-US" sz="2400" b="1" dirty="0" smtClean="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b="1" dirty="0" smtClean="0">
                <a:solidFill>
                  <a:schemeClr val="dk1"/>
                </a:solidFill>
                <a:latin typeface="Calibri"/>
                <a:ea typeface="Calibri"/>
                <a:cs typeface="Calibri"/>
                <a:sym typeface="Calibri"/>
              </a:rPr>
              <a:t>1. Peer Entity Authentication:</a:t>
            </a:r>
            <a:endParaRPr sz="2400" b="1"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b="1" dirty="0" smtClean="0">
                <a:solidFill>
                  <a:schemeClr val="dk1"/>
                </a:solidFill>
                <a:latin typeface="Calibri"/>
                <a:ea typeface="Calibri"/>
                <a:cs typeface="Calibri"/>
                <a:sym typeface="Calibri"/>
              </a:rPr>
              <a:t> 2. Data Origin Authentication</a:t>
            </a:r>
            <a:endParaRPr sz="2400" b="1" dirty="0">
              <a:solidFill>
                <a:schemeClr val="dk1"/>
              </a:solidFill>
              <a:latin typeface="Calibri"/>
              <a:ea typeface="Calibri"/>
              <a:cs typeface="Calibri"/>
              <a:sym typeface="Calibri"/>
            </a:endParaRPr>
          </a:p>
          <a:p>
            <a:pPr marL="0" marR="0" lvl="0" indent="0" algn="l" rtl="0">
              <a:spcBef>
                <a:spcPts val="0"/>
              </a:spcBef>
              <a:spcAft>
                <a:spcPts val="0"/>
              </a:spcAft>
              <a:buNone/>
            </a:pPr>
            <a:endParaRPr lang="en-US" sz="2200" b="1" dirty="0" smtClean="0">
              <a:solidFill>
                <a:schemeClr val="dk1"/>
              </a:solidFill>
              <a:latin typeface="Calibri"/>
              <a:ea typeface="Calibri"/>
              <a:cs typeface="Calibri"/>
              <a:sym typeface="Calibri"/>
            </a:endParaRPr>
          </a:p>
          <a:p>
            <a:pPr marL="0" marR="0" lvl="0" indent="0" algn="l" rtl="0">
              <a:spcBef>
                <a:spcPts val="0"/>
              </a:spcBef>
              <a:spcAft>
                <a:spcPts val="0"/>
              </a:spcAft>
              <a:buNone/>
            </a:pPr>
            <a:r>
              <a:rPr lang="en-US" sz="2200" b="1" dirty="0" smtClean="0">
                <a:solidFill>
                  <a:schemeClr val="dk1"/>
                </a:solidFill>
                <a:latin typeface="Calibri"/>
                <a:ea typeface="Calibri"/>
                <a:cs typeface="Calibri"/>
                <a:sym typeface="Calibri"/>
              </a:rPr>
              <a:t>Access Control</a:t>
            </a:r>
          </a:p>
          <a:p>
            <a:pPr marL="0" marR="0" lvl="0" indent="0" algn="l" rtl="0">
              <a:spcBef>
                <a:spcPts val="0"/>
              </a:spcBef>
              <a:spcAft>
                <a:spcPts val="0"/>
              </a:spcAft>
              <a:buNone/>
            </a:pPr>
            <a:endParaRPr lang="en-US" sz="2200" b="1" dirty="0" smtClean="0">
              <a:solidFill>
                <a:schemeClr val="dk1"/>
              </a:solidFill>
              <a:latin typeface="Calibri"/>
              <a:ea typeface="Calibri"/>
              <a:cs typeface="Calibri"/>
              <a:sym typeface="Calibri"/>
            </a:endParaRPr>
          </a:p>
          <a:p>
            <a:pPr marL="0" marR="0" lvl="0" indent="0" algn="l" rtl="0">
              <a:spcBef>
                <a:spcPts val="0"/>
              </a:spcBef>
              <a:spcAft>
                <a:spcPts val="0"/>
              </a:spcAft>
              <a:buNone/>
            </a:pPr>
            <a:r>
              <a:rPr lang="en-US" sz="2200" b="1" dirty="0" smtClean="0">
                <a:solidFill>
                  <a:schemeClr val="dk1"/>
                </a:solidFill>
                <a:latin typeface="Calibri"/>
                <a:ea typeface="Calibri"/>
                <a:cs typeface="Calibri"/>
                <a:sym typeface="Calibri"/>
              </a:rPr>
              <a:t>Data Confidentiality</a:t>
            </a:r>
          </a:p>
          <a:p>
            <a:pPr marL="0" marR="0" lvl="0" indent="0" algn="l" rtl="0">
              <a:spcBef>
                <a:spcPts val="0"/>
              </a:spcBef>
              <a:spcAft>
                <a:spcPts val="0"/>
              </a:spcAft>
              <a:buNone/>
            </a:pPr>
            <a:r>
              <a:rPr lang="en-US" sz="2200" b="1" dirty="0" smtClean="0">
                <a:solidFill>
                  <a:schemeClr val="dk1"/>
                </a:solidFill>
                <a:latin typeface="Calibri"/>
                <a:ea typeface="Calibri"/>
                <a:cs typeface="Calibri"/>
                <a:sym typeface="Calibri"/>
              </a:rPr>
              <a:t>1.Connection Confidentiality</a:t>
            </a:r>
          </a:p>
          <a:p>
            <a:pPr marL="0" marR="0" lvl="0" indent="0" algn="l" rtl="0">
              <a:spcBef>
                <a:spcPts val="0"/>
              </a:spcBef>
              <a:spcAft>
                <a:spcPts val="0"/>
              </a:spcAft>
              <a:buNone/>
            </a:pPr>
            <a:r>
              <a:rPr lang="en-US" sz="2200" b="1" dirty="0" smtClean="0">
                <a:solidFill>
                  <a:schemeClr val="dk1"/>
                </a:solidFill>
                <a:latin typeface="Calibri"/>
                <a:ea typeface="Calibri"/>
                <a:cs typeface="Calibri"/>
                <a:sym typeface="Calibri"/>
              </a:rPr>
              <a:t>2.Connectionless Confidentiality</a:t>
            </a:r>
          </a:p>
          <a:p>
            <a:pPr marL="0" marR="0" lvl="0" indent="0" algn="l" rtl="0">
              <a:spcBef>
                <a:spcPts val="0"/>
              </a:spcBef>
              <a:spcAft>
                <a:spcPts val="0"/>
              </a:spcAft>
              <a:buNone/>
            </a:pPr>
            <a:r>
              <a:rPr lang="en-US" sz="2200" b="1" dirty="0" smtClean="0">
                <a:solidFill>
                  <a:schemeClr val="dk1"/>
                </a:solidFill>
                <a:latin typeface="Calibri"/>
                <a:ea typeface="Calibri"/>
                <a:cs typeface="Calibri"/>
                <a:sym typeface="Calibri"/>
              </a:rPr>
              <a:t>3.Selective field  Confidentiality</a:t>
            </a:r>
          </a:p>
          <a:p>
            <a:pPr marL="0" marR="0" lvl="0" indent="0" algn="l" rtl="0">
              <a:spcBef>
                <a:spcPts val="0"/>
              </a:spcBef>
              <a:spcAft>
                <a:spcPts val="0"/>
              </a:spcAft>
              <a:buNone/>
            </a:pPr>
            <a:r>
              <a:rPr lang="en-US" sz="2200" b="1" dirty="0" smtClean="0">
                <a:solidFill>
                  <a:schemeClr val="dk1"/>
                </a:solidFill>
                <a:latin typeface="Calibri"/>
                <a:ea typeface="Calibri"/>
                <a:cs typeface="Calibri"/>
                <a:sym typeface="Calibri"/>
              </a:rPr>
              <a:t>4.Traffic flow Confidentiality</a:t>
            </a:r>
          </a:p>
          <a:p>
            <a:pPr marL="0" marR="0" lvl="0" indent="0" algn="l" rtl="0">
              <a:spcBef>
                <a:spcPts val="0"/>
              </a:spcBef>
              <a:spcAft>
                <a:spcPts val="0"/>
              </a:spcAft>
              <a:buNone/>
            </a:pPr>
            <a:endParaRPr lang="en-US" sz="2200" dirty="0" smtClean="0">
              <a:solidFill>
                <a:schemeClr val="dk1"/>
              </a:solidFill>
              <a:latin typeface="Calibri"/>
              <a:ea typeface="Calibri"/>
              <a:cs typeface="Calibri"/>
              <a:sym typeface="Calibri"/>
            </a:endParaRPr>
          </a:p>
          <a:p>
            <a:pPr marL="0" marR="0" lvl="0" indent="0" algn="l" rtl="0">
              <a:spcBef>
                <a:spcPts val="0"/>
              </a:spcBef>
              <a:spcAft>
                <a:spcPts val="0"/>
              </a:spcAft>
              <a:buNone/>
            </a:pPr>
            <a:endParaRPr lang="en-US" sz="2200" dirty="0">
              <a:solidFill>
                <a:schemeClr val="dk1"/>
              </a:solidFill>
              <a:latin typeface="Calibri"/>
              <a:ea typeface="Calibri"/>
              <a:cs typeface="Calibri"/>
              <a:sym typeface="Calibri"/>
            </a:endParaRPr>
          </a:p>
          <a:p>
            <a:pPr marL="0" marR="0" lvl="0" indent="0" algn="l" rtl="0">
              <a:spcBef>
                <a:spcPts val="0"/>
              </a:spcBef>
              <a:spcAft>
                <a:spcPts val="0"/>
              </a:spcAft>
              <a:buNone/>
            </a:pPr>
            <a:endParaRPr lang="en-US" sz="2200" dirty="0">
              <a:solidFill>
                <a:schemeClr val="dk1"/>
              </a:solidFill>
              <a:latin typeface="Calibri"/>
              <a:ea typeface="Calibri"/>
              <a:cs typeface="Calibri"/>
              <a:sym typeface="Calibri"/>
            </a:endParaRPr>
          </a:p>
          <a:p>
            <a:pPr marL="0" marR="0" lvl="0" indent="0" algn="l" rtl="0">
              <a:spcBef>
                <a:spcPts val="0"/>
              </a:spcBef>
              <a:spcAft>
                <a:spcPts val="0"/>
              </a:spcAft>
              <a:buNone/>
            </a:pPr>
            <a:endParaRPr lang="en-US" sz="2200" dirty="0" smtClean="0">
              <a:solidFill>
                <a:schemeClr val="dk1"/>
              </a:solidFill>
              <a:latin typeface="Calibri"/>
              <a:ea typeface="Calibri"/>
              <a:cs typeface="Calibri"/>
              <a:sym typeface="Calibri"/>
            </a:endParaRPr>
          </a:p>
          <a:p>
            <a:pPr marL="0" marR="0" lvl="0" indent="0" algn="l" rtl="0">
              <a:spcBef>
                <a:spcPts val="0"/>
              </a:spcBef>
              <a:spcAft>
                <a:spcPts val="0"/>
              </a:spcAft>
              <a:buNone/>
            </a:pPr>
            <a:r>
              <a:rPr lang="en-US" sz="2200" dirty="0">
                <a:solidFill>
                  <a:schemeClr val="dk1"/>
                </a:solidFill>
                <a:latin typeface="Calibri"/>
                <a:ea typeface="Calibri"/>
                <a:cs typeface="Calibri"/>
                <a:sym typeface="Calibri"/>
              </a:rPr>
              <a:t/>
            </a:r>
            <a:br>
              <a:rPr lang="en-US" sz="2200" dirty="0">
                <a:solidFill>
                  <a:schemeClr val="dk1"/>
                </a:solidFill>
                <a:latin typeface="Calibri"/>
                <a:ea typeface="Calibri"/>
                <a:cs typeface="Calibri"/>
                <a:sym typeface="Calibri"/>
              </a:rPr>
            </a:br>
            <a:r>
              <a:rPr lang="en-US" sz="2400" dirty="0">
                <a:solidFill>
                  <a:schemeClr val="dk1"/>
                </a:solidFill>
                <a:latin typeface="Calibri"/>
                <a:ea typeface="Calibri"/>
                <a:cs typeface="Calibri"/>
                <a:sym typeface="Calibri"/>
              </a:rPr>
              <a:t/>
            </a:r>
            <a:br>
              <a:rPr lang="en-US" sz="2400" dirty="0">
                <a:solidFill>
                  <a:schemeClr val="dk1"/>
                </a:solidFill>
                <a:latin typeface="Calibri"/>
                <a:ea typeface="Calibri"/>
                <a:cs typeface="Calibri"/>
                <a:sym typeface="Calibri"/>
              </a:rPr>
            </a:br>
            <a:r>
              <a:rPr lang="en-US" sz="2400" dirty="0">
                <a:solidFill>
                  <a:schemeClr val="dk1"/>
                </a:solidFill>
                <a:latin typeface="Calibri"/>
                <a:ea typeface="Calibri"/>
                <a:cs typeface="Calibri"/>
                <a:sym typeface="Calibri"/>
              </a:rPr>
              <a:t/>
            </a:r>
            <a:br>
              <a:rPr lang="en-US" sz="2400" dirty="0">
                <a:solidFill>
                  <a:schemeClr val="dk1"/>
                </a:solidFill>
                <a:latin typeface="Calibri"/>
                <a:ea typeface="Calibri"/>
                <a:cs typeface="Calibri"/>
                <a:sym typeface="Calibri"/>
              </a:rPr>
            </a:br>
            <a:r>
              <a:rPr lang="en-US" sz="2200" dirty="0">
                <a:solidFill>
                  <a:schemeClr val="dk1"/>
                </a:solidFill>
                <a:latin typeface="Calibri"/>
                <a:ea typeface="Calibri"/>
                <a:cs typeface="Calibri"/>
                <a:sym typeface="Calibri"/>
              </a:rPr>
              <a:t/>
            </a:r>
            <a:br>
              <a:rPr lang="en-US" sz="2200" dirty="0">
                <a:solidFill>
                  <a:schemeClr val="dk1"/>
                </a:solidFill>
                <a:latin typeface="Calibri"/>
                <a:ea typeface="Calibri"/>
                <a:cs typeface="Calibri"/>
                <a:sym typeface="Calibri"/>
              </a:rPr>
            </a:br>
            <a:r>
              <a:rPr lang="en-US" sz="2400" dirty="0">
                <a:solidFill>
                  <a:schemeClr val="dk1"/>
                </a:solidFill>
                <a:latin typeface="Calibri"/>
                <a:ea typeface="Calibri"/>
                <a:cs typeface="Calibri"/>
                <a:sym typeface="Calibri"/>
              </a:rPr>
              <a:t/>
            </a:r>
            <a:br>
              <a:rPr lang="en-US" sz="2400" dirty="0">
                <a:solidFill>
                  <a:schemeClr val="dk1"/>
                </a:solidFill>
                <a:latin typeface="Calibri"/>
                <a:ea typeface="Calibri"/>
                <a:cs typeface="Calibri"/>
                <a:sym typeface="Calibri"/>
              </a:rPr>
            </a:br>
            <a:r>
              <a:rPr lang="en-US" sz="2400" dirty="0">
                <a:solidFill>
                  <a:schemeClr val="dk1"/>
                </a:solidFill>
                <a:latin typeface="Calibri"/>
                <a:ea typeface="Calibri"/>
                <a:cs typeface="Calibri"/>
                <a:sym typeface="Calibri"/>
              </a:rPr>
              <a:t/>
            </a:r>
            <a:br>
              <a:rPr lang="en-US" sz="2400" dirty="0">
                <a:solidFill>
                  <a:schemeClr val="dk1"/>
                </a:solidFill>
                <a:latin typeface="Calibri"/>
                <a:ea typeface="Calibri"/>
                <a:cs typeface="Calibri"/>
                <a:sym typeface="Calibri"/>
              </a:rPr>
            </a:br>
            <a:r>
              <a:rPr lang="en-US" sz="2400" dirty="0">
                <a:solidFill>
                  <a:schemeClr val="dk1"/>
                </a:solidFill>
                <a:latin typeface="Calibri"/>
                <a:ea typeface="Calibri"/>
                <a:cs typeface="Calibri"/>
                <a:sym typeface="Calibri"/>
              </a:rPr>
              <a:t/>
            </a:r>
            <a:br>
              <a:rPr lang="en-US" sz="2400" dirty="0">
                <a:solidFill>
                  <a:schemeClr val="dk1"/>
                </a:solidFill>
                <a:latin typeface="Calibri"/>
                <a:ea typeface="Calibri"/>
                <a:cs typeface="Calibri"/>
                <a:sym typeface="Calibri"/>
              </a:rPr>
            </a:br>
            <a:endParaRPr sz="22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92161719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33"/>
          <p:cNvSpPr/>
          <p:nvPr/>
        </p:nvSpPr>
        <p:spPr>
          <a:xfrm>
            <a:off x="0" y="497983"/>
            <a:ext cx="9144000" cy="873617"/>
          </a:xfrm>
          <a:prstGeom prst="rect">
            <a:avLst/>
          </a:prstGeom>
          <a:solidFill>
            <a:srgbClr val="31859B"/>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3600" dirty="0">
                <a:solidFill>
                  <a:schemeClr val="lt1"/>
                </a:solidFill>
                <a:latin typeface="Calibri"/>
                <a:ea typeface="Calibri"/>
                <a:cs typeface="Calibri"/>
                <a:sym typeface="Calibri"/>
              </a:rPr>
              <a:t>    </a:t>
            </a:r>
            <a:r>
              <a:rPr lang="en-US" sz="3600" dirty="0" smtClean="0">
                <a:solidFill>
                  <a:schemeClr val="lt1"/>
                </a:solidFill>
                <a:latin typeface="Calibri"/>
                <a:ea typeface="Calibri"/>
                <a:cs typeface="Calibri"/>
                <a:sym typeface="Calibri"/>
              </a:rPr>
              <a:t>Security services in detail</a:t>
            </a:r>
            <a:endParaRPr sz="3600" dirty="0">
              <a:solidFill>
                <a:schemeClr val="lt1"/>
              </a:solidFill>
              <a:latin typeface="Calibri"/>
              <a:ea typeface="Calibri"/>
              <a:cs typeface="Calibri"/>
              <a:sym typeface="Calibri"/>
            </a:endParaRPr>
          </a:p>
        </p:txBody>
      </p:sp>
      <p:pic>
        <p:nvPicPr>
          <p:cNvPr id="249" name="Google Shape;249;p33"/>
          <p:cNvPicPr preferRelativeResize="0"/>
          <p:nvPr/>
        </p:nvPicPr>
        <p:blipFill rotWithShape="1">
          <a:blip r:embed="rId3">
            <a:alphaModFix/>
          </a:blip>
          <a:srcRect/>
          <a:stretch/>
        </p:blipFill>
        <p:spPr>
          <a:xfrm>
            <a:off x="7239000" y="5410200"/>
            <a:ext cx="2209800" cy="1447800"/>
          </a:xfrm>
          <a:prstGeom prst="rect">
            <a:avLst/>
          </a:prstGeom>
          <a:noFill/>
          <a:ln>
            <a:noFill/>
          </a:ln>
        </p:spPr>
      </p:pic>
      <p:sp>
        <p:nvSpPr>
          <p:cNvPr id="250" name="Google Shape;250;p33"/>
          <p:cNvSpPr txBox="1"/>
          <p:nvPr/>
        </p:nvSpPr>
        <p:spPr>
          <a:xfrm>
            <a:off x="152400" y="1662767"/>
            <a:ext cx="8839200" cy="5077460"/>
          </a:xfrm>
          <a:prstGeom prst="rect">
            <a:avLst/>
          </a:prstGeom>
          <a:noFill/>
          <a:ln>
            <a:noFill/>
          </a:ln>
        </p:spPr>
        <p:txBody>
          <a:bodyPr spcFirstLastPara="1" wrap="square" lIns="91425" tIns="45700" rIns="91425" bIns="45700" anchor="t" anchorCtr="0">
            <a:noAutofit/>
          </a:bodyPr>
          <a:lstStyle/>
          <a:p>
            <a:r>
              <a:rPr lang="en-US" sz="2400" dirty="0"/>
              <a:t>Data </a:t>
            </a:r>
            <a:r>
              <a:rPr lang="en-US" sz="2400" dirty="0" smtClean="0"/>
              <a:t>Integrity</a:t>
            </a:r>
            <a:endParaRPr lang="en-US" sz="2400" dirty="0"/>
          </a:p>
          <a:p>
            <a:endParaRPr lang="en-US" sz="2400" dirty="0"/>
          </a:p>
          <a:p>
            <a:pPr marL="342900" indent="-342900">
              <a:buAutoNum type="arabicPeriod"/>
            </a:pPr>
            <a:r>
              <a:rPr lang="en-US" sz="2400" dirty="0"/>
              <a:t>Connection Integrity with recovery</a:t>
            </a:r>
          </a:p>
          <a:p>
            <a:pPr marL="342900" indent="-342900">
              <a:buAutoNum type="arabicPeriod"/>
            </a:pPr>
            <a:r>
              <a:rPr lang="en-US" sz="2400" dirty="0"/>
              <a:t>Connection  Integrity without recovery</a:t>
            </a:r>
          </a:p>
          <a:p>
            <a:pPr marL="342900" indent="-342900">
              <a:buAutoNum type="arabicPeriod"/>
            </a:pPr>
            <a:r>
              <a:rPr lang="en-US" sz="2400" dirty="0"/>
              <a:t>Selective field connection Integrity</a:t>
            </a:r>
          </a:p>
          <a:p>
            <a:pPr marL="342900" indent="-342900">
              <a:buAutoNum type="arabicPeriod"/>
            </a:pPr>
            <a:r>
              <a:rPr lang="en-US" sz="2400" dirty="0"/>
              <a:t>Connectionless Integrity</a:t>
            </a:r>
          </a:p>
          <a:p>
            <a:pPr marL="342900" indent="-342900">
              <a:buAutoNum type="arabicPeriod"/>
            </a:pPr>
            <a:r>
              <a:rPr lang="en-US" sz="2400" dirty="0"/>
              <a:t>Selective field connectionless integrity</a:t>
            </a:r>
          </a:p>
          <a:p>
            <a:endParaRPr lang="en-US" sz="2400" dirty="0"/>
          </a:p>
          <a:p>
            <a:r>
              <a:rPr lang="en-US" sz="2400" dirty="0"/>
              <a:t>Non repudiation</a:t>
            </a:r>
          </a:p>
          <a:p>
            <a:endParaRPr lang="en-US" sz="2400" dirty="0"/>
          </a:p>
          <a:p>
            <a:r>
              <a:rPr lang="en-US" sz="2400" dirty="0"/>
              <a:t>1.Origin</a:t>
            </a:r>
          </a:p>
          <a:p>
            <a:r>
              <a:rPr lang="en-US" sz="2400" dirty="0" smtClean="0"/>
              <a:t>2.Destination</a:t>
            </a:r>
          </a:p>
          <a:p>
            <a:endParaRPr lang="en-US" sz="2400" dirty="0"/>
          </a:p>
          <a:p>
            <a:r>
              <a:rPr lang="en-US" sz="2400" dirty="0" smtClean="0"/>
              <a:t>Availability</a:t>
            </a:r>
            <a:endParaRPr lang="en-IN" sz="2400" dirty="0"/>
          </a:p>
        </p:txBody>
      </p:sp>
    </p:spTree>
    <p:extLst>
      <p:ext uri="{BB962C8B-B14F-4D97-AF65-F5344CB8AC3E}">
        <p14:creationId xmlns:p14="http://schemas.microsoft.com/office/powerpoint/2010/main" val="22977834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pic>
        <p:nvPicPr>
          <p:cNvPr id="255" name="Google Shape;255;p34"/>
          <p:cNvPicPr preferRelativeResize="0"/>
          <p:nvPr/>
        </p:nvPicPr>
        <p:blipFill rotWithShape="1">
          <a:blip r:embed="rId3">
            <a:alphaModFix/>
          </a:blip>
          <a:srcRect/>
          <a:stretch/>
        </p:blipFill>
        <p:spPr>
          <a:xfrm>
            <a:off x="7239000" y="5410200"/>
            <a:ext cx="2209800" cy="1447800"/>
          </a:xfrm>
          <a:prstGeom prst="rect">
            <a:avLst/>
          </a:prstGeom>
          <a:noFill/>
          <a:ln>
            <a:noFill/>
          </a:ln>
        </p:spPr>
      </p:pic>
      <p:sp>
        <p:nvSpPr>
          <p:cNvPr id="256" name="Google Shape;256;p34"/>
          <p:cNvSpPr/>
          <p:nvPr/>
        </p:nvSpPr>
        <p:spPr>
          <a:xfrm>
            <a:off x="0" y="497983"/>
            <a:ext cx="9144000" cy="873617"/>
          </a:xfrm>
          <a:prstGeom prst="rect">
            <a:avLst/>
          </a:prstGeom>
          <a:solidFill>
            <a:srgbClr val="31859B"/>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3600">
                <a:solidFill>
                  <a:schemeClr val="lt1"/>
                </a:solidFill>
                <a:latin typeface="Calibri"/>
                <a:ea typeface="Calibri"/>
                <a:cs typeface="Calibri"/>
                <a:sym typeface="Calibri"/>
              </a:rPr>
              <a:t>    Security Mechanism</a:t>
            </a:r>
            <a:endParaRPr sz="3600">
              <a:solidFill>
                <a:schemeClr val="lt1"/>
              </a:solidFill>
              <a:latin typeface="Calibri"/>
              <a:ea typeface="Calibri"/>
              <a:cs typeface="Calibri"/>
              <a:sym typeface="Calibri"/>
            </a:endParaRPr>
          </a:p>
        </p:txBody>
      </p:sp>
      <p:sp>
        <p:nvSpPr>
          <p:cNvPr id="257" name="Google Shape;257;p34"/>
          <p:cNvSpPr txBox="1"/>
          <p:nvPr/>
        </p:nvSpPr>
        <p:spPr>
          <a:xfrm>
            <a:off x="457200" y="1600200"/>
            <a:ext cx="8390586" cy="4939814"/>
          </a:xfrm>
          <a:prstGeom prst="rect">
            <a:avLst/>
          </a:prstGeom>
          <a:noFill/>
          <a:ln>
            <a:noFill/>
          </a:ln>
        </p:spPr>
        <p:txBody>
          <a:bodyPr spcFirstLastPara="1" wrap="square" lIns="91425" tIns="45700" rIns="91425" bIns="45700" anchor="t" anchorCtr="0">
            <a:noAutofit/>
          </a:bodyPr>
          <a:lstStyle/>
          <a:p>
            <a:pPr marL="457200" marR="0" lvl="0" indent="-457200" algn="l" rtl="0">
              <a:lnSpc>
                <a:spcPct val="150000"/>
              </a:lnSpc>
              <a:spcBef>
                <a:spcPts val="0"/>
              </a:spcBef>
              <a:spcAft>
                <a:spcPts val="0"/>
              </a:spcAft>
              <a:buClr>
                <a:schemeClr val="dk1"/>
              </a:buClr>
              <a:buSzPts val="2200"/>
              <a:buFont typeface="Calibri"/>
              <a:buAutoNum type="arabicPeriod"/>
            </a:pPr>
            <a:r>
              <a:rPr lang="en-US" sz="2200" dirty="0" err="1">
                <a:solidFill>
                  <a:schemeClr val="dk1"/>
                </a:solidFill>
                <a:latin typeface="Calibri"/>
                <a:ea typeface="Calibri"/>
                <a:cs typeface="Calibri"/>
                <a:sym typeface="Calibri"/>
              </a:rPr>
              <a:t>Encipherment</a:t>
            </a:r>
            <a:endParaRPr sz="2200" dirty="0">
              <a:solidFill>
                <a:schemeClr val="dk1"/>
              </a:solidFill>
              <a:latin typeface="Calibri"/>
              <a:ea typeface="Calibri"/>
              <a:cs typeface="Calibri"/>
              <a:sym typeface="Calibri"/>
            </a:endParaRPr>
          </a:p>
          <a:p>
            <a:pPr marL="457200" marR="0" lvl="0" indent="-457200" algn="l" rtl="0">
              <a:lnSpc>
                <a:spcPct val="150000"/>
              </a:lnSpc>
              <a:spcBef>
                <a:spcPts val="0"/>
              </a:spcBef>
              <a:spcAft>
                <a:spcPts val="0"/>
              </a:spcAft>
              <a:buClr>
                <a:schemeClr val="dk1"/>
              </a:buClr>
              <a:buSzPts val="2200"/>
              <a:buFont typeface="Calibri"/>
              <a:buAutoNum type="arabicPeriod"/>
            </a:pPr>
            <a:r>
              <a:rPr lang="en-US" sz="2200" dirty="0">
                <a:solidFill>
                  <a:schemeClr val="dk1"/>
                </a:solidFill>
                <a:latin typeface="Calibri"/>
                <a:ea typeface="Calibri"/>
                <a:cs typeface="Calibri"/>
                <a:sym typeface="Calibri"/>
              </a:rPr>
              <a:t>Digital Signature</a:t>
            </a:r>
            <a:endParaRPr sz="2200" dirty="0">
              <a:solidFill>
                <a:schemeClr val="dk1"/>
              </a:solidFill>
              <a:latin typeface="Calibri"/>
              <a:ea typeface="Calibri"/>
              <a:cs typeface="Calibri"/>
              <a:sym typeface="Calibri"/>
            </a:endParaRPr>
          </a:p>
          <a:p>
            <a:pPr marL="457200" marR="0" lvl="0" indent="-457200" algn="l" rtl="0">
              <a:lnSpc>
                <a:spcPct val="150000"/>
              </a:lnSpc>
              <a:spcBef>
                <a:spcPts val="0"/>
              </a:spcBef>
              <a:spcAft>
                <a:spcPts val="0"/>
              </a:spcAft>
              <a:buClr>
                <a:schemeClr val="dk1"/>
              </a:buClr>
              <a:buSzPts val="2200"/>
              <a:buFont typeface="Calibri"/>
              <a:buAutoNum type="arabicPeriod"/>
            </a:pPr>
            <a:r>
              <a:rPr lang="en-US" sz="2200" dirty="0">
                <a:solidFill>
                  <a:schemeClr val="dk1"/>
                </a:solidFill>
                <a:latin typeface="Calibri"/>
                <a:ea typeface="Calibri"/>
                <a:cs typeface="Calibri"/>
                <a:sym typeface="Calibri"/>
              </a:rPr>
              <a:t>Access </a:t>
            </a:r>
            <a:r>
              <a:rPr lang="en-US" sz="2200" dirty="0" smtClean="0">
                <a:solidFill>
                  <a:schemeClr val="dk1"/>
                </a:solidFill>
                <a:latin typeface="Calibri"/>
                <a:ea typeface="Calibri"/>
                <a:cs typeface="Calibri"/>
                <a:sym typeface="Calibri"/>
              </a:rPr>
              <a:t>Control mechanisms</a:t>
            </a:r>
            <a:endParaRPr sz="2200" dirty="0">
              <a:solidFill>
                <a:schemeClr val="dk1"/>
              </a:solidFill>
              <a:latin typeface="Calibri"/>
              <a:ea typeface="Calibri"/>
              <a:cs typeface="Calibri"/>
              <a:sym typeface="Calibri"/>
            </a:endParaRPr>
          </a:p>
          <a:p>
            <a:pPr marL="457200" marR="0" lvl="0" indent="-457200" algn="l" rtl="0">
              <a:lnSpc>
                <a:spcPct val="150000"/>
              </a:lnSpc>
              <a:spcBef>
                <a:spcPts val="0"/>
              </a:spcBef>
              <a:spcAft>
                <a:spcPts val="0"/>
              </a:spcAft>
              <a:buClr>
                <a:schemeClr val="dk1"/>
              </a:buClr>
              <a:buSzPts val="2200"/>
              <a:buFont typeface="Calibri"/>
              <a:buAutoNum type="arabicPeriod"/>
            </a:pPr>
            <a:r>
              <a:rPr lang="en-US" sz="2200" dirty="0">
                <a:solidFill>
                  <a:schemeClr val="dk1"/>
                </a:solidFill>
                <a:latin typeface="Calibri"/>
                <a:ea typeface="Calibri"/>
                <a:cs typeface="Calibri"/>
                <a:sym typeface="Calibri"/>
              </a:rPr>
              <a:t>Data </a:t>
            </a:r>
            <a:r>
              <a:rPr lang="en-US" sz="2200" dirty="0" smtClean="0">
                <a:solidFill>
                  <a:schemeClr val="dk1"/>
                </a:solidFill>
                <a:latin typeface="Calibri"/>
                <a:ea typeface="Calibri"/>
                <a:cs typeface="Calibri"/>
                <a:sym typeface="Calibri"/>
              </a:rPr>
              <a:t>Integrity MAC HMAC</a:t>
            </a:r>
            <a:endParaRPr sz="2200" dirty="0">
              <a:solidFill>
                <a:schemeClr val="dk1"/>
              </a:solidFill>
              <a:latin typeface="Calibri"/>
              <a:ea typeface="Calibri"/>
              <a:cs typeface="Calibri"/>
              <a:sym typeface="Calibri"/>
            </a:endParaRPr>
          </a:p>
          <a:p>
            <a:pPr marL="457200" marR="0" lvl="0" indent="-457200" algn="l" rtl="0">
              <a:lnSpc>
                <a:spcPct val="150000"/>
              </a:lnSpc>
              <a:spcBef>
                <a:spcPts val="0"/>
              </a:spcBef>
              <a:spcAft>
                <a:spcPts val="0"/>
              </a:spcAft>
              <a:buClr>
                <a:schemeClr val="dk1"/>
              </a:buClr>
              <a:buSzPts val="2200"/>
              <a:buFont typeface="Calibri"/>
              <a:buAutoNum type="arabicPeriod"/>
            </a:pPr>
            <a:r>
              <a:rPr lang="en-US" sz="2200" dirty="0">
                <a:solidFill>
                  <a:schemeClr val="dk1"/>
                </a:solidFill>
                <a:latin typeface="Calibri"/>
                <a:ea typeface="Calibri"/>
                <a:cs typeface="Calibri"/>
                <a:sym typeface="Calibri"/>
              </a:rPr>
              <a:t>Authentication </a:t>
            </a:r>
            <a:r>
              <a:rPr lang="en-US" sz="2200" dirty="0" smtClean="0">
                <a:solidFill>
                  <a:schemeClr val="dk1"/>
                </a:solidFill>
                <a:latin typeface="Calibri"/>
                <a:ea typeface="Calibri"/>
                <a:cs typeface="Calibri"/>
                <a:sym typeface="Calibri"/>
              </a:rPr>
              <a:t>Exchange X and Z X wants to authenticate Z</a:t>
            </a:r>
            <a:endParaRPr sz="2200" dirty="0">
              <a:solidFill>
                <a:schemeClr val="dk1"/>
              </a:solidFill>
              <a:latin typeface="Calibri"/>
              <a:ea typeface="Calibri"/>
              <a:cs typeface="Calibri"/>
              <a:sym typeface="Calibri"/>
            </a:endParaRPr>
          </a:p>
          <a:p>
            <a:pPr marL="457200" marR="0" lvl="0" indent="-457200" algn="l" rtl="0">
              <a:lnSpc>
                <a:spcPct val="150000"/>
              </a:lnSpc>
              <a:spcBef>
                <a:spcPts val="0"/>
              </a:spcBef>
              <a:spcAft>
                <a:spcPts val="0"/>
              </a:spcAft>
              <a:buClr>
                <a:schemeClr val="dk1"/>
              </a:buClr>
              <a:buSzPts val="2000"/>
              <a:buFont typeface="Calibri"/>
              <a:buAutoNum type="arabicPeriod"/>
            </a:pPr>
            <a:r>
              <a:rPr lang="en-US" sz="2000" dirty="0">
                <a:solidFill>
                  <a:schemeClr val="dk1"/>
                </a:solidFill>
                <a:latin typeface="Calibri"/>
                <a:ea typeface="Calibri"/>
                <a:cs typeface="Calibri"/>
                <a:sym typeface="Calibri"/>
              </a:rPr>
              <a:t>Traffic Padding</a:t>
            </a:r>
            <a:endParaRPr sz="2000" dirty="0">
              <a:solidFill>
                <a:schemeClr val="dk1"/>
              </a:solidFill>
              <a:latin typeface="Calibri"/>
              <a:ea typeface="Calibri"/>
              <a:cs typeface="Calibri"/>
              <a:sym typeface="Calibri"/>
            </a:endParaRPr>
          </a:p>
          <a:p>
            <a:pPr marL="0" marR="0" lvl="0" indent="0" algn="l" rtl="0">
              <a:lnSpc>
                <a:spcPct val="150000"/>
              </a:lnSpc>
              <a:spcBef>
                <a:spcPts val="0"/>
              </a:spcBef>
              <a:spcAft>
                <a:spcPts val="0"/>
              </a:spcAft>
              <a:buNone/>
            </a:pPr>
            <a:r>
              <a:rPr lang="en-US" sz="2000" dirty="0">
                <a:solidFill>
                  <a:schemeClr val="dk1"/>
                </a:solidFill>
                <a:latin typeface="Calibri"/>
                <a:ea typeface="Calibri"/>
                <a:cs typeface="Calibri"/>
                <a:sym typeface="Calibri"/>
              </a:rPr>
              <a:t>7.    Routing Control</a:t>
            </a:r>
            <a:endParaRPr sz="2000" dirty="0">
              <a:solidFill>
                <a:schemeClr val="dk1"/>
              </a:solidFill>
              <a:latin typeface="Calibri"/>
              <a:ea typeface="Calibri"/>
              <a:cs typeface="Calibri"/>
              <a:sym typeface="Calibri"/>
            </a:endParaRPr>
          </a:p>
          <a:p>
            <a:pPr marL="0" marR="0" lvl="0" indent="0" algn="l" rtl="0">
              <a:lnSpc>
                <a:spcPct val="150000"/>
              </a:lnSpc>
              <a:spcBef>
                <a:spcPts val="0"/>
              </a:spcBef>
              <a:spcAft>
                <a:spcPts val="0"/>
              </a:spcAft>
              <a:buNone/>
            </a:pPr>
            <a:r>
              <a:rPr lang="en-US" sz="2000" dirty="0">
                <a:solidFill>
                  <a:schemeClr val="dk1"/>
                </a:solidFill>
                <a:latin typeface="Calibri"/>
                <a:ea typeface="Calibri"/>
                <a:cs typeface="Calibri"/>
                <a:sym typeface="Calibri"/>
              </a:rPr>
              <a:t>8.     Notarization</a:t>
            </a:r>
            <a:endParaRPr sz="2000" dirty="0">
              <a:solidFill>
                <a:schemeClr val="dk1"/>
              </a:solidFill>
              <a:latin typeface="Calibri"/>
              <a:ea typeface="Calibri"/>
              <a:cs typeface="Calibri"/>
              <a:sym typeface="Calibri"/>
            </a:endParaRPr>
          </a:p>
          <a:p>
            <a:pPr marL="457200" marR="0" lvl="0" indent="-317500" algn="l" rtl="0">
              <a:lnSpc>
                <a:spcPct val="150000"/>
              </a:lnSpc>
              <a:spcBef>
                <a:spcPts val="0"/>
              </a:spcBef>
              <a:spcAft>
                <a:spcPts val="0"/>
              </a:spcAft>
              <a:buClr>
                <a:schemeClr val="dk1"/>
              </a:buClr>
              <a:buSzPts val="2200"/>
              <a:buFont typeface="Calibri"/>
              <a:buNone/>
            </a:pPr>
            <a:endParaRPr sz="2200" dirty="0">
              <a:solidFill>
                <a:schemeClr val="dk1"/>
              </a:solidFill>
              <a:latin typeface="Calibri"/>
              <a:ea typeface="Calibri"/>
              <a:cs typeface="Calibri"/>
              <a:sym typeface="Calibri"/>
            </a:endParaRPr>
          </a:p>
          <a:p>
            <a:pPr marL="457200" marR="0" lvl="0" indent="-342900" algn="l" rtl="0">
              <a:lnSpc>
                <a:spcPct val="150000"/>
              </a:lnSpc>
              <a:spcBef>
                <a:spcPts val="0"/>
              </a:spcBef>
              <a:spcAft>
                <a:spcPts val="0"/>
              </a:spcAft>
              <a:buClr>
                <a:schemeClr val="dk1"/>
              </a:buClr>
              <a:buSzPts val="1800"/>
              <a:buFont typeface="Calibri"/>
              <a:buNone/>
            </a:pPr>
            <a:endParaRPr sz="1800" b="1" dirty="0">
              <a:solidFill>
                <a:schemeClr val="dk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79986106"/>
              </p:ext>
            </p:extLst>
          </p:nvPr>
        </p:nvGraphicFramePr>
        <p:xfrm>
          <a:off x="257575" y="141671"/>
          <a:ext cx="8551575" cy="6054784"/>
        </p:xfrm>
        <a:graphic>
          <a:graphicData uri="http://schemas.openxmlformats.org/drawingml/2006/table">
            <a:tbl>
              <a:tblPr firstRow="1" bandRow="1">
                <a:tableStyleId>{073A0DAA-6AF3-43AB-8588-CEC1D06C72B9}</a:tableStyleId>
              </a:tblPr>
              <a:tblGrid>
                <a:gridCol w="1339405"/>
                <a:gridCol w="592428"/>
                <a:gridCol w="978795"/>
                <a:gridCol w="890072"/>
                <a:gridCol w="950175"/>
                <a:gridCol w="1005984"/>
                <a:gridCol w="894366"/>
                <a:gridCol w="950175"/>
                <a:gridCol w="950175"/>
              </a:tblGrid>
              <a:tr h="665408">
                <a:tc>
                  <a:txBody>
                    <a:bodyPr/>
                    <a:lstStyle/>
                    <a:p>
                      <a:r>
                        <a:rPr lang="en-US" dirty="0" smtClean="0"/>
                        <a:t>SERVICE</a:t>
                      </a:r>
                      <a:endParaRPr lang="en-IN" dirty="0"/>
                    </a:p>
                  </a:txBody>
                  <a:tcPr/>
                </a:tc>
                <a:tc>
                  <a:txBody>
                    <a:bodyPr/>
                    <a:lstStyle/>
                    <a:p>
                      <a:r>
                        <a:rPr lang="en-US" dirty="0" smtClean="0"/>
                        <a:t>Encryption</a:t>
                      </a:r>
                      <a:endParaRPr lang="en-IN" dirty="0"/>
                    </a:p>
                  </a:txBody>
                  <a:tcPr/>
                </a:tc>
                <a:tc>
                  <a:txBody>
                    <a:bodyPr/>
                    <a:lstStyle/>
                    <a:p>
                      <a:r>
                        <a:rPr lang="en-US" dirty="0" smtClean="0"/>
                        <a:t>Digital Signature</a:t>
                      </a:r>
                      <a:endParaRPr lang="en-IN" dirty="0"/>
                    </a:p>
                  </a:txBody>
                  <a:tcPr/>
                </a:tc>
                <a:tc>
                  <a:txBody>
                    <a:bodyPr/>
                    <a:lstStyle/>
                    <a:p>
                      <a:r>
                        <a:rPr lang="en-US" dirty="0" smtClean="0"/>
                        <a:t>Access control</a:t>
                      </a:r>
                      <a:endParaRPr lang="en-IN" dirty="0"/>
                    </a:p>
                  </a:txBody>
                  <a:tcPr/>
                </a:tc>
                <a:tc>
                  <a:txBody>
                    <a:bodyPr/>
                    <a:lstStyle/>
                    <a:p>
                      <a:r>
                        <a:rPr lang="en-US" dirty="0" smtClean="0"/>
                        <a:t>Data Integrity</a:t>
                      </a:r>
                      <a:endParaRPr lang="en-IN" dirty="0"/>
                    </a:p>
                  </a:txBody>
                  <a:tcPr/>
                </a:tc>
                <a:tc>
                  <a:txBody>
                    <a:bodyPr/>
                    <a:lstStyle/>
                    <a:p>
                      <a:r>
                        <a:rPr lang="en-US" dirty="0" smtClean="0"/>
                        <a:t>Authentication exchange</a:t>
                      </a:r>
                      <a:endParaRPr lang="en-IN" dirty="0"/>
                    </a:p>
                  </a:txBody>
                  <a:tcPr/>
                </a:tc>
                <a:tc>
                  <a:txBody>
                    <a:bodyPr/>
                    <a:lstStyle/>
                    <a:p>
                      <a:r>
                        <a:rPr lang="en-US" dirty="0" smtClean="0"/>
                        <a:t>Traffic</a:t>
                      </a:r>
                      <a:r>
                        <a:rPr lang="en-US" baseline="0" dirty="0" smtClean="0"/>
                        <a:t> padding</a:t>
                      </a:r>
                      <a:endParaRPr lang="en-IN" dirty="0"/>
                    </a:p>
                  </a:txBody>
                  <a:tcPr/>
                </a:tc>
                <a:tc>
                  <a:txBody>
                    <a:bodyPr/>
                    <a:lstStyle/>
                    <a:p>
                      <a:r>
                        <a:rPr lang="en-US" dirty="0" smtClean="0"/>
                        <a:t>Routing</a:t>
                      </a:r>
                    </a:p>
                    <a:p>
                      <a:r>
                        <a:rPr lang="en-US" dirty="0" smtClean="0"/>
                        <a:t>control</a:t>
                      </a:r>
                      <a:endParaRPr lang="en-IN" dirty="0"/>
                    </a:p>
                  </a:txBody>
                  <a:tcPr/>
                </a:tc>
                <a:tc>
                  <a:txBody>
                    <a:bodyPr/>
                    <a:lstStyle/>
                    <a:p>
                      <a:r>
                        <a:rPr lang="en-US" dirty="0" smtClean="0"/>
                        <a:t>notarization</a:t>
                      </a:r>
                      <a:endParaRPr lang="en-IN" dirty="0"/>
                    </a:p>
                  </a:txBody>
                  <a:tcPr/>
                </a:tc>
              </a:tr>
              <a:tr h="665408">
                <a:tc>
                  <a:txBody>
                    <a:bodyPr/>
                    <a:lstStyle/>
                    <a:p>
                      <a:r>
                        <a:rPr lang="en-US" dirty="0" smtClean="0"/>
                        <a:t>Peer</a:t>
                      </a:r>
                      <a:r>
                        <a:rPr lang="en-US" baseline="0" dirty="0" smtClean="0"/>
                        <a:t> entity authentication</a:t>
                      </a:r>
                      <a:endParaRPr lang="en-IN" dirty="0"/>
                    </a:p>
                  </a:txBody>
                  <a:tcPr/>
                </a:tc>
                <a:tc>
                  <a:txBody>
                    <a:bodyPr/>
                    <a:lstStyle/>
                    <a:p>
                      <a:r>
                        <a:rPr lang="en-US" dirty="0" smtClean="0"/>
                        <a:t>Y</a:t>
                      </a:r>
                      <a:endParaRPr lang="en-IN" dirty="0"/>
                    </a:p>
                  </a:txBody>
                  <a:tcPr/>
                </a:tc>
                <a:tc>
                  <a:txBody>
                    <a:bodyPr/>
                    <a:lstStyle/>
                    <a:p>
                      <a:r>
                        <a:rPr lang="en-US" dirty="0" smtClean="0"/>
                        <a:t>Y</a:t>
                      </a:r>
                      <a:endParaRPr lang="en-IN" dirty="0"/>
                    </a:p>
                  </a:txBody>
                  <a:tcPr/>
                </a:tc>
                <a:tc>
                  <a:txBody>
                    <a:bodyPr/>
                    <a:lstStyle/>
                    <a:p>
                      <a:endParaRPr lang="en-IN" dirty="0"/>
                    </a:p>
                  </a:txBody>
                  <a:tcPr/>
                </a:tc>
                <a:tc>
                  <a:txBody>
                    <a:bodyPr/>
                    <a:lstStyle/>
                    <a:p>
                      <a:endParaRPr lang="en-IN" dirty="0"/>
                    </a:p>
                  </a:txBody>
                  <a:tcPr/>
                </a:tc>
                <a:tc>
                  <a:txBody>
                    <a:bodyPr/>
                    <a:lstStyle/>
                    <a:p>
                      <a:r>
                        <a:rPr lang="en-US" dirty="0" smtClean="0"/>
                        <a:t>Y</a:t>
                      </a:r>
                      <a:endParaRPr lang="en-IN" dirty="0"/>
                    </a:p>
                  </a:txBody>
                  <a:tcPr/>
                </a:tc>
                <a:tc>
                  <a:txBody>
                    <a:bodyPr/>
                    <a:lstStyle/>
                    <a:p>
                      <a:endParaRPr lang="en-IN"/>
                    </a:p>
                  </a:txBody>
                  <a:tcPr/>
                </a:tc>
                <a:tc>
                  <a:txBody>
                    <a:bodyPr/>
                    <a:lstStyle/>
                    <a:p>
                      <a:endParaRPr lang="en-IN"/>
                    </a:p>
                  </a:txBody>
                  <a:tcPr/>
                </a:tc>
                <a:tc>
                  <a:txBody>
                    <a:bodyPr/>
                    <a:lstStyle/>
                    <a:p>
                      <a:endParaRPr lang="en-IN"/>
                    </a:p>
                  </a:txBody>
                  <a:tcPr/>
                </a:tc>
              </a:tr>
              <a:tr h="665408">
                <a:tc>
                  <a:txBody>
                    <a:bodyPr/>
                    <a:lstStyle/>
                    <a:p>
                      <a:r>
                        <a:rPr lang="en-US" dirty="0" smtClean="0"/>
                        <a:t>Data origin authentication</a:t>
                      </a:r>
                      <a:endParaRPr lang="en-IN" dirty="0"/>
                    </a:p>
                  </a:txBody>
                  <a:tcPr/>
                </a:tc>
                <a:tc>
                  <a:txBody>
                    <a:bodyPr/>
                    <a:lstStyle/>
                    <a:p>
                      <a:r>
                        <a:rPr lang="en-US" dirty="0" smtClean="0"/>
                        <a:t>Y</a:t>
                      </a:r>
                      <a:endParaRPr lang="en-IN" dirty="0"/>
                    </a:p>
                  </a:txBody>
                  <a:tcPr/>
                </a:tc>
                <a:tc>
                  <a:txBody>
                    <a:bodyPr/>
                    <a:lstStyle/>
                    <a:p>
                      <a:r>
                        <a:rPr lang="en-US" dirty="0" smtClean="0"/>
                        <a:t>Y</a:t>
                      </a:r>
                      <a:endParaRPr lang="en-IN" dirty="0"/>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r>
              <a:tr h="665408">
                <a:tc>
                  <a:txBody>
                    <a:bodyPr/>
                    <a:lstStyle/>
                    <a:p>
                      <a:r>
                        <a:rPr lang="en-US" dirty="0" smtClean="0"/>
                        <a:t>Access Control</a:t>
                      </a:r>
                      <a:endParaRPr lang="en-IN" dirty="0"/>
                    </a:p>
                  </a:txBody>
                  <a:tcPr/>
                </a:tc>
                <a:tc>
                  <a:txBody>
                    <a:bodyPr/>
                    <a:lstStyle/>
                    <a:p>
                      <a:endParaRPr lang="en-IN" dirty="0"/>
                    </a:p>
                  </a:txBody>
                  <a:tcPr/>
                </a:tc>
                <a:tc>
                  <a:txBody>
                    <a:bodyPr/>
                    <a:lstStyle/>
                    <a:p>
                      <a:endParaRPr lang="en-IN"/>
                    </a:p>
                  </a:txBody>
                  <a:tcPr/>
                </a:tc>
                <a:tc>
                  <a:txBody>
                    <a:bodyPr/>
                    <a:lstStyle/>
                    <a:p>
                      <a:r>
                        <a:rPr lang="en-US" dirty="0" smtClean="0"/>
                        <a:t>Y</a:t>
                      </a:r>
                      <a:endParaRPr lang="en-IN" dirty="0"/>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r>
              <a:tr h="665408">
                <a:tc>
                  <a:txBody>
                    <a:bodyPr/>
                    <a:lstStyle/>
                    <a:p>
                      <a:r>
                        <a:rPr lang="en-US" dirty="0" smtClean="0"/>
                        <a:t> Confidentiality</a:t>
                      </a:r>
                      <a:endParaRPr lang="en-IN" dirty="0"/>
                    </a:p>
                  </a:txBody>
                  <a:tcPr/>
                </a:tc>
                <a:tc>
                  <a:txBody>
                    <a:bodyPr/>
                    <a:lstStyle/>
                    <a:p>
                      <a:r>
                        <a:rPr lang="en-US" dirty="0" smtClean="0"/>
                        <a:t>Y</a:t>
                      </a:r>
                      <a:endParaRPr lang="en-IN" dirty="0"/>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r>
                        <a:rPr lang="en-US" dirty="0" smtClean="0"/>
                        <a:t>Y</a:t>
                      </a:r>
                      <a:endParaRPr lang="en-IN" dirty="0"/>
                    </a:p>
                  </a:txBody>
                  <a:tcPr/>
                </a:tc>
                <a:tc>
                  <a:txBody>
                    <a:bodyPr/>
                    <a:lstStyle/>
                    <a:p>
                      <a:endParaRPr lang="en-IN"/>
                    </a:p>
                  </a:txBody>
                  <a:tcPr/>
                </a:tc>
              </a:tr>
              <a:tr h="665408">
                <a:tc>
                  <a:txBody>
                    <a:bodyPr/>
                    <a:lstStyle/>
                    <a:p>
                      <a:r>
                        <a:rPr lang="en-US" dirty="0" smtClean="0"/>
                        <a:t>Traffic flow confidentiality</a:t>
                      </a:r>
                      <a:endParaRPr lang="en-IN" dirty="0"/>
                    </a:p>
                  </a:txBody>
                  <a:tcPr/>
                </a:tc>
                <a:tc>
                  <a:txBody>
                    <a:bodyPr/>
                    <a:lstStyle/>
                    <a:p>
                      <a:r>
                        <a:rPr lang="en-US" dirty="0" smtClean="0"/>
                        <a:t>Y</a:t>
                      </a:r>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r>
                        <a:rPr lang="en-US" dirty="0" smtClean="0"/>
                        <a:t>Y</a:t>
                      </a:r>
                      <a:endParaRPr lang="en-IN" dirty="0"/>
                    </a:p>
                  </a:txBody>
                  <a:tcPr/>
                </a:tc>
                <a:tc>
                  <a:txBody>
                    <a:bodyPr/>
                    <a:lstStyle/>
                    <a:p>
                      <a:r>
                        <a:rPr lang="en-US" dirty="0" smtClean="0"/>
                        <a:t>Y</a:t>
                      </a:r>
                      <a:endParaRPr lang="en-IN" dirty="0"/>
                    </a:p>
                  </a:txBody>
                  <a:tcPr/>
                </a:tc>
                <a:tc>
                  <a:txBody>
                    <a:bodyPr/>
                    <a:lstStyle/>
                    <a:p>
                      <a:endParaRPr lang="en-IN"/>
                    </a:p>
                  </a:txBody>
                  <a:tcPr/>
                </a:tc>
              </a:tr>
              <a:tr h="665408">
                <a:tc>
                  <a:txBody>
                    <a:bodyPr/>
                    <a:lstStyle/>
                    <a:p>
                      <a:r>
                        <a:rPr lang="en-US" dirty="0" smtClean="0"/>
                        <a:t>Data Integrity</a:t>
                      </a:r>
                      <a:endParaRPr lang="en-IN" dirty="0"/>
                    </a:p>
                  </a:txBody>
                  <a:tcPr/>
                </a:tc>
                <a:tc>
                  <a:txBody>
                    <a:bodyPr/>
                    <a:lstStyle/>
                    <a:p>
                      <a:r>
                        <a:rPr lang="en-US" dirty="0" smtClean="0"/>
                        <a:t>Y</a:t>
                      </a:r>
                      <a:endParaRPr lang="en-IN" dirty="0"/>
                    </a:p>
                  </a:txBody>
                  <a:tcPr/>
                </a:tc>
                <a:tc>
                  <a:txBody>
                    <a:bodyPr/>
                    <a:lstStyle/>
                    <a:p>
                      <a:endParaRPr lang="en-IN" dirty="0"/>
                    </a:p>
                  </a:txBody>
                  <a:tcPr/>
                </a:tc>
                <a:tc>
                  <a:txBody>
                    <a:bodyPr/>
                    <a:lstStyle/>
                    <a:p>
                      <a:endParaRPr lang="en-IN" dirty="0"/>
                    </a:p>
                  </a:txBody>
                  <a:tcPr/>
                </a:tc>
                <a:tc>
                  <a:txBody>
                    <a:bodyPr/>
                    <a:lstStyle/>
                    <a:p>
                      <a:r>
                        <a:rPr lang="en-US" dirty="0" smtClean="0"/>
                        <a:t>Y</a:t>
                      </a:r>
                      <a:endParaRPr lang="en-IN" dirty="0"/>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r>
              <a:tr h="665408">
                <a:tc>
                  <a:txBody>
                    <a:bodyPr/>
                    <a:lstStyle/>
                    <a:p>
                      <a:r>
                        <a:rPr lang="en-US" dirty="0" smtClean="0"/>
                        <a:t>Non repudiation</a:t>
                      </a:r>
                      <a:endParaRPr lang="en-IN" dirty="0"/>
                    </a:p>
                  </a:txBody>
                  <a:tcPr/>
                </a:tc>
                <a:tc>
                  <a:txBody>
                    <a:bodyPr/>
                    <a:lstStyle/>
                    <a:p>
                      <a:endParaRPr lang="en-IN"/>
                    </a:p>
                  </a:txBody>
                  <a:tcPr/>
                </a:tc>
                <a:tc>
                  <a:txBody>
                    <a:bodyPr/>
                    <a:lstStyle/>
                    <a:p>
                      <a:r>
                        <a:rPr lang="en-US" dirty="0" smtClean="0"/>
                        <a:t>Y</a:t>
                      </a:r>
                      <a:endParaRPr lang="en-IN" dirty="0"/>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r>
                        <a:rPr lang="en-US" dirty="0" smtClean="0"/>
                        <a:t>Y</a:t>
                      </a:r>
                      <a:endParaRPr lang="en-IN" dirty="0"/>
                    </a:p>
                  </a:txBody>
                  <a:tcPr/>
                </a:tc>
              </a:tr>
              <a:tr h="665408">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r>
            </a:tbl>
          </a:graphicData>
        </a:graphic>
      </p:graphicFrame>
    </p:spTree>
    <p:extLst>
      <p:ext uri="{BB962C8B-B14F-4D97-AF65-F5344CB8AC3E}">
        <p14:creationId xmlns:p14="http://schemas.microsoft.com/office/powerpoint/2010/main" val="17879379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pic>
        <p:nvPicPr>
          <p:cNvPr id="255" name="Google Shape;255;p34"/>
          <p:cNvPicPr preferRelativeResize="0"/>
          <p:nvPr/>
        </p:nvPicPr>
        <p:blipFill rotWithShape="1">
          <a:blip r:embed="rId3">
            <a:alphaModFix/>
          </a:blip>
          <a:srcRect/>
          <a:stretch/>
        </p:blipFill>
        <p:spPr>
          <a:xfrm>
            <a:off x="7239000" y="5410200"/>
            <a:ext cx="2209800" cy="1447800"/>
          </a:xfrm>
          <a:prstGeom prst="rect">
            <a:avLst/>
          </a:prstGeom>
          <a:noFill/>
          <a:ln>
            <a:noFill/>
          </a:ln>
        </p:spPr>
      </p:pic>
      <p:sp>
        <p:nvSpPr>
          <p:cNvPr id="256" name="Google Shape;256;p34"/>
          <p:cNvSpPr/>
          <p:nvPr/>
        </p:nvSpPr>
        <p:spPr>
          <a:xfrm>
            <a:off x="0" y="497983"/>
            <a:ext cx="9144000" cy="873617"/>
          </a:xfrm>
          <a:prstGeom prst="rect">
            <a:avLst/>
          </a:prstGeom>
          <a:solidFill>
            <a:srgbClr val="31859B"/>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3600" dirty="0">
                <a:solidFill>
                  <a:schemeClr val="lt1"/>
                </a:solidFill>
                <a:latin typeface="Calibri"/>
                <a:ea typeface="Calibri"/>
                <a:cs typeface="Calibri"/>
                <a:sym typeface="Calibri"/>
              </a:rPr>
              <a:t>    </a:t>
            </a:r>
            <a:r>
              <a:rPr lang="en-US" sz="3600" dirty="0" smtClean="0">
                <a:solidFill>
                  <a:schemeClr val="lt1"/>
                </a:solidFill>
                <a:latin typeface="Calibri"/>
                <a:ea typeface="Calibri"/>
                <a:cs typeface="Calibri"/>
                <a:sym typeface="Calibri"/>
              </a:rPr>
              <a:t>Network security model</a:t>
            </a:r>
            <a:endParaRPr sz="3600" dirty="0">
              <a:solidFill>
                <a:schemeClr val="lt1"/>
              </a:solidFill>
              <a:latin typeface="Calibri"/>
              <a:ea typeface="Calibri"/>
              <a:cs typeface="Calibri"/>
              <a:sym typeface="Calibri"/>
            </a:endParaRPr>
          </a:p>
        </p:txBody>
      </p:sp>
      <p:sp>
        <p:nvSpPr>
          <p:cNvPr id="257" name="Google Shape;257;p34"/>
          <p:cNvSpPr txBox="1"/>
          <p:nvPr/>
        </p:nvSpPr>
        <p:spPr>
          <a:xfrm>
            <a:off x="457200" y="1600200"/>
            <a:ext cx="3484928" cy="4939814"/>
          </a:xfrm>
          <a:prstGeom prst="rect">
            <a:avLst/>
          </a:prstGeom>
          <a:noFill/>
          <a:ln>
            <a:noFill/>
          </a:ln>
        </p:spPr>
        <p:txBody>
          <a:bodyPr spcFirstLastPara="1" wrap="square" lIns="91425" tIns="45700" rIns="91425" bIns="45700" anchor="t" anchorCtr="0">
            <a:noAutofit/>
          </a:bodyPr>
          <a:lstStyle/>
          <a:p>
            <a:pPr marL="457200" marR="0" lvl="0" indent="-317500" algn="l" rtl="0">
              <a:lnSpc>
                <a:spcPct val="150000"/>
              </a:lnSpc>
              <a:spcBef>
                <a:spcPts val="0"/>
              </a:spcBef>
              <a:spcAft>
                <a:spcPts val="0"/>
              </a:spcAft>
              <a:buClr>
                <a:schemeClr val="dk1"/>
              </a:buClr>
              <a:buSzPts val="2200"/>
              <a:buFont typeface="Calibri"/>
              <a:buNone/>
            </a:pPr>
            <a:endParaRPr sz="2200" dirty="0">
              <a:solidFill>
                <a:schemeClr val="dk1"/>
              </a:solidFill>
              <a:latin typeface="Calibri"/>
              <a:ea typeface="Calibri"/>
              <a:cs typeface="Calibri"/>
              <a:sym typeface="Calibri"/>
            </a:endParaRPr>
          </a:p>
          <a:p>
            <a:pPr marL="457200" marR="0" lvl="0" indent="-342900" algn="l" rtl="0">
              <a:lnSpc>
                <a:spcPct val="150000"/>
              </a:lnSpc>
              <a:spcBef>
                <a:spcPts val="0"/>
              </a:spcBef>
              <a:spcAft>
                <a:spcPts val="0"/>
              </a:spcAft>
              <a:buClr>
                <a:schemeClr val="dk1"/>
              </a:buClr>
              <a:buSzPts val="1800"/>
              <a:buFont typeface="Calibri"/>
              <a:buNone/>
            </a:pPr>
            <a:endParaRPr sz="1800" b="1" dirty="0">
              <a:solidFill>
                <a:schemeClr val="dk1"/>
              </a:solidFill>
              <a:latin typeface="Calibri"/>
              <a:ea typeface="Calibri"/>
              <a:cs typeface="Calibri"/>
              <a:sym typeface="Calibri"/>
            </a:endParaRPr>
          </a:p>
        </p:txBody>
      </p:sp>
      <p:pic>
        <p:nvPicPr>
          <p:cNvPr id="2" name="Picture 1"/>
          <p:cNvPicPr>
            <a:picLocks noChangeAspect="1"/>
          </p:cNvPicPr>
          <p:nvPr/>
        </p:nvPicPr>
        <p:blipFill>
          <a:blip r:embed="rId4"/>
          <a:stretch>
            <a:fillRect/>
          </a:stretch>
        </p:blipFill>
        <p:spPr>
          <a:xfrm>
            <a:off x="360608" y="1600200"/>
            <a:ext cx="8512936" cy="4939813"/>
          </a:xfrm>
          <a:prstGeom prst="rect">
            <a:avLst/>
          </a:prstGeom>
        </p:spPr>
      </p:pic>
    </p:spTree>
    <p:extLst>
      <p:ext uri="{BB962C8B-B14F-4D97-AF65-F5344CB8AC3E}">
        <p14:creationId xmlns:p14="http://schemas.microsoft.com/office/powerpoint/2010/main" val="427416816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pic>
        <p:nvPicPr>
          <p:cNvPr id="255" name="Google Shape;255;p34"/>
          <p:cNvPicPr preferRelativeResize="0"/>
          <p:nvPr/>
        </p:nvPicPr>
        <p:blipFill rotWithShape="1">
          <a:blip r:embed="rId3">
            <a:alphaModFix/>
          </a:blip>
          <a:srcRect/>
          <a:stretch/>
        </p:blipFill>
        <p:spPr>
          <a:xfrm>
            <a:off x="7239000" y="5410200"/>
            <a:ext cx="2209800" cy="1447800"/>
          </a:xfrm>
          <a:prstGeom prst="rect">
            <a:avLst/>
          </a:prstGeom>
          <a:noFill/>
          <a:ln>
            <a:noFill/>
          </a:ln>
        </p:spPr>
      </p:pic>
      <p:sp>
        <p:nvSpPr>
          <p:cNvPr id="256" name="Google Shape;256;p34"/>
          <p:cNvSpPr/>
          <p:nvPr/>
        </p:nvSpPr>
        <p:spPr>
          <a:xfrm>
            <a:off x="0" y="497983"/>
            <a:ext cx="9144000" cy="873617"/>
          </a:xfrm>
          <a:prstGeom prst="rect">
            <a:avLst/>
          </a:prstGeom>
          <a:solidFill>
            <a:srgbClr val="31859B"/>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3600" dirty="0">
                <a:solidFill>
                  <a:schemeClr val="lt1"/>
                </a:solidFill>
                <a:latin typeface="Calibri"/>
                <a:ea typeface="Calibri"/>
                <a:cs typeface="Calibri"/>
                <a:sym typeface="Calibri"/>
              </a:rPr>
              <a:t>    </a:t>
            </a:r>
            <a:r>
              <a:rPr lang="en-US" sz="3600" dirty="0" smtClean="0">
                <a:solidFill>
                  <a:schemeClr val="lt1"/>
                </a:solidFill>
                <a:latin typeface="Calibri"/>
                <a:ea typeface="Calibri"/>
                <a:cs typeface="Calibri"/>
                <a:sym typeface="Calibri"/>
              </a:rPr>
              <a:t>Steps in </a:t>
            </a:r>
            <a:r>
              <a:rPr lang="en-US" sz="3600" smtClean="0">
                <a:solidFill>
                  <a:schemeClr val="lt1"/>
                </a:solidFill>
                <a:latin typeface="Calibri"/>
                <a:ea typeface="Calibri"/>
                <a:cs typeface="Calibri"/>
                <a:sym typeface="Calibri"/>
              </a:rPr>
              <a:t>Network Security Model</a:t>
            </a:r>
            <a:endParaRPr sz="3600" dirty="0">
              <a:solidFill>
                <a:schemeClr val="lt1"/>
              </a:solidFill>
              <a:latin typeface="Calibri"/>
              <a:ea typeface="Calibri"/>
              <a:cs typeface="Calibri"/>
              <a:sym typeface="Calibri"/>
            </a:endParaRPr>
          </a:p>
        </p:txBody>
      </p:sp>
      <p:sp>
        <p:nvSpPr>
          <p:cNvPr id="257" name="Google Shape;257;p34"/>
          <p:cNvSpPr txBox="1"/>
          <p:nvPr/>
        </p:nvSpPr>
        <p:spPr>
          <a:xfrm>
            <a:off x="457200" y="1600200"/>
            <a:ext cx="3484928" cy="4939814"/>
          </a:xfrm>
          <a:prstGeom prst="rect">
            <a:avLst/>
          </a:prstGeom>
          <a:noFill/>
          <a:ln>
            <a:noFill/>
          </a:ln>
        </p:spPr>
        <p:txBody>
          <a:bodyPr spcFirstLastPara="1" wrap="square" lIns="91425" tIns="45700" rIns="91425" bIns="45700" anchor="t" anchorCtr="0">
            <a:noAutofit/>
          </a:bodyPr>
          <a:lstStyle/>
          <a:p>
            <a:pPr marL="457200" marR="0" lvl="0" indent="-317500" algn="l" rtl="0">
              <a:lnSpc>
                <a:spcPct val="150000"/>
              </a:lnSpc>
              <a:spcBef>
                <a:spcPts val="0"/>
              </a:spcBef>
              <a:spcAft>
                <a:spcPts val="0"/>
              </a:spcAft>
              <a:buClr>
                <a:schemeClr val="dk1"/>
              </a:buClr>
              <a:buSzPts val="2200"/>
              <a:buFont typeface="Calibri"/>
              <a:buNone/>
            </a:pPr>
            <a:endParaRPr sz="2200" dirty="0">
              <a:solidFill>
                <a:schemeClr val="dk1"/>
              </a:solidFill>
              <a:latin typeface="Calibri"/>
              <a:ea typeface="Calibri"/>
              <a:cs typeface="Calibri"/>
              <a:sym typeface="Calibri"/>
            </a:endParaRPr>
          </a:p>
          <a:p>
            <a:pPr marL="457200" marR="0" lvl="0" indent="-342900" algn="l" rtl="0">
              <a:lnSpc>
                <a:spcPct val="150000"/>
              </a:lnSpc>
              <a:spcBef>
                <a:spcPts val="0"/>
              </a:spcBef>
              <a:spcAft>
                <a:spcPts val="0"/>
              </a:spcAft>
              <a:buClr>
                <a:schemeClr val="dk1"/>
              </a:buClr>
              <a:buSzPts val="1800"/>
              <a:buFont typeface="Calibri"/>
              <a:buNone/>
            </a:pPr>
            <a:endParaRPr sz="1800" b="1" dirty="0">
              <a:solidFill>
                <a:schemeClr val="dk1"/>
              </a:solidFill>
              <a:latin typeface="Calibri"/>
              <a:ea typeface="Calibri"/>
              <a:cs typeface="Calibri"/>
              <a:sym typeface="Calibri"/>
            </a:endParaRPr>
          </a:p>
        </p:txBody>
      </p:sp>
      <p:sp>
        <p:nvSpPr>
          <p:cNvPr id="3" name="TextBox 2"/>
          <p:cNvSpPr txBox="1"/>
          <p:nvPr/>
        </p:nvSpPr>
        <p:spPr>
          <a:xfrm>
            <a:off x="193183" y="1600200"/>
            <a:ext cx="8628845" cy="4093428"/>
          </a:xfrm>
          <a:prstGeom prst="rect">
            <a:avLst/>
          </a:prstGeom>
          <a:noFill/>
        </p:spPr>
        <p:txBody>
          <a:bodyPr wrap="square" rtlCol="0">
            <a:spAutoFit/>
          </a:bodyPr>
          <a:lstStyle/>
          <a:p>
            <a:pPr marL="342900" indent="-342900">
              <a:buAutoNum type="arabicPeriod"/>
            </a:pPr>
            <a:r>
              <a:rPr lang="en-US" sz="2000" b="1" dirty="0" smtClean="0"/>
              <a:t>Design an algorithm for security related transformation – Adversary  should not succeed his goal</a:t>
            </a:r>
          </a:p>
          <a:p>
            <a:pPr marL="342900" indent="-342900">
              <a:buAutoNum type="arabicPeriod"/>
            </a:pPr>
            <a:endParaRPr lang="en-US" sz="2000" b="1" dirty="0"/>
          </a:p>
          <a:p>
            <a:pPr marL="342900" indent="-342900">
              <a:buAutoNum type="arabicPeriod"/>
            </a:pPr>
            <a:endParaRPr lang="en-US" sz="2000" b="1" dirty="0" smtClean="0"/>
          </a:p>
          <a:p>
            <a:pPr marL="342900" indent="-342900">
              <a:buAutoNum type="arabicPeriod"/>
            </a:pPr>
            <a:r>
              <a:rPr lang="en-US" sz="2000" b="1" dirty="0" smtClean="0"/>
              <a:t>Generate secret information</a:t>
            </a:r>
          </a:p>
          <a:p>
            <a:pPr marL="342900" indent="-342900">
              <a:buAutoNum type="arabicPeriod"/>
            </a:pPr>
            <a:endParaRPr lang="en-US" sz="2000" b="1" dirty="0"/>
          </a:p>
          <a:p>
            <a:pPr marL="342900" indent="-342900">
              <a:buAutoNum type="arabicPeriod"/>
            </a:pPr>
            <a:endParaRPr lang="en-US" sz="2000" b="1" dirty="0" smtClean="0"/>
          </a:p>
          <a:p>
            <a:pPr marL="342900" indent="-342900">
              <a:buAutoNum type="arabicPeriod"/>
            </a:pPr>
            <a:r>
              <a:rPr lang="en-US" sz="2000" b="1" dirty="0" smtClean="0"/>
              <a:t>Distribution and sharing of secret information</a:t>
            </a:r>
          </a:p>
          <a:p>
            <a:pPr marL="342900" indent="-342900">
              <a:buAutoNum type="arabicPeriod"/>
            </a:pPr>
            <a:endParaRPr lang="en-US" sz="2000" b="1" dirty="0"/>
          </a:p>
          <a:p>
            <a:pPr marL="342900" indent="-342900">
              <a:buAutoNum type="arabicPeriod"/>
            </a:pPr>
            <a:endParaRPr lang="en-US" sz="2000" b="1" dirty="0" smtClean="0"/>
          </a:p>
          <a:p>
            <a:pPr marL="342900" indent="-342900">
              <a:buAutoNum type="arabicPeriod"/>
            </a:pPr>
            <a:r>
              <a:rPr lang="en-US" sz="2000" b="1" dirty="0" smtClean="0"/>
              <a:t>Specify a protocol to be used by two principles make use of security algorithm and secret information to achieve specific security services </a:t>
            </a:r>
            <a:endParaRPr lang="en-IN" sz="2000" b="1" dirty="0"/>
          </a:p>
        </p:txBody>
      </p:sp>
    </p:spTree>
    <p:extLst>
      <p:ext uri="{BB962C8B-B14F-4D97-AF65-F5344CB8AC3E}">
        <p14:creationId xmlns:p14="http://schemas.microsoft.com/office/powerpoint/2010/main" val="48943775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pic>
        <p:nvPicPr>
          <p:cNvPr id="255" name="Google Shape;255;p34"/>
          <p:cNvPicPr preferRelativeResize="0"/>
          <p:nvPr/>
        </p:nvPicPr>
        <p:blipFill rotWithShape="1">
          <a:blip r:embed="rId3">
            <a:alphaModFix/>
          </a:blip>
          <a:srcRect/>
          <a:stretch/>
        </p:blipFill>
        <p:spPr>
          <a:xfrm>
            <a:off x="7239000" y="5410200"/>
            <a:ext cx="2209800" cy="1447800"/>
          </a:xfrm>
          <a:prstGeom prst="rect">
            <a:avLst/>
          </a:prstGeom>
          <a:noFill/>
          <a:ln>
            <a:noFill/>
          </a:ln>
        </p:spPr>
      </p:pic>
      <p:sp>
        <p:nvSpPr>
          <p:cNvPr id="256" name="Google Shape;256;p34"/>
          <p:cNvSpPr/>
          <p:nvPr/>
        </p:nvSpPr>
        <p:spPr>
          <a:xfrm>
            <a:off x="0" y="497983"/>
            <a:ext cx="9144000" cy="873617"/>
          </a:xfrm>
          <a:prstGeom prst="rect">
            <a:avLst/>
          </a:prstGeom>
          <a:solidFill>
            <a:srgbClr val="31859B"/>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3600" dirty="0">
                <a:solidFill>
                  <a:schemeClr val="lt1"/>
                </a:solidFill>
                <a:latin typeface="Calibri"/>
                <a:ea typeface="Calibri"/>
                <a:cs typeface="Calibri"/>
                <a:sym typeface="Calibri"/>
              </a:rPr>
              <a:t>    </a:t>
            </a:r>
            <a:r>
              <a:rPr lang="en-US" sz="3600" dirty="0" smtClean="0">
                <a:solidFill>
                  <a:schemeClr val="lt1"/>
                </a:solidFill>
                <a:latin typeface="Calibri"/>
                <a:ea typeface="Calibri"/>
                <a:cs typeface="Calibri"/>
                <a:sym typeface="Calibri"/>
              </a:rPr>
              <a:t>Network Access Control model</a:t>
            </a:r>
            <a:endParaRPr sz="3600" dirty="0">
              <a:solidFill>
                <a:schemeClr val="lt1"/>
              </a:solidFill>
              <a:latin typeface="Calibri"/>
              <a:ea typeface="Calibri"/>
              <a:cs typeface="Calibri"/>
              <a:sym typeface="Calibri"/>
            </a:endParaRPr>
          </a:p>
        </p:txBody>
      </p:sp>
      <p:sp>
        <p:nvSpPr>
          <p:cNvPr id="257" name="Google Shape;257;p34"/>
          <p:cNvSpPr txBox="1"/>
          <p:nvPr/>
        </p:nvSpPr>
        <p:spPr>
          <a:xfrm>
            <a:off x="457200" y="1600200"/>
            <a:ext cx="3484928" cy="4939814"/>
          </a:xfrm>
          <a:prstGeom prst="rect">
            <a:avLst/>
          </a:prstGeom>
          <a:noFill/>
          <a:ln>
            <a:noFill/>
          </a:ln>
        </p:spPr>
        <p:txBody>
          <a:bodyPr spcFirstLastPara="1" wrap="square" lIns="91425" tIns="45700" rIns="91425" bIns="45700" anchor="t" anchorCtr="0">
            <a:noAutofit/>
          </a:bodyPr>
          <a:lstStyle/>
          <a:p>
            <a:pPr marL="457200" marR="0" lvl="0" indent="-317500" algn="l" rtl="0">
              <a:lnSpc>
                <a:spcPct val="150000"/>
              </a:lnSpc>
              <a:spcBef>
                <a:spcPts val="0"/>
              </a:spcBef>
              <a:spcAft>
                <a:spcPts val="0"/>
              </a:spcAft>
              <a:buClr>
                <a:schemeClr val="dk1"/>
              </a:buClr>
              <a:buSzPts val="2200"/>
              <a:buFont typeface="Calibri"/>
              <a:buNone/>
            </a:pPr>
            <a:endParaRPr sz="2200" dirty="0">
              <a:solidFill>
                <a:schemeClr val="dk1"/>
              </a:solidFill>
              <a:latin typeface="Calibri"/>
              <a:ea typeface="Calibri"/>
              <a:cs typeface="Calibri"/>
              <a:sym typeface="Calibri"/>
            </a:endParaRPr>
          </a:p>
          <a:p>
            <a:pPr marL="457200" marR="0" lvl="0" indent="-342900" algn="l" rtl="0">
              <a:lnSpc>
                <a:spcPct val="150000"/>
              </a:lnSpc>
              <a:spcBef>
                <a:spcPts val="0"/>
              </a:spcBef>
              <a:spcAft>
                <a:spcPts val="0"/>
              </a:spcAft>
              <a:buClr>
                <a:schemeClr val="dk1"/>
              </a:buClr>
              <a:buSzPts val="1800"/>
              <a:buFont typeface="Calibri"/>
              <a:buNone/>
            </a:pPr>
            <a:endParaRPr sz="1800" b="1" dirty="0">
              <a:solidFill>
                <a:schemeClr val="dk1"/>
              </a:solidFill>
              <a:latin typeface="Calibri"/>
              <a:ea typeface="Calibri"/>
              <a:cs typeface="Calibri"/>
              <a:sym typeface="Calibri"/>
            </a:endParaRPr>
          </a:p>
        </p:txBody>
      </p:sp>
      <p:sp>
        <p:nvSpPr>
          <p:cNvPr id="3" name="TextBox 2"/>
          <p:cNvSpPr txBox="1"/>
          <p:nvPr/>
        </p:nvSpPr>
        <p:spPr>
          <a:xfrm>
            <a:off x="193183" y="1600200"/>
            <a:ext cx="8628845" cy="400110"/>
          </a:xfrm>
          <a:prstGeom prst="rect">
            <a:avLst/>
          </a:prstGeom>
          <a:noFill/>
        </p:spPr>
        <p:txBody>
          <a:bodyPr wrap="square" rtlCol="0">
            <a:spAutoFit/>
          </a:bodyPr>
          <a:lstStyle/>
          <a:p>
            <a:endParaRPr lang="en-IN" sz="2000" b="1" dirty="0"/>
          </a:p>
        </p:txBody>
      </p:sp>
      <p:pic>
        <p:nvPicPr>
          <p:cNvPr id="2" name="Picture 1"/>
          <p:cNvPicPr>
            <a:picLocks noChangeAspect="1"/>
          </p:cNvPicPr>
          <p:nvPr/>
        </p:nvPicPr>
        <p:blipFill>
          <a:blip r:embed="rId4"/>
          <a:stretch>
            <a:fillRect/>
          </a:stretch>
        </p:blipFill>
        <p:spPr>
          <a:xfrm>
            <a:off x="1107583" y="1600201"/>
            <a:ext cx="6812924" cy="4053624"/>
          </a:xfrm>
          <a:prstGeom prst="rect">
            <a:avLst/>
          </a:prstGeom>
        </p:spPr>
      </p:pic>
    </p:spTree>
    <p:extLst>
      <p:ext uri="{BB962C8B-B14F-4D97-AF65-F5344CB8AC3E}">
        <p14:creationId xmlns:p14="http://schemas.microsoft.com/office/powerpoint/2010/main" val="28616897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4"/>
          <p:cNvSpPr/>
          <p:nvPr/>
        </p:nvSpPr>
        <p:spPr>
          <a:xfrm>
            <a:off x="0" y="497983"/>
            <a:ext cx="9144000" cy="873617"/>
          </a:xfrm>
          <a:prstGeom prst="rect">
            <a:avLst/>
          </a:prstGeom>
          <a:solidFill>
            <a:srgbClr val="31859B"/>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3600">
                <a:solidFill>
                  <a:schemeClr val="lt1"/>
                </a:solidFill>
                <a:latin typeface="Calibri"/>
                <a:ea typeface="Calibri"/>
                <a:cs typeface="Calibri"/>
                <a:sym typeface="Calibri"/>
              </a:rPr>
              <a:t>  </a:t>
            </a:r>
            <a:r>
              <a:rPr lang="en-US" sz="4000">
                <a:solidFill>
                  <a:schemeClr val="lt1"/>
                </a:solidFill>
                <a:latin typeface="Calibri"/>
                <a:ea typeface="Calibri"/>
                <a:cs typeface="Calibri"/>
                <a:sym typeface="Calibri"/>
              </a:rPr>
              <a:t>Content</a:t>
            </a:r>
            <a:endParaRPr sz="4000">
              <a:solidFill>
                <a:schemeClr val="lt1"/>
              </a:solidFill>
              <a:latin typeface="Calibri"/>
              <a:ea typeface="Calibri"/>
              <a:cs typeface="Calibri"/>
              <a:sym typeface="Calibri"/>
            </a:endParaRPr>
          </a:p>
        </p:txBody>
      </p:sp>
      <p:sp>
        <p:nvSpPr>
          <p:cNvPr id="94" name="Google Shape;94;p14"/>
          <p:cNvSpPr/>
          <p:nvPr/>
        </p:nvSpPr>
        <p:spPr>
          <a:xfrm>
            <a:off x="609600" y="1828800"/>
            <a:ext cx="4038600" cy="2399665"/>
          </a:xfrm>
          <a:prstGeom prst="rect">
            <a:avLst/>
          </a:prstGeom>
          <a:noFill/>
          <a:ln>
            <a:noFill/>
          </a:ln>
        </p:spPr>
        <p:txBody>
          <a:bodyPr spcFirstLastPara="1" wrap="square" lIns="91425" tIns="45700" rIns="91425" bIns="45700" anchor="t" anchorCtr="0">
            <a:noAutofit/>
          </a:bodyPr>
          <a:lstStyle/>
          <a:p>
            <a:pPr marL="342900" marR="0" lvl="0" indent="-342900" algn="l" rtl="0">
              <a:lnSpc>
                <a:spcPct val="150000"/>
              </a:lnSpc>
              <a:spcBef>
                <a:spcPts val="0"/>
              </a:spcBef>
              <a:spcAft>
                <a:spcPts val="0"/>
              </a:spcAft>
              <a:buClr>
                <a:schemeClr val="dk1"/>
              </a:buClr>
              <a:buSzPts val="2000"/>
              <a:buFont typeface="Calibri"/>
              <a:buAutoNum type="arabicPeriod"/>
            </a:pPr>
            <a:r>
              <a:rPr lang="en-US" sz="2000">
                <a:solidFill>
                  <a:schemeClr val="dk1"/>
                </a:solidFill>
                <a:latin typeface="Calibri"/>
                <a:ea typeface="Calibri"/>
                <a:cs typeface="Calibri"/>
                <a:sym typeface="Calibri"/>
              </a:rPr>
              <a:t>What is Security?</a:t>
            </a:r>
            <a:endParaRPr sz="2000">
              <a:solidFill>
                <a:schemeClr val="dk1"/>
              </a:solidFill>
              <a:latin typeface="Calibri"/>
              <a:ea typeface="Calibri"/>
              <a:cs typeface="Calibri"/>
              <a:sym typeface="Calibri"/>
            </a:endParaRPr>
          </a:p>
          <a:p>
            <a:pPr marL="342900" marR="0" lvl="0" indent="-342900" algn="l" rtl="0">
              <a:lnSpc>
                <a:spcPct val="150000"/>
              </a:lnSpc>
              <a:spcBef>
                <a:spcPts val="0"/>
              </a:spcBef>
              <a:spcAft>
                <a:spcPts val="0"/>
              </a:spcAft>
              <a:buClr>
                <a:schemeClr val="dk1"/>
              </a:buClr>
              <a:buSzPts val="2000"/>
              <a:buFont typeface="Calibri"/>
              <a:buAutoNum type="arabicPeriod"/>
            </a:pPr>
            <a:r>
              <a:rPr lang="en-US" sz="2000">
                <a:solidFill>
                  <a:schemeClr val="dk1"/>
                </a:solidFill>
                <a:latin typeface="Calibri"/>
                <a:ea typeface="Calibri"/>
                <a:cs typeface="Calibri"/>
                <a:sym typeface="Calibri"/>
              </a:rPr>
              <a:t>Kerckhoffs’ Principles</a:t>
            </a:r>
            <a:endParaRPr sz="2000">
              <a:solidFill>
                <a:schemeClr val="dk1"/>
              </a:solidFill>
              <a:latin typeface="Calibri"/>
              <a:ea typeface="Calibri"/>
              <a:cs typeface="Calibri"/>
              <a:sym typeface="Calibri"/>
            </a:endParaRPr>
          </a:p>
          <a:p>
            <a:pPr marL="342900" marR="0" lvl="0" indent="-342900" algn="l" rtl="0">
              <a:lnSpc>
                <a:spcPct val="150000"/>
              </a:lnSpc>
              <a:spcBef>
                <a:spcPts val="0"/>
              </a:spcBef>
              <a:spcAft>
                <a:spcPts val="0"/>
              </a:spcAft>
              <a:buClr>
                <a:schemeClr val="dk1"/>
              </a:buClr>
              <a:buSzPts val="2000"/>
              <a:buFont typeface="Calibri"/>
              <a:buAutoNum type="arabicPeriod"/>
            </a:pPr>
            <a:r>
              <a:rPr lang="en-US" sz="2000">
                <a:solidFill>
                  <a:schemeClr val="dk1"/>
                </a:solidFill>
                <a:latin typeface="Calibri"/>
                <a:ea typeface="Calibri"/>
                <a:cs typeface="Calibri"/>
                <a:sym typeface="Calibri"/>
              </a:rPr>
              <a:t>OSI Security Architecture</a:t>
            </a:r>
            <a:endParaRPr sz="2000">
              <a:solidFill>
                <a:schemeClr val="dk1"/>
              </a:solidFill>
              <a:latin typeface="Calibri"/>
              <a:ea typeface="Calibri"/>
              <a:cs typeface="Calibri"/>
              <a:sym typeface="Calibri"/>
            </a:endParaRPr>
          </a:p>
          <a:p>
            <a:pPr marL="342900" marR="0" lvl="0" indent="-342900" algn="l" rtl="0">
              <a:lnSpc>
                <a:spcPct val="150000"/>
              </a:lnSpc>
              <a:spcBef>
                <a:spcPts val="0"/>
              </a:spcBef>
              <a:spcAft>
                <a:spcPts val="0"/>
              </a:spcAft>
              <a:buClr>
                <a:schemeClr val="dk1"/>
              </a:buClr>
              <a:buSzPts val="2000"/>
              <a:buFont typeface="Calibri"/>
              <a:buAutoNum type="arabicPeriod"/>
            </a:pPr>
            <a:r>
              <a:rPr lang="en-US" sz="2000">
                <a:solidFill>
                  <a:schemeClr val="dk1"/>
                </a:solidFill>
                <a:latin typeface="Calibri"/>
                <a:ea typeface="Calibri"/>
                <a:cs typeface="Calibri"/>
                <a:sym typeface="Calibri"/>
              </a:rPr>
              <a:t>Threats and Attacks</a:t>
            </a:r>
            <a:endParaRPr sz="2000">
              <a:solidFill>
                <a:schemeClr val="dk1"/>
              </a:solidFill>
              <a:latin typeface="Calibri"/>
              <a:ea typeface="Calibri"/>
              <a:cs typeface="Calibri"/>
              <a:sym typeface="Calibri"/>
            </a:endParaRPr>
          </a:p>
          <a:p>
            <a:pPr marL="342900" marR="0" lvl="0" indent="-342900" algn="l" rtl="0">
              <a:lnSpc>
                <a:spcPct val="150000"/>
              </a:lnSpc>
              <a:spcBef>
                <a:spcPts val="0"/>
              </a:spcBef>
              <a:spcAft>
                <a:spcPts val="0"/>
              </a:spcAft>
              <a:buClr>
                <a:schemeClr val="dk1"/>
              </a:buClr>
              <a:buSzPts val="2000"/>
              <a:buFont typeface="Calibri"/>
              <a:buAutoNum type="arabicPeriod"/>
            </a:pPr>
            <a:r>
              <a:rPr lang="en-US" sz="2000">
                <a:solidFill>
                  <a:schemeClr val="dk1"/>
                </a:solidFill>
                <a:latin typeface="Calibri"/>
                <a:ea typeface="Calibri"/>
                <a:cs typeface="Calibri"/>
                <a:sym typeface="Calibri"/>
              </a:rPr>
              <a:t>Cryptographic Security</a:t>
            </a:r>
            <a:endParaRPr sz="2000">
              <a:solidFill>
                <a:schemeClr val="dk1"/>
              </a:solidFill>
              <a:latin typeface="Calibri"/>
              <a:ea typeface="Calibri"/>
              <a:cs typeface="Calibri"/>
              <a:sym typeface="Calibri"/>
            </a:endParaRPr>
          </a:p>
        </p:txBody>
      </p:sp>
      <p:sp>
        <p:nvSpPr>
          <p:cNvPr id="95" name="Google Shape;95;p14"/>
          <p:cNvSpPr txBox="1"/>
          <p:nvPr/>
        </p:nvSpPr>
        <p:spPr>
          <a:xfrm>
            <a:off x="4953000" y="1903274"/>
            <a:ext cx="3115405" cy="2677656"/>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en-US" sz="2000">
                <a:solidFill>
                  <a:schemeClr val="dk1"/>
                </a:solidFill>
                <a:latin typeface="Calibri"/>
                <a:ea typeface="Calibri"/>
                <a:cs typeface="Calibri"/>
                <a:sym typeface="Calibri"/>
              </a:rPr>
              <a:t>8.     Security Services</a:t>
            </a:r>
            <a:endParaRPr sz="2000">
              <a:solidFill>
                <a:schemeClr val="dk1"/>
              </a:solidFill>
              <a:latin typeface="Calibri"/>
              <a:ea typeface="Calibri"/>
              <a:cs typeface="Calibri"/>
              <a:sym typeface="Calibri"/>
            </a:endParaRPr>
          </a:p>
          <a:p>
            <a:pPr marL="0" marR="0" lvl="0" indent="0" algn="l" rtl="0">
              <a:lnSpc>
                <a:spcPct val="150000"/>
              </a:lnSpc>
              <a:spcBef>
                <a:spcPts val="0"/>
              </a:spcBef>
              <a:spcAft>
                <a:spcPts val="0"/>
              </a:spcAft>
              <a:buNone/>
            </a:pPr>
            <a:r>
              <a:rPr lang="en-US" sz="2000">
                <a:solidFill>
                  <a:schemeClr val="dk1"/>
                </a:solidFill>
                <a:latin typeface="Calibri"/>
                <a:ea typeface="Calibri"/>
                <a:cs typeface="Calibri"/>
                <a:sym typeface="Calibri"/>
              </a:rPr>
              <a:t>9.    Security Mechanism</a:t>
            </a:r>
            <a:endParaRPr sz="2000">
              <a:solidFill>
                <a:schemeClr val="dk1"/>
              </a:solidFill>
              <a:latin typeface="Calibri"/>
              <a:ea typeface="Calibri"/>
              <a:cs typeface="Calibri"/>
              <a:sym typeface="Calibri"/>
            </a:endParaRPr>
          </a:p>
          <a:p>
            <a:pPr marL="457200" marR="0" lvl="0" indent="-457200" algn="l" rtl="0">
              <a:lnSpc>
                <a:spcPct val="150000"/>
              </a:lnSpc>
              <a:spcBef>
                <a:spcPts val="0"/>
              </a:spcBef>
              <a:spcAft>
                <a:spcPts val="0"/>
              </a:spcAft>
              <a:buClr>
                <a:schemeClr val="dk1"/>
              </a:buClr>
              <a:buSzPts val="2000"/>
              <a:buFont typeface="Calibri"/>
              <a:buAutoNum type="arabicPeriod" startAt="10"/>
            </a:pPr>
            <a:r>
              <a:rPr lang="en-US" sz="2000">
                <a:solidFill>
                  <a:schemeClr val="dk1"/>
                </a:solidFill>
                <a:latin typeface="Calibri"/>
                <a:ea typeface="Calibri"/>
                <a:cs typeface="Calibri"/>
                <a:sym typeface="Calibri"/>
              </a:rPr>
              <a:t>Flow of Secure System</a:t>
            </a:r>
            <a:endParaRPr sz="2000">
              <a:solidFill>
                <a:schemeClr val="dk1"/>
              </a:solidFill>
              <a:latin typeface="Calibri"/>
              <a:ea typeface="Calibri"/>
              <a:cs typeface="Calibri"/>
              <a:sym typeface="Calibri"/>
            </a:endParaRPr>
          </a:p>
          <a:p>
            <a:pPr marL="457200" marR="0" lvl="0" indent="-457200" algn="l" rtl="0">
              <a:lnSpc>
                <a:spcPct val="150000"/>
              </a:lnSpc>
              <a:spcBef>
                <a:spcPts val="0"/>
              </a:spcBef>
              <a:spcAft>
                <a:spcPts val="0"/>
              </a:spcAft>
              <a:buClr>
                <a:schemeClr val="dk1"/>
              </a:buClr>
              <a:buSzPts val="2000"/>
              <a:buFont typeface="Calibri"/>
              <a:buAutoNum type="arabicPeriod" startAt="10"/>
            </a:pPr>
            <a:r>
              <a:rPr lang="en-US" sz="2000">
                <a:solidFill>
                  <a:schemeClr val="dk1"/>
                </a:solidFill>
                <a:latin typeface="Calibri"/>
                <a:ea typeface="Calibri"/>
                <a:cs typeface="Calibri"/>
                <a:sym typeface="Calibri"/>
              </a:rPr>
              <a:t>Layers in Secure System</a:t>
            </a:r>
            <a:endParaRPr sz="2000">
              <a:solidFill>
                <a:schemeClr val="dk1"/>
              </a:solidFill>
              <a:latin typeface="Calibri"/>
              <a:ea typeface="Calibri"/>
              <a:cs typeface="Calibri"/>
              <a:sym typeface="Calibri"/>
            </a:endParaRPr>
          </a:p>
          <a:p>
            <a:pPr marL="457200" marR="0" lvl="0" indent="-457200" algn="l" rtl="0">
              <a:lnSpc>
                <a:spcPct val="150000"/>
              </a:lnSpc>
              <a:spcBef>
                <a:spcPts val="0"/>
              </a:spcBef>
              <a:spcAft>
                <a:spcPts val="0"/>
              </a:spcAft>
              <a:buClr>
                <a:schemeClr val="dk1"/>
              </a:buClr>
              <a:buSzPts val="2000"/>
              <a:buFont typeface="Calibri"/>
              <a:buAutoNum type="arabicPeriod" startAt="10"/>
            </a:pPr>
            <a:r>
              <a:rPr lang="en-US" sz="2000">
                <a:solidFill>
                  <a:schemeClr val="dk1"/>
                </a:solidFill>
                <a:latin typeface="Calibri"/>
                <a:ea typeface="Calibri"/>
                <a:cs typeface="Calibri"/>
                <a:sym typeface="Calibri"/>
              </a:rPr>
              <a:t>Protocol Stack.</a:t>
            </a:r>
            <a:endParaRPr sz="20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96" name="Google Shape;96;p14"/>
          <p:cNvPicPr preferRelativeResize="0"/>
          <p:nvPr/>
        </p:nvPicPr>
        <p:blipFill rotWithShape="1">
          <a:blip r:embed="rId3">
            <a:alphaModFix/>
          </a:blip>
          <a:srcRect/>
          <a:stretch/>
        </p:blipFill>
        <p:spPr>
          <a:xfrm>
            <a:off x="7239000" y="5410200"/>
            <a:ext cx="2209800" cy="1447800"/>
          </a:xfrm>
          <a:prstGeom prst="rect">
            <a:avLst/>
          </a:prstGeom>
          <a:noFill/>
          <a:ln>
            <a:noFill/>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pic>
        <p:nvPicPr>
          <p:cNvPr id="262" name="Google Shape;262;p35"/>
          <p:cNvPicPr preferRelativeResize="0"/>
          <p:nvPr/>
        </p:nvPicPr>
        <p:blipFill rotWithShape="1">
          <a:blip r:embed="rId3">
            <a:alphaModFix/>
          </a:blip>
          <a:srcRect/>
          <a:stretch/>
        </p:blipFill>
        <p:spPr>
          <a:xfrm>
            <a:off x="7239000" y="5410200"/>
            <a:ext cx="2209800" cy="1447800"/>
          </a:xfrm>
          <a:prstGeom prst="rect">
            <a:avLst/>
          </a:prstGeom>
          <a:noFill/>
          <a:ln>
            <a:noFill/>
          </a:ln>
        </p:spPr>
      </p:pic>
      <p:sp>
        <p:nvSpPr>
          <p:cNvPr id="263" name="Google Shape;263;p35"/>
          <p:cNvSpPr/>
          <p:nvPr/>
        </p:nvSpPr>
        <p:spPr>
          <a:xfrm>
            <a:off x="0" y="497983"/>
            <a:ext cx="9144000" cy="873617"/>
          </a:xfrm>
          <a:prstGeom prst="rect">
            <a:avLst/>
          </a:prstGeom>
          <a:solidFill>
            <a:srgbClr val="31859B"/>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3600">
                <a:solidFill>
                  <a:schemeClr val="lt1"/>
                </a:solidFill>
                <a:latin typeface="Calibri"/>
                <a:ea typeface="Calibri"/>
                <a:cs typeface="Calibri"/>
                <a:sym typeface="Calibri"/>
              </a:rPr>
              <a:t>     Flow of Secure System</a:t>
            </a:r>
            <a:endParaRPr sz="3600">
              <a:solidFill>
                <a:schemeClr val="lt1"/>
              </a:solidFill>
              <a:latin typeface="Calibri"/>
              <a:ea typeface="Calibri"/>
              <a:cs typeface="Calibri"/>
              <a:sym typeface="Calibri"/>
            </a:endParaRPr>
          </a:p>
        </p:txBody>
      </p:sp>
      <p:sp>
        <p:nvSpPr>
          <p:cNvPr id="264" name="Google Shape;264;p35"/>
          <p:cNvSpPr/>
          <p:nvPr/>
        </p:nvSpPr>
        <p:spPr>
          <a:xfrm>
            <a:off x="228600" y="2209800"/>
            <a:ext cx="1828800" cy="3200400"/>
          </a:xfrm>
          <a:prstGeom prst="rect">
            <a:avLst/>
          </a:prstGeom>
          <a:solidFill>
            <a:srgbClr val="D6E3BC"/>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65" name="Google Shape;265;p35"/>
          <p:cNvSpPr/>
          <p:nvPr/>
        </p:nvSpPr>
        <p:spPr>
          <a:xfrm>
            <a:off x="2514600" y="2209800"/>
            <a:ext cx="1828800" cy="3200400"/>
          </a:xfrm>
          <a:prstGeom prst="rect">
            <a:avLst/>
          </a:prstGeom>
          <a:solidFill>
            <a:srgbClr val="B6DDE7"/>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66" name="Google Shape;266;p35"/>
          <p:cNvSpPr/>
          <p:nvPr/>
        </p:nvSpPr>
        <p:spPr>
          <a:xfrm>
            <a:off x="4800600" y="2209800"/>
            <a:ext cx="1828800" cy="3200400"/>
          </a:xfrm>
          <a:prstGeom prst="rect">
            <a:avLst/>
          </a:prstGeom>
          <a:solidFill>
            <a:srgbClr val="FBD4B4"/>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67" name="Google Shape;267;p35"/>
          <p:cNvSpPr/>
          <p:nvPr/>
        </p:nvSpPr>
        <p:spPr>
          <a:xfrm>
            <a:off x="7086600" y="2209800"/>
            <a:ext cx="1828800" cy="3200400"/>
          </a:xfrm>
          <a:prstGeom prst="rect">
            <a:avLst/>
          </a:prstGeom>
          <a:solidFill>
            <a:srgbClr val="DDD9C3"/>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cxnSp>
        <p:nvCxnSpPr>
          <p:cNvPr id="268" name="Google Shape;268;p35"/>
          <p:cNvCxnSpPr/>
          <p:nvPr/>
        </p:nvCxnSpPr>
        <p:spPr>
          <a:xfrm>
            <a:off x="228600" y="2743200"/>
            <a:ext cx="1828800" cy="0"/>
          </a:xfrm>
          <a:prstGeom prst="straightConnector1">
            <a:avLst/>
          </a:prstGeom>
          <a:noFill/>
          <a:ln w="9525" cap="flat" cmpd="sng">
            <a:solidFill>
              <a:srgbClr val="205867"/>
            </a:solidFill>
            <a:prstDash val="solid"/>
            <a:round/>
            <a:headEnd type="none" w="sm" len="sm"/>
            <a:tailEnd type="none" w="sm" len="sm"/>
          </a:ln>
        </p:spPr>
      </p:cxnSp>
      <p:cxnSp>
        <p:nvCxnSpPr>
          <p:cNvPr id="269" name="Google Shape;269;p35"/>
          <p:cNvCxnSpPr/>
          <p:nvPr/>
        </p:nvCxnSpPr>
        <p:spPr>
          <a:xfrm>
            <a:off x="7086600" y="2743200"/>
            <a:ext cx="1828800" cy="0"/>
          </a:xfrm>
          <a:prstGeom prst="straightConnector1">
            <a:avLst/>
          </a:prstGeom>
          <a:noFill/>
          <a:ln w="9525" cap="flat" cmpd="sng">
            <a:solidFill>
              <a:srgbClr val="205867"/>
            </a:solidFill>
            <a:prstDash val="solid"/>
            <a:round/>
            <a:headEnd type="none" w="sm" len="sm"/>
            <a:tailEnd type="none" w="sm" len="sm"/>
          </a:ln>
        </p:spPr>
      </p:cxnSp>
      <p:cxnSp>
        <p:nvCxnSpPr>
          <p:cNvPr id="270" name="Google Shape;270;p35"/>
          <p:cNvCxnSpPr/>
          <p:nvPr/>
        </p:nvCxnSpPr>
        <p:spPr>
          <a:xfrm>
            <a:off x="4800600" y="2743200"/>
            <a:ext cx="1828800" cy="0"/>
          </a:xfrm>
          <a:prstGeom prst="straightConnector1">
            <a:avLst/>
          </a:prstGeom>
          <a:noFill/>
          <a:ln w="9525" cap="flat" cmpd="sng">
            <a:solidFill>
              <a:srgbClr val="205867"/>
            </a:solidFill>
            <a:prstDash val="solid"/>
            <a:round/>
            <a:headEnd type="none" w="sm" len="sm"/>
            <a:tailEnd type="none" w="sm" len="sm"/>
          </a:ln>
        </p:spPr>
      </p:cxnSp>
      <p:cxnSp>
        <p:nvCxnSpPr>
          <p:cNvPr id="271" name="Google Shape;271;p35"/>
          <p:cNvCxnSpPr/>
          <p:nvPr/>
        </p:nvCxnSpPr>
        <p:spPr>
          <a:xfrm>
            <a:off x="2514600" y="2743200"/>
            <a:ext cx="1828800" cy="0"/>
          </a:xfrm>
          <a:prstGeom prst="straightConnector1">
            <a:avLst/>
          </a:prstGeom>
          <a:noFill/>
          <a:ln w="9525" cap="flat" cmpd="sng">
            <a:solidFill>
              <a:srgbClr val="205867"/>
            </a:solidFill>
            <a:prstDash val="solid"/>
            <a:round/>
            <a:headEnd type="none" w="sm" len="sm"/>
            <a:tailEnd type="none" w="sm" len="sm"/>
          </a:ln>
        </p:spPr>
      </p:cxnSp>
      <p:sp>
        <p:nvSpPr>
          <p:cNvPr id="272" name="Google Shape;272;p35"/>
          <p:cNvSpPr txBox="1"/>
          <p:nvPr/>
        </p:nvSpPr>
        <p:spPr>
          <a:xfrm>
            <a:off x="489484" y="2209800"/>
            <a:ext cx="1415516" cy="58477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600" b="1">
                <a:solidFill>
                  <a:srgbClr val="0C0C0C"/>
                </a:solidFill>
                <a:latin typeface="Calibri"/>
                <a:ea typeface="Calibri"/>
                <a:cs typeface="Calibri"/>
                <a:sym typeface="Calibri"/>
              </a:rPr>
              <a:t>Mathematical </a:t>
            </a:r>
            <a:endParaRPr sz="1600" b="1">
              <a:solidFill>
                <a:srgbClr val="0C0C0C"/>
              </a:solidFill>
              <a:latin typeface="Calibri"/>
              <a:ea typeface="Calibri"/>
              <a:cs typeface="Calibri"/>
              <a:sym typeface="Calibri"/>
            </a:endParaRPr>
          </a:p>
          <a:p>
            <a:pPr marL="0" marR="0" lvl="0" indent="0" algn="ctr" rtl="0">
              <a:spcBef>
                <a:spcPts val="0"/>
              </a:spcBef>
              <a:spcAft>
                <a:spcPts val="0"/>
              </a:spcAft>
              <a:buNone/>
            </a:pPr>
            <a:r>
              <a:rPr lang="en-US" sz="1600" b="1">
                <a:solidFill>
                  <a:srgbClr val="0C0C0C"/>
                </a:solidFill>
                <a:latin typeface="Calibri"/>
                <a:ea typeface="Calibri"/>
                <a:cs typeface="Calibri"/>
                <a:sym typeface="Calibri"/>
              </a:rPr>
              <a:t>Foundation</a:t>
            </a:r>
            <a:endParaRPr sz="1600" b="1">
              <a:solidFill>
                <a:srgbClr val="0C0C0C"/>
              </a:solidFill>
              <a:latin typeface="Calibri"/>
              <a:ea typeface="Calibri"/>
              <a:cs typeface="Calibri"/>
              <a:sym typeface="Calibri"/>
            </a:endParaRPr>
          </a:p>
        </p:txBody>
      </p:sp>
      <p:sp>
        <p:nvSpPr>
          <p:cNvPr id="273" name="Google Shape;273;p35"/>
          <p:cNvSpPr txBox="1"/>
          <p:nvPr/>
        </p:nvSpPr>
        <p:spPr>
          <a:xfrm>
            <a:off x="7557697" y="2209800"/>
            <a:ext cx="900503" cy="58477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600" b="1">
                <a:solidFill>
                  <a:schemeClr val="dk1"/>
                </a:solidFill>
                <a:latin typeface="Calibri"/>
                <a:ea typeface="Calibri"/>
                <a:cs typeface="Calibri"/>
                <a:sym typeface="Calibri"/>
              </a:rPr>
              <a:t>Security</a:t>
            </a:r>
            <a:endParaRPr sz="1600" b="1">
              <a:solidFill>
                <a:schemeClr val="dk1"/>
              </a:solidFill>
              <a:latin typeface="Calibri"/>
              <a:ea typeface="Calibri"/>
              <a:cs typeface="Calibri"/>
              <a:sym typeface="Calibri"/>
            </a:endParaRPr>
          </a:p>
          <a:p>
            <a:pPr marL="0" marR="0" lvl="0" indent="0" algn="ctr" rtl="0">
              <a:spcBef>
                <a:spcPts val="0"/>
              </a:spcBef>
              <a:spcAft>
                <a:spcPts val="0"/>
              </a:spcAft>
              <a:buNone/>
            </a:pPr>
            <a:r>
              <a:rPr lang="en-US" sz="1600" b="1">
                <a:solidFill>
                  <a:schemeClr val="dk1"/>
                </a:solidFill>
                <a:latin typeface="Calibri"/>
                <a:ea typeface="Calibri"/>
                <a:cs typeface="Calibri"/>
                <a:sym typeface="Calibri"/>
              </a:rPr>
              <a:t>Protocol</a:t>
            </a:r>
            <a:endParaRPr sz="1600" b="1">
              <a:solidFill>
                <a:schemeClr val="dk1"/>
              </a:solidFill>
              <a:latin typeface="Calibri"/>
              <a:ea typeface="Calibri"/>
              <a:cs typeface="Calibri"/>
              <a:sym typeface="Calibri"/>
            </a:endParaRPr>
          </a:p>
        </p:txBody>
      </p:sp>
      <p:sp>
        <p:nvSpPr>
          <p:cNvPr id="274" name="Google Shape;274;p35"/>
          <p:cNvSpPr txBox="1"/>
          <p:nvPr/>
        </p:nvSpPr>
        <p:spPr>
          <a:xfrm>
            <a:off x="5211321" y="2209800"/>
            <a:ext cx="1037079" cy="58477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600" b="1">
                <a:solidFill>
                  <a:schemeClr val="dk1"/>
                </a:solidFill>
                <a:latin typeface="Calibri"/>
                <a:ea typeface="Calibri"/>
                <a:cs typeface="Calibri"/>
                <a:sym typeface="Calibri"/>
              </a:rPr>
              <a:t>Security</a:t>
            </a:r>
            <a:endParaRPr sz="1600" b="1">
              <a:solidFill>
                <a:schemeClr val="dk1"/>
              </a:solidFill>
              <a:latin typeface="Calibri"/>
              <a:ea typeface="Calibri"/>
              <a:cs typeface="Calibri"/>
              <a:sym typeface="Calibri"/>
            </a:endParaRPr>
          </a:p>
          <a:p>
            <a:pPr marL="0" marR="0" lvl="0" indent="0" algn="ctr" rtl="0">
              <a:spcBef>
                <a:spcPts val="0"/>
              </a:spcBef>
              <a:spcAft>
                <a:spcPts val="0"/>
              </a:spcAft>
              <a:buNone/>
            </a:pPr>
            <a:r>
              <a:rPr lang="en-US" sz="1600" b="1">
                <a:solidFill>
                  <a:schemeClr val="dk1"/>
                </a:solidFill>
                <a:latin typeface="Calibri"/>
                <a:ea typeface="Calibri"/>
                <a:cs typeface="Calibri"/>
                <a:sym typeface="Calibri"/>
              </a:rPr>
              <a:t>Algorithm</a:t>
            </a:r>
            <a:endParaRPr sz="1600" b="1">
              <a:solidFill>
                <a:schemeClr val="dk1"/>
              </a:solidFill>
              <a:latin typeface="Calibri"/>
              <a:ea typeface="Calibri"/>
              <a:cs typeface="Calibri"/>
              <a:sym typeface="Calibri"/>
            </a:endParaRPr>
          </a:p>
        </p:txBody>
      </p:sp>
      <p:sp>
        <p:nvSpPr>
          <p:cNvPr id="275" name="Google Shape;275;p35"/>
          <p:cNvSpPr txBox="1"/>
          <p:nvPr/>
        </p:nvSpPr>
        <p:spPr>
          <a:xfrm>
            <a:off x="2775484" y="2209800"/>
            <a:ext cx="1380506" cy="58477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600" b="1">
                <a:solidFill>
                  <a:schemeClr val="dk1"/>
                </a:solidFill>
                <a:latin typeface="Calibri"/>
                <a:ea typeface="Calibri"/>
                <a:cs typeface="Calibri"/>
                <a:sym typeface="Calibri"/>
              </a:rPr>
              <a:t>Cryptographic</a:t>
            </a:r>
            <a:endParaRPr sz="1600" b="1">
              <a:solidFill>
                <a:schemeClr val="dk1"/>
              </a:solidFill>
              <a:latin typeface="Calibri"/>
              <a:ea typeface="Calibri"/>
              <a:cs typeface="Calibri"/>
              <a:sym typeface="Calibri"/>
            </a:endParaRPr>
          </a:p>
          <a:p>
            <a:pPr marL="0" marR="0" lvl="0" indent="0" algn="ctr" rtl="0">
              <a:spcBef>
                <a:spcPts val="0"/>
              </a:spcBef>
              <a:spcAft>
                <a:spcPts val="0"/>
              </a:spcAft>
              <a:buNone/>
            </a:pPr>
            <a:r>
              <a:rPr lang="en-US" sz="1600" b="1">
                <a:solidFill>
                  <a:schemeClr val="dk1"/>
                </a:solidFill>
                <a:latin typeface="Calibri"/>
                <a:ea typeface="Calibri"/>
                <a:cs typeface="Calibri"/>
                <a:sym typeface="Calibri"/>
              </a:rPr>
              <a:t>Algorithm</a:t>
            </a:r>
            <a:endParaRPr sz="1600" b="1">
              <a:solidFill>
                <a:schemeClr val="dk1"/>
              </a:solidFill>
              <a:latin typeface="Calibri"/>
              <a:ea typeface="Calibri"/>
              <a:cs typeface="Calibri"/>
              <a:sym typeface="Calibri"/>
            </a:endParaRPr>
          </a:p>
        </p:txBody>
      </p:sp>
      <p:cxnSp>
        <p:nvCxnSpPr>
          <p:cNvPr id="276" name="Google Shape;276;p35"/>
          <p:cNvCxnSpPr>
            <a:stCxn id="264" idx="3"/>
            <a:endCxn id="265" idx="1"/>
          </p:cNvCxnSpPr>
          <p:nvPr/>
        </p:nvCxnSpPr>
        <p:spPr>
          <a:xfrm>
            <a:off x="2057400" y="3810000"/>
            <a:ext cx="457200" cy="0"/>
          </a:xfrm>
          <a:prstGeom prst="straightConnector1">
            <a:avLst/>
          </a:prstGeom>
          <a:noFill/>
          <a:ln w="9525" cap="flat" cmpd="sng">
            <a:solidFill>
              <a:srgbClr val="205867"/>
            </a:solidFill>
            <a:prstDash val="solid"/>
            <a:round/>
            <a:headEnd type="none" w="sm" len="sm"/>
            <a:tailEnd type="stealth" w="med" len="med"/>
          </a:ln>
        </p:spPr>
      </p:cxnSp>
      <p:cxnSp>
        <p:nvCxnSpPr>
          <p:cNvPr id="277" name="Google Shape;277;p35"/>
          <p:cNvCxnSpPr/>
          <p:nvPr/>
        </p:nvCxnSpPr>
        <p:spPr>
          <a:xfrm>
            <a:off x="4343400" y="3810000"/>
            <a:ext cx="457200" cy="0"/>
          </a:xfrm>
          <a:prstGeom prst="straightConnector1">
            <a:avLst/>
          </a:prstGeom>
          <a:noFill/>
          <a:ln w="9525" cap="flat" cmpd="sng">
            <a:solidFill>
              <a:srgbClr val="205867"/>
            </a:solidFill>
            <a:prstDash val="solid"/>
            <a:round/>
            <a:headEnd type="none" w="sm" len="sm"/>
            <a:tailEnd type="stealth" w="med" len="med"/>
          </a:ln>
        </p:spPr>
      </p:cxnSp>
      <p:cxnSp>
        <p:nvCxnSpPr>
          <p:cNvPr id="278" name="Google Shape;278;p35"/>
          <p:cNvCxnSpPr/>
          <p:nvPr/>
        </p:nvCxnSpPr>
        <p:spPr>
          <a:xfrm>
            <a:off x="6629400" y="3810000"/>
            <a:ext cx="457200" cy="0"/>
          </a:xfrm>
          <a:prstGeom prst="straightConnector1">
            <a:avLst/>
          </a:prstGeom>
          <a:noFill/>
          <a:ln w="9525" cap="flat" cmpd="sng">
            <a:solidFill>
              <a:srgbClr val="205867"/>
            </a:solidFill>
            <a:prstDash val="solid"/>
            <a:round/>
            <a:headEnd type="none" w="sm" len="sm"/>
            <a:tailEnd type="stealth" w="med" len="med"/>
          </a:ln>
        </p:spPr>
      </p:cxnSp>
      <p:sp>
        <p:nvSpPr>
          <p:cNvPr id="279" name="Google Shape;279;p35"/>
          <p:cNvSpPr txBox="1"/>
          <p:nvPr/>
        </p:nvSpPr>
        <p:spPr>
          <a:xfrm>
            <a:off x="304800" y="2970074"/>
            <a:ext cx="1752600" cy="181588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600" b="1">
                <a:solidFill>
                  <a:srgbClr val="4F6128"/>
                </a:solidFill>
                <a:latin typeface="Calibri"/>
                <a:ea typeface="Calibri"/>
                <a:cs typeface="Calibri"/>
                <a:sym typeface="Calibri"/>
              </a:rPr>
              <a:t>1.Number Theory</a:t>
            </a:r>
            <a:endParaRPr sz="1600" b="1">
              <a:solidFill>
                <a:srgbClr val="4F6128"/>
              </a:solidFill>
              <a:latin typeface="Calibri"/>
              <a:ea typeface="Calibri"/>
              <a:cs typeface="Calibri"/>
              <a:sym typeface="Calibri"/>
            </a:endParaRPr>
          </a:p>
          <a:p>
            <a:pPr marL="0" marR="0" lvl="0" indent="0" algn="l" rtl="0">
              <a:spcBef>
                <a:spcPts val="0"/>
              </a:spcBef>
              <a:spcAft>
                <a:spcPts val="0"/>
              </a:spcAft>
              <a:buNone/>
            </a:pPr>
            <a:endParaRPr sz="1600" b="1">
              <a:solidFill>
                <a:srgbClr val="4F6128"/>
              </a:solidFill>
              <a:latin typeface="Calibri"/>
              <a:ea typeface="Calibri"/>
              <a:cs typeface="Calibri"/>
              <a:sym typeface="Calibri"/>
            </a:endParaRPr>
          </a:p>
          <a:p>
            <a:pPr marL="0" marR="0" lvl="0" indent="0" algn="l" rtl="0">
              <a:spcBef>
                <a:spcPts val="0"/>
              </a:spcBef>
              <a:spcAft>
                <a:spcPts val="0"/>
              </a:spcAft>
              <a:buNone/>
            </a:pPr>
            <a:r>
              <a:rPr lang="en-US" sz="1600" b="1">
                <a:solidFill>
                  <a:srgbClr val="4F6128"/>
                </a:solidFill>
                <a:latin typeface="Calibri"/>
                <a:ea typeface="Calibri"/>
                <a:cs typeface="Calibri"/>
                <a:sym typeface="Calibri"/>
              </a:rPr>
              <a:t>2. Abstract Algebra</a:t>
            </a:r>
            <a:endParaRPr sz="1600" b="1">
              <a:solidFill>
                <a:srgbClr val="4F6128"/>
              </a:solidFill>
              <a:latin typeface="Calibri"/>
              <a:ea typeface="Calibri"/>
              <a:cs typeface="Calibri"/>
              <a:sym typeface="Calibri"/>
            </a:endParaRPr>
          </a:p>
          <a:p>
            <a:pPr marL="0" marR="0" lvl="0" indent="0" algn="l" rtl="0">
              <a:spcBef>
                <a:spcPts val="0"/>
              </a:spcBef>
              <a:spcAft>
                <a:spcPts val="0"/>
              </a:spcAft>
              <a:buNone/>
            </a:pPr>
            <a:endParaRPr sz="1600" b="1">
              <a:solidFill>
                <a:srgbClr val="4F6128"/>
              </a:solidFill>
              <a:latin typeface="Calibri"/>
              <a:ea typeface="Calibri"/>
              <a:cs typeface="Calibri"/>
              <a:sym typeface="Calibri"/>
            </a:endParaRPr>
          </a:p>
          <a:p>
            <a:pPr marL="0" marR="0" lvl="0" indent="0" algn="l" rtl="0">
              <a:spcBef>
                <a:spcPts val="0"/>
              </a:spcBef>
              <a:spcAft>
                <a:spcPts val="0"/>
              </a:spcAft>
              <a:buNone/>
            </a:pPr>
            <a:r>
              <a:rPr lang="en-US" sz="1600" b="1">
                <a:solidFill>
                  <a:srgbClr val="4F6128"/>
                </a:solidFill>
                <a:latin typeface="Calibri"/>
                <a:ea typeface="Calibri"/>
                <a:cs typeface="Calibri"/>
                <a:sym typeface="Calibri"/>
              </a:rPr>
              <a:t>3.Computational       Number Theory</a:t>
            </a:r>
            <a:endParaRPr sz="1600" b="1">
              <a:solidFill>
                <a:srgbClr val="4F6128"/>
              </a:solidFill>
              <a:latin typeface="Calibri"/>
              <a:ea typeface="Calibri"/>
              <a:cs typeface="Calibri"/>
              <a:sym typeface="Calibri"/>
            </a:endParaRPr>
          </a:p>
        </p:txBody>
      </p:sp>
      <p:sp>
        <p:nvSpPr>
          <p:cNvPr id="280" name="Google Shape;280;p35"/>
          <p:cNvSpPr txBox="1"/>
          <p:nvPr/>
        </p:nvSpPr>
        <p:spPr>
          <a:xfrm>
            <a:off x="2514600" y="2971800"/>
            <a:ext cx="1752600" cy="230832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600" b="1">
                <a:solidFill>
                  <a:srgbClr val="205867"/>
                </a:solidFill>
                <a:latin typeface="Calibri"/>
                <a:ea typeface="Calibri"/>
                <a:cs typeface="Calibri"/>
                <a:sym typeface="Calibri"/>
              </a:rPr>
              <a:t>1.Stream Cipher (e.g. RC4, AS5/1)</a:t>
            </a:r>
            <a:endParaRPr sz="1600" b="1">
              <a:solidFill>
                <a:srgbClr val="205867"/>
              </a:solidFill>
              <a:latin typeface="Calibri"/>
              <a:ea typeface="Calibri"/>
              <a:cs typeface="Calibri"/>
              <a:sym typeface="Calibri"/>
            </a:endParaRPr>
          </a:p>
          <a:p>
            <a:pPr marL="0" marR="0" lvl="0" indent="0" algn="l" rtl="0">
              <a:spcBef>
                <a:spcPts val="0"/>
              </a:spcBef>
              <a:spcAft>
                <a:spcPts val="0"/>
              </a:spcAft>
              <a:buNone/>
            </a:pPr>
            <a:endParaRPr sz="1600" b="1">
              <a:solidFill>
                <a:srgbClr val="205867"/>
              </a:solidFill>
              <a:latin typeface="Calibri"/>
              <a:ea typeface="Calibri"/>
              <a:cs typeface="Calibri"/>
              <a:sym typeface="Calibri"/>
            </a:endParaRPr>
          </a:p>
          <a:p>
            <a:pPr marL="0" marR="0" lvl="0" indent="0" algn="l" rtl="0">
              <a:spcBef>
                <a:spcPts val="0"/>
              </a:spcBef>
              <a:spcAft>
                <a:spcPts val="0"/>
              </a:spcAft>
              <a:buNone/>
            </a:pPr>
            <a:r>
              <a:rPr lang="en-US" sz="1600" b="1">
                <a:solidFill>
                  <a:srgbClr val="205867"/>
                </a:solidFill>
                <a:latin typeface="Calibri"/>
                <a:ea typeface="Calibri"/>
                <a:cs typeface="Calibri"/>
                <a:sym typeface="Calibri"/>
              </a:rPr>
              <a:t>2. Block Cipher (e.g. DES, AES)</a:t>
            </a:r>
            <a:endParaRPr sz="1600" b="1">
              <a:solidFill>
                <a:srgbClr val="205867"/>
              </a:solidFill>
              <a:latin typeface="Calibri"/>
              <a:ea typeface="Calibri"/>
              <a:cs typeface="Calibri"/>
              <a:sym typeface="Calibri"/>
            </a:endParaRPr>
          </a:p>
          <a:p>
            <a:pPr marL="0" marR="0" lvl="0" indent="0" algn="l" rtl="0">
              <a:spcBef>
                <a:spcPts val="0"/>
              </a:spcBef>
              <a:spcAft>
                <a:spcPts val="0"/>
              </a:spcAft>
              <a:buNone/>
            </a:pPr>
            <a:endParaRPr sz="1600" b="1">
              <a:solidFill>
                <a:srgbClr val="205867"/>
              </a:solidFill>
              <a:latin typeface="Calibri"/>
              <a:ea typeface="Calibri"/>
              <a:cs typeface="Calibri"/>
              <a:sym typeface="Calibri"/>
            </a:endParaRPr>
          </a:p>
          <a:p>
            <a:pPr marL="0" marR="0" lvl="0" indent="0" algn="l" rtl="0">
              <a:spcBef>
                <a:spcPts val="0"/>
              </a:spcBef>
              <a:spcAft>
                <a:spcPts val="0"/>
              </a:spcAft>
              <a:buNone/>
            </a:pPr>
            <a:r>
              <a:rPr lang="en-US" sz="1600" b="1">
                <a:solidFill>
                  <a:srgbClr val="205867"/>
                </a:solidFill>
                <a:latin typeface="Calibri"/>
                <a:ea typeface="Calibri"/>
                <a:cs typeface="Calibri"/>
                <a:sym typeface="Calibri"/>
              </a:rPr>
              <a:t>3.Public key Cryptography (e.g. RSA, ElGammal)</a:t>
            </a:r>
            <a:endParaRPr sz="1600" b="1">
              <a:solidFill>
                <a:srgbClr val="205867"/>
              </a:solidFill>
              <a:latin typeface="Calibri"/>
              <a:ea typeface="Calibri"/>
              <a:cs typeface="Calibri"/>
              <a:sym typeface="Calibri"/>
            </a:endParaRPr>
          </a:p>
        </p:txBody>
      </p:sp>
      <p:sp>
        <p:nvSpPr>
          <p:cNvPr id="281" name="Google Shape;281;p35"/>
          <p:cNvSpPr txBox="1"/>
          <p:nvPr/>
        </p:nvSpPr>
        <p:spPr>
          <a:xfrm>
            <a:off x="4800600" y="2959699"/>
            <a:ext cx="1752600" cy="255454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600" b="1">
                <a:solidFill>
                  <a:srgbClr val="974806"/>
                </a:solidFill>
                <a:latin typeface="Calibri"/>
                <a:ea typeface="Calibri"/>
                <a:cs typeface="Calibri"/>
                <a:sym typeface="Calibri"/>
              </a:rPr>
              <a:t>1.RSA-Digital Signature</a:t>
            </a:r>
            <a:endParaRPr sz="1600" b="1">
              <a:solidFill>
                <a:srgbClr val="974806"/>
              </a:solidFill>
              <a:latin typeface="Calibri"/>
              <a:ea typeface="Calibri"/>
              <a:cs typeface="Calibri"/>
              <a:sym typeface="Calibri"/>
            </a:endParaRPr>
          </a:p>
          <a:p>
            <a:pPr marL="0" marR="0" lvl="0" indent="0" algn="l" rtl="0">
              <a:spcBef>
                <a:spcPts val="0"/>
              </a:spcBef>
              <a:spcAft>
                <a:spcPts val="0"/>
              </a:spcAft>
              <a:buNone/>
            </a:pPr>
            <a:endParaRPr sz="1600" b="1">
              <a:solidFill>
                <a:srgbClr val="974806"/>
              </a:solidFill>
              <a:latin typeface="Calibri"/>
              <a:ea typeface="Calibri"/>
              <a:cs typeface="Calibri"/>
              <a:sym typeface="Calibri"/>
            </a:endParaRPr>
          </a:p>
          <a:p>
            <a:pPr marL="0" marR="0" lvl="0" indent="0" algn="l" rtl="0">
              <a:spcBef>
                <a:spcPts val="0"/>
              </a:spcBef>
              <a:spcAft>
                <a:spcPts val="0"/>
              </a:spcAft>
              <a:buNone/>
            </a:pPr>
            <a:r>
              <a:rPr lang="en-US" sz="1600" b="1">
                <a:solidFill>
                  <a:srgbClr val="974806"/>
                </a:solidFill>
                <a:latin typeface="Calibri"/>
                <a:ea typeface="Calibri"/>
                <a:cs typeface="Calibri"/>
                <a:sym typeface="Calibri"/>
              </a:rPr>
              <a:t>2. ElGamal- Digital Signature</a:t>
            </a:r>
            <a:endParaRPr sz="1600" b="1">
              <a:solidFill>
                <a:srgbClr val="974806"/>
              </a:solidFill>
              <a:latin typeface="Calibri"/>
              <a:ea typeface="Calibri"/>
              <a:cs typeface="Calibri"/>
              <a:sym typeface="Calibri"/>
            </a:endParaRPr>
          </a:p>
          <a:p>
            <a:pPr marL="0" marR="0" lvl="0" indent="0" algn="l" rtl="0">
              <a:spcBef>
                <a:spcPts val="0"/>
              </a:spcBef>
              <a:spcAft>
                <a:spcPts val="0"/>
              </a:spcAft>
              <a:buNone/>
            </a:pPr>
            <a:endParaRPr sz="1600" b="1">
              <a:solidFill>
                <a:srgbClr val="974806"/>
              </a:solidFill>
              <a:latin typeface="Calibri"/>
              <a:ea typeface="Calibri"/>
              <a:cs typeface="Calibri"/>
              <a:sym typeface="Calibri"/>
            </a:endParaRPr>
          </a:p>
          <a:p>
            <a:pPr marL="0" marR="0" lvl="0" indent="0" algn="l" rtl="0">
              <a:spcBef>
                <a:spcPts val="0"/>
              </a:spcBef>
              <a:spcAft>
                <a:spcPts val="0"/>
              </a:spcAft>
              <a:buNone/>
            </a:pPr>
            <a:r>
              <a:rPr lang="en-US" sz="1600" b="1">
                <a:solidFill>
                  <a:srgbClr val="974806"/>
                </a:solidFill>
                <a:latin typeface="Calibri"/>
                <a:ea typeface="Calibri"/>
                <a:cs typeface="Calibri"/>
                <a:sym typeface="Calibri"/>
              </a:rPr>
              <a:t>3.DSS / DSA</a:t>
            </a:r>
            <a:endParaRPr sz="1600" b="1">
              <a:solidFill>
                <a:srgbClr val="974806"/>
              </a:solidFill>
              <a:latin typeface="Calibri"/>
              <a:ea typeface="Calibri"/>
              <a:cs typeface="Calibri"/>
              <a:sym typeface="Calibri"/>
            </a:endParaRPr>
          </a:p>
          <a:p>
            <a:pPr marL="0" marR="0" lvl="0" indent="0" algn="l" rtl="0">
              <a:spcBef>
                <a:spcPts val="0"/>
              </a:spcBef>
              <a:spcAft>
                <a:spcPts val="0"/>
              </a:spcAft>
              <a:buNone/>
            </a:pPr>
            <a:endParaRPr sz="1600" b="1">
              <a:solidFill>
                <a:srgbClr val="974806"/>
              </a:solidFill>
              <a:latin typeface="Calibri"/>
              <a:ea typeface="Calibri"/>
              <a:cs typeface="Calibri"/>
              <a:sym typeface="Calibri"/>
            </a:endParaRPr>
          </a:p>
          <a:p>
            <a:pPr marL="0" marR="0" lvl="0" indent="0" algn="l" rtl="0">
              <a:spcBef>
                <a:spcPts val="0"/>
              </a:spcBef>
              <a:spcAft>
                <a:spcPts val="0"/>
              </a:spcAft>
              <a:buNone/>
            </a:pPr>
            <a:r>
              <a:rPr lang="en-US" sz="1600" b="1">
                <a:solidFill>
                  <a:srgbClr val="974806"/>
                </a:solidFill>
                <a:latin typeface="Calibri"/>
                <a:ea typeface="Calibri"/>
                <a:cs typeface="Calibri"/>
                <a:sym typeface="Calibri"/>
              </a:rPr>
              <a:t>4. Certificate</a:t>
            </a:r>
            <a:endParaRPr sz="1600" b="1">
              <a:solidFill>
                <a:srgbClr val="974806"/>
              </a:solidFill>
              <a:latin typeface="Calibri"/>
              <a:ea typeface="Calibri"/>
              <a:cs typeface="Calibri"/>
              <a:sym typeface="Calibri"/>
            </a:endParaRPr>
          </a:p>
          <a:p>
            <a:pPr marL="0" marR="0" lvl="0" indent="0" algn="l" rtl="0">
              <a:spcBef>
                <a:spcPts val="0"/>
              </a:spcBef>
              <a:spcAft>
                <a:spcPts val="0"/>
              </a:spcAft>
              <a:buNone/>
            </a:pPr>
            <a:endParaRPr sz="1600" b="1">
              <a:solidFill>
                <a:srgbClr val="974806"/>
              </a:solidFill>
              <a:latin typeface="Calibri"/>
              <a:ea typeface="Calibri"/>
              <a:cs typeface="Calibri"/>
              <a:sym typeface="Calibri"/>
            </a:endParaRPr>
          </a:p>
        </p:txBody>
      </p:sp>
      <p:sp>
        <p:nvSpPr>
          <p:cNvPr id="282" name="Google Shape;282;p35"/>
          <p:cNvSpPr txBox="1"/>
          <p:nvPr/>
        </p:nvSpPr>
        <p:spPr>
          <a:xfrm>
            <a:off x="7091718" y="2806358"/>
            <a:ext cx="2057400" cy="255454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600" b="1">
                <a:solidFill>
                  <a:srgbClr val="494429"/>
                </a:solidFill>
                <a:latin typeface="Calibri"/>
                <a:ea typeface="Calibri"/>
                <a:cs typeface="Calibri"/>
                <a:sym typeface="Calibri"/>
              </a:rPr>
              <a:t>1.PGP</a:t>
            </a:r>
            <a:endParaRPr sz="1600" b="1">
              <a:solidFill>
                <a:srgbClr val="494429"/>
              </a:solidFill>
              <a:latin typeface="Calibri"/>
              <a:ea typeface="Calibri"/>
              <a:cs typeface="Calibri"/>
              <a:sym typeface="Calibri"/>
            </a:endParaRPr>
          </a:p>
          <a:p>
            <a:pPr marL="0" marR="0" lvl="0" indent="0" algn="l" rtl="0">
              <a:spcBef>
                <a:spcPts val="0"/>
              </a:spcBef>
              <a:spcAft>
                <a:spcPts val="0"/>
              </a:spcAft>
              <a:buNone/>
            </a:pPr>
            <a:endParaRPr sz="1600" b="1">
              <a:solidFill>
                <a:srgbClr val="494429"/>
              </a:solidFill>
              <a:latin typeface="Calibri"/>
              <a:ea typeface="Calibri"/>
              <a:cs typeface="Calibri"/>
              <a:sym typeface="Calibri"/>
            </a:endParaRPr>
          </a:p>
          <a:p>
            <a:pPr marL="0" marR="0" lvl="0" indent="0" algn="l" rtl="0">
              <a:spcBef>
                <a:spcPts val="0"/>
              </a:spcBef>
              <a:spcAft>
                <a:spcPts val="0"/>
              </a:spcAft>
              <a:buNone/>
            </a:pPr>
            <a:r>
              <a:rPr lang="en-US" sz="1600" b="1">
                <a:solidFill>
                  <a:srgbClr val="494429"/>
                </a:solidFill>
                <a:latin typeface="Calibri"/>
                <a:ea typeface="Calibri"/>
                <a:cs typeface="Calibri"/>
                <a:sym typeface="Calibri"/>
              </a:rPr>
              <a:t>2. Kerberos</a:t>
            </a:r>
            <a:endParaRPr sz="1600" b="1">
              <a:solidFill>
                <a:srgbClr val="494429"/>
              </a:solidFill>
              <a:latin typeface="Calibri"/>
              <a:ea typeface="Calibri"/>
              <a:cs typeface="Calibri"/>
              <a:sym typeface="Calibri"/>
            </a:endParaRPr>
          </a:p>
          <a:p>
            <a:pPr marL="0" marR="0" lvl="0" indent="0" algn="l" rtl="0">
              <a:spcBef>
                <a:spcPts val="0"/>
              </a:spcBef>
              <a:spcAft>
                <a:spcPts val="0"/>
              </a:spcAft>
              <a:buNone/>
            </a:pPr>
            <a:endParaRPr sz="1600" b="1">
              <a:solidFill>
                <a:srgbClr val="494429"/>
              </a:solidFill>
              <a:latin typeface="Calibri"/>
              <a:ea typeface="Calibri"/>
              <a:cs typeface="Calibri"/>
              <a:sym typeface="Calibri"/>
            </a:endParaRPr>
          </a:p>
          <a:p>
            <a:pPr marL="0" marR="0" lvl="0" indent="0" algn="l" rtl="0">
              <a:spcBef>
                <a:spcPts val="0"/>
              </a:spcBef>
              <a:spcAft>
                <a:spcPts val="0"/>
              </a:spcAft>
              <a:buNone/>
            </a:pPr>
            <a:r>
              <a:rPr lang="en-US" sz="1600" b="1">
                <a:solidFill>
                  <a:srgbClr val="494429"/>
                </a:solidFill>
                <a:latin typeface="Calibri"/>
                <a:ea typeface="Calibri"/>
                <a:cs typeface="Calibri"/>
                <a:sym typeface="Calibri"/>
              </a:rPr>
              <a:t>3.SSL / TSL</a:t>
            </a:r>
            <a:endParaRPr sz="1600" b="1">
              <a:solidFill>
                <a:srgbClr val="494429"/>
              </a:solidFill>
              <a:latin typeface="Calibri"/>
              <a:ea typeface="Calibri"/>
              <a:cs typeface="Calibri"/>
              <a:sym typeface="Calibri"/>
            </a:endParaRPr>
          </a:p>
          <a:p>
            <a:pPr marL="0" marR="0" lvl="0" indent="0" algn="l" rtl="0">
              <a:spcBef>
                <a:spcPts val="0"/>
              </a:spcBef>
              <a:spcAft>
                <a:spcPts val="0"/>
              </a:spcAft>
              <a:buNone/>
            </a:pPr>
            <a:endParaRPr sz="1600" b="1">
              <a:solidFill>
                <a:srgbClr val="494429"/>
              </a:solidFill>
              <a:latin typeface="Calibri"/>
              <a:ea typeface="Calibri"/>
              <a:cs typeface="Calibri"/>
              <a:sym typeface="Calibri"/>
            </a:endParaRPr>
          </a:p>
          <a:p>
            <a:pPr marL="0" marR="0" lvl="0" indent="0" algn="l" rtl="0">
              <a:spcBef>
                <a:spcPts val="0"/>
              </a:spcBef>
              <a:spcAft>
                <a:spcPts val="0"/>
              </a:spcAft>
              <a:buNone/>
            </a:pPr>
            <a:r>
              <a:rPr lang="en-US" sz="1600" b="1">
                <a:solidFill>
                  <a:srgbClr val="494429"/>
                </a:solidFill>
                <a:latin typeface="Calibri"/>
                <a:ea typeface="Calibri"/>
                <a:cs typeface="Calibri"/>
                <a:sym typeface="Calibri"/>
              </a:rPr>
              <a:t>4.IPSec</a:t>
            </a:r>
            <a:endParaRPr sz="1600" b="1">
              <a:solidFill>
                <a:srgbClr val="494429"/>
              </a:solidFill>
              <a:latin typeface="Calibri"/>
              <a:ea typeface="Calibri"/>
              <a:cs typeface="Calibri"/>
              <a:sym typeface="Calibri"/>
            </a:endParaRPr>
          </a:p>
          <a:p>
            <a:pPr marL="0" marR="0" lvl="0" indent="0" algn="l" rtl="0">
              <a:spcBef>
                <a:spcPts val="0"/>
              </a:spcBef>
              <a:spcAft>
                <a:spcPts val="0"/>
              </a:spcAft>
              <a:buNone/>
            </a:pPr>
            <a:endParaRPr sz="1600" b="1">
              <a:solidFill>
                <a:srgbClr val="494429"/>
              </a:solidFill>
              <a:latin typeface="Calibri"/>
              <a:ea typeface="Calibri"/>
              <a:cs typeface="Calibri"/>
              <a:sym typeface="Calibri"/>
            </a:endParaRPr>
          </a:p>
          <a:p>
            <a:pPr marL="0" marR="0" lvl="0" indent="0" algn="l" rtl="0">
              <a:spcBef>
                <a:spcPts val="0"/>
              </a:spcBef>
              <a:spcAft>
                <a:spcPts val="0"/>
              </a:spcAft>
              <a:buNone/>
            </a:pPr>
            <a:r>
              <a:rPr lang="en-US" sz="1600" b="1">
                <a:solidFill>
                  <a:srgbClr val="494429"/>
                </a:solidFill>
                <a:latin typeface="Calibri"/>
                <a:ea typeface="Calibri"/>
                <a:cs typeface="Calibri"/>
                <a:sym typeface="Calibri"/>
              </a:rPr>
              <a:t>5.Wireless Security Protocol (WEP)</a:t>
            </a:r>
            <a:endParaRPr sz="1600" b="1">
              <a:solidFill>
                <a:srgbClr val="494429"/>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pic>
        <p:nvPicPr>
          <p:cNvPr id="287" name="Google Shape;287;p36"/>
          <p:cNvPicPr preferRelativeResize="0"/>
          <p:nvPr/>
        </p:nvPicPr>
        <p:blipFill rotWithShape="1">
          <a:blip r:embed="rId3">
            <a:alphaModFix/>
          </a:blip>
          <a:srcRect/>
          <a:stretch/>
        </p:blipFill>
        <p:spPr>
          <a:xfrm>
            <a:off x="7239000" y="5410200"/>
            <a:ext cx="2209800" cy="1447800"/>
          </a:xfrm>
          <a:prstGeom prst="rect">
            <a:avLst/>
          </a:prstGeom>
          <a:noFill/>
          <a:ln>
            <a:noFill/>
          </a:ln>
        </p:spPr>
      </p:pic>
      <p:sp>
        <p:nvSpPr>
          <p:cNvPr id="288" name="Google Shape;288;p36"/>
          <p:cNvSpPr/>
          <p:nvPr/>
        </p:nvSpPr>
        <p:spPr>
          <a:xfrm>
            <a:off x="0" y="497983"/>
            <a:ext cx="9144000" cy="873617"/>
          </a:xfrm>
          <a:prstGeom prst="rect">
            <a:avLst/>
          </a:prstGeom>
          <a:solidFill>
            <a:srgbClr val="31859B"/>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3600">
                <a:solidFill>
                  <a:schemeClr val="lt1"/>
                </a:solidFill>
                <a:latin typeface="Calibri"/>
                <a:ea typeface="Calibri"/>
                <a:cs typeface="Calibri"/>
                <a:sym typeface="Calibri"/>
              </a:rPr>
              <a:t>     Layers in Secure System</a:t>
            </a:r>
            <a:endParaRPr sz="3600">
              <a:solidFill>
                <a:schemeClr val="lt1"/>
              </a:solidFill>
              <a:latin typeface="Calibri"/>
              <a:ea typeface="Calibri"/>
              <a:cs typeface="Calibri"/>
              <a:sym typeface="Calibri"/>
            </a:endParaRPr>
          </a:p>
        </p:txBody>
      </p:sp>
      <p:sp>
        <p:nvSpPr>
          <p:cNvPr id="289" name="Google Shape;289;p36"/>
          <p:cNvSpPr/>
          <p:nvPr/>
        </p:nvSpPr>
        <p:spPr>
          <a:xfrm>
            <a:off x="1371600" y="1537078"/>
            <a:ext cx="5562600" cy="5092322"/>
          </a:xfrm>
          <a:prstGeom prst="ellipse">
            <a:avLst/>
          </a:prstGeom>
          <a:solidFill>
            <a:srgbClr val="DDD9C3"/>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90" name="Google Shape;290;p36"/>
          <p:cNvSpPr/>
          <p:nvPr/>
        </p:nvSpPr>
        <p:spPr>
          <a:xfrm>
            <a:off x="1905000" y="2076510"/>
            <a:ext cx="4495800" cy="4032001"/>
          </a:xfrm>
          <a:prstGeom prst="ellipse">
            <a:avLst/>
          </a:prstGeom>
          <a:solidFill>
            <a:srgbClr val="FBD4B4"/>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91" name="Google Shape;291;p36"/>
          <p:cNvSpPr/>
          <p:nvPr/>
        </p:nvSpPr>
        <p:spPr>
          <a:xfrm>
            <a:off x="2438400" y="2590800"/>
            <a:ext cx="3505200" cy="3124200"/>
          </a:xfrm>
          <a:prstGeom prst="ellipse">
            <a:avLst/>
          </a:prstGeom>
          <a:solidFill>
            <a:srgbClr val="92CCDC"/>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92" name="Google Shape;292;p36"/>
          <p:cNvSpPr/>
          <p:nvPr/>
        </p:nvSpPr>
        <p:spPr>
          <a:xfrm>
            <a:off x="2971800" y="3048000"/>
            <a:ext cx="2438400" cy="2286000"/>
          </a:xfrm>
          <a:prstGeom prst="ellipse">
            <a:avLst/>
          </a:prstGeom>
          <a:solidFill>
            <a:srgbClr val="C2D59B"/>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93" name="Google Shape;293;p36"/>
          <p:cNvSpPr/>
          <p:nvPr/>
        </p:nvSpPr>
        <p:spPr>
          <a:xfrm>
            <a:off x="3200400" y="3276600"/>
            <a:ext cx="1981200" cy="1828800"/>
          </a:xfrm>
          <a:prstGeom prst="ellipse">
            <a:avLst/>
          </a:prstGeom>
          <a:solidFill>
            <a:srgbClr val="D6E3BC"/>
          </a:solidFill>
          <a:ln w="25400" cap="flat" cmpd="sng">
            <a:solidFill>
              <a:srgbClr val="76923C"/>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b="1">
                <a:solidFill>
                  <a:srgbClr val="4F6128"/>
                </a:solidFill>
                <a:latin typeface="Calibri"/>
                <a:ea typeface="Calibri"/>
                <a:cs typeface="Calibri"/>
                <a:sym typeface="Calibri"/>
              </a:rPr>
              <a:t>Number</a:t>
            </a:r>
            <a:endParaRPr sz="2000" b="1">
              <a:solidFill>
                <a:srgbClr val="4F6128"/>
              </a:solidFill>
              <a:latin typeface="Calibri"/>
              <a:ea typeface="Calibri"/>
              <a:cs typeface="Calibri"/>
              <a:sym typeface="Calibri"/>
            </a:endParaRPr>
          </a:p>
          <a:p>
            <a:pPr marL="0" marR="0" lvl="0" indent="0" algn="ctr" rtl="0">
              <a:spcBef>
                <a:spcPts val="0"/>
              </a:spcBef>
              <a:spcAft>
                <a:spcPts val="0"/>
              </a:spcAft>
              <a:buNone/>
            </a:pPr>
            <a:r>
              <a:rPr lang="en-US" sz="2000" b="1">
                <a:solidFill>
                  <a:srgbClr val="4F6128"/>
                </a:solidFill>
                <a:latin typeface="Calibri"/>
                <a:ea typeface="Calibri"/>
                <a:cs typeface="Calibri"/>
                <a:sym typeface="Calibri"/>
              </a:rPr>
              <a:t>Theory</a:t>
            </a:r>
            <a:endParaRPr sz="2000" b="1">
              <a:solidFill>
                <a:srgbClr val="4F6128"/>
              </a:solidFill>
              <a:latin typeface="Calibri"/>
              <a:ea typeface="Calibri"/>
              <a:cs typeface="Calibri"/>
              <a:sym typeface="Calibri"/>
            </a:endParaRPr>
          </a:p>
        </p:txBody>
      </p:sp>
      <p:sp>
        <p:nvSpPr>
          <p:cNvPr id="294" name="Google Shape;294;p36"/>
          <p:cNvSpPr txBox="1"/>
          <p:nvPr/>
        </p:nvSpPr>
        <p:spPr>
          <a:xfrm>
            <a:off x="3429000" y="2678668"/>
            <a:ext cx="1520801"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1">
                <a:solidFill>
                  <a:srgbClr val="205867"/>
                </a:solidFill>
                <a:latin typeface="Calibri"/>
                <a:ea typeface="Calibri"/>
                <a:cs typeface="Calibri"/>
                <a:sym typeface="Calibri"/>
              </a:rPr>
              <a:t>Cryptographic</a:t>
            </a:r>
            <a:endParaRPr sz="1800" b="1">
              <a:solidFill>
                <a:srgbClr val="205867"/>
              </a:solidFill>
              <a:latin typeface="Calibri"/>
              <a:ea typeface="Calibri"/>
              <a:cs typeface="Calibri"/>
              <a:sym typeface="Calibri"/>
            </a:endParaRPr>
          </a:p>
        </p:txBody>
      </p:sp>
      <p:sp>
        <p:nvSpPr>
          <p:cNvPr id="295" name="Google Shape;295;p36"/>
          <p:cNvSpPr txBox="1"/>
          <p:nvPr/>
        </p:nvSpPr>
        <p:spPr>
          <a:xfrm>
            <a:off x="3581400" y="5269468"/>
            <a:ext cx="1248162" cy="40011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000" b="1">
                <a:solidFill>
                  <a:srgbClr val="205867"/>
                </a:solidFill>
                <a:latin typeface="Calibri"/>
                <a:ea typeface="Calibri"/>
                <a:cs typeface="Calibri"/>
                <a:sym typeface="Calibri"/>
              </a:rPr>
              <a:t>Algorithm</a:t>
            </a:r>
            <a:endParaRPr sz="2000" b="1">
              <a:solidFill>
                <a:srgbClr val="205867"/>
              </a:solidFill>
              <a:latin typeface="Calibri"/>
              <a:ea typeface="Calibri"/>
              <a:cs typeface="Calibri"/>
              <a:sym typeface="Calibri"/>
            </a:endParaRPr>
          </a:p>
        </p:txBody>
      </p:sp>
      <p:sp>
        <p:nvSpPr>
          <p:cNvPr id="296" name="Google Shape;296;p36"/>
          <p:cNvSpPr txBox="1"/>
          <p:nvPr/>
        </p:nvSpPr>
        <p:spPr>
          <a:xfrm>
            <a:off x="3048000" y="2209800"/>
            <a:ext cx="2166683" cy="40011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000" b="1">
                <a:solidFill>
                  <a:srgbClr val="974806"/>
                </a:solidFill>
                <a:latin typeface="Calibri"/>
                <a:ea typeface="Calibri"/>
                <a:cs typeface="Calibri"/>
                <a:sym typeface="Calibri"/>
              </a:rPr>
              <a:t>Security Algorithm</a:t>
            </a:r>
            <a:endParaRPr sz="2000" b="1">
              <a:solidFill>
                <a:srgbClr val="974806"/>
              </a:solidFill>
              <a:latin typeface="Calibri"/>
              <a:ea typeface="Calibri"/>
              <a:cs typeface="Calibri"/>
              <a:sym typeface="Calibri"/>
            </a:endParaRPr>
          </a:p>
        </p:txBody>
      </p:sp>
      <p:sp>
        <p:nvSpPr>
          <p:cNvPr id="297" name="Google Shape;297;p36"/>
          <p:cNvSpPr txBox="1"/>
          <p:nvPr/>
        </p:nvSpPr>
        <p:spPr>
          <a:xfrm>
            <a:off x="3200400" y="1676400"/>
            <a:ext cx="1995546" cy="40011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000" b="1">
                <a:solidFill>
                  <a:srgbClr val="3F3F3F"/>
                </a:solidFill>
                <a:latin typeface="Calibri"/>
                <a:ea typeface="Calibri"/>
                <a:cs typeface="Calibri"/>
                <a:sym typeface="Calibri"/>
              </a:rPr>
              <a:t>Security Protocol</a:t>
            </a:r>
            <a:endParaRPr sz="2000" b="1">
              <a:solidFill>
                <a:srgbClr val="3F3F3F"/>
              </a:solidFill>
              <a:latin typeface="Calibri"/>
              <a:ea typeface="Calibri"/>
              <a:cs typeface="Calibri"/>
              <a:sym typeface="Calibri"/>
            </a:endParaRPr>
          </a:p>
        </p:txBody>
      </p:sp>
      <p:sp>
        <p:nvSpPr>
          <p:cNvPr id="298" name="Google Shape;298;p36"/>
          <p:cNvSpPr/>
          <p:nvPr/>
        </p:nvSpPr>
        <p:spPr>
          <a:xfrm>
            <a:off x="228600" y="1537078"/>
            <a:ext cx="1828800" cy="733455"/>
          </a:xfrm>
          <a:prstGeom prst="rect">
            <a:avLst/>
          </a:prstGeom>
          <a:solidFill>
            <a:srgbClr val="C2D59B"/>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rgbClr val="4F6128"/>
                </a:solidFill>
                <a:latin typeface="Calibri"/>
                <a:ea typeface="Calibri"/>
                <a:cs typeface="Calibri"/>
                <a:sym typeface="Calibri"/>
              </a:rPr>
              <a:t>One-Time Pad (Perfect Secrecy)</a:t>
            </a:r>
            <a:endParaRPr sz="1800" b="1">
              <a:solidFill>
                <a:srgbClr val="4F6128"/>
              </a:solidFill>
              <a:latin typeface="Calibri"/>
              <a:ea typeface="Calibri"/>
              <a:cs typeface="Calibri"/>
              <a:sym typeface="Calibri"/>
            </a:endParaRPr>
          </a:p>
        </p:txBody>
      </p:sp>
      <p:cxnSp>
        <p:nvCxnSpPr>
          <p:cNvPr id="299" name="Google Shape;299;p36"/>
          <p:cNvCxnSpPr/>
          <p:nvPr/>
        </p:nvCxnSpPr>
        <p:spPr>
          <a:xfrm>
            <a:off x="762000" y="2270533"/>
            <a:ext cx="0" cy="1882367"/>
          </a:xfrm>
          <a:prstGeom prst="straightConnector1">
            <a:avLst/>
          </a:prstGeom>
          <a:noFill/>
          <a:ln w="9525" cap="flat" cmpd="sng">
            <a:solidFill>
              <a:srgbClr val="4F6128"/>
            </a:solidFill>
            <a:prstDash val="solid"/>
            <a:round/>
            <a:headEnd type="none" w="sm" len="sm"/>
            <a:tailEnd type="none" w="sm" len="sm"/>
          </a:ln>
        </p:spPr>
      </p:cxnSp>
      <p:cxnSp>
        <p:nvCxnSpPr>
          <p:cNvPr id="300" name="Google Shape;300;p36"/>
          <p:cNvCxnSpPr/>
          <p:nvPr/>
        </p:nvCxnSpPr>
        <p:spPr>
          <a:xfrm rot="10800000" flipH="1">
            <a:off x="762000" y="4114800"/>
            <a:ext cx="2362200" cy="38100"/>
          </a:xfrm>
          <a:prstGeom prst="straightConnector1">
            <a:avLst/>
          </a:prstGeom>
          <a:noFill/>
          <a:ln w="9525" cap="flat" cmpd="sng">
            <a:solidFill>
              <a:srgbClr val="4F6128"/>
            </a:solidFill>
            <a:prstDash val="solid"/>
            <a:round/>
            <a:headEnd type="none" w="sm" len="sm"/>
            <a:tailEnd type="stealth" w="med" len="med"/>
          </a:ln>
        </p:spPr>
      </p:cxnSp>
      <p:sp>
        <p:nvSpPr>
          <p:cNvPr id="301" name="Google Shape;301;p36"/>
          <p:cNvSpPr/>
          <p:nvPr/>
        </p:nvSpPr>
        <p:spPr>
          <a:xfrm>
            <a:off x="5486400" y="3810000"/>
            <a:ext cx="1905000" cy="685800"/>
          </a:xfrm>
          <a:prstGeom prst="rect">
            <a:avLst/>
          </a:prstGeom>
          <a:solidFill>
            <a:srgbClr val="7F7F7F"/>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Computational </a:t>
            </a:r>
            <a:endParaRPr sz="1800">
              <a:solidFill>
                <a:schemeClr val="lt1"/>
              </a:solidFill>
              <a:latin typeface="Calibri"/>
              <a:ea typeface="Calibri"/>
              <a:cs typeface="Calibri"/>
              <a:sym typeface="Calibri"/>
            </a:endParaRPr>
          </a:p>
          <a:p>
            <a:pPr marL="0" marR="0" lvl="0" indent="0" algn="ctr" rtl="0">
              <a:spcBef>
                <a:spcPts val="0"/>
              </a:spcBef>
              <a:spcAft>
                <a:spcPts val="0"/>
              </a:spcAft>
              <a:buNone/>
            </a:pPr>
            <a:r>
              <a:rPr lang="en-US" sz="1800">
                <a:solidFill>
                  <a:schemeClr val="lt1"/>
                </a:solidFill>
                <a:latin typeface="Calibri"/>
                <a:ea typeface="Calibri"/>
                <a:cs typeface="Calibri"/>
                <a:sym typeface="Calibri"/>
              </a:rPr>
              <a:t>Secrecy</a:t>
            </a:r>
            <a:endParaRPr sz="1800">
              <a:solidFill>
                <a:schemeClr val="lt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pic>
        <p:nvPicPr>
          <p:cNvPr id="306" name="Google Shape;306;p37"/>
          <p:cNvPicPr preferRelativeResize="0"/>
          <p:nvPr/>
        </p:nvPicPr>
        <p:blipFill rotWithShape="1">
          <a:blip r:embed="rId3">
            <a:alphaModFix/>
          </a:blip>
          <a:srcRect/>
          <a:stretch/>
        </p:blipFill>
        <p:spPr>
          <a:xfrm>
            <a:off x="7239000" y="5410200"/>
            <a:ext cx="2209800" cy="1447800"/>
          </a:xfrm>
          <a:prstGeom prst="rect">
            <a:avLst/>
          </a:prstGeom>
          <a:noFill/>
          <a:ln>
            <a:noFill/>
          </a:ln>
        </p:spPr>
      </p:pic>
      <p:sp>
        <p:nvSpPr>
          <p:cNvPr id="307" name="Google Shape;307;p37"/>
          <p:cNvSpPr/>
          <p:nvPr/>
        </p:nvSpPr>
        <p:spPr>
          <a:xfrm>
            <a:off x="0" y="497983"/>
            <a:ext cx="9144000" cy="873617"/>
          </a:xfrm>
          <a:prstGeom prst="rect">
            <a:avLst/>
          </a:prstGeom>
          <a:solidFill>
            <a:srgbClr val="31859B"/>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3600">
                <a:solidFill>
                  <a:schemeClr val="lt1"/>
                </a:solidFill>
                <a:latin typeface="Calibri"/>
                <a:ea typeface="Calibri"/>
                <a:cs typeface="Calibri"/>
                <a:sym typeface="Calibri"/>
              </a:rPr>
              <a:t>       Protocol Stack</a:t>
            </a:r>
            <a:endParaRPr sz="3600">
              <a:solidFill>
                <a:schemeClr val="lt1"/>
              </a:solidFill>
              <a:latin typeface="Calibri"/>
              <a:ea typeface="Calibri"/>
              <a:cs typeface="Calibri"/>
              <a:sym typeface="Calibri"/>
            </a:endParaRPr>
          </a:p>
        </p:txBody>
      </p:sp>
      <p:sp>
        <p:nvSpPr>
          <p:cNvPr id="308" name="Google Shape;308;p37"/>
          <p:cNvSpPr/>
          <p:nvPr/>
        </p:nvSpPr>
        <p:spPr>
          <a:xfrm>
            <a:off x="1066800" y="1852682"/>
            <a:ext cx="6858000" cy="4038600"/>
          </a:xfrm>
          <a:prstGeom prst="rect">
            <a:avLst/>
          </a:prstGeom>
          <a:solidFill>
            <a:srgbClr val="B6DDE7"/>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cxnSp>
        <p:nvCxnSpPr>
          <p:cNvPr id="309" name="Google Shape;309;p37"/>
          <p:cNvCxnSpPr/>
          <p:nvPr/>
        </p:nvCxnSpPr>
        <p:spPr>
          <a:xfrm>
            <a:off x="1066800" y="2743200"/>
            <a:ext cx="6858000" cy="0"/>
          </a:xfrm>
          <a:prstGeom prst="straightConnector1">
            <a:avLst/>
          </a:prstGeom>
          <a:noFill/>
          <a:ln w="9525" cap="flat" cmpd="sng">
            <a:solidFill>
              <a:srgbClr val="31859B"/>
            </a:solidFill>
            <a:prstDash val="solid"/>
            <a:round/>
            <a:headEnd type="none" w="sm" len="sm"/>
            <a:tailEnd type="none" w="sm" len="sm"/>
          </a:ln>
        </p:spPr>
      </p:cxnSp>
      <p:cxnSp>
        <p:nvCxnSpPr>
          <p:cNvPr id="310" name="Google Shape;310;p37"/>
          <p:cNvCxnSpPr/>
          <p:nvPr/>
        </p:nvCxnSpPr>
        <p:spPr>
          <a:xfrm>
            <a:off x="1066800" y="3505200"/>
            <a:ext cx="6858000" cy="0"/>
          </a:xfrm>
          <a:prstGeom prst="straightConnector1">
            <a:avLst/>
          </a:prstGeom>
          <a:noFill/>
          <a:ln w="9525" cap="flat" cmpd="sng">
            <a:solidFill>
              <a:srgbClr val="31859B"/>
            </a:solidFill>
            <a:prstDash val="solid"/>
            <a:round/>
            <a:headEnd type="none" w="sm" len="sm"/>
            <a:tailEnd type="none" w="sm" len="sm"/>
          </a:ln>
        </p:spPr>
      </p:cxnSp>
      <p:cxnSp>
        <p:nvCxnSpPr>
          <p:cNvPr id="311" name="Google Shape;311;p37"/>
          <p:cNvCxnSpPr/>
          <p:nvPr/>
        </p:nvCxnSpPr>
        <p:spPr>
          <a:xfrm>
            <a:off x="1066800" y="4267200"/>
            <a:ext cx="6858000" cy="0"/>
          </a:xfrm>
          <a:prstGeom prst="straightConnector1">
            <a:avLst/>
          </a:prstGeom>
          <a:noFill/>
          <a:ln w="9525" cap="flat" cmpd="sng">
            <a:solidFill>
              <a:srgbClr val="31859B"/>
            </a:solidFill>
            <a:prstDash val="solid"/>
            <a:round/>
            <a:headEnd type="none" w="sm" len="sm"/>
            <a:tailEnd type="none" w="sm" len="sm"/>
          </a:ln>
        </p:spPr>
      </p:cxnSp>
      <p:cxnSp>
        <p:nvCxnSpPr>
          <p:cNvPr id="312" name="Google Shape;312;p37"/>
          <p:cNvCxnSpPr/>
          <p:nvPr/>
        </p:nvCxnSpPr>
        <p:spPr>
          <a:xfrm>
            <a:off x="1066800" y="5105400"/>
            <a:ext cx="6858000" cy="0"/>
          </a:xfrm>
          <a:prstGeom prst="straightConnector1">
            <a:avLst/>
          </a:prstGeom>
          <a:noFill/>
          <a:ln w="9525" cap="flat" cmpd="sng">
            <a:solidFill>
              <a:srgbClr val="31859B"/>
            </a:solidFill>
            <a:prstDash val="solid"/>
            <a:round/>
            <a:headEnd type="none" w="sm" len="sm"/>
            <a:tailEnd type="none" w="sm" len="sm"/>
          </a:ln>
        </p:spPr>
      </p:cxnSp>
      <p:sp>
        <p:nvSpPr>
          <p:cNvPr id="313" name="Google Shape;313;p37"/>
          <p:cNvSpPr/>
          <p:nvPr/>
        </p:nvSpPr>
        <p:spPr>
          <a:xfrm>
            <a:off x="1066800" y="1635456"/>
            <a:ext cx="7130955" cy="210971"/>
          </a:xfrm>
          <a:custGeom>
            <a:avLst/>
            <a:gdLst/>
            <a:ahLst/>
            <a:cxnLst/>
            <a:rect l="l" t="t" r="r" b="b"/>
            <a:pathLst>
              <a:path w="7130955" h="421943" extrusionOk="0">
                <a:moveTo>
                  <a:pt x="286603" y="0"/>
                </a:moveTo>
                <a:lnTo>
                  <a:pt x="7130955" y="13648"/>
                </a:lnTo>
                <a:lnTo>
                  <a:pt x="6858000" y="421943"/>
                </a:lnTo>
                <a:lnTo>
                  <a:pt x="0" y="421943"/>
                </a:lnTo>
                <a:lnTo>
                  <a:pt x="286603" y="0"/>
                </a:lnTo>
                <a:close/>
              </a:path>
            </a:pathLst>
          </a:custGeom>
          <a:solidFill>
            <a:srgbClr val="B6DDE7"/>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14" name="Google Shape;314;p37"/>
          <p:cNvSpPr/>
          <p:nvPr/>
        </p:nvSpPr>
        <p:spPr>
          <a:xfrm>
            <a:off x="7924800" y="1625222"/>
            <a:ext cx="282624" cy="4270612"/>
          </a:xfrm>
          <a:custGeom>
            <a:avLst/>
            <a:gdLst/>
            <a:ahLst/>
            <a:cxnLst/>
            <a:rect l="l" t="t" r="r" b="b"/>
            <a:pathLst>
              <a:path w="282624" h="4270612" extrusionOk="0">
                <a:moveTo>
                  <a:pt x="0" y="232012"/>
                </a:moveTo>
                <a:lnTo>
                  <a:pt x="255327" y="0"/>
                </a:lnTo>
                <a:lnTo>
                  <a:pt x="282624" y="3984009"/>
                </a:lnTo>
                <a:lnTo>
                  <a:pt x="0" y="4270612"/>
                </a:lnTo>
                <a:lnTo>
                  <a:pt x="0" y="232012"/>
                </a:lnTo>
                <a:close/>
              </a:path>
            </a:pathLst>
          </a:custGeom>
          <a:solidFill>
            <a:srgbClr val="B6DDE7"/>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cxnSp>
        <p:nvCxnSpPr>
          <p:cNvPr id="315" name="Google Shape;315;p37"/>
          <p:cNvCxnSpPr/>
          <p:nvPr/>
        </p:nvCxnSpPr>
        <p:spPr>
          <a:xfrm rot="10800000" flipH="1">
            <a:off x="7924800" y="2514600"/>
            <a:ext cx="272955" cy="228600"/>
          </a:xfrm>
          <a:prstGeom prst="straightConnector1">
            <a:avLst/>
          </a:prstGeom>
          <a:noFill/>
          <a:ln w="9525" cap="flat" cmpd="sng">
            <a:solidFill>
              <a:srgbClr val="4A7DBA"/>
            </a:solidFill>
            <a:prstDash val="solid"/>
            <a:round/>
            <a:headEnd type="none" w="sm" len="sm"/>
            <a:tailEnd type="none" w="sm" len="sm"/>
          </a:ln>
        </p:spPr>
      </p:cxnSp>
      <p:cxnSp>
        <p:nvCxnSpPr>
          <p:cNvPr id="316" name="Google Shape;316;p37"/>
          <p:cNvCxnSpPr/>
          <p:nvPr/>
        </p:nvCxnSpPr>
        <p:spPr>
          <a:xfrm rot="10800000" flipH="1">
            <a:off x="7924800" y="3276600"/>
            <a:ext cx="272955" cy="228600"/>
          </a:xfrm>
          <a:prstGeom prst="straightConnector1">
            <a:avLst/>
          </a:prstGeom>
          <a:noFill/>
          <a:ln w="9525" cap="flat" cmpd="sng">
            <a:solidFill>
              <a:srgbClr val="4A7DBA"/>
            </a:solidFill>
            <a:prstDash val="solid"/>
            <a:round/>
            <a:headEnd type="none" w="sm" len="sm"/>
            <a:tailEnd type="none" w="sm" len="sm"/>
          </a:ln>
        </p:spPr>
      </p:cxnSp>
      <p:cxnSp>
        <p:nvCxnSpPr>
          <p:cNvPr id="317" name="Google Shape;317;p37"/>
          <p:cNvCxnSpPr/>
          <p:nvPr/>
        </p:nvCxnSpPr>
        <p:spPr>
          <a:xfrm rot="10800000" flipH="1">
            <a:off x="7924800" y="4038600"/>
            <a:ext cx="272955" cy="228600"/>
          </a:xfrm>
          <a:prstGeom prst="straightConnector1">
            <a:avLst/>
          </a:prstGeom>
          <a:noFill/>
          <a:ln w="9525" cap="flat" cmpd="sng">
            <a:solidFill>
              <a:srgbClr val="4A7DBA"/>
            </a:solidFill>
            <a:prstDash val="solid"/>
            <a:round/>
            <a:headEnd type="none" w="sm" len="sm"/>
            <a:tailEnd type="none" w="sm" len="sm"/>
          </a:ln>
        </p:spPr>
      </p:cxnSp>
      <p:cxnSp>
        <p:nvCxnSpPr>
          <p:cNvPr id="318" name="Google Shape;318;p37"/>
          <p:cNvCxnSpPr/>
          <p:nvPr/>
        </p:nvCxnSpPr>
        <p:spPr>
          <a:xfrm rot="10800000" flipH="1">
            <a:off x="7924800" y="4876800"/>
            <a:ext cx="272955" cy="228600"/>
          </a:xfrm>
          <a:prstGeom prst="straightConnector1">
            <a:avLst/>
          </a:prstGeom>
          <a:noFill/>
          <a:ln w="9525" cap="flat" cmpd="sng">
            <a:solidFill>
              <a:srgbClr val="4A7DBA"/>
            </a:solidFill>
            <a:prstDash val="solid"/>
            <a:round/>
            <a:headEnd type="none" w="sm" len="sm"/>
            <a:tailEnd type="none" w="sm" len="sm"/>
          </a:ln>
        </p:spPr>
      </p:cxnSp>
      <p:cxnSp>
        <p:nvCxnSpPr>
          <p:cNvPr id="319" name="Google Shape;319;p37"/>
          <p:cNvCxnSpPr/>
          <p:nvPr/>
        </p:nvCxnSpPr>
        <p:spPr>
          <a:xfrm>
            <a:off x="2743200" y="1846427"/>
            <a:ext cx="0" cy="896773"/>
          </a:xfrm>
          <a:prstGeom prst="straightConnector1">
            <a:avLst/>
          </a:prstGeom>
          <a:noFill/>
          <a:ln w="9525" cap="flat" cmpd="sng">
            <a:solidFill>
              <a:srgbClr val="4A7DBA"/>
            </a:solidFill>
            <a:prstDash val="solid"/>
            <a:round/>
            <a:headEnd type="none" w="sm" len="sm"/>
            <a:tailEnd type="none" w="sm" len="sm"/>
          </a:ln>
        </p:spPr>
      </p:cxnSp>
      <p:cxnSp>
        <p:nvCxnSpPr>
          <p:cNvPr id="320" name="Google Shape;320;p37"/>
          <p:cNvCxnSpPr/>
          <p:nvPr/>
        </p:nvCxnSpPr>
        <p:spPr>
          <a:xfrm>
            <a:off x="4572000" y="1828800"/>
            <a:ext cx="0" cy="914400"/>
          </a:xfrm>
          <a:prstGeom prst="straightConnector1">
            <a:avLst/>
          </a:prstGeom>
          <a:noFill/>
          <a:ln w="9525" cap="flat" cmpd="sng">
            <a:solidFill>
              <a:srgbClr val="4A7DBA"/>
            </a:solidFill>
            <a:prstDash val="solid"/>
            <a:round/>
            <a:headEnd type="none" w="sm" len="sm"/>
            <a:tailEnd type="none" w="sm" len="sm"/>
          </a:ln>
        </p:spPr>
      </p:cxnSp>
      <p:cxnSp>
        <p:nvCxnSpPr>
          <p:cNvPr id="321" name="Google Shape;321;p37"/>
          <p:cNvCxnSpPr/>
          <p:nvPr/>
        </p:nvCxnSpPr>
        <p:spPr>
          <a:xfrm>
            <a:off x="6324600" y="1828800"/>
            <a:ext cx="0" cy="914400"/>
          </a:xfrm>
          <a:prstGeom prst="straightConnector1">
            <a:avLst/>
          </a:prstGeom>
          <a:noFill/>
          <a:ln w="9525" cap="flat" cmpd="sng">
            <a:solidFill>
              <a:srgbClr val="4A7DBA"/>
            </a:solidFill>
            <a:prstDash val="solid"/>
            <a:round/>
            <a:headEnd type="none" w="sm" len="sm"/>
            <a:tailEnd type="none" w="sm" len="sm"/>
          </a:ln>
        </p:spPr>
      </p:cxnSp>
      <p:sp>
        <p:nvSpPr>
          <p:cNvPr id="322" name="Google Shape;322;p37"/>
          <p:cNvSpPr txBox="1"/>
          <p:nvPr/>
        </p:nvSpPr>
        <p:spPr>
          <a:xfrm>
            <a:off x="1324093" y="1866037"/>
            <a:ext cx="1182183" cy="877163"/>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700" b="1">
                <a:solidFill>
                  <a:schemeClr val="dk1"/>
                </a:solidFill>
                <a:latin typeface="Calibri"/>
                <a:ea typeface="Calibri"/>
                <a:cs typeface="Calibri"/>
                <a:sym typeface="Calibri"/>
              </a:rPr>
              <a:t>SSL</a:t>
            </a:r>
            <a:endParaRPr sz="1700" b="1">
              <a:solidFill>
                <a:schemeClr val="dk1"/>
              </a:solidFill>
              <a:latin typeface="Calibri"/>
              <a:ea typeface="Calibri"/>
              <a:cs typeface="Calibri"/>
              <a:sym typeface="Calibri"/>
            </a:endParaRPr>
          </a:p>
          <a:p>
            <a:pPr marL="0" marR="0" lvl="0" indent="0" algn="ctr" rtl="0">
              <a:spcBef>
                <a:spcPts val="0"/>
              </a:spcBef>
              <a:spcAft>
                <a:spcPts val="0"/>
              </a:spcAft>
              <a:buNone/>
            </a:pPr>
            <a:r>
              <a:rPr lang="en-US" sz="1700" b="1">
                <a:solidFill>
                  <a:schemeClr val="dk1"/>
                </a:solidFill>
                <a:latin typeface="Calibri"/>
                <a:ea typeface="Calibri"/>
                <a:cs typeface="Calibri"/>
                <a:sym typeface="Calibri"/>
              </a:rPr>
              <a:t>Handshake</a:t>
            </a:r>
            <a:endParaRPr sz="1700" b="1">
              <a:solidFill>
                <a:schemeClr val="dk1"/>
              </a:solidFill>
              <a:latin typeface="Calibri"/>
              <a:ea typeface="Calibri"/>
              <a:cs typeface="Calibri"/>
              <a:sym typeface="Calibri"/>
            </a:endParaRPr>
          </a:p>
          <a:p>
            <a:pPr marL="0" marR="0" lvl="0" indent="0" algn="ctr" rtl="0">
              <a:spcBef>
                <a:spcPts val="0"/>
              </a:spcBef>
              <a:spcAft>
                <a:spcPts val="0"/>
              </a:spcAft>
              <a:buNone/>
            </a:pPr>
            <a:r>
              <a:rPr lang="en-US" sz="1700" b="1">
                <a:solidFill>
                  <a:schemeClr val="dk1"/>
                </a:solidFill>
                <a:latin typeface="Calibri"/>
                <a:ea typeface="Calibri"/>
                <a:cs typeface="Calibri"/>
                <a:sym typeface="Calibri"/>
              </a:rPr>
              <a:t>Protocol</a:t>
            </a:r>
            <a:endParaRPr sz="1700" b="1">
              <a:solidFill>
                <a:schemeClr val="dk1"/>
              </a:solidFill>
              <a:latin typeface="Calibri"/>
              <a:ea typeface="Calibri"/>
              <a:cs typeface="Calibri"/>
              <a:sym typeface="Calibri"/>
            </a:endParaRPr>
          </a:p>
        </p:txBody>
      </p:sp>
      <p:sp>
        <p:nvSpPr>
          <p:cNvPr id="323" name="Google Shape;323;p37"/>
          <p:cNvSpPr txBox="1"/>
          <p:nvPr/>
        </p:nvSpPr>
        <p:spPr>
          <a:xfrm>
            <a:off x="3130985" y="1866037"/>
            <a:ext cx="1242648" cy="877163"/>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700" b="1">
                <a:solidFill>
                  <a:schemeClr val="dk1"/>
                </a:solidFill>
                <a:latin typeface="Calibri"/>
                <a:ea typeface="Calibri"/>
                <a:cs typeface="Calibri"/>
                <a:sym typeface="Calibri"/>
              </a:rPr>
              <a:t>SSL Change</a:t>
            </a:r>
            <a:endParaRPr sz="1700" b="1">
              <a:solidFill>
                <a:schemeClr val="dk1"/>
              </a:solidFill>
              <a:latin typeface="Calibri"/>
              <a:ea typeface="Calibri"/>
              <a:cs typeface="Calibri"/>
              <a:sym typeface="Calibri"/>
            </a:endParaRPr>
          </a:p>
          <a:p>
            <a:pPr marL="0" marR="0" lvl="0" indent="0" algn="ctr" rtl="0">
              <a:spcBef>
                <a:spcPts val="0"/>
              </a:spcBef>
              <a:spcAft>
                <a:spcPts val="0"/>
              </a:spcAft>
              <a:buNone/>
            </a:pPr>
            <a:r>
              <a:rPr lang="en-US" sz="1700" b="1">
                <a:solidFill>
                  <a:schemeClr val="dk1"/>
                </a:solidFill>
                <a:latin typeface="Calibri"/>
                <a:ea typeface="Calibri"/>
                <a:cs typeface="Calibri"/>
                <a:sym typeface="Calibri"/>
              </a:rPr>
              <a:t>Cipher Spec</a:t>
            </a:r>
            <a:endParaRPr sz="1700" b="1">
              <a:solidFill>
                <a:schemeClr val="dk1"/>
              </a:solidFill>
              <a:latin typeface="Calibri"/>
              <a:ea typeface="Calibri"/>
              <a:cs typeface="Calibri"/>
              <a:sym typeface="Calibri"/>
            </a:endParaRPr>
          </a:p>
          <a:p>
            <a:pPr marL="0" marR="0" lvl="0" indent="0" algn="ctr" rtl="0">
              <a:spcBef>
                <a:spcPts val="0"/>
              </a:spcBef>
              <a:spcAft>
                <a:spcPts val="0"/>
              </a:spcAft>
              <a:buNone/>
            </a:pPr>
            <a:r>
              <a:rPr lang="en-US" sz="1700" b="1">
                <a:solidFill>
                  <a:schemeClr val="dk1"/>
                </a:solidFill>
                <a:latin typeface="Calibri"/>
                <a:ea typeface="Calibri"/>
                <a:cs typeface="Calibri"/>
                <a:sym typeface="Calibri"/>
              </a:rPr>
              <a:t>Protocol</a:t>
            </a:r>
            <a:endParaRPr sz="1700" b="1">
              <a:solidFill>
                <a:schemeClr val="dk1"/>
              </a:solidFill>
              <a:latin typeface="Calibri"/>
              <a:ea typeface="Calibri"/>
              <a:cs typeface="Calibri"/>
              <a:sym typeface="Calibri"/>
            </a:endParaRPr>
          </a:p>
        </p:txBody>
      </p:sp>
      <p:sp>
        <p:nvSpPr>
          <p:cNvPr id="324" name="Google Shape;324;p37"/>
          <p:cNvSpPr txBox="1"/>
          <p:nvPr/>
        </p:nvSpPr>
        <p:spPr>
          <a:xfrm>
            <a:off x="5017435" y="1866037"/>
            <a:ext cx="974946" cy="877163"/>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700" b="1">
                <a:solidFill>
                  <a:schemeClr val="dk1"/>
                </a:solidFill>
                <a:latin typeface="Calibri"/>
                <a:ea typeface="Calibri"/>
                <a:cs typeface="Calibri"/>
                <a:sym typeface="Calibri"/>
              </a:rPr>
              <a:t>SSL</a:t>
            </a:r>
            <a:endParaRPr sz="1700" b="1">
              <a:solidFill>
                <a:schemeClr val="dk1"/>
              </a:solidFill>
              <a:latin typeface="Calibri"/>
              <a:ea typeface="Calibri"/>
              <a:cs typeface="Calibri"/>
              <a:sym typeface="Calibri"/>
            </a:endParaRPr>
          </a:p>
          <a:p>
            <a:pPr marL="0" marR="0" lvl="0" indent="0" algn="ctr" rtl="0">
              <a:spcBef>
                <a:spcPts val="0"/>
              </a:spcBef>
              <a:spcAft>
                <a:spcPts val="0"/>
              </a:spcAft>
              <a:buNone/>
            </a:pPr>
            <a:r>
              <a:rPr lang="en-US" sz="1700" b="1">
                <a:solidFill>
                  <a:schemeClr val="dk1"/>
                </a:solidFill>
                <a:latin typeface="Calibri"/>
                <a:ea typeface="Calibri"/>
                <a:cs typeface="Calibri"/>
                <a:sym typeface="Calibri"/>
              </a:rPr>
              <a:t>Alert</a:t>
            </a:r>
            <a:endParaRPr sz="1700" b="1">
              <a:solidFill>
                <a:schemeClr val="dk1"/>
              </a:solidFill>
              <a:latin typeface="Calibri"/>
              <a:ea typeface="Calibri"/>
              <a:cs typeface="Calibri"/>
              <a:sym typeface="Calibri"/>
            </a:endParaRPr>
          </a:p>
          <a:p>
            <a:pPr marL="0" marR="0" lvl="0" indent="0" algn="ctr" rtl="0">
              <a:spcBef>
                <a:spcPts val="0"/>
              </a:spcBef>
              <a:spcAft>
                <a:spcPts val="0"/>
              </a:spcAft>
              <a:buNone/>
            </a:pPr>
            <a:r>
              <a:rPr lang="en-US" sz="1700" b="1">
                <a:solidFill>
                  <a:schemeClr val="dk1"/>
                </a:solidFill>
                <a:latin typeface="Calibri"/>
                <a:ea typeface="Calibri"/>
                <a:cs typeface="Calibri"/>
                <a:sym typeface="Calibri"/>
              </a:rPr>
              <a:t>Protocol</a:t>
            </a:r>
            <a:endParaRPr sz="1700" b="1">
              <a:solidFill>
                <a:schemeClr val="dk1"/>
              </a:solidFill>
              <a:latin typeface="Calibri"/>
              <a:ea typeface="Calibri"/>
              <a:cs typeface="Calibri"/>
              <a:sym typeface="Calibri"/>
            </a:endParaRPr>
          </a:p>
        </p:txBody>
      </p:sp>
      <p:sp>
        <p:nvSpPr>
          <p:cNvPr id="325" name="Google Shape;325;p37"/>
          <p:cNvSpPr txBox="1"/>
          <p:nvPr/>
        </p:nvSpPr>
        <p:spPr>
          <a:xfrm>
            <a:off x="6686699" y="2160657"/>
            <a:ext cx="684418" cy="369332"/>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1">
                <a:solidFill>
                  <a:schemeClr val="dk1"/>
                </a:solidFill>
                <a:latin typeface="Calibri"/>
                <a:ea typeface="Calibri"/>
                <a:cs typeface="Calibri"/>
                <a:sym typeface="Calibri"/>
              </a:rPr>
              <a:t>HTTP</a:t>
            </a:r>
            <a:endParaRPr sz="1800" b="1">
              <a:solidFill>
                <a:schemeClr val="dk1"/>
              </a:solidFill>
              <a:latin typeface="Calibri"/>
              <a:ea typeface="Calibri"/>
              <a:cs typeface="Calibri"/>
              <a:sym typeface="Calibri"/>
            </a:endParaRPr>
          </a:p>
        </p:txBody>
      </p:sp>
      <p:sp>
        <p:nvSpPr>
          <p:cNvPr id="326" name="Google Shape;326;p37"/>
          <p:cNvSpPr txBox="1"/>
          <p:nvPr/>
        </p:nvSpPr>
        <p:spPr>
          <a:xfrm>
            <a:off x="3339569" y="2983468"/>
            <a:ext cx="2070631"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1">
                <a:solidFill>
                  <a:schemeClr val="dk1"/>
                </a:solidFill>
                <a:latin typeface="Calibri"/>
                <a:ea typeface="Calibri"/>
                <a:cs typeface="Calibri"/>
                <a:sym typeface="Calibri"/>
              </a:rPr>
              <a:t>SSL Record Protocol</a:t>
            </a:r>
            <a:endParaRPr sz="1800" b="1">
              <a:solidFill>
                <a:schemeClr val="dk1"/>
              </a:solidFill>
              <a:latin typeface="Calibri"/>
              <a:ea typeface="Calibri"/>
              <a:cs typeface="Calibri"/>
              <a:sym typeface="Calibri"/>
            </a:endParaRPr>
          </a:p>
        </p:txBody>
      </p:sp>
      <p:sp>
        <p:nvSpPr>
          <p:cNvPr id="327" name="Google Shape;327;p37"/>
          <p:cNvSpPr txBox="1"/>
          <p:nvPr/>
        </p:nvSpPr>
        <p:spPr>
          <a:xfrm>
            <a:off x="4109526" y="3657600"/>
            <a:ext cx="538674"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1">
                <a:solidFill>
                  <a:schemeClr val="dk1"/>
                </a:solidFill>
                <a:latin typeface="Calibri"/>
                <a:ea typeface="Calibri"/>
                <a:cs typeface="Calibri"/>
                <a:sym typeface="Calibri"/>
              </a:rPr>
              <a:t>TCP</a:t>
            </a:r>
            <a:endParaRPr sz="1800" b="1">
              <a:solidFill>
                <a:schemeClr val="dk1"/>
              </a:solidFill>
              <a:latin typeface="Calibri"/>
              <a:ea typeface="Calibri"/>
              <a:cs typeface="Calibri"/>
              <a:sym typeface="Calibri"/>
            </a:endParaRPr>
          </a:p>
        </p:txBody>
      </p:sp>
      <p:sp>
        <p:nvSpPr>
          <p:cNvPr id="328" name="Google Shape;328;p37"/>
          <p:cNvSpPr txBox="1"/>
          <p:nvPr/>
        </p:nvSpPr>
        <p:spPr>
          <a:xfrm>
            <a:off x="4034788" y="4507468"/>
            <a:ext cx="689612"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1">
                <a:solidFill>
                  <a:schemeClr val="dk1"/>
                </a:solidFill>
                <a:latin typeface="Calibri"/>
                <a:ea typeface="Calibri"/>
                <a:cs typeface="Calibri"/>
                <a:sym typeface="Calibri"/>
              </a:rPr>
              <a:t>IPSec</a:t>
            </a:r>
            <a:endParaRPr sz="1800" b="1">
              <a:solidFill>
                <a:schemeClr val="dk1"/>
              </a:solidFill>
              <a:latin typeface="Calibri"/>
              <a:ea typeface="Calibri"/>
              <a:cs typeface="Calibri"/>
              <a:sym typeface="Calibri"/>
            </a:endParaRPr>
          </a:p>
        </p:txBody>
      </p:sp>
      <p:sp>
        <p:nvSpPr>
          <p:cNvPr id="329" name="Google Shape;329;p37"/>
          <p:cNvSpPr txBox="1"/>
          <p:nvPr/>
        </p:nvSpPr>
        <p:spPr>
          <a:xfrm>
            <a:off x="4202988" y="5269468"/>
            <a:ext cx="369012"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1">
                <a:solidFill>
                  <a:schemeClr val="dk1"/>
                </a:solidFill>
                <a:latin typeface="Calibri"/>
                <a:ea typeface="Calibri"/>
                <a:cs typeface="Calibri"/>
                <a:sym typeface="Calibri"/>
              </a:rPr>
              <a:t>IP</a:t>
            </a:r>
            <a:endParaRPr sz="1800" b="1">
              <a:solidFill>
                <a:schemeClr val="dk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pic>
        <p:nvPicPr>
          <p:cNvPr id="334" name="Google Shape;334;p38"/>
          <p:cNvPicPr preferRelativeResize="0"/>
          <p:nvPr/>
        </p:nvPicPr>
        <p:blipFill rotWithShape="1">
          <a:blip r:embed="rId3">
            <a:alphaModFix/>
          </a:blip>
          <a:srcRect/>
          <a:stretch/>
        </p:blipFill>
        <p:spPr>
          <a:xfrm>
            <a:off x="7239000" y="5410200"/>
            <a:ext cx="2209800" cy="1447800"/>
          </a:xfrm>
          <a:prstGeom prst="rect">
            <a:avLst/>
          </a:prstGeom>
          <a:noFill/>
          <a:ln>
            <a:noFill/>
          </a:ln>
        </p:spPr>
      </p:pic>
      <p:pic>
        <p:nvPicPr>
          <p:cNvPr id="335" name="Google Shape;335;p38"/>
          <p:cNvPicPr preferRelativeResize="0"/>
          <p:nvPr/>
        </p:nvPicPr>
        <p:blipFill rotWithShape="1">
          <a:blip r:embed="rId4">
            <a:alphaModFix/>
          </a:blip>
          <a:srcRect/>
          <a:stretch/>
        </p:blipFill>
        <p:spPr>
          <a:xfrm>
            <a:off x="4189893" y="812917"/>
            <a:ext cx="2759373" cy="2830256"/>
          </a:xfrm>
          <a:prstGeom prst="rect">
            <a:avLst/>
          </a:prstGeom>
          <a:noFill/>
          <a:ln>
            <a:noFill/>
          </a:ln>
        </p:spPr>
      </p:pic>
      <p:sp>
        <p:nvSpPr>
          <p:cNvPr id="336" name="Google Shape;336;p38"/>
          <p:cNvSpPr/>
          <p:nvPr/>
        </p:nvSpPr>
        <p:spPr>
          <a:xfrm>
            <a:off x="-457200" y="3810000"/>
            <a:ext cx="9601200" cy="1026017"/>
          </a:xfrm>
          <a:prstGeom prst="rect">
            <a:avLst/>
          </a:prstGeom>
          <a:solidFill>
            <a:srgbClr val="31859B"/>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4400" b="1" i="1">
                <a:solidFill>
                  <a:schemeClr val="lt1"/>
                </a:solidFill>
                <a:latin typeface="Calibri"/>
                <a:ea typeface="Calibri"/>
                <a:cs typeface="Calibri"/>
                <a:sym typeface="Calibri"/>
              </a:rPr>
              <a:t>Any Queries ?</a:t>
            </a:r>
            <a:endParaRPr sz="4400" b="1" i="1">
              <a:solidFill>
                <a:schemeClr val="lt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pic>
        <p:nvPicPr>
          <p:cNvPr id="341" name="Google Shape;341;p39"/>
          <p:cNvPicPr preferRelativeResize="0"/>
          <p:nvPr/>
        </p:nvPicPr>
        <p:blipFill rotWithShape="1">
          <a:blip r:embed="rId3">
            <a:alphaModFix/>
          </a:blip>
          <a:srcRect/>
          <a:stretch/>
        </p:blipFill>
        <p:spPr>
          <a:xfrm>
            <a:off x="7239000" y="5410200"/>
            <a:ext cx="2209800" cy="1447800"/>
          </a:xfrm>
          <a:prstGeom prst="rect">
            <a:avLst/>
          </a:prstGeom>
          <a:noFill/>
          <a:ln>
            <a:noFill/>
          </a:ln>
        </p:spPr>
      </p:pic>
      <p:sp>
        <p:nvSpPr>
          <p:cNvPr id="342" name="Google Shape;342;p39"/>
          <p:cNvSpPr/>
          <p:nvPr/>
        </p:nvSpPr>
        <p:spPr>
          <a:xfrm>
            <a:off x="-457200" y="3810000"/>
            <a:ext cx="9601200" cy="1026017"/>
          </a:xfrm>
          <a:prstGeom prst="rect">
            <a:avLst/>
          </a:prstGeom>
          <a:solidFill>
            <a:srgbClr val="31859B"/>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4400">
                <a:solidFill>
                  <a:schemeClr val="lt1"/>
                </a:solidFill>
                <a:latin typeface="Calibri"/>
                <a:ea typeface="Calibri"/>
                <a:cs typeface="Calibri"/>
                <a:sym typeface="Calibri"/>
              </a:rPr>
              <a:t> </a:t>
            </a:r>
            <a:r>
              <a:rPr lang="en-US" sz="4400" i="1">
                <a:solidFill>
                  <a:schemeClr val="lt1"/>
                </a:solidFill>
                <a:latin typeface="Calibri"/>
                <a:ea typeface="Calibri"/>
                <a:cs typeface="Calibri"/>
                <a:sym typeface="Calibri"/>
              </a:rPr>
              <a:t>Thank You…</a:t>
            </a:r>
            <a:endParaRPr sz="4400">
              <a:solidFill>
                <a:schemeClr val="lt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5"/>
          <p:cNvSpPr txBox="1"/>
          <p:nvPr/>
        </p:nvSpPr>
        <p:spPr>
          <a:xfrm>
            <a:off x="413385" y="1545590"/>
            <a:ext cx="8458200" cy="553085"/>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en-US" sz="2000">
                <a:solidFill>
                  <a:schemeClr val="dk1"/>
                </a:solidFill>
                <a:latin typeface="Calibri"/>
                <a:ea typeface="Calibri"/>
                <a:cs typeface="Calibri"/>
                <a:sym typeface="Calibri"/>
              </a:rPr>
              <a:t>Any encrpytion scheme(Gen, Enc, Dec) is defined by three algorithms:</a:t>
            </a:r>
            <a:endParaRPr sz="2000">
              <a:solidFill>
                <a:schemeClr val="dk1"/>
              </a:solidFill>
              <a:latin typeface="Calibri"/>
              <a:ea typeface="Calibri"/>
              <a:cs typeface="Calibri"/>
              <a:sym typeface="Calibri"/>
            </a:endParaRPr>
          </a:p>
        </p:txBody>
      </p:sp>
      <p:pic>
        <p:nvPicPr>
          <p:cNvPr id="102" name="Google Shape;102;p15"/>
          <p:cNvPicPr preferRelativeResize="0"/>
          <p:nvPr/>
        </p:nvPicPr>
        <p:blipFill rotWithShape="1">
          <a:blip r:embed="rId3">
            <a:alphaModFix/>
          </a:blip>
          <a:srcRect/>
          <a:stretch/>
        </p:blipFill>
        <p:spPr>
          <a:xfrm>
            <a:off x="7239000" y="5410200"/>
            <a:ext cx="2209800" cy="1447800"/>
          </a:xfrm>
          <a:prstGeom prst="rect">
            <a:avLst/>
          </a:prstGeom>
          <a:noFill/>
          <a:ln>
            <a:noFill/>
          </a:ln>
        </p:spPr>
      </p:pic>
      <p:sp>
        <p:nvSpPr>
          <p:cNvPr id="103" name="Google Shape;103;p15"/>
          <p:cNvSpPr/>
          <p:nvPr/>
        </p:nvSpPr>
        <p:spPr>
          <a:xfrm>
            <a:off x="0" y="497983"/>
            <a:ext cx="9144000" cy="873617"/>
          </a:xfrm>
          <a:prstGeom prst="rect">
            <a:avLst/>
          </a:prstGeom>
          <a:solidFill>
            <a:srgbClr val="31859B"/>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3600">
                <a:solidFill>
                  <a:schemeClr val="lt1"/>
                </a:solidFill>
                <a:latin typeface="Calibri"/>
                <a:ea typeface="Calibri"/>
                <a:cs typeface="Calibri"/>
                <a:sym typeface="Calibri"/>
              </a:rPr>
              <a:t>      Cryptographic Algorithm</a:t>
            </a:r>
            <a:endParaRPr sz="3600">
              <a:solidFill>
                <a:schemeClr val="lt1"/>
              </a:solidFill>
              <a:latin typeface="Calibri"/>
              <a:ea typeface="Calibri"/>
              <a:cs typeface="Calibri"/>
              <a:sym typeface="Calibri"/>
            </a:endParaRPr>
          </a:p>
        </p:txBody>
      </p:sp>
      <p:pic>
        <p:nvPicPr>
          <p:cNvPr id="104" name="Google Shape;104;p15"/>
          <p:cNvPicPr preferRelativeResize="0"/>
          <p:nvPr/>
        </p:nvPicPr>
        <p:blipFill rotWithShape="1">
          <a:blip r:embed="rId4">
            <a:alphaModFix/>
          </a:blip>
          <a:srcRect l="16341" t="30605" r="23558" b="9030"/>
          <a:stretch/>
        </p:blipFill>
        <p:spPr>
          <a:xfrm>
            <a:off x="665480" y="2315845"/>
            <a:ext cx="6723380" cy="3850005"/>
          </a:xfrm>
          <a:prstGeom prst="rect">
            <a:avLst/>
          </a:prstGeom>
          <a:noFill/>
          <a:ln>
            <a:noFill/>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pic>
        <p:nvPicPr>
          <p:cNvPr id="109" name="Google Shape;109;p16"/>
          <p:cNvPicPr preferRelativeResize="0"/>
          <p:nvPr/>
        </p:nvPicPr>
        <p:blipFill rotWithShape="1">
          <a:blip r:embed="rId3">
            <a:alphaModFix/>
          </a:blip>
          <a:srcRect/>
          <a:stretch/>
        </p:blipFill>
        <p:spPr>
          <a:xfrm>
            <a:off x="7239000" y="5410200"/>
            <a:ext cx="2209800" cy="1447800"/>
          </a:xfrm>
          <a:prstGeom prst="rect">
            <a:avLst/>
          </a:prstGeom>
          <a:noFill/>
          <a:ln>
            <a:noFill/>
          </a:ln>
        </p:spPr>
      </p:pic>
      <p:sp>
        <p:nvSpPr>
          <p:cNvPr id="110" name="Google Shape;110;p16"/>
          <p:cNvSpPr txBox="1"/>
          <p:nvPr/>
        </p:nvSpPr>
        <p:spPr>
          <a:xfrm>
            <a:off x="378156" y="1607530"/>
            <a:ext cx="8387688" cy="427809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Definition 1</a:t>
            </a:r>
            <a:r>
              <a:rPr lang="en-US" sz="2200" b="1">
                <a:solidFill>
                  <a:schemeClr val="dk1"/>
                </a:solidFill>
                <a:latin typeface="Calibri"/>
                <a:ea typeface="Calibri"/>
                <a:cs typeface="Calibri"/>
                <a:sym typeface="Calibri"/>
              </a:rPr>
              <a:t>: </a:t>
            </a:r>
            <a:r>
              <a:rPr lang="en-US" sz="2200">
                <a:solidFill>
                  <a:schemeClr val="dk1"/>
                </a:solidFill>
                <a:latin typeface="Calibri"/>
                <a:ea typeface="Calibri"/>
                <a:cs typeface="Calibri"/>
                <a:sym typeface="Calibri"/>
              </a:rPr>
              <a:t>An encryption scheme is secure if no adversary can find the secret key when given a cipher text.</a:t>
            </a:r>
            <a:br>
              <a:rPr lang="en-US" sz="2200">
                <a:solidFill>
                  <a:schemeClr val="dk1"/>
                </a:solidFill>
                <a:latin typeface="Calibri"/>
                <a:ea typeface="Calibri"/>
                <a:cs typeface="Calibri"/>
                <a:sym typeface="Calibri"/>
              </a:rPr>
            </a:br>
            <a:endParaRPr sz="22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b="1">
                <a:solidFill>
                  <a:schemeClr val="dk1"/>
                </a:solidFill>
                <a:latin typeface="Calibri"/>
                <a:ea typeface="Calibri"/>
                <a:cs typeface="Calibri"/>
                <a:sym typeface="Calibri"/>
              </a:rPr>
              <a:t>Definition 2:</a:t>
            </a:r>
            <a:r>
              <a:rPr lang="en-US" sz="2400">
                <a:solidFill>
                  <a:schemeClr val="dk1"/>
                </a:solidFill>
                <a:latin typeface="Calibri"/>
                <a:ea typeface="Calibri"/>
                <a:cs typeface="Calibri"/>
                <a:sym typeface="Calibri"/>
              </a:rPr>
              <a:t> </a:t>
            </a:r>
            <a:r>
              <a:rPr lang="en-US" sz="2200">
                <a:solidFill>
                  <a:schemeClr val="dk1"/>
                </a:solidFill>
                <a:latin typeface="Calibri"/>
                <a:ea typeface="Calibri"/>
                <a:cs typeface="Calibri"/>
                <a:sym typeface="Calibri"/>
              </a:rPr>
              <a:t>An encryption scheme is secure if no adversary can find the plaintext that corresponds to the cipher text. </a:t>
            </a:r>
            <a:br>
              <a:rPr lang="en-US" sz="2200">
                <a:solidFill>
                  <a:schemeClr val="dk1"/>
                </a:solidFill>
                <a:latin typeface="Calibri"/>
                <a:ea typeface="Calibri"/>
                <a:cs typeface="Calibri"/>
                <a:sym typeface="Calibri"/>
              </a:rPr>
            </a:br>
            <a:endParaRPr sz="2200" b="1">
              <a:solidFill>
                <a:schemeClr val="dk1"/>
              </a:solidFill>
              <a:latin typeface="Calibri"/>
              <a:ea typeface="Calibri"/>
              <a:cs typeface="Calibri"/>
              <a:sym typeface="Calibri"/>
            </a:endParaRPr>
          </a:p>
          <a:p>
            <a:pPr marL="0" marR="0" lvl="0" indent="0" algn="l" rtl="0">
              <a:spcBef>
                <a:spcPts val="0"/>
              </a:spcBef>
              <a:spcAft>
                <a:spcPts val="0"/>
              </a:spcAft>
              <a:buNone/>
            </a:pPr>
            <a:r>
              <a:rPr lang="en-US" sz="2400" b="1">
                <a:solidFill>
                  <a:schemeClr val="dk1"/>
                </a:solidFill>
                <a:latin typeface="Calibri"/>
                <a:ea typeface="Calibri"/>
                <a:cs typeface="Calibri"/>
                <a:sym typeface="Calibri"/>
              </a:rPr>
              <a:t>Definition 3: </a:t>
            </a:r>
            <a:r>
              <a:rPr lang="en-US" sz="2200">
                <a:solidFill>
                  <a:schemeClr val="dk1"/>
                </a:solidFill>
                <a:latin typeface="Calibri"/>
                <a:ea typeface="Calibri"/>
                <a:cs typeface="Calibri"/>
                <a:sym typeface="Calibri"/>
              </a:rPr>
              <a:t>An encryption scheme i s secure if no adversary can determine any character of the plaintext that corresponds to the cipher text.</a:t>
            </a:r>
            <a:br>
              <a:rPr lang="en-US" sz="2200">
                <a:solidFill>
                  <a:schemeClr val="dk1"/>
                </a:solidFill>
                <a:latin typeface="Calibri"/>
                <a:ea typeface="Calibri"/>
                <a:cs typeface="Calibri"/>
                <a:sym typeface="Calibri"/>
              </a:rPr>
            </a:br>
            <a:endParaRPr sz="2200" b="1">
              <a:solidFill>
                <a:schemeClr val="dk1"/>
              </a:solidFill>
              <a:latin typeface="Calibri"/>
              <a:ea typeface="Calibri"/>
              <a:cs typeface="Calibri"/>
              <a:sym typeface="Calibri"/>
            </a:endParaRPr>
          </a:p>
          <a:p>
            <a:pPr marL="0" marR="0" lvl="0" indent="0" algn="l" rtl="0">
              <a:spcBef>
                <a:spcPts val="0"/>
              </a:spcBef>
              <a:spcAft>
                <a:spcPts val="0"/>
              </a:spcAft>
              <a:buNone/>
            </a:pPr>
            <a:r>
              <a:rPr lang="en-US" sz="2400" b="1">
                <a:solidFill>
                  <a:schemeClr val="dk1"/>
                </a:solidFill>
                <a:latin typeface="Calibri"/>
                <a:ea typeface="Calibri"/>
                <a:cs typeface="Calibri"/>
                <a:sym typeface="Calibri"/>
              </a:rPr>
              <a:t>Definition 4: </a:t>
            </a:r>
            <a:r>
              <a:rPr lang="en-US" sz="2200">
                <a:solidFill>
                  <a:schemeClr val="dk1"/>
                </a:solidFill>
                <a:latin typeface="Calibri"/>
                <a:ea typeface="Calibri"/>
                <a:cs typeface="Calibri"/>
                <a:sym typeface="Calibri"/>
              </a:rPr>
              <a:t>An encryption scheme is secure if no adversary can derive any meaningful information about the plaintext from the cipher text.</a:t>
            </a:r>
            <a:endParaRPr sz="2200" b="1">
              <a:solidFill>
                <a:schemeClr val="dk1"/>
              </a:solidFill>
              <a:latin typeface="Calibri"/>
              <a:ea typeface="Calibri"/>
              <a:cs typeface="Calibri"/>
              <a:sym typeface="Calibri"/>
            </a:endParaRPr>
          </a:p>
        </p:txBody>
      </p:sp>
      <p:sp>
        <p:nvSpPr>
          <p:cNvPr id="111" name="Google Shape;111;p16"/>
          <p:cNvSpPr/>
          <p:nvPr/>
        </p:nvSpPr>
        <p:spPr>
          <a:xfrm>
            <a:off x="0" y="497983"/>
            <a:ext cx="9144000" cy="873617"/>
          </a:xfrm>
          <a:prstGeom prst="rect">
            <a:avLst/>
          </a:prstGeom>
          <a:solidFill>
            <a:srgbClr val="31859B"/>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3600">
                <a:solidFill>
                  <a:schemeClr val="lt1"/>
                </a:solidFill>
                <a:latin typeface="Calibri"/>
                <a:ea typeface="Calibri"/>
                <a:cs typeface="Calibri"/>
                <a:sym typeface="Calibri"/>
              </a:rPr>
              <a:t>     What is Security ?</a:t>
            </a:r>
            <a:endParaRPr sz="3600">
              <a:solidFill>
                <a:schemeClr val="lt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17"/>
          <p:cNvPicPr preferRelativeResize="0"/>
          <p:nvPr/>
        </p:nvPicPr>
        <p:blipFill rotWithShape="1">
          <a:blip r:embed="rId3">
            <a:alphaModFix/>
          </a:blip>
          <a:srcRect/>
          <a:stretch/>
        </p:blipFill>
        <p:spPr>
          <a:xfrm>
            <a:off x="7239000" y="5410200"/>
            <a:ext cx="2209800" cy="1447800"/>
          </a:xfrm>
          <a:prstGeom prst="rect">
            <a:avLst/>
          </a:prstGeom>
          <a:noFill/>
          <a:ln>
            <a:noFill/>
          </a:ln>
        </p:spPr>
      </p:pic>
      <p:sp>
        <p:nvSpPr>
          <p:cNvPr id="117" name="Google Shape;117;p17"/>
          <p:cNvSpPr txBox="1"/>
          <p:nvPr/>
        </p:nvSpPr>
        <p:spPr>
          <a:xfrm>
            <a:off x="378156" y="1607530"/>
            <a:ext cx="8387688" cy="83099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Definition 5: </a:t>
            </a:r>
            <a:r>
              <a:rPr lang="en-US" sz="2200">
                <a:solidFill>
                  <a:schemeClr val="dk1"/>
                </a:solidFill>
                <a:latin typeface="Calibri"/>
                <a:ea typeface="Calibri"/>
                <a:cs typeface="Calibri"/>
                <a:sym typeface="Calibri"/>
              </a:rPr>
              <a:t>An encryption scheme is secure if no adversary can compute any function of the plaintext from the cipher text.</a:t>
            </a:r>
            <a:endParaRPr sz="2200" b="1">
              <a:solidFill>
                <a:schemeClr val="dk1"/>
              </a:solidFill>
              <a:latin typeface="Calibri"/>
              <a:ea typeface="Calibri"/>
              <a:cs typeface="Calibri"/>
              <a:sym typeface="Calibri"/>
            </a:endParaRPr>
          </a:p>
        </p:txBody>
      </p:sp>
      <p:sp>
        <p:nvSpPr>
          <p:cNvPr id="118" name="Google Shape;118;p17"/>
          <p:cNvSpPr/>
          <p:nvPr/>
        </p:nvSpPr>
        <p:spPr>
          <a:xfrm>
            <a:off x="0" y="497983"/>
            <a:ext cx="9144000" cy="873617"/>
          </a:xfrm>
          <a:prstGeom prst="rect">
            <a:avLst/>
          </a:prstGeom>
          <a:solidFill>
            <a:srgbClr val="31859B"/>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3600">
                <a:solidFill>
                  <a:schemeClr val="lt1"/>
                </a:solidFill>
                <a:latin typeface="Calibri"/>
                <a:ea typeface="Calibri"/>
                <a:cs typeface="Calibri"/>
                <a:sym typeface="Calibri"/>
              </a:rPr>
              <a:t>     What is Security ?</a:t>
            </a:r>
            <a:endParaRPr sz="3600">
              <a:solidFill>
                <a:schemeClr val="lt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8"/>
          <p:cNvSpPr txBox="1"/>
          <p:nvPr/>
        </p:nvSpPr>
        <p:spPr>
          <a:xfrm>
            <a:off x="457200" y="1905000"/>
            <a:ext cx="8458200" cy="3439403"/>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en-US" sz="2500" b="1">
                <a:solidFill>
                  <a:schemeClr val="dk1"/>
                </a:solidFill>
                <a:latin typeface="Calibri"/>
                <a:ea typeface="Calibri"/>
                <a:cs typeface="Calibri"/>
                <a:sym typeface="Calibri"/>
              </a:rPr>
              <a:t>Principle 1:</a:t>
            </a:r>
            <a:r>
              <a:rPr lang="en-US" sz="2400">
                <a:solidFill>
                  <a:schemeClr val="dk1"/>
                </a:solidFill>
                <a:latin typeface="Calibri"/>
                <a:ea typeface="Calibri"/>
                <a:cs typeface="Calibri"/>
                <a:sym typeface="Calibri"/>
              </a:rPr>
              <a:t> The cipher method must not be required to be secret.</a:t>
            </a:r>
            <a:endParaRPr sz="2400">
              <a:solidFill>
                <a:schemeClr val="dk1"/>
              </a:solidFill>
              <a:latin typeface="Calibri"/>
              <a:ea typeface="Calibri"/>
              <a:cs typeface="Calibri"/>
              <a:sym typeface="Calibri"/>
            </a:endParaRPr>
          </a:p>
          <a:p>
            <a:pPr marL="0" marR="0" lvl="0" indent="0" algn="l" rtl="0">
              <a:lnSpc>
                <a:spcPct val="150000"/>
              </a:lnSpc>
              <a:spcBef>
                <a:spcPts val="0"/>
              </a:spcBef>
              <a:spcAft>
                <a:spcPts val="0"/>
              </a:spcAft>
              <a:buNone/>
            </a:pPr>
            <a:endParaRPr sz="2400">
              <a:solidFill>
                <a:schemeClr val="dk1"/>
              </a:solidFill>
              <a:latin typeface="Calibri"/>
              <a:ea typeface="Calibri"/>
              <a:cs typeface="Calibri"/>
              <a:sym typeface="Calibri"/>
            </a:endParaRPr>
          </a:p>
          <a:p>
            <a:pPr marL="0" marR="0" lvl="0" indent="0" algn="l" rtl="0">
              <a:lnSpc>
                <a:spcPct val="150000"/>
              </a:lnSpc>
              <a:spcBef>
                <a:spcPts val="0"/>
              </a:spcBef>
              <a:spcAft>
                <a:spcPts val="0"/>
              </a:spcAft>
              <a:buNone/>
            </a:pPr>
            <a:r>
              <a:rPr lang="en-US" sz="2400" b="1">
                <a:solidFill>
                  <a:schemeClr val="dk1"/>
                </a:solidFill>
                <a:latin typeface="Calibri"/>
                <a:ea typeface="Calibri"/>
                <a:cs typeface="Calibri"/>
                <a:sym typeface="Calibri"/>
              </a:rPr>
              <a:t>Principle 2: </a:t>
            </a:r>
            <a:r>
              <a:rPr lang="en-US" sz="2400">
                <a:solidFill>
                  <a:schemeClr val="dk1"/>
                </a:solidFill>
                <a:latin typeface="Calibri"/>
                <a:ea typeface="Calibri"/>
                <a:cs typeface="Calibri"/>
                <a:sym typeface="Calibri"/>
              </a:rPr>
              <a:t>The adversary knows the algorithm.</a:t>
            </a:r>
            <a:endParaRPr sz="2400">
              <a:solidFill>
                <a:schemeClr val="dk1"/>
              </a:solidFill>
              <a:latin typeface="Calibri"/>
              <a:ea typeface="Calibri"/>
              <a:cs typeface="Calibri"/>
              <a:sym typeface="Calibri"/>
            </a:endParaRPr>
          </a:p>
          <a:p>
            <a:pPr marL="0" marR="0" lvl="0" indent="0" algn="l" rtl="0">
              <a:lnSpc>
                <a:spcPct val="150000"/>
              </a:lnSpc>
              <a:spcBef>
                <a:spcPts val="0"/>
              </a:spcBef>
              <a:spcAft>
                <a:spcPts val="0"/>
              </a:spcAft>
              <a:buNone/>
            </a:pPr>
            <a:endParaRPr sz="2400">
              <a:solidFill>
                <a:schemeClr val="dk1"/>
              </a:solidFill>
              <a:latin typeface="Calibri"/>
              <a:ea typeface="Calibri"/>
              <a:cs typeface="Calibri"/>
              <a:sym typeface="Calibri"/>
            </a:endParaRPr>
          </a:p>
          <a:p>
            <a:pPr marL="0" marR="0" lvl="0" indent="0" algn="l" rtl="0">
              <a:lnSpc>
                <a:spcPct val="150000"/>
              </a:lnSpc>
              <a:spcBef>
                <a:spcPts val="0"/>
              </a:spcBef>
              <a:spcAft>
                <a:spcPts val="0"/>
              </a:spcAft>
              <a:buNone/>
            </a:pPr>
            <a:r>
              <a:rPr lang="en-US" sz="2400" b="1">
                <a:solidFill>
                  <a:schemeClr val="dk1"/>
                </a:solidFill>
                <a:latin typeface="Calibri"/>
                <a:ea typeface="Calibri"/>
                <a:cs typeface="Calibri"/>
                <a:sym typeface="Calibri"/>
              </a:rPr>
              <a:t>Principle 3: </a:t>
            </a:r>
            <a:r>
              <a:rPr lang="en-US" sz="2400">
                <a:solidFill>
                  <a:schemeClr val="dk1"/>
                </a:solidFill>
                <a:latin typeface="Calibri"/>
                <a:ea typeface="Calibri"/>
                <a:cs typeface="Calibri"/>
                <a:sym typeface="Calibri"/>
              </a:rPr>
              <a:t>The only secret is the key.</a:t>
            </a:r>
            <a:br>
              <a:rPr lang="en-US" sz="2400">
                <a:solidFill>
                  <a:schemeClr val="dk1"/>
                </a:solidFill>
                <a:latin typeface="Calibri"/>
                <a:ea typeface="Calibri"/>
                <a:cs typeface="Calibri"/>
                <a:sym typeface="Calibri"/>
              </a:rPr>
            </a:br>
            <a:endParaRPr sz="2400">
              <a:solidFill>
                <a:schemeClr val="dk1"/>
              </a:solidFill>
              <a:latin typeface="Calibri"/>
              <a:ea typeface="Calibri"/>
              <a:cs typeface="Calibri"/>
              <a:sym typeface="Calibri"/>
            </a:endParaRPr>
          </a:p>
        </p:txBody>
      </p:sp>
      <p:pic>
        <p:nvPicPr>
          <p:cNvPr id="124" name="Google Shape;124;p18"/>
          <p:cNvPicPr preferRelativeResize="0"/>
          <p:nvPr/>
        </p:nvPicPr>
        <p:blipFill rotWithShape="1">
          <a:blip r:embed="rId3">
            <a:alphaModFix/>
          </a:blip>
          <a:srcRect/>
          <a:stretch/>
        </p:blipFill>
        <p:spPr>
          <a:xfrm>
            <a:off x="7239000" y="5410200"/>
            <a:ext cx="2209800" cy="1447800"/>
          </a:xfrm>
          <a:prstGeom prst="rect">
            <a:avLst/>
          </a:prstGeom>
          <a:noFill/>
          <a:ln>
            <a:noFill/>
          </a:ln>
        </p:spPr>
      </p:pic>
      <p:sp>
        <p:nvSpPr>
          <p:cNvPr id="125" name="Google Shape;125;p18"/>
          <p:cNvSpPr/>
          <p:nvPr/>
        </p:nvSpPr>
        <p:spPr>
          <a:xfrm>
            <a:off x="0" y="497983"/>
            <a:ext cx="9144000" cy="873617"/>
          </a:xfrm>
          <a:prstGeom prst="rect">
            <a:avLst/>
          </a:prstGeom>
          <a:solidFill>
            <a:srgbClr val="31859B"/>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3600">
                <a:solidFill>
                  <a:schemeClr val="lt1"/>
                </a:solidFill>
                <a:latin typeface="Calibri"/>
                <a:ea typeface="Calibri"/>
                <a:cs typeface="Calibri"/>
                <a:sym typeface="Calibri"/>
              </a:rPr>
              <a:t>      </a:t>
            </a:r>
            <a:r>
              <a:rPr lang="en-US" sz="4000">
                <a:solidFill>
                  <a:schemeClr val="lt1"/>
                </a:solidFill>
                <a:latin typeface="Calibri"/>
                <a:ea typeface="Calibri"/>
                <a:cs typeface="Calibri"/>
                <a:sym typeface="Calibri"/>
              </a:rPr>
              <a:t>Kerckhoffs’ Principles </a:t>
            </a:r>
            <a:endParaRPr sz="4000">
              <a:solidFill>
                <a:schemeClr val="lt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pic>
        <p:nvPicPr>
          <p:cNvPr id="130" name="Google Shape;130;p19"/>
          <p:cNvPicPr preferRelativeResize="0"/>
          <p:nvPr/>
        </p:nvPicPr>
        <p:blipFill rotWithShape="1">
          <a:blip r:embed="rId3">
            <a:alphaModFix/>
          </a:blip>
          <a:srcRect/>
          <a:stretch/>
        </p:blipFill>
        <p:spPr>
          <a:xfrm>
            <a:off x="7239000" y="5410200"/>
            <a:ext cx="2209800" cy="1447800"/>
          </a:xfrm>
          <a:prstGeom prst="rect">
            <a:avLst/>
          </a:prstGeom>
          <a:noFill/>
          <a:ln>
            <a:noFill/>
          </a:ln>
        </p:spPr>
      </p:pic>
      <p:sp>
        <p:nvSpPr>
          <p:cNvPr id="131" name="Google Shape;131;p19"/>
          <p:cNvSpPr txBox="1"/>
          <p:nvPr/>
        </p:nvSpPr>
        <p:spPr>
          <a:xfrm>
            <a:off x="304801" y="1752600"/>
            <a:ext cx="8610600" cy="387798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000">
                <a:solidFill>
                  <a:schemeClr val="dk1"/>
                </a:solidFill>
                <a:latin typeface="Calibri"/>
                <a:ea typeface="Calibri"/>
                <a:cs typeface="Calibri"/>
                <a:sym typeface="Calibri"/>
              </a:rPr>
              <a:t>The OSI security architecture focuses on </a:t>
            </a:r>
            <a:r>
              <a:rPr lang="en-US" sz="2000" i="1">
                <a:solidFill>
                  <a:schemeClr val="dk1"/>
                </a:solidFill>
                <a:latin typeface="Calibri"/>
                <a:ea typeface="Calibri"/>
                <a:cs typeface="Calibri"/>
                <a:sym typeface="Calibri"/>
              </a:rPr>
              <a:t>security attacks</a:t>
            </a:r>
            <a:r>
              <a:rPr lang="en-US" sz="2000">
                <a:solidFill>
                  <a:schemeClr val="dk1"/>
                </a:solidFill>
                <a:latin typeface="Calibri"/>
                <a:ea typeface="Calibri"/>
                <a:cs typeface="Calibri"/>
                <a:sym typeface="Calibri"/>
              </a:rPr>
              <a:t>, </a:t>
            </a:r>
            <a:r>
              <a:rPr lang="en-US" sz="2000" i="1">
                <a:solidFill>
                  <a:schemeClr val="dk1"/>
                </a:solidFill>
                <a:latin typeface="Calibri"/>
                <a:ea typeface="Calibri"/>
                <a:cs typeface="Calibri"/>
                <a:sym typeface="Calibri"/>
              </a:rPr>
              <a:t>mechanisms</a:t>
            </a:r>
            <a:r>
              <a:rPr lang="en-US" sz="2000">
                <a:solidFill>
                  <a:schemeClr val="dk1"/>
                </a:solidFill>
                <a:latin typeface="Calibri"/>
                <a:ea typeface="Calibri"/>
                <a:cs typeface="Calibri"/>
                <a:sym typeface="Calibri"/>
              </a:rPr>
              <a:t>, and </a:t>
            </a:r>
            <a:r>
              <a:rPr lang="en-US" sz="2000" i="1">
                <a:solidFill>
                  <a:schemeClr val="dk1"/>
                </a:solidFill>
                <a:latin typeface="Calibri"/>
                <a:ea typeface="Calibri"/>
                <a:cs typeface="Calibri"/>
                <a:sym typeface="Calibri"/>
              </a:rPr>
              <a:t>services</a:t>
            </a:r>
            <a:r>
              <a:rPr lang="en-US" sz="2000">
                <a:solidFill>
                  <a:schemeClr val="dk1"/>
                </a:solidFill>
                <a:latin typeface="Calibri"/>
                <a:ea typeface="Calibri"/>
                <a:cs typeface="Calibri"/>
                <a:sym typeface="Calibri"/>
              </a:rPr>
              <a:t>. These can be defined briefly as follows:</a:t>
            </a: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a:r>
            <a:br>
              <a:rPr lang="en-US" sz="2000">
                <a:solidFill>
                  <a:schemeClr val="dk1"/>
                </a:solidFill>
                <a:latin typeface="Calibri"/>
                <a:ea typeface="Calibri"/>
                <a:cs typeface="Calibri"/>
                <a:sym typeface="Calibri"/>
              </a:rPr>
            </a:br>
            <a:r>
              <a:rPr lang="en-US" sz="2000">
                <a:solidFill>
                  <a:schemeClr val="dk1"/>
                </a:solidFill>
                <a:latin typeface="Calibri"/>
                <a:ea typeface="Calibri"/>
                <a:cs typeface="Calibri"/>
                <a:sym typeface="Calibri"/>
              </a:rPr>
              <a:t>● </a:t>
            </a:r>
            <a:r>
              <a:rPr lang="en-US" sz="2200" b="1">
                <a:solidFill>
                  <a:schemeClr val="dk1"/>
                </a:solidFill>
                <a:latin typeface="Calibri"/>
                <a:ea typeface="Calibri"/>
                <a:cs typeface="Calibri"/>
                <a:sym typeface="Calibri"/>
              </a:rPr>
              <a:t>Security attack: </a:t>
            </a:r>
            <a:r>
              <a:rPr lang="en-US" sz="2000">
                <a:solidFill>
                  <a:schemeClr val="dk1"/>
                </a:solidFill>
                <a:latin typeface="Calibri"/>
                <a:ea typeface="Calibri"/>
                <a:cs typeface="Calibri"/>
                <a:sym typeface="Calibri"/>
              </a:rPr>
              <a:t>Any action that compromises the security of information owned by an organization.</a:t>
            </a: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a:r>
            <a:br>
              <a:rPr lang="en-US" sz="2000">
                <a:solidFill>
                  <a:schemeClr val="dk1"/>
                </a:solidFill>
                <a:latin typeface="Calibri"/>
                <a:ea typeface="Calibri"/>
                <a:cs typeface="Calibri"/>
                <a:sym typeface="Calibri"/>
              </a:rPr>
            </a:br>
            <a:r>
              <a:rPr lang="en-US" sz="2000">
                <a:solidFill>
                  <a:schemeClr val="dk1"/>
                </a:solidFill>
                <a:latin typeface="Calibri"/>
                <a:ea typeface="Calibri"/>
                <a:cs typeface="Calibri"/>
                <a:sym typeface="Calibri"/>
              </a:rPr>
              <a:t>● </a:t>
            </a:r>
            <a:r>
              <a:rPr lang="en-US" sz="2200" b="1">
                <a:solidFill>
                  <a:schemeClr val="dk1"/>
                </a:solidFill>
                <a:latin typeface="Calibri"/>
                <a:ea typeface="Calibri"/>
                <a:cs typeface="Calibri"/>
                <a:sym typeface="Calibri"/>
              </a:rPr>
              <a:t>Security mechanism: </a:t>
            </a:r>
            <a:r>
              <a:rPr lang="en-US" sz="2000">
                <a:solidFill>
                  <a:schemeClr val="dk1"/>
                </a:solidFill>
                <a:latin typeface="Calibri"/>
                <a:ea typeface="Calibri"/>
                <a:cs typeface="Calibri"/>
                <a:sym typeface="Calibri"/>
              </a:rPr>
              <a:t>A process (or a device incorporating such a process) that is designed to detect, prevent, or recover from a security attack.</a:t>
            </a: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a:r>
            <a:br>
              <a:rPr lang="en-US" sz="2000">
                <a:solidFill>
                  <a:schemeClr val="dk1"/>
                </a:solidFill>
                <a:latin typeface="Calibri"/>
                <a:ea typeface="Calibri"/>
                <a:cs typeface="Calibri"/>
                <a:sym typeface="Calibri"/>
              </a:rPr>
            </a:br>
            <a:r>
              <a:rPr lang="en-US" sz="2000">
                <a:solidFill>
                  <a:schemeClr val="dk1"/>
                </a:solidFill>
                <a:latin typeface="Calibri"/>
                <a:ea typeface="Calibri"/>
                <a:cs typeface="Calibri"/>
                <a:sym typeface="Calibri"/>
              </a:rPr>
              <a:t>● </a:t>
            </a:r>
            <a:r>
              <a:rPr lang="en-US" sz="2200" b="1">
                <a:solidFill>
                  <a:schemeClr val="dk1"/>
                </a:solidFill>
                <a:latin typeface="Calibri"/>
                <a:ea typeface="Calibri"/>
                <a:cs typeface="Calibri"/>
                <a:sym typeface="Calibri"/>
              </a:rPr>
              <a:t>Security service: </a:t>
            </a:r>
            <a:r>
              <a:rPr lang="en-US" sz="2000">
                <a:solidFill>
                  <a:schemeClr val="dk1"/>
                </a:solidFill>
                <a:latin typeface="Calibri"/>
                <a:ea typeface="Calibri"/>
                <a:cs typeface="Calibri"/>
                <a:sym typeface="Calibri"/>
              </a:rPr>
              <a:t>A processing or communication service that enhances the security of the data processing systems and the information transfers of an organization. </a:t>
            </a:r>
            <a:endParaRPr sz="2000">
              <a:solidFill>
                <a:schemeClr val="dk1"/>
              </a:solidFill>
              <a:latin typeface="Calibri"/>
              <a:ea typeface="Calibri"/>
              <a:cs typeface="Calibri"/>
              <a:sym typeface="Calibri"/>
            </a:endParaRPr>
          </a:p>
        </p:txBody>
      </p:sp>
      <p:sp>
        <p:nvSpPr>
          <p:cNvPr id="132" name="Google Shape;132;p19"/>
          <p:cNvSpPr/>
          <p:nvPr/>
        </p:nvSpPr>
        <p:spPr>
          <a:xfrm>
            <a:off x="0" y="497983"/>
            <a:ext cx="9144000" cy="873617"/>
          </a:xfrm>
          <a:prstGeom prst="rect">
            <a:avLst/>
          </a:prstGeom>
          <a:solidFill>
            <a:srgbClr val="31859B"/>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3600">
                <a:solidFill>
                  <a:schemeClr val="lt1"/>
                </a:solidFill>
                <a:latin typeface="Calibri"/>
                <a:ea typeface="Calibri"/>
                <a:cs typeface="Calibri"/>
                <a:sym typeface="Calibri"/>
              </a:rPr>
              <a:t>    OSI Security Architecture</a:t>
            </a:r>
            <a:endParaRPr sz="3600">
              <a:solidFill>
                <a:schemeClr val="lt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0"/>
          <p:cNvSpPr/>
          <p:nvPr/>
        </p:nvSpPr>
        <p:spPr>
          <a:xfrm>
            <a:off x="0" y="497983"/>
            <a:ext cx="9144000" cy="873617"/>
          </a:xfrm>
          <a:prstGeom prst="rect">
            <a:avLst/>
          </a:prstGeom>
          <a:solidFill>
            <a:srgbClr val="31859B"/>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3600">
                <a:solidFill>
                  <a:schemeClr val="lt1"/>
                </a:solidFill>
                <a:latin typeface="Calibri"/>
                <a:ea typeface="Calibri"/>
                <a:cs typeface="Calibri"/>
                <a:sym typeface="Calibri"/>
              </a:rPr>
              <a:t>     Threats and Attacks</a:t>
            </a:r>
            <a:endParaRPr sz="3600">
              <a:solidFill>
                <a:schemeClr val="lt1"/>
              </a:solidFill>
              <a:latin typeface="Calibri"/>
              <a:ea typeface="Calibri"/>
              <a:cs typeface="Calibri"/>
              <a:sym typeface="Calibri"/>
            </a:endParaRPr>
          </a:p>
        </p:txBody>
      </p:sp>
      <p:pic>
        <p:nvPicPr>
          <p:cNvPr id="138" name="Google Shape;138;p20"/>
          <p:cNvPicPr preferRelativeResize="0"/>
          <p:nvPr/>
        </p:nvPicPr>
        <p:blipFill rotWithShape="1">
          <a:blip r:embed="rId3">
            <a:alphaModFix/>
          </a:blip>
          <a:srcRect/>
          <a:stretch/>
        </p:blipFill>
        <p:spPr>
          <a:xfrm>
            <a:off x="7239000" y="5410200"/>
            <a:ext cx="2209800" cy="1447800"/>
          </a:xfrm>
          <a:prstGeom prst="rect">
            <a:avLst/>
          </a:prstGeom>
          <a:noFill/>
          <a:ln>
            <a:noFill/>
          </a:ln>
        </p:spPr>
      </p:pic>
      <p:sp>
        <p:nvSpPr>
          <p:cNvPr id="139" name="Google Shape;139;p20"/>
          <p:cNvSpPr txBox="1"/>
          <p:nvPr/>
        </p:nvSpPr>
        <p:spPr>
          <a:xfrm>
            <a:off x="342900" y="1691425"/>
            <a:ext cx="8572500" cy="104644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Threats: </a:t>
            </a:r>
            <a:endParaRPr sz="2400" b="1">
              <a:solidFill>
                <a:schemeClr val="dk1"/>
              </a:solidFill>
              <a:latin typeface="Calibri"/>
              <a:ea typeface="Calibri"/>
              <a:cs typeface="Calibri"/>
              <a:sym typeface="Calibri"/>
            </a:endParaRPr>
          </a:p>
          <a:p>
            <a:pPr marL="0" marR="0" lvl="0" indent="0" algn="l" rtl="0">
              <a:spcBef>
                <a:spcPts val="0"/>
              </a:spcBef>
              <a:spcAft>
                <a:spcPts val="0"/>
              </a:spcAft>
              <a:buNone/>
            </a:pPr>
            <a:r>
              <a:rPr lang="en-US" sz="2200" i="1">
                <a:solidFill>
                  <a:schemeClr val="dk1"/>
                </a:solidFill>
                <a:latin typeface="Calibri"/>
                <a:ea typeface="Calibri"/>
                <a:cs typeface="Calibri"/>
                <a:sym typeface="Calibri"/>
              </a:rPr>
              <a:t>A threat is a possible danger that might exploit a vulnerability.</a:t>
            </a:r>
            <a:endParaRPr sz="2200" i="1">
              <a:solidFill>
                <a:schemeClr val="dk1"/>
              </a:solidFill>
              <a:latin typeface="Calibri"/>
              <a:ea typeface="Calibri"/>
              <a:cs typeface="Calibri"/>
              <a:sym typeface="Calibri"/>
            </a:endParaRPr>
          </a:p>
          <a:p>
            <a:pPr marL="0" marR="0" lvl="0" indent="0" algn="just" rtl="0">
              <a:spcBef>
                <a:spcPts val="0"/>
              </a:spcBef>
              <a:spcAft>
                <a:spcPts val="0"/>
              </a:spcAft>
              <a:buNone/>
            </a:pPr>
            <a:endParaRPr sz="1600" b="1">
              <a:solidFill>
                <a:schemeClr val="dk1"/>
              </a:solidFill>
              <a:latin typeface="Calibri"/>
              <a:ea typeface="Calibri"/>
              <a:cs typeface="Calibri"/>
              <a:sym typeface="Calibri"/>
            </a:endParaRPr>
          </a:p>
        </p:txBody>
      </p:sp>
      <p:sp>
        <p:nvSpPr>
          <p:cNvPr id="140" name="Google Shape;140;p20"/>
          <p:cNvSpPr txBox="1"/>
          <p:nvPr/>
        </p:nvSpPr>
        <p:spPr>
          <a:xfrm>
            <a:off x="342900" y="2895600"/>
            <a:ext cx="8572500" cy="276998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Attacks: </a:t>
            </a:r>
            <a:endParaRPr sz="2400" b="1">
              <a:solidFill>
                <a:schemeClr val="dk1"/>
              </a:solidFill>
              <a:latin typeface="Calibri"/>
              <a:ea typeface="Calibri"/>
              <a:cs typeface="Calibri"/>
              <a:sym typeface="Calibri"/>
            </a:endParaRPr>
          </a:p>
          <a:p>
            <a:pPr marL="0" marR="0" lvl="0" indent="0" algn="l" rtl="0">
              <a:spcBef>
                <a:spcPts val="0"/>
              </a:spcBef>
              <a:spcAft>
                <a:spcPts val="0"/>
              </a:spcAft>
              <a:buNone/>
            </a:pPr>
            <a:r>
              <a:rPr lang="en-US" sz="2200">
                <a:solidFill>
                  <a:schemeClr val="dk1"/>
                </a:solidFill>
                <a:latin typeface="Calibri"/>
                <a:ea typeface="Calibri"/>
                <a:cs typeface="Calibri"/>
                <a:sym typeface="Calibri"/>
              </a:rPr>
              <a:t>An assault on system security that derives from an intelligent threat. </a:t>
            </a:r>
            <a:endParaRPr sz="2200">
              <a:solidFill>
                <a:schemeClr val="dk1"/>
              </a:solidFill>
              <a:latin typeface="Calibri"/>
              <a:ea typeface="Calibri"/>
              <a:cs typeface="Calibri"/>
              <a:sym typeface="Calibri"/>
            </a:endParaRPr>
          </a:p>
          <a:p>
            <a:pPr marL="0" marR="0" lvl="0" indent="0" algn="l" rtl="0">
              <a:spcBef>
                <a:spcPts val="0"/>
              </a:spcBef>
              <a:spcAft>
                <a:spcPts val="0"/>
              </a:spcAft>
              <a:buNone/>
            </a:pPr>
            <a:endParaRPr sz="2200">
              <a:solidFill>
                <a:schemeClr val="dk1"/>
              </a:solidFill>
              <a:latin typeface="Calibri"/>
              <a:ea typeface="Calibri"/>
              <a:cs typeface="Calibri"/>
              <a:sym typeface="Calibri"/>
            </a:endParaRPr>
          </a:p>
          <a:p>
            <a:pPr marL="0" marR="0" lvl="0" indent="0" algn="l" rtl="0">
              <a:spcBef>
                <a:spcPts val="0"/>
              </a:spcBef>
              <a:spcAft>
                <a:spcPts val="0"/>
              </a:spcAft>
              <a:buNone/>
            </a:pPr>
            <a:r>
              <a:rPr lang="en-US" sz="2200" b="1" i="1">
                <a:solidFill>
                  <a:schemeClr val="dk1"/>
                </a:solidFill>
                <a:latin typeface="Calibri"/>
                <a:ea typeface="Calibri"/>
                <a:cs typeface="Calibri"/>
                <a:sym typeface="Calibri"/>
              </a:rPr>
              <a:t>Types of Attacks:</a:t>
            </a:r>
            <a:endParaRPr sz="2200" b="1" i="1">
              <a:solidFill>
                <a:schemeClr val="dk1"/>
              </a:solidFill>
              <a:latin typeface="Calibri"/>
              <a:ea typeface="Calibri"/>
              <a:cs typeface="Calibri"/>
              <a:sym typeface="Calibri"/>
            </a:endParaRPr>
          </a:p>
          <a:p>
            <a:pPr marL="457200" marR="0" lvl="0" indent="-457200" algn="l" rtl="0">
              <a:spcBef>
                <a:spcPts val="0"/>
              </a:spcBef>
              <a:spcAft>
                <a:spcPts val="0"/>
              </a:spcAft>
              <a:buClr>
                <a:schemeClr val="dk1"/>
              </a:buClr>
              <a:buSzPts val="2200"/>
              <a:buFont typeface="Calibri"/>
              <a:buAutoNum type="arabicPeriod"/>
            </a:pPr>
            <a:r>
              <a:rPr lang="en-US" sz="2200">
                <a:solidFill>
                  <a:schemeClr val="dk1"/>
                </a:solidFill>
                <a:latin typeface="Calibri"/>
                <a:ea typeface="Calibri"/>
                <a:cs typeface="Calibri"/>
                <a:sym typeface="Calibri"/>
              </a:rPr>
              <a:t>Passive Attacks,</a:t>
            </a:r>
            <a:endParaRPr sz="2200">
              <a:solidFill>
                <a:schemeClr val="dk1"/>
              </a:solidFill>
              <a:latin typeface="Calibri"/>
              <a:ea typeface="Calibri"/>
              <a:cs typeface="Calibri"/>
              <a:sym typeface="Calibri"/>
            </a:endParaRPr>
          </a:p>
          <a:p>
            <a:pPr marL="457200" marR="0" lvl="0" indent="-457200" algn="l" rtl="0">
              <a:spcBef>
                <a:spcPts val="0"/>
              </a:spcBef>
              <a:spcAft>
                <a:spcPts val="0"/>
              </a:spcAft>
              <a:buClr>
                <a:schemeClr val="dk1"/>
              </a:buClr>
              <a:buSzPts val="2200"/>
              <a:buFont typeface="Calibri"/>
              <a:buAutoNum type="arabicPeriod"/>
            </a:pPr>
            <a:r>
              <a:rPr lang="en-US" sz="2200">
                <a:solidFill>
                  <a:schemeClr val="dk1"/>
                </a:solidFill>
                <a:latin typeface="Calibri"/>
                <a:ea typeface="Calibri"/>
                <a:cs typeface="Calibri"/>
                <a:sym typeface="Calibri"/>
              </a:rPr>
              <a:t>Active Attacks.</a:t>
            </a:r>
            <a:endParaRPr sz="22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a:r>
            <a:br>
              <a:rPr lang="en-US" sz="2000">
                <a:solidFill>
                  <a:schemeClr val="dk1"/>
                </a:solidFill>
                <a:latin typeface="Calibri"/>
                <a:ea typeface="Calibri"/>
                <a:cs typeface="Calibri"/>
                <a:sym typeface="Calibri"/>
              </a:rPr>
            </a:br>
            <a:endParaRPr sz="2000" b="1">
              <a:solidFill>
                <a:schemeClr val="dk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446</TotalTime>
  <Words>964</Words>
  <Application>Microsoft Office PowerPoint</Application>
  <PresentationFormat>On-screen Show (4:3)</PresentationFormat>
  <Paragraphs>265</Paragraphs>
  <Slides>34</Slides>
  <Notes>33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34</vt:i4>
      </vt:variant>
    </vt:vector>
  </HeadingPairs>
  <TitlesOfParts>
    <vt:vector size="37" baseType="lpstr">
      <vt:lpstr>Arial</vt:lpstr>
      <vt:lpstr>Calibri</vt:lpstr>
      <vt:lpstr>Office Theme</vt:lpstr>
      <vt:lpstr>National Institute of Technology, Warangal (Department of Computer Science Engineering)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National Institute of Technology, Warangal (Department of Computer Science Engineering)</dc:title>
  <dc:creator>Admin</dc:creator>
  <cp:lastModifiedBy>Admin</cp:lastModifiedBy>
  <cp:revision>14</cp:revision>
  <dcterms:modified xsi:type="dcterms:W3CDTF">2020-09-14T16:30:32Z</dcterms:modified>
</cp:coreProperties>
</file>