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8/8/2023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517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15503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12860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76983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09720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58735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08552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4274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340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40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1463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939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070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7275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180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5516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060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8/8/2023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6389373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jiwanjinat/capstone-worldairpor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5400" b="1" dirty="0"/>
              <a:t>Capstone Project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095049" y="4672739"/>
            <a:ext cx="6269347" cy="1021498"/>
          </a:xfrm>
        </p:spPr>
        <p:txBody>
          <a:bodyPr>
            <a:normAutofit fontScale="70000" lnSpcReduction="20000"/>
          </a:bodyPr>
          <a:lstStyle/>
          <a:p>
            <a:pPr algn="l"/>
            <a:r>
              <a:rPr lang="en-US" sz="2400" dirty="0">
                <a:solidFill>
                  <a:schemeClr val="tx1">
                    <a:lumMod val="85000"/>
                    <a:lumOff val="15000"/>
                  </a:schemeClr>
                </a:solidFill>
              </a:rPr>
              <a:t>Vishal Verma 0820949</a:t>
            </a:r>
          </a:p>
          <a:p>
            <a:pPr algn="l"/>
            <a:r>
              <a:rPr lang="en-US" sz="2500" dirty="0">
                <a:solidFill>
                  <a:schemeClr val="tx1">
                    <a:lumMod val="85000"/>
                    <a:lumOff val="15000"/>
                  </a:schemeClr>
                </a:solidFill>
              </a:rPr>
              <a:t>Rajandeep Singh 0813403</a:t>
            </a:r>
          </a:p>
          <a:p>
            <a:pPr algn="l"/>
            <a:r>
              <a:rPr lang="en-US" sz="2400" dirty="0">
                <a:solidFill>
                  <a:schemeClr val="tx1">
                    <a:lumMod val="85000"/>
                    <a:lumOff val="15000"/>
                  </a:schemeClr>
                </a:solidFill>
              </a:rPr>
              <a:t>Amanpreet Kaur 0816950</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
        <p:nvSpPr>
          <p:cNvPr id="7" name="Subtitle 2">
            <a:extLst>
              <a:ext uri="{FF2B5EF4-FFF2-40B4-BE49-F238E27FC236}">
                <a16:creationId xmlns:a16="http://schemas.microsoft.com/office/drawing/2014/main" id="{F89B20F0-A571-499F-8AD5-B21984F26DDC}"/>
              </a:ext>
            </a:extLst>
          </p:cNvPr>
          <p:cNvSpPr txBox="1">
            <a:spLocks/>
          </p:cNvSpPr>
          <p:nvPr/>
        </p:nvSpPr>
        <p:spPr>
          <a:xfrm>
            <a:off x="6577093" y="5254620"/>
            <a:ext cx="6269347" cy="102149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endParaRPr lang="en-US" dirty="0">
              <a:solidFill>
                <a:schemeClr val="tx1">
                  <a:lumMod val="85000"/>
                  <a:lumOff val="15000"/>
                </a:schemeClr>
              </a:solidFill>
            </a:endParaRPr>
          </a:p>
        </p:txBody>
      </p:sp>
      <p:sp>
        <p:nvSpPr>
          <p:cNvPr id="8" name="Subtitle 2">
            <a:extLst>
              <a:ext uri="{FF2B5EF4-FFF2-40B4-BE49-F238E27FC236}">
                <a16:creationId xmlns:a16="http://schemas.microsoft.com/office/drawing/2014/main" id="{E6E409C4-90FD-4D6E-AB78-32DD95099B48}"/>
              </a:ext>
            </a:extLst>
          </p:cNvPr>
          <p:cNvSpPr txBox="1">
            <a:spLocks/>
          </p:cNvSpPr>
          <p:nvPr/>
        </p:nvSpPr>
        <p:spPr>
          <a:xfrm>
            <a:off x="8229723" y="5694237"/>
            <a:ext cx="3448726" cy="455390"/>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dirty="0">
                <a:solidFill>
                  <a:schemeClr val="tx1">
                    <a:lumMod val="85000"/>
                    <a:lumOff val="15000"/>
                  </a:schemeClr>
                </a:solidFill>
              </a:rPr>
              <a:t>Prof Savita Seharawat</a:t>
            </a:r>
          </a:p>
        </p:txBody>
      </p: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B3721F-7550-46BB-B68C-86745E3F876E}"/>
              </a:ext>
            </a:extLst>
          </p:cNvPr>
          <p:cNvSpPr>
            <a:spLocks noGrp="1"/>
          </p:cNvSpPr>
          <p:nvPr>
            <p:ph idx="1"/>
          </p:nvPr>
        </p:nvSpPr>
        <p:spPr/>
        <p:txBody>
          <a:bodyPr>
            <a:normAutofit/>
          </a:bodyPr>
          <a:lstStyle/>
          <a:p>
            <a:r>
              <a:rPr lang="en-US" sz="3200" dirty="0">
                <a:solidFill>
                  <a:srgbClr val="000000"/>
                </a:solidFill>
                <a:effectLst/>
                <a:latin typeface="Times New Roman" panose="02020603050405020304" pitchFamily="18" charset="0"/>
                <a:ea typeface="Times New Roman" panose="02020603050405020304" pitchFamily="18" charset="0"/>
              </a:rPr>
              <a:t>we would divide the dataset into training and testing parts which would be used to predict the quality of the </a:t>
            </a:r>
            <a:r>
              <a:rPr lang="en-US" sz="3200" dirty="0" err="1">
                <a:solidFill>
                  <a:srgbClr val="000000"/>
                </a:solidFill>
                <a:effectLst/>
                <a:latin typeface="Times New Roman" panose="02020603050405020304" pitchFamily="18" charset="0"/>
                <a:ea typeface="Times New Roman" panose="02020603050405020304" pitchFamily="18" charset="0"/>
              </a:rPr>
              <a:t>airporta</a:t>
            </a:r>
            <a:r>
              <a:rPr lang="en-US" sz="3200" dirty="0">
                <a:solidFill>
                  <a:srgbClr val="000000"/>
                </a:solidFill>
                <a:effectLst/>
                <a:latin typeface="Times New Roman" panose="02020603050405020304" pitchFamily="18" charset="0"/>
                <a:ea typeface="Times New Roman" panose="02020603050405020304" pitchFamily="18" charset="0"/>
              </a:rPr>
              <a:t> in US. We would explore the dataset using excel, furthermore, we would use python for data preprocessing EDA and data modeling.</a:t>
            </a:r>
            <a:endParaRPr lang="en-IN" sz="3200" dirty="0">
              <a:effectLst/>
              <a:latin typeface="Times New Roman" panose="02020603050405020304" pitchFamily="18" charset="0"/>
              <a:ea typeface="Times New Roman" panose="02020603050405020304" pitchFamily="18" charset="0"/>
            </a:endParaRPr>
          </a:p>
          <a:p>
            <a:endParaRPr lang="en-IN" sz="3200" dirty="0"/>
          </a:p>
        </p:txBody>
      </p:sp>
    </p:spTree>
    <p:extLst>
      <p:ext uri="{BB962C8B-B14F-4D97-AF65-F5344CB8AC3E}">
        <p14:creationId xmlns:p14="http://schemas.microsoft.com/office/powerpoint/2010/main" val="285184930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B5CC-9499-4CA8-9F0A-7DC6564BF55A}"/>
              </a:ext>
            </a:extLst>
          </p:cNvPr>
          <p:cNvSpPr>
            <a:spLocks noGrp="1"/>
          </p:cNvSpPr>
          <p:nvPr>
            <p:ph type="title"/>
          </p:nvPr>
        </p:nvSpPr>
        <p:spPr/>
        <p:txBody>
          <a:bodyPr/>
          <a:lstStyle/>
          <a:p>
            <a:r>
              <a:rPr lang="en-US" sz="4800" b="1" dirty="0">
                <a:solidFill>
                  <a:srgbClr val="000000"/>
                </a:solidFill>
                <a:effectLst/>
                <a:latin typeface="Times New Roman" panose="02020603050405020304" pitchFamily="18" charset="0"/>
                <a:ea typeface="Times New Roman" panose="02020603050405020304" pitchFamily="18" charset="0"/>
              </a:rPr>
              <a:t>Data preprocessing</a:t>
            </a:r>
            <a:br>
              <a:rPr lang="en-IN" sz="4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92BBC30-9B7C-4864-BC37-97AA505AE15A}"/>
              </a:ext>
            </a:extLst>
          </p:cNvPr>
          <p:cNvSpPr>
            <a:spLocks noGrp="1"/>
          </p:cNvSpPr>
          <p:nvPr>
            <p:ph idx="1"/>
          </p:nvPr>
        </p:nvSpPr>
        <p:spPr/>
        <p:txBody>
          <a:bodyPr/>
          <a:lstStyle/>
          <a:p>
            <a:pPr algn="just">
              <a:lnSpc>
                <a:spcPct val="200000"/>
              </a:lnSpc>
            </a:pPr>
            <a:r>
              <a:rPr lang="en-US" sz="1800" dirty="0">
                <a:solidFill>
                  <a:srgbClr val="000000"/>
                </a:solidFill>
                <a:effectLst/>
                <a:latin typeface="Times New Roman" panose="02020603050405020304" pitchFamily="18" charset="0"/>
                <a:ea typeface="Times New Roman" panose="02020603050405020304" pitchFamily="18" charset="0"/>
              </a:rPr>
              <a:t>Data preprocessing is a crucial step in the data analysis and machine learning workflow. It involves transforming raw data into a format suitable for analysis or modeling, ensuring that the data is accurate, consistent, and ready for further processing. Proper data preprocessing can significantly impact the performance and accuracy of machine learning models. Here are some common techniques used in data preprocessing:</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12921893"/>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DF01A7-B207-45C7-B946-5E0183ABD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451" y="-4313"/>
            <a:ext cx="4290350" cy="6862313"/>
          </a:xfrm>
          <a:prstGeom prst="rect">
            <a:avLst/>
          </a:prstGeom>
        </p:spPr>
      </p:pic>
    </p:spTree>
    <p:extLst>
      <p:ext uri="{BB962C8B-B14F-4D97-AF65-F5344CB8AC3E}">
        <p14:creationId xmlns:p14="http://schemas.microsoft.com/office/powerpoint/2010/main" val="2463845709"/>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E0400-0C1E-43B9-B469-3DC48A8C7373}"/>
              </a:ext>
            </a:extLst>
          </p:cNvPr>
          <p:cNvSpPr>
            <a:spLocks noGrp="1"/>
          </p:cNvSpPr>
          <p:nvPr>
            <p:ph idx="1"/>
          </p:nvPr>
        </p:nvSpPr>
        <p:spPr>
          <a:xfrm>
            <a:off x="1157469" y="1238492"/>
            <a:ext cx="10530750" cy="5281914"/>
          </a:xfrm>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For this project we replace the null values with mean. As, Mean imputation is suitable for numerical data types, such as integers or floating-point numbers. Mean imputation is a simple approach; it is not always the best choice. Other imputation techniques, such as median imputation, regression imputation may be more suitable depending on the nature of the data and the specific problem you are working 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8708449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85111-77C9-4900-A9B8-7B4BD6C5E424}"/>
              </a:ext>
            </a:extLst>
          </p:cNvPr>
          <p:cNvSpPr>
            <a:spLocks noGrp="1"/>
          </p:cNvSpPr>
          <p:nvPr>
            <p:ph type="title"/>
          </p:nvPr>
        </p:nvSpPr>
        <p:spPr>
          <a:xfrm>
            <a:off x="1495885" y="-390646"/>
            <a:ext cx="10018713" cy="1752599"/>
          </a:xfrm>
        </p:spPr>
        <p:txBody>
          <a:bodyPr>
            <a:normAutofit/>
          </a:bodyPr>
          <a:lstStyle/>
          <a:p>
            <a:r>
              <a:rPr lang="en-US" sz="3600" b="1" dirty="0">
                <a:solidFill>
                  <a:srgbClr val="000000"/>
                </a:solidFill>
                <a:effectLst/>
                <a:latin typeface="Times New Roman" panose="02020603050405020304" pitchFamily="18" charset="0"/>
                <a:ea typeface="Times New Roman" panose="02020603050405020304" pitchFamily="18" charset="0"/>
              </a:rPr>
              <a:t>Graphical representation of numerical attributes</a:t>
            </a:r>
            <a:br>
              <a:rPr lang="en-IN" sz="3600" dirty="0">
                <a:effectLst/>
                <a:latin typeface="Times New Roman" panose="02020603050405020304" pitchFamily="18" charset="0"/>
                <a:ea typeface="Times New Roman" panose="02020603050405020304" pitchFamily="18" charset="0"/>
              </a:rPr>
            </a:br>
            <a:endParaRPr lang="en-IN" sz="3600" dirty="0"/>
          </a:p>
        </p:txBody>
      </p:sp>
      <p:pic>
        <p:nvPicPr>
          <p:cNvPr id="4" name="Content Placeholder 3">
            <a:extLst>
              <a:ext uri="{FF2B5EF4-FFF2-40B4-BE49-F238E27FC236}">
                <a16:creationId xmlns:a16="http://schemas.microsoft.com/office/drawing/2014/main" id="{3C92871E-DB08-4EA1-925F-7BF395450E8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9579" y="465315"/>
            <a:ext cx="7893935" cy="6392685"/>
          </a:xfrm>
          <a:prstGeom prst="rect">
            <a:avLst/>
          </a:prstGeom>
          <a:noFill/>
          <a:ln>
            <a:noFill/>
          </a:ln>
        </p:spPr>
      </p:pic>
    </p:spTree>
    <p:extLst>
      <p:ext uri="{BB962C8B-B14F-4D97-AF65-F5344CB8AC3E}">
        <p14:creationId xmlns:p14="http://schemas.microsoft.com/office/powerpoint/2010/main" val="30375014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526B-AF77-4ABE-B392-CC7F4C95F46E}"/>
              </a:ext>
            </a:extLst>
          </p:cNvPr>
          <p:cNvSpPr>
            <a:spLocks noGrp="1"/>
          </p:cNvSpPr>
          <p:nvPr>
            <p:ph type="title"/>
          </p:nvPr>
        </p:nvSpPr>
        <p:spPr/>
        <p:txBody>
          <a:bodyPr/>
          <a:lstStyle/>
          <a:p>
            <a:pPr algn="l"/>
            <a:r>
              <a:rPr lang="en-US" sz="4000" b="1" dirty="0">
                <a:solidFill>
                  <a:srgbClr val="0070C0"/>
                </a:solidFill>
                <a:effectLst/>
                <a:latin typeface="Times New Roman" panose="02020603050405020304" pitchFamily="18" charset="0"/>
                <a:ea typeface="Times New Roman" panose="02020603050405020304" pitchFamily="18" charset="0"/>
              </a:rPr>
              <a:t>Normalize the dataset</a:t>
            </a:r>
            <a:br>
              <a:rPr lang="en-IN" sz="4000" dirty="0">
                <a:solidFill>
                  <a:srgbClr val="0070C0"/>
                </a:solidFill>
                <a:effectLst/>
                <a:latin typeface="Times New Roman" panose="02020603050405020304" pitchFamily="18" charset="0"/>
                <a:ea typeface="Times New Roman" panose="02020603050405020304" pitchFamily="18" charset="0"/>
              </a:rPr>
            </a:br>
            <a:endParaRPr lang="en-IN" dirty="0">
              <a:solidFill>
                <a:srgbClr val="0070C0"/>
              </a:solidFill>
            </a:endParaRPr>
          </a:p>
        </p:txBody>
      </p:sp>
      <p:sp>
        <p:nvSpPr>
          <p:cNvPr id="3" name="Content Placeholder 2">
            <a:extLst>
              <a:ext uri="{FF2B5EF4-FFF2-40B4-BE49-F238E27FC236}">
                <a16:creationId xmlns:a16="http://schemas.microsoft.com/office/drawing/2014/main" id="{890EFE85-F01D-4E1D-A6CC-1B69714645BC}"/>
              </a:ext>
            </a:extLst>
          </p:cNvPr>
          <p:cNvSpPr>
            <a:spLocks noGrp="1"/>
          </p:cNvSpPr>
          <p:nvPr>
            <p:ph idx="1"/>
          </p:nvPr>
        </p:nvSpPr>
        <p:spPr/>
        <p:txBody>
          <a:bodyPr/>
          <a:lstStyle/>
          <a:p>
            <a:pPr algn="just">
              <a:lnSpc>
                <a:spcPct val="200000"/>
              </a:lnSpc>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Normalization is a method which is usually applied as a part of data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preprocessing</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for machine learning models. The major goal of normalization is to transform features to be on a similar scale. This helps to improve the performance of a model by scaling the features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3490612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F364-DF6F-467B-92BB-189C60BEE431}"/>
              </a:ext>
            </a:extLst>
          </p:cNvPr>
          <p:cNvSpPr>
            <a:spLocks noGrp="1"/>
          </p:cNvSpPr>
          <p:nvPr>
            <p:ph type="title"/>
          </p:nvPr>
        </p:nvSpPr>
        <p:spPr/>
        <p:txBody>
          <a:bodyPr/>
          <a:lstStyle/>
          <a:p>
            <a:pPr algn="l"/>
            <a:r>
              <a:rPr lang="en-US" sz="4000" b="1" dirty="0">
                <a:solidFill>
                  <a:srgbClr val="0070C0"/>
                </a:solidFill>
                <a:effectLst/>
                <a:latin typeface="Times New Roman" panose="02020603050405020304" pitchFamily="18" charset="0"/>
                <a:ea typeface="Times New Roman" panose="02020603050405020304" pitchFamily="18" charset="0"/>
              </a:rPr>
              <a:t>Min-Max Scaling</a:t>
            </a:r>
            <a:br>
              <a:rPr lang="en-IN" sz="4000" dirty="0">
                <a:solidFill>
                  <a:srgbClr val="0070C0"/>
                </a:solidFill>
                <a:effectLst/>
                <a:latin typeface="Times New Roman" panose="02020603050405020304" pitchFamily="18" charset="0"/>
                <a:ea typeface="Times New Roman" panose="02020603050405020304" pitchFamily="18" charset="0"/>
              </a:rPr>
            </a:br>
            <a:endParaRPr lang="en-IN" dirty="0">
              <a:solidFill>
                <a:srgbClr val="0070C0"/>
              </a:solidFill>
            </a:endParaRPr>
          </a:p>
        </p:txBody>
      </p:sp>
      <p:sp>
        <p:nvSpPr>
          <p:cNvPr id="3" name="Content Placeholder 2">
            <a:extLst>
              <a:ext uri="{FF2B5EF4-FFF2-40B4-BE49-F238E27FC236}">
                <a16:creationId xmlns:a16="http://schemas.microsoft.com/office/drawing/2014/main" id="{A1DF2D73-0C32-42A6-9B82-4B0B662F2E5C}"/>
              </a:ext>
            </a:extLst>
          </p:cNvPr>
          <p:cNvSpPr>
            <a:spLocks noGrp="1"/>
          </p:cNvSpPr>
          <p:nvPr>
            <p:ph idx="1"/>
          </p:nvPr>
        </p:nvSpPr>
        <p:spPr/>
        <p:txBody>
          <a:bodyPr/>
          <a:lstStyle/>
          <a:p>
            <a:pPr algn="just">
              <a:lnSpc>
                <a:spcPct val="200000"/>
              </a:lnSpc>
            </a:pPr>
            <a:r>
              <a:rPr lang="en-US" sz="1800" b="1" dirty="0">
                <a:solidFill>
                  <a:srgbClr val="000000"/>
                </a:solidFill>
                <a:effectLst/>
                <a:latin typeface="Times New Roman" panose="02020603050405020304" pitchFamily="18" charset="0"/>
                <a:ea typeface="Times New Roman" panose="02020603050405020304" pitchFamily="18" charset="0"/>
              </a:rPr>
              <a:t>Min-Max Scaling:</a:t>
            </a:r>
            <a:endParaRPr lang="en-IN" sz="1800" dirty="0">
              <a:effectLst/>
              <a:latin typeface="Times New Roman" panose="02020603050405020304" pitchFamily="18" charset="0"/>
              <a:ea typeface="Times New Roman" panose="02020603050405020304" pitchFamily="18" charset="0"/>
            </a:endParaRPr>
          </a:p>
          <a:p>
            <a:pPr algn="just">
              <a:lnSpc>
                <a:spcPct val="200000"/>
              </a:lnSpc>
            </a:pPr>
            <a:r>
              <a:rPr lang="en-US" sz="1800" dirty="0">
                <a:solidFill>
                  <a:srgbClr val="000000"/>
                </a:solidFill>
                <a:effectLst/>
                <a:latin typeface="Times New Roman" panose="02020603050405020304" pitchFamily="18" charset="0"/>
                <a:ea typeface="Times New Roman" panose="02020603050405020304" pitchFamily="18" charset="0"/>
              </a:rPr>
              <a:t>Normalization with Min-Max Scaler is a data preprocessing technique used to scale numerical features to a specific range, typically [0, 1]. It is one of the most straightforward scaling methods and is commonly applied to ensure all features have similar scales. Min-Max scaling preserves the relative relationships among data points.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691730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556DA3-9D07-473E-91B8-1C386230E3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036" y="0"/>
            <a:ext cx="14210431" cy="6858001"/>
          </a:xfrm>
        </p:spPr>
      </p:pic>
    </p:spTree>
    <p:extLst>
      <p:ext uri="{BB962C8B-B14F-4D97-AF65-F5344CB8AC3E}">
        <p14:creationId xmlns:p14="http://schemas.microsoft.com/office/powerpoint/2010/main" val="24986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027991" y="1875098"/>
            <a:ext cx="8076814" cy="3447353"/>
          </a:xfrm>
        </p:spPr>
        <p:txBody>
          <a:bodyPr anchor="ctr">
            <a:noAutofit/>
          </a:bodyPr>
          <a:lstStyle/>
          <a:p>
            <a:pPr algn="ctr">
              <a:lnSpc>
                <a:spcPct val="107000"/>
              </a:lnSpc>
              <a:spcAft>
                <a:spcPts val="800"/>
              </a:spcAft>
              <a:tabLst>
                <a:tab pos="2865755" algn="ctr"/>
                <a:tab pos="3680460" algn="l"/>
              </a:tabLst>
            </a:pPr>
            <a:r>
              <a:rPr lang="en-IN" sz="4000" b="1" dirty="0">
                <a:effectLst/>
                <a:latin typeface="Calibri Light" panose="020F0302020204030204" pitchFamily="34" charset="0"/>
                <a:ea typeface="Calibri" panose="020F0502020204030204" pitchFamily="34" charset="0"/>
                <a:cs typeface="Times New Roman" panose="02020603050405020304" pitchFamily="18" charset="0"/>
              </a:rPr>
              <a:t>Abstract</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a:effectLst/>
                <a:latin typeface="Calibri Light" panose="020F0302020204030204" pitchFamily="34" charset="0"/>
                <a:ea typeface="Calibri" panose="020F0502020204030204" pitchFamily="34" charset="0"/>
                <a:cs typeface="Times New Roman" panose="02020603050405020304" pitchFamily="18" charset="0"/>
              </a:rPr>
              <a:t>Air travel has become an integral part of modern society, connecting people and facilitating global commerce. To cater to this demand, airports around the world have emerged as essential hubs of transportation. This project presents a comprehensive dataset obtained from the collaborative efforts of the OurAirports.com community, a platform where aviation enthusiasts and experts contribute valuable data.</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i="1" dirty="0">
              <a:solidFill>
                <a:srgbClr val="FFFFFF"/>
              </a:solidFill>
            </a:endParaRPr>
          </a:p>
        </p:txBody>
      </p:sp>
    </p:spTree>
    <p:extLst>
      <p:ext uri="{BB962C8B-B14F-4D97-AF65-F5344CB8AC3E}">
        <p14:creationId xmlns:p14="http://schemas.microsoft.com/office/powerpoint/2010/main" val="19171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1FBBC-D71A-4AD9-911D-D4A1FE70870A}"/>
              </a:ext>
            </a:extLst>
          </p:cNvPr>
          <p:cNvSpPr>
            <a:spLocks noGrp="1"/>
          </p:cNvSpPr>
          <p:nvPr>
            <p:ph idx="1"/>
          </p:nvPr>
        </p:nvSpPr>
        <p:spPr>
          <a:xfrm>
            <a:off x="254643" y="2210765"/>
            <a:ext cx="10912612" cy="5660748"/>
          </a:xfrm>
        </p:spPr>
        <p:txBody>
          <a:bodyPr>
            <a:normAutofit/>
          </a:bodyPr>
          <a:lstStyle/>
          <a:p>
            <a:r>
              <a:rPr lang="en-IN" sz="2800" dirty="0">
                <a:effectLst/>
                <a:latin typeface="Calibri Light" panose="020F0302020204030204" pitchFamily="34" charset="0"/>
                <a:ea typeface="Calibri" panose="020F0502020204030204" pitchFamily="34" charset="0"/>
              </a:rPr>
              <a:t>The dataset comprises detailed information on airports from various countries, including essential attributes such as codenames, elevation, frequency, runways, and Wikipedia links. The codenames provide unique identifiers for each airport, streamlining communication and navigation in the aviation industry. Elevation data allows pilots to make informed decisions during </a:t>
            </a:r>
            <a:r>
              <a:rPr lang="en-IN" sz="2800" dirty="0" err="1">
                <a:effectLst/>
                <a:latin typeface="Calibri Light" panose="020F0302020204030204" pitchFamily="34" charset="0"/>
                <a:ea typeface="Calibri" panose="020F0502020204030204" pitchFamily="34" charset="0"/>
              </a:rPr>
              <a:t>takeoff</a:t>
            </a:r>
            <a:r>
              <a:rPr lang="en-IN" sz="2800" dirty="0">
                <a:effectLst/>
                <a:latin typeface="Calibri Light" panose="020F0302020204030204" pitchFamily="34" charset="0"/>
                <a:ea typeface="Calibri" panose="020F0502020204030204" pitchFamily="34" charset="0"/>
              </a:rPr>
              <a:t> and landing, considering the surrounding terrain and weather conditions.</a:t>
            </a:r>
            <a:endParaRPr lang="en-IN" sz="2800" dirty="0"/>
          </a:p>
        </p:txBody>
      </p:sp>
    </p:spTree>
    <p:extLst>
      <p:ext uri="{BB962C8B-B14F-4D97-AF65-F5344CB8AC3E}">
        <p14:creationId xmlns:p14="http://schemas.microsoft.com/office/powerpoint/2010/main" val="416859250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DA6996-8F8C-4610-A8D2-7EE70B76F21D}"/>
              </a:ext>
            </a:extLst>
          </p:cNvPr>
          <p:cNvSpPr>
            <a:spLocks noGrp="1"/>
          </p:cNvSpPr>
          <p:nvPr>
            <p:ph idx="1"/>
          </p:nvPr>
        </p:nvSpPr>
        <p:spPr/>
        <p:txBody>
          <a:bodyPr>
            <a:normAutofit lnSpcReduction="10000"/>
          </a:bodyPr>
          <a:lstStyle/>
          <a:p>
            <a:r>
              <a:rPr lang="en-IN" sz="2800" dirty="0">
                <a:effectLst/>
                <a:latin typeface="Calibri Light" panose="020F0302020204030204" pitchFamily="34" charset="0"/>
                <a:ea typeface="Calibri" panose="020F0502020204030204" pitchFamily="34" charset="0"/>
                <a:cs typeface="Times New Roman" panose="02020603050405020304" pitchFamily="18" charset="0"/>
              </a:rPr>
              <a:t>Furthermore, the dataset includes frequency information, which is vital for air traffic control and communication between pilots and air traffic controllers. This data enables seamless coordination and ensures safe and efficient air travel operations. The detailed specifications of runways, such as their lengths and orientations, play a pivotal role in aircraft landing and </a:t>
            </a:r>
            <a:r>
              <a:rPr lang="en-IN" sz="2800" dirty="0" err="1">
                <a:effectLst/>
                <a:latin typeface="Calibri Light" panose="020F0302020204030204" pitchFamily="34" charset="0"/>
                <a:ea typeface="Calibri" panose="020F0502020204030204" pitchFamily="34" charset="0"/>
                <a:cs typeface="Times New Roman" panose="02020603050405020304" pitchFamily="18" charset="0"/>
              </a:rPr>
              <a:t>takeoff</a:t>
            </a:r>
            <a:r>
              <a:rPr lang="en-IN" sz="2800" dirty="0">
                <a:effectLst/>
                <a:latin typeface="Calibri Light" panose="020F0302020204030204" pitchFamily="34" charset="0"/>
                <a:ea typeface="Calibri" panose="020F0502020204030204" pitchFamily="34" charset="0"/>
                <a:cs typeface="Times New Roman" panose="02020603050405020304" pitchFamily="18" charset="0"/>
              </a:rPr>
              <a:t> procedures, ensuring optimal safety and performance.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10806697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14EDE-391F-4BF4-8039-EAE27F5A8412}"/>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4180AA5C-B5B1-439B-9EFC-E41953A0F825}"/>
              </a:ext>
            </a:extLst>
          </p:cNvPr>
          <p:cNvSpPr>
            <a:spLocks noGrp="1"/>
          </p:cNvSpPr>
          <p:nvPr>
            <p:ph idx="1"/>
          </p:nvPr>
        </p:nvSpPr>
        <p:spPr>
          <a:xfrm>
            <a:off x="294640" y="1920240"/>
            <a:ext cx="10861040" cy="4460239"/>
          </a:xfrm>
        </p:spPr>
        <p:txBody>
          <a:bodyPr>
            <a:normAutofit fontScale="85000" lnSpcReduction="20000"/>
          </a:bodyPr>
          <a:lstStyle/>
          <a:p>
            <a:pPr marL="0" indent="0">
              <a:lnSpc>
                <a:spcPct val="107000"/>
              </a:lnSpc>
              <a:spcAft>
                <a:spcPts val="800"/>
              </a:spcAft>
              <a:buNone/>
              <a:tabLst>
                <a:tab pos="2865755" algn="ctr"/>
                <a:tab pos="368046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865755" algn="ctr"/>
                <a:tab pos="3680460" algn="l"/>
              </a:tabLst>
            </a:pPr>
            <a:r>
              <a:rPr lang="en-IN" sz="24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This abstract provides an overview of the key themes and approaches in AIRPORTS.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865755" algn="ctr"/>
                <a:tab pos="3680460" algn="l"/>
              </a:tabLst>
            </a:pPr>
            <a:r>
              <a:rPr lang="en-IN" sz="2400" dirty="0">
                <a:effectLst/>
                <a:latin typeface="Calibri Light" panose="020F0302020204030204" pitchFamily="34" charset="0"/>
                <a:ea typeface="Calibri" panose="020F0502020204030204" pitchFamily="34" charset="0"/>
                <a:cs typeface="Times New Roman" panose="02020603050405020304" pitchFamily="18" charset="0"/>
              </a:rPr>
              <a:t>Questions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tabLst>
                <a:tab pos="2865755" algn="ctr"/>
                <a:tab pos="3680460" algn="l"/>
              </a:tabLst>
            </a:pPr>
            <a:r>
              <a:rPr lang="en-IN" sz="2400" b="1" dirty="0">
                <a:effectLst/>
                <a:latin typeface="Calibri Light" panose="020F0302020204030204" pitchFamily="34" charset="0"/>
                <a:ea typeface="Calibri" panose="020F0502020204030204" pitchFamily="34" charset="0"/>
                <a:cs typeface="Times New Roman" panose="02020603050405020304" pitchFamily="18" charset="0"/>
              </a:rPr>
              <a:t>Which airports are bigger and smaller according to runways.</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tabLst>
                <a:tab pos="2865755" algn="ctr"/>
                <a:tab pos="3680460" algn="l"/>
              </a:tabLst>
            </a:pPr>
            <a:r>
              <a:rPr lang="en-IN" sz="2400" b="1" dirty="0">
                <a:effectLst/>
                <a:latin typeface="Calibri Light" panose="020F0302020204030204" pitchFamily="34" charset="0"/>
                <a:ea typeface="Calibri" panose="020F0502020204030204" pitchFamily="34" charset="0"/>
                <a:cs typeface="Times New Roman" panose="02020603050405020304" pitchFamily="18" charset="0"/>
              </a:rPr>
              <a:t>In which airport has maximum and minimum latitude and longitude </a:t>
            </a:r>
            <a:r>
              <a:rPr lang="en-IN" sz="2400" b="1" dirty="0" err="1">
                <a:effectLst/>
                <a:latin typeface="Calibri Light" panose="020F0302020204030204" pitchFamily="34" charset="0"/>
                <a:ea typeface="Calibri" panose="020F0502020204030204" pitchFamily="34" charset="0"/>
                <a:cs typeface="Times New Roman" panose="02020603050405020304" pitchFamily="18" charset="0"/>
              </a:rPr>
              <a:t>deg</a:t>
            </a:r>
            <a:r>
              <a:rPr lang="en-IN" sz="2400" b="1" dirty="0">
                <a:effectLst/>
                <a:latin typeface="Calibri Light" panose="020F0302020204030204" pitchFamily="34" charset="0"/>
                <a:ea typeface="Calibri" panose="020F0502020204030204" pitchFamily="34" charset="0"/>
                <a:cs typeface="Times New Roman" panose="02020603050405020304" pitchFamily="18" charset="0"/>
              </a:rPr>
              <a:t> has.</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tabLst>
                <a:tab pos="2865755" algn="ctr"/>
                <a:tab pos="3680460" algn="l"/>
              </a:tabLst>
            </a:pPr>
            <a:r>
              <a:rPr lang="en-IN" sz="2400" b="1" dirty="0">
                <a:effectLst/>
                <a:latin typeface="Calibri Light" panose="020F0302020204030204" pitchFamily="34" charset="0"/>
                <a:ea typeface="Calibri" panose="020F0502020204030204" pitchFamily="34" charset="0"/>
                <a:cs typeface="Times New Roman" panose="02020603050405020304" pitchFamily="18" charset="0"/>
              </a:rPr>
              <a:t>To what extent does the dataset cover airports in remote or less well-documented regions, and how does it contribute to improving air travel accessibility in such areas?</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tabLst>
                <a:tab pos="2865755" algn="ctr"/>
                <a:tab pos="3680460" algn="l"/>
              </a:tabLst>
            </a:pPr>
            <a:r>
              <a:rPr lang="en-IN" sz="2400" b="1" dirty="0">
                <a:effectLst/>
                <a:latin typeface="Calibri Light" panose="020F0302020204030204" pitchFamily="34" charset="0"/>
                <a:ea typeface="Calibri" panose="020F0502020204030204" pitchFamily="34" charset="0"/>
                <a:cs typeface="Times New Roman" panose="02020603050405020304" pitchFamily="18" charset="0"/>
              </a:rPr>
              <a:t>In what ways does the availability of codenames and their unique identifiers impact communication and standardization in the aviation industry?</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2865755" algn="ctr"/>
                <a:tab pos="3680460" algn="l"/>
              </a:tabLst>
            </a:pPr>
            <a:r>
              <a:rPr lang="en-IN" sz="2400" b="1" dirty="0">
                <a:effectLst/>
                <a:latin typeface="Calibri Light" panose="020F0302020204030204" pitchFamily="34" charset="0"/>
                <a:ea typeface="Calibri" panose="020F0502020204030204" pitchFamily="34" charset="0"/>
                <a:cs typeface="Times New Roman" panose="02020603050405020304" pitchFamily="18" charset="0"/>
              </a:rPr>
              <a:t>Check which ISO region has heliport.</a:t>
            </a:r>
          </a:p>
          <a:p>
            <a:pPr>
              <a:lnSpc>
                <a:spcPct val="107000"/>
              </a:lnSpc>
              <a:spcAft>
                <a:spcPts val="800"/>
              </a:spcAft>
              <a:buFont typeface="Wingdings" panose="05000000000000000000" pitchFamily="2" charset="2"/>
              <a:buChar char="Ø"/>
              <a:tabLst>
                <a:tab pos="2865755" algn="ctr"/>
                <a:tab pos="3680460" algn="l"/>
              </a:tabLst>
            </a:pPr>
            <a:r>
              <a:rPr lang="en-US" sz="1800" b="1" dirty="0">
                <a:solidFill>
                  <a:srgbClr val="000000"/>
                </a:solidFill>
                <a:effectLst/>
                <a:latin typeface="Times New Roman" panose="02020603050405020304" pitchFamily="18" charset="0"/>
                <a:ea typeface="Times New Roman" panose="02020603050405020304" pitchFamily="18" charset="0"/>
              </a:rPr>
              <a:t>Keywords:</a:t>
            </a:r>
            <a:r>
              <a:rPr lang="en-US" sz="1800" dirty="0">
                <a:solidFill>
                  <a:srgbClr val="000000"/>
                </a:solidFill>
                <a:effectLst/>
                <a:latin typeface="Times New Roman" panose="02020603050405020304" pitchFamily="18" charset="0"/>
                <a:ea typeface="Times New Roman" panose="02020603050405020304" pitchFamily="18" charset="0"/>
              </a:rPr>
              <a:t> Machine learning, classification, predictive modeling, cross validation, k-Means clustering.</a:t>
            </a:r>
            <a:endParaRPr lang="en-IN" sz="1800" dirty="0">
              <a:effectLst/>
              <a:latin typeface="Times New Roman" panose="02020603050405020304" pitchFamily="18" charset="0"/>
              <a:ea typeface="Times New Roman" panose="02020603050405020304" pitchFamily="18" charset="0"/>
            </a:endParaRPr>
          </a:p>
          <a:p>
            <a:pPr lvl="0">
              <a:lnSpc>
                <a:spcPct val="107000"/>
              </a:lnSpc>
              <a:spcAft>
                <a:spcPts val="800"/>
              </a:spcAft>
              <a:buFont typeface="Wingdings" panose="05000000000000000000" pitchFamily="2" charset="2"/>
              <a:buChar char="Ø"/>
              <a:tabLst>
                <a:tab pos="2865755" algn="ctr"/>
                <a:tab pos="3680460" algn="l"/>
              </a:tabLst>
            </a:pP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612573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0650-5E61-4C4B-9924-BEB252DF7816}"/>
              </a:ext>
            </a:extLst>
          </p:cNvPr>
          <p:cNvSpPr>
            <a:spLocks noGrp="1"/>
          </p:cNvSpPr>
          <p:nvPr>
            <p:ph type="title"/>
          </p:nvPr>
        </p:nvSpPr>
        <p:spPr>
          <a:xfrm>
            <a:off x="1066800" y="2186523"/>
            <a:ext cx="10058400" cy="1450757"/>
          </a:xfrm>
        </p:spPr>
        <p:txBody>
          <a:bodyPr>
            <a:normAutofit fontScale="90000"/>
          </a:bodyPr>
          <a:lstStyle/>
          <a:p>
            <a:pPr>
              <a:lnSpc>
                <a:spcPct val="200000"/>
              </a:lnSpc>
            </a:pPr>
            <a:r>
              <a:rPr lang="en-US" sz="1800" dirty="0">
                <a:solidFill>
                  <a:srgbClr val="000000"/>
                </a:solidFill>
                <a:effectLst/>
                <a:latin typeface="Times New Roman" panose="02020603050405020304" pitchFamily="18" charset="0"/>
                <a:ea typeface="Times New Roman" panose="02020603050405020304" pitchFamily="18" charset="0"/>
              </a:rPr>
              <a:t>We will explore the dataset using excel, furthermore, we  used  the python for data preprocessing EDA and data modeling.</a:t>
            </a:r>
            <a:br>
              <a:rPr lang="en-IN" sz="1800" dirty="0">
                <a:effectLst/>
                <a:latin typeface="Times New Roman" panose="02020603050405020304" pitchFamily="18" charset="0"/>
                <a:ea typeface="Times New Roman" panose="02020603050405020304" pitchFamily="18" charset="0"/>
              </a:rPr>
            </a:br>
            <a:r>
              <a:rPr lang="en-US" sz="1800" b="1" dirty="0" err="1">
                <a:solidFill>
                  <a:srgbClr val="000000"/>
                </a:solidFill>
                <a:effectLst/>
                <a:latin typeface="Times New Roman" panose="02020603050405020304" pitchFamily="18" charset="0"/>
                <a:ea typeface="Times New Roman" panose="02020603050405020304" pitchFamily="18" charset="0"/>
              </a:rPr>
              <a:t>Github</a:t>
            </a:r>
            <a:r>
              <a:rPr lang="en-US" sz="1800" b="1" dirty="0">
                <a:solidFill>
                  <a:srgbClr val="000000"/>
                </a:solidFill>
                <a:effectLst/>
                <a:latin typeface="Times New Roman" panose="02020603050405020304" pitchFamily="18" charset="0"/>
                <a:ea typeface="Times New Roman" panose="02020603050405020304" pitchFamily="18" charset="0"/>
              </a:rPr>
              <a:t> Source:</a:t>
            </a:r>
            <a:br>
              <a:rPr lang="en-IN" sz="1800" dirty="0">
                <a:effectLst/>
                <a:latin typeface="Times New Roman" panose="02020603050405020304" pitchFamily="18" charset="0"/>
                <a:ea typeface="Times New Roman" panose="02020603050405020304" pitchFamily="18" charset="0"/>
              </a:rPr>
            </a:br>
            <a:r>
              <a:rPr lang="en-US" sz="1800" u="sng" dirty="0">
                <a:solidFill>
                  <a:srgbClr val="0563C1"/>
                </a:solidFill>
                <a:effectLst/>
                <a:latin typeface="Times New Roman" panose="02020603050405020304" pitchFamily="18" charset="0"/>
                <a:ea typeface="Times New Roman" panose="02020603050405020304" pitchFamily="18" charset="0"/>
                <a:hlinkClick r:id="rId2"/>
              </a:rPr>
              <a:t>https://github.com/jiwanjinat/capstone-worldairports</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419669482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2B07-6D56-4EAF-8530-4E88BA94BD9C}"/>
              </a:ext>
            </a:extLst>
          </p:cNvPr>
          <p:cNvSpPr>
            <a:spLocks noGrp="1"/>
          </p:cNvSpPr>
          <p:nvPr>
            <p:ph type="title"/>
          </p:nvPr>
        </p:nvSpPr>
        <p:spPr/>
        <p:txBody>
          <a:bodyPr/>
          <a:lstStyle/>
          <a:p>
            <a:r>
              <a:rPr lang="en-US" sz="4800" b="1" dirty="0">
                <a:solidFill>
                  <a:srgbClr val="000000"/>
                </a:solidFill>
                <a:effectLst/>
                <a:latin typeface="Times New Roman" panose="02020603050405020304" pitchFamily="18" charset="0"/>
                <a:ea typeface="Times New Roman" panose="02020603050405020304" pitchFamily="18" charset="0"/>
              </a:rPr>
              <a:t>Introduction: </a:t>
            </a:r>
            <a:br>
              <a:rPr lang="en-IN" sz="4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DA1D532-ED75-4E90-916A-37DF207DED18}"/>
              </a:ext>
            </a:extLst>
          </p:cNvPr>
          <p:cNvSpPr>
            <a:spLocks noGrp="1"/>
          </p:cNvSpPr>
          <p:nvPr>
            <p:ph idx="1"/>
          </p:nvPr>
        </p:nvSpPr>
        <p:spPr/>
        <p:txBody>
          <a:bodyPr>
            <a:normAutofit/>
          </a:bodyPr>
          <a:lstStyle/>
          <a:p>
            <a:pPr algn="just">
              <a:lnSpc>
                <a:spcPct val="200000"/>
              </a:lnSpc>
            </a:pPr>
            <a:r>
              <a:rPr lang="en-US" sz="2400" dirty="0">
                <a:solidFill>
                  <a:srgbClr val="000000"/>
                </a:solidFill>
                <a:effectLst/>
                <a:latin typeface="Times New Roman" panose="02020603050405020304" pitchFamily="18" charset="0"/>
                <a:ea typeface="Times New Roman" panose="02020603050405020304" pitchFamily="18" charset="0"/>
              </a:rPr>
              <a:t>In this project we are looking to analyze the different airport runways  estimates. We would find the growing field that utilizes advanced data analytics and machine learning techniques to extract valuable insights from the </a:t>
            </a:r>
            <a:r>
              <a:rPr lang="en-US" sz="2400" dirty="0" err="1">
                <a:solidFill>
                  <a:srgbClr val="000000"/>
                </a:solidFill>
                <a:effectLst/>
                <a:latin typeface="Times New Roman" panose="02020603050405020304" pitchFamily="18" charset="0"/>
                <a:ea typeface="Times New Roman" panose="02020603050405020304" pitchFamily="18" charset="0"/>
              </a:rPr>
              <a:t>worldairport</a:t>
            </a:r>
            <a:r>
              <a:rPr lang="en-US" sz="2400" dirty="0">
                <a:solidFill>
                  <a:srgbClr val="000000"/>
                </a:solidFill>
                <a:effectLst/>
                <a:latin typeface="Times New Roman" panose="02020603050405020304" pitchFamily="18" charset="0"/>
                <a:ea typeface="Times New Roman" panose="02020603050405020304" pitchFamily="18" charset="0"/>
              </a:rPr>
              <a:t>  data and enhance the quality of the airports.</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91567485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0976-ADB8-4A95-ADD6-74773A8B7B10}"/>
              </a:ext>
            </a:extLst>
          </p:cNvPr>
          <p:cNvSpPr>
            <a:spLocks noGrp="1"/>
          </p:cNvSpPr>
          <p:nvPr>
            <p:ph type="title"/>
          </p:nvPr>
        </p:nvSpPr>
        <p:spPr/>
        <p:txBody>
          <a:bodyPr/>
          <a:lstStyle/>
          <a:p>
            <a:r>
              <a:rPr kumimoji="0" lang="en-US" altLang="en-US" sz="4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Literature Review</a:t>
            </a:r>
            <a:br>
              <a:rPr kumimoji="0" lang="en-US" altLang="en-US" sz="7200" b="0"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br>
            <a:endParaRPr lang="en-IN" dirty="0"/>
          </a:p>
        </p:txBody>
      </p:sp>
      <p:sp>
        <p:nvSpPr>
          <p:cNvPr id="4" name="Rectangle 1">
            <a:extLst>
              <a:ext uri="{FF2B5EF4-FFF2-40B4-BE49-F238E27FC236}">
                <a16:creationId xmlns:a16="http://schemas.microsoft.com/office/drawing/2014/main" id="{2C573C3B-4E6B-4592-AB23-CEF8BA66EA9E}"/>
              </a:ext>
            </a:extLst>
          </p:cNvPr>
          <p:cNvSpPr>
            <a:spLocks noGrp="1" noChangeArrowheads="1"/>
          </p:cNvSpPr>
          <p:nvPr>
            <p:ph idx="1"/>
          </p:nvPr>
        </p:nvSpPr>
        <p:spPr bwMode="auto">
          <a:xfrm>
            <a:off x="1097280" y="2711374"/>
            <a:ext cx="10535513"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In this project we are using the dataset of different airports in all over the world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The data is based on distinct runways .The dataset is created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on august 8, 2021 and is updated on June 7,2023.</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It is provided by the community </a:t>
            </a:r>
            <a:r>
              <a:rPr kumimoji="0" lang="en-US" altLang="en-US" sz="2000" b="0" i="0" u="none" strike="noStrike" cap="none" normalizeH="0" baseline="0" dirty="0" err="1">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ie</a:t>
            </a:r>
            <a:r>
              <a:rPr kumimoji="0" lang="en-US" altLang="en-US" sz="2000" b="0"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 </a:t>
            </a:r>
            <a:r>
              <a:rPr kumimoji="0" lang="en-US" altLang="en-US" sz="2000" b="0" i="0" u="none" strike="noStrike" cap="none" normalizeH="0" baseline="0" dirty="0" err="1">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ourports.com.The</a:t>
            </a:r>
            <a:r>
              <a:rPr kumimoji="0" lang="en-US" altLang="en-US" sz="2000" b="0"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 dataset contains record of </a:t>
            </a:r>
            <a:r>
              <a:rPr kumimoji="0" lang="en-US" altLang="en-US" sz="2000" b="0" i="0" u="none" strike="noStrike" cap="none" normalizeH="0" baseline="0" dirty="0" err="1">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runway_length_ft</a:t>
            </a:r>
            <a:r>
              <a:rPr kumimoji="0" lang="en-US" altLang="en-US" sz="2000" b="0"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     </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err="1">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runway_width_ft</a:t>
            </a:r>
            <a:r>
              <a:rPr kumimoji="0" lang="en-US" altLang="en-US" sz="2000" b="0"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      </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err="1">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runway_surface</a:t>
            </a:r>
            <a:r>
              <a:rPr kumimoji="0" lang="en-US" altLang="en-US" sz="2000" b="0"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     </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err="1">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runway_lighted</a:t>
            </a:r>
            <a:endParaRPr kumimoji="0" lang="en-US" altLang="en-US" sz="2000" b="0"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err="1">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runway_closed</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54371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B794-CFA2-4923-B3F4-46293480A3B0}"/>
              </a:ext>
            </a:extLst>
          </p:cNvPr>
          <p:cNvSpPr>
            <a:spLocks noGrp="1"/>
          </p:cNvSpPr>
          <p:nvPr>
            <p:ph type="title"/>
          </p:nvPr>
        </p:nvSpPr>
        <p:spPr/>
        <p:txBody>
          <a:bodyPr>
            <a:noAutofit/>
          </a:bodyPr>
          <a:lstStyle/>
          <a:p>
            <a:r>
              <a:rPr lang="en-US" sz="5400" b="1" dirty="0">
                <a:solidFill>
                  <a:srgbClr val="0070C0"/>
                </a:solidFill>
                <a:effectLst/>
                <a:latin typeface="Times New Roman" panose="02020603050405020304" pitchFamily="18" charset="0"/>
                <a:ea typeface="Times New Roman" panose="02020603050405020304" pitchFamily="18" charset="0"/>
              </a:rPr>
              <a:t>Methodology</a:t>
            </a:r>
            <a:br>
              <a:rPr lang="en-IN" sz="5400" dirty="0">
                <a:solidFill>
                  <a:srgbClr val="0070C0"/>
                </a:solidFill>
                <a:effectLst/>
                <a:latin typeface="Times New Roman" panose="02020603050405020304" pitchFamily="18" charset="0"/>
                <a:ea typeface="Times New Roman" panose="02020603050405020304" pitchFamily="18" charset="0"/>
              </a:rPr>
            </a:br>
            <a:endParaRPr lang="en-IN" sz="5400" dirty="0">
              <a:solidFill>
                <a:srgbClr val="0070C0"/>
              </a:solidFill>
            </a:endParaRPr>
          </a:p>
        </p:txBody>
      </p:sp>
      <p:sp>
        <p:nvSpPr>
          <p:cNvPr id="4" name="Text Box 7">
            <a:extLst>
              <a:ext uri="{FF2B5EF4-FFF2-40B4-BE49-F238E27FC236}">
                <a16:creationId xmlns:a16="http://schemas.microsoft.com/office/drawing/2014/main" id="{E6E316C7-6DD6-4CD3-A78D-F0CC88E606DE}"/>
              </a:ext>
            </a:extLst>
          </p:cNvPr>
          <p:cNvSpPr txBox="1">
            <a:spLocks noChangeArrowheads="1"/>
          </p:cNvSpPr>
          <p:nvPr/>
        </p:nvSpPr>
        <p:spPr bwMode="auto">
          <a:xfrm>
            <a:off x="2202180" y="2698750"/>
            <a:ext cx="2062163" cy="417513"/>
          </a:xfrm>
          <a:prstGeom prst="rect">
            <a:avLst/>
          </a:prstGeom>
          <a:solidFill>
            <a:srgbClr val="4472C4"/>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Data preprocessing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 Box 8">
            <a:extLst>
              <a:ext uri="{FF2B5EF4-FFF2-40B4-BE49-F238E27FC236}">
                <a16:creationId xmlns:a16="http://schemas.microsoft.com/office/drawing/2014/main" id="{4D95400F-55B4-44CE-873A-03F4F4F76E4E}"/>
              </a:ext>
            </a:extLst>
          </p:cNvPr>
          <p:cNvSpPr txBox="1">
            <a:spLocks noChangeArrowheads="1"/>
          </p:cNvSpPr>
          <p:nvPr/>
        </p:nvSpPr>
        <p:spPr bwMode="auto">
          <a:xfrm>
            <a:off x="3628390" y="3228180"/>
            <a:ext cx="2276475" cy="398463"/>
          </a:xfrm>
          <a:prstGeom prst="rect">
            <a:avLst/>
          </a:prstGeom>
          <a:pattFill prst="pct25">
            <a:fgClr>
              <a:srgbClr val="4472C4"/>
            </a:fgClr>
            <a:bgClr>
              <a:srgbClr val="FFFFFF"/>
            </a:bgClr>
          </a:patt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Exploratory data analysis (EDA)</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 Box 9">
            <a:extLst>
              <a:ext uri="{FF2B5EF4-FFF2-40B4-BE49-F238E27FC236}">
                <a16:creationId xmlns:a16="http://schemas.microsoft.com/office/drawing/2014/main" id="{F056EF28-4923-4DB4-9304-1493B2C4BF77}"/>
              </a:ext>
            </a:extLst>
          </p:cNvPr>
          <p:cNvSpPr txBox="1">
            <a:spLocks noChangeArrowheads="1"/>
          </p:cNvSpPr>
          <p:nvPr/>
        </p:nvSpPr>
        <p:spPr bwMode="auto">
          <a:xfrm>
            <a:off x="4388485" y="3829049"/>
            <a:ext cx="2352675" cy="525463"/>
          </a:xfrm>
          <a:prstGeom prst="rect">
            <a:avLst/>
          </a:prstGeom>
          <a:solidFill>
            <a:srgbClr val="4472C4"/>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Experimental Design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 Box 10">
            <a:extLst>
              <a:ext uri="{FF2B5EF4-FFF2-40B4-BE49-F238E27FC236}">
                <a16:creationId xmlns:a16="http://schemas.microsoft.com/office/drawing/2014/main" id="{0FEB67E4-925D-4BB5-A87F-34588C3E6C64}"/>
              </a:ext>
            </a:extLst>
          </p:cNvPr>
          <p:cNvSpPr txBox="1">
            <a:spLocks noChangeArrowheads="1"/>
          </p:cNvSpPr>
          <p:nvPr/>
        </p:nvSpPr>
        <p:spPr bwMode="auto">
          <a:xfrm>
            <a:off x="5146357" y="4563787"/>
            <a:ext cx="2314575" cy="631825"/>
          </a:xfrm>
          <a:prstGeom prst="rect">
            <a:avLst/>
          </a:prstGeom>
          <a:pattFill prst="pct25">
            <a:fgClr>
              <a:srgbClr val="4472C4"/>
            </a:fgClr>
            <a:bgClr>
              <a:srgbClr val="FFFFFF"/>
            </a:bgClr>
          </a:patt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Models implementation and evaluation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 Box 11">
            <a:extLst>
              <a:ext uri="{FF2B5EF4-FFF2-40B4-BE49-F238E27FC236}">
                <a16:creationId xmlns:a16="http://schemas.microsoft.com/office/drawing/2014/main" id="{E4C37125-7EC4-48FD-9096-3D6860E98441}"/>
              </a:ext>
            </a:extLst>
          </p:cNvPr>
          <p:cNvSpPr txBox="1">
            <a:spLocks noChangeArrowheads="1"/>
          </p:cNvSpPr>
          <p:nvPr/>
        </p:nvSpPr>
        <p:spPr bwMode="auto">
          <a:xfrm>
            <a:off x="6028055" y="5404887"/>
            <a:ext cx="2130425" cy="525462"/>
          </a:xfrm>
          <a:prstGeom prst="rect">
            <a:avLst/>
          </a:prstGeom>
          <a:solidFill>
            <a:srgbClr val="4472C4"/>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Conclusion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9" name="Elbow Connector 12">
            <a:extLst>
              <a:ext uri="{FF2B5EF4-FFF2-40B4-BE49-F238E27FC236}">
                <a16:creationId xmlns:a16="http://schemas.microsoft.com/office/drawing/2014/main" id="{876BCDEE-9FFC-4EF9-B663-F943206D4BDD}"/>
              </a:ext>
            </a:extLst>
          </p:cNvPr>
          <p:cNvCxnSpPr/>
          <p:nvPr/>
        </p:nvCxnSpPr>
        <p:spPr>
          <a:xfrm>
            <a:off x="3628390" y="6135370"/>
            <a:ext cx="349885" cy="40830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14">
            <a:extLst>
              <a:ext uri="{FF2B5EF4-FFF2-40B4-BE49-F238E27FC236}">
                <a16:creationId xmlns:a16="http://schemas.microsoft.com/office/drawing/2014/main" id="{DE394939-3014-49C4-9036-B0E5AD19B5F7}"/>
              </a:ext>
            </a:extLst>
          </p:cNvPr>
          <p:cNvCxnSpPr/>
          <p:nvPr/>
        </p:nvCxnSpPr>
        <p:spPr>
          <a:xfrm>
            <a:off x="4299585" y="6981190"/>
            <a:ext cx="544195" cy="50609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5">
            <a:extLst>
              <a:ext uri="{FF2B5EF4-FFF2-40B4-BE49-F238E27FC236}">
                <a16:creationId xmlns:a16="http://schemas.microsoft.com/office/drawing/2014/main" id="{BB83D6FA-47CC-476E-BE54-E868C7FDE281}"/>
              </a:ext>
            </a:extLst>
          </p:cNvPr>
          <p:cNvCxnSpPr/>
          <p:nvPr/>
        </p:nvCxnSpPr>
        <p:spPr>
          <a:xfrm>
            <a:off x="5097780" y="7788910"/>
            <a:ext cx="621665" cy="58293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6">
            <a:extLst>
              <a:ext uri="{FF2B5EF4-FFF2-40B4-BE49-F238E27FC236}">
                <a16:creationId xmlns:a16="http://schemas.microsoft.com/office/drawing/2014/main" id="{7BEB6273-6BBA-408A-8DB8-35F421C30327}"/>
              </a:ext>
            </a:extLst>
          </p:cNvPr>
          <p:cNvCxnSpPr/>
          <p:nvPr/>
        </p:nvCxnSpPr>
        <p:spPr>
          <a:xfrm>
            <a:off x="6303645" y="8935720"/>
            <a:ext cx="437515" cy="4476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0">
            <a:extLst>
              <a:ext uri="{FF2B5EF4-FFF2-40B4-BE49-F238E27FC236}">
                <a16:creationId xmlns:a16="http://schemas.microsoft.com/office/drawing/2014/main" id="{92FCFAB0-0220-4103-8F9D-A6BACD26F589}"/>
              </a:ext>
            </a:extLst>
          </p:cNvPr>
          <p:cNvSpPr>
            <a:spLocks noChangeArrowheads="1"/>
          </p:cNvSpPr>
          <p:nvPr/>
        </p:nvSpPr>
        <p:spPr bwMode="auto">
          <a:xfrm>
            <a:off x="2062480" y="188200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2">
            <a:extLst>
              <a:ext uri="{FF2B5EF4-FFF2-40B4-BE49-F238E27FC236}">
                <a16:creationId xmlns:a16="http://schemas.microsoft.com/office/drawing/2014/main" id="{63828758-5EB3-4E08-A02C-E577057326F3}"/>
              </a:ext>
            </a:extLst>
          </p:cNvPr>
          <p:cNvSpPr>
            <a:spLocks noChangeArrowheads="1"/>
          </p:cNvSpPr>
          <p:nvPr/>
        </p:nvSpPr>
        <p:spPr bwMode="auto">
          <a:xfrm>
            <a:off x="2062480" y="2387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rgbClr val="000000"/>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The workflow to build a model:	  </a:t>
            </a: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7">
            <a:extLst>
              <a:ext uri="{FF2B5EF4-FFF2-40B4-BE49-F238E27FC236}">
                <a16:creationId xmlns:a16="http://schemas.microsoft.com/office/drawing/2014/main" id="{7EA47CAB-FC93-4967-91D9-CA5711458542}"/>
              </a:ext>
            </a:extLst>
          </p:cNvPr>
          <p:cNvSpPr>
            <a:spLocks noChangeArrowheads="1"/>
          </p:cNvSpPr>
          <p:nvPr/>
        </p:nvSpPr>
        <p:spPr bwMode="auto">
          <a:xfrm>
            <a:off x="2062480" y="2387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512483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sharepoint/v3"/>
    <ds:schemaRef ds:uri="http://purl.org/dc/terms/"/>
    <ds:schemaRef ds:uri="http://www.w3.org/XML/1998/namespace"/>
    <ds:schemaRef ds:uri="http://schemas.microsoft.com/office/2006/documentManagement/types"/>
    <ds:schemaRef ds:uri="71af3243-3dd4-4a8d-8c0d-dd76da1f02a5"/>
    <ds:schemaRef ds:uri="16c05727-aa75-4e4a-9b5f-8a80a1165891"/>
    <ds:schemaRef ds:uri="http://schemas.microsoft.com/office/infopath/2007/PartnerControls"/>
    <ds:schemaRef ds:uri="http://schemas.openxmlformats.org/package/2006/metadata/core-properties"/>
    <ds:schemaRef ds:uri="http://purl.org/dc/dcmitype/"/>
    <ds:schemaRef ds:uri="230e9df3-be65-4c73-a93b-d1236ebd677e"/>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Template>
  <TotalTime>62</TotalTime>
  <Words>833</Words>
  <Application>Microsoft Office PowerPoint</Application>
  <PresentationFormat>Widescreen</PresentationFormat>
  <Paragraphs>48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Corbel</vt:lpstr>
      <vt:lpstr>Times New Roman</vt:lpstr>
      <vt:lpstr>Wingdings</vt:lpstr>
      <vt:lpstr>Parallax</vt:lpstr>
      <vt:lpstr>Capstone Project </vt:lpstr>
      <vt:lpstr>Abstract Air travel has become an integral part of modern society, connecting people and facilitating global commerce. To cater to this demand, airports around the world have emerged as essential hubs of transportation. This project presents a comprehensive dataset obtained from the collaborative efforts of the OurAirports.com community, a platform where aviation enthusiasts and experts contribute valuable data. </vt:lpstr>
      <vt:lpstr>PowerPoint Presentation</vt:lpstr>
      <vt:lpstr>PowerPoint Presentation</vt:lpstr>
      <vt:lpstr>Objective</vt:lpstr>
      <vt:lpstr>We will explore the dataset using excel, furthermore, we  used  the python for data preprocessing EDA and data modeling. Github Source: https://github.com/jiwanjinat/capstone-worldairports </vt:lpstr>
      <vt:lpstr>Introduction:  </vt:lpstr>
      <vt:lpstr>Literature Review </vt:lpstr>
      <vt:lpstr>Methodology </vt:lpstr>
      <vt:lpstr>PowerPoint Presentation</vt:lpstr>
      <vt:lpstr>Data preprocessing </vt:lpstr>
      <vt:lpstr>PowerPoint Presentation</vt:lpstr>
      <vt:lpstr>PowerPoint Presentation</vt:lpstr>
      <vt:lpstr>Graphical representation of numerical attributes </vt:lpstr>
      <vt:lpstr>Normalize the dataset </vt:lpstr>
      <vt:lpstr>Min-Max Scaling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Vishal Verma0949</dc:creator>
  <cp:lastModifiedBy>Vishal Verma0949</cp:lastModifiedBy>
  <cp:revision>10</cp:revision>
  <dcterms:created xsi:type="dcterms:W3CDTF">2023-08-09T02:24:40Z</dcterms:created>
  <dcterms:modified xsi:type="dcterms:W3CDTF">2023-08-09T03:27:17Z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