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986446-FFDD-4A28-84AF-8D822EFBE1AF}">
  <a:tblStyle styleId="{0F986446-FFDD-4A28-84AF-8D822EFBE1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1ab812d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01ab812d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ec080e17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1ec080e17b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1ab812d2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01ab812d2c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1ab812d2c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01ab812d2c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1ab812d2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01ab812d2c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1ab812d2c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01ab812d2c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1ab812d2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01ab812d2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1ab812d2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01ab812d2c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1ec080e17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1ec080e17b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b8911ca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4b8911ca2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b8911c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4b8911ca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1ab812d2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01ab812d2c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b8911ca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4b8911ca2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b8911ca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4b8911ca2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b8911ca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4b8911ca2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1ab812d2c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01ab812d2c_2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1ab812d2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01ab812d2c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ec080e17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1ec080e17b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1ab812d2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01ab812d2c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1ab812d2c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01ab812d2c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ab812d2c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01ab812d2c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1ab812d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01ab812d2c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ec080e17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1ec080e17b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image" Target="../media/image6.png"/><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15.xml"/><Relationship Id="rId8" Type="http://schemas.openxmlformats.org/officeDocument/2006/relationships/slide" Target="/ppt/slides/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0" y="-130000"/>
            <a:ext cx="1744100" cy="1387450"/>
          </a:xfrm>
          <a:prstGeom prst="rect">
            <a:avLst/>
          </a:prstGeom>
          <a:noFill/>
          <a:ln>
            <a:noFill/>
          </a:ln>
        </p:spPr>
      </p:pic>
      <p:sp>
        <p:nvSpPr>
          <p:cNvPr id="130" name="Google Shape;130;p25"/>
          <p:cNvSpPr txBox="1"/>
          <p:nvPr/>
        </p:nvSpPr>
        <p:spPr>
          <a:xfrm>
            <a:off x="3308450" y="55050"/>
            <a:ext cx="5146800" cy="25167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5000">
                <a:solidFill>
                  <a:srgbClr val="FF6600"/>
                </a:solidFill>
                <a:latin typeface="Calibri"/>
                <a:ea typeface="Calibri"/>
                <a:cs typeface="Calibri"/>
                <a:sym typeface="Calibri"/>
              </a:rPr>
              <a:t>Bank Marketing Campaign</a:t>
            </a:r>
            <a:endParaRPr sz="50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rgbClr val="FF6600"/>
                </a:solidFill>
                <a:latin typeface="Calibri"/>
                <a:ea typeface="Calibri"/>
                <a:cs typeface="Calibri"/>
                <a:sym typeface="Calibri"/>
              </a:rPr>
              <a:t>1st</a:t>
            </a:r>
            <a:r>
              <a:rPr b="1" lang="en-GB" sz="1800">
                <a:solidFill>
                  <a:srgbClr val="FF6600"/>
                </a:solidFill>
                <a:latin typeface="Calibri"/>
                <a:ea typeface="Calibri"/>
                <a:cs typeface="Calibri"/>
                <a:sym typeface="Calibri"/>
              </a:rPr>
              <a:t> May 2023</a:t>
            </a:r>
            <a:endParaRPr b="1" sz="2100">
              <a:solidFill>
                <a:srgbClr val="FF6600"/>
              </a:solidFill>
              <a:latin typeface="Calibri"/>
              <a:ea typeface="Calibri"/>
              <a:cs typeface="Calibri"/>
              <a:sym typeface="Calibri"/>
            </a:endParaRPr>
          </a:p>
        </p:txBody>
      </p:sp>
      <p:graphicFrame>
        <p:nvGraphicFramePr>
          <p:cNvPr id="131" name="Google Shape;131;p25"/>
          <p:cNvGraphicFramePr/>
          <p:nvPr/>
        </p:nvGraphicFramePr>
        <p:xfrm>
          <a:off x="488275" y="3150625"/>
          <a:ext cx="3000000" cy="3000000"/>
        </p:xfrm>
        <a:graphic>
          <a:graphicData uri="http://schemas.openxmlformats.org/drawingml/2006/table">
            <a:tbl>
              <a:tblPr>
                <a:noFill/>
                <a:tableStyleId>{0F986446-FFDD-4A28-84AF-8D822EFBE1AF}</a:tableStyleId>
              </a:tblPr>
              <a:tblGrid>
                <a:gridCol w="1670250"/>
                <a:gridCol w="3155750"/>
                <a:gridCol w="2413000"/>
              </a:tblGrid>
              <a:tr h="563325">
                <a:tc>
                  <a:txBody>
                    <a:bodyPr/>
                    <a:lstStyle/>
                    <a:p>
                      <a:pPr indent="0" lvl="0" marL="0" rtl="0" algn="l">
                        <a:spcBef>
                          <a:spcPts val="0"/>
                        </a:spcBef>
                        <a:spcAft>
                          <a:spcPts val="0"/>
                        </a:spcAft>
                        <a:buNone/>
                      </a:pPr>
                      <a:r>
                        <a:rPr lang="en-GB">
                          <a:solidFill>
                            <a:schemeClr val="lt1"/>
                          </a:solidFill>
                        </a:rPr>
                        <a:t>Preeti Verma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vermapreeti.dataanalyst@gmail.com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Data Science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Thanuja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thanujayadav953@gmail.com</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lt1"/>
                          </a:solidFill>
                        </a:rPr>
                        <a:t>Data Science</a:t>
                      </a:r>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Abishek james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abishekjames1998@gmail.com</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lt1"/>
                          </a:solidFill>
                        </a:rPr>
                        <a:t>Data Science</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3" name="Shape 203"/>
        <p:cNvGrpSpPr/>
        <p:nvPr/>
      </p:nvGrpSpPr>
      <p:grpSpPr>
        <a:xfrm>
          <a:off x="0" y="0"/>
          <a:ext cx="0" cy="0"/>
          <a:chOff x="0" y="0"/>
          <a:chExt cx="0" cy="0"/>
        </a:xfrm>
      </p:grpSpPr>
      <p:sp>
        <p:nvSpPr>
          <p:cNvPr id="204" name="Google Shape;204;p34"/>
          <p:cNvSpPr/>
          <p:nvPr/>
        </p:nvSpPr>
        <p:spPr>
          <a:xfrm>
            <a:off x="294981" y="264698"/>
            <a:ext cx="8579100" cy="13833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5" name="Google Shape;205;p34"/>
          <p:cNvSpPr txBox="1"/>
          <p:nvPr>
            <p:ph type="title"/>
          </p:nvPr>
        </p:nvSpPr>
        <p:spPr>
          <a:xfrm>
            <a:off x="152400" y="380050"/>
            <a:ext cx="2878800" cy="11451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600">
                <a:solidFill>
                  <a:schemeClr val="lt1"/>
                </a:solidFill>
              </a:rPr>
              <a:t>Success Proportion </a:t>
            </a:r>
            <a:endParaRPr sz="3600"/>
          </a:p>
        </p:txBody>
      </p:sp>
      <p:cxnSp>
        <p:nvCxnSpPr>
          <p:cNvPr id="206" name="Google Shape;206;p34"/>
          <p:cNvCxnSpPr/>
          <p:nvPr/>
        </p:nvCxnSpPr>
        <p:spPr>
          <a:xfrm rot="10800000">
            <a:off x="3554905" y="435722"/>
            <a:ext cx="0" cy="1028700"/>
          </a:xfrm>
          <a:prstGeom prst="straightConnector1">
            <a:avLst/>
          </a:prstGeom>
          <a:noFill/>
          <a:ln cap="flat" cmpd="sng" w="19050">
            <a:solidFill>
              <a:schemeClr val="lt1">
                <a:alpha val="74900"/>
              </a:schemeClr>
            </a:solidFill>
            <a:prstDash val="solid"/>
            <a:miter lim="800000"/>
            <a:headEnd len="sm" w="sm" type="none"/>
            <a:tailEnd len="sm" w="sm" type="none"/>
          </a:ln>
        </p:spPr>
      </p:cxnSp>
      <p:sp>
        <p:nvSpPr>
          <p:cNvPr id="207" name="Google Shape;207;p34"/>
          <p:cNvSpPr txBox="1"/>
          <p:nvPr>
            <p:ph idx="1" type="body"/>
          </p:nvPr>
        </p:nvSpPr>
        <p:spPr>
          <a:xfrm>
            <a:off x="3190575" y="380050"/>
            <a:ext cx="5475900" cy="1145100"/>
          </a:xfrm>
          <a:prstGeom prst="rect">
            <a:avLst/>
          </a:prstGeom>
          <a:noFill/>
          <a:ln>
            <a:noFill/>
          </a:ln>
        </p:spPr>
        <p:txBody>
          <a:bodyPr anchorCtr="0" anchor="ctr" bIns="34275" lIns="68575" spcFirstLastPara="1" rIns="68575" wrap="square" tIns="34275">
            <a:normAutofit/>
          </a:bodyPr>
          <a:lstStyle/>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Approximately 32% of students and 25% of retirees say 'yes' to open deposit account with the bank</a:t>
            </a:r>
            <a:endParaRPr sz="1300">
              <a:solidFill>
                <a:schemeClr val="lt1"/>
              </a:solidFill>
            </a:endParaRPr>
          </a:p>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Singles open more accounts when compared to divorced or married clients</a:t>
            </a:r>
            <a:endParaRPr sz="1050">
              <a:highlight>
                <a:srgbClr val="FFFFFF"/>
              </a:highlight>
              <a:latin typeface="Arial"/>
              <a:ea typeface="Arial"/>
              <a:cs typeface="Arial"/>
              <a:sym typeface="Arial"/>
            </a:endParaRPr>
          </a:p>
          <a:p>
            <a:pPr indent="-180975" lvl="0" marL="177800" rtl="0" algn="l">
              <a:lnSpc>
                <a:spcPct val="90000"/>
              </a:lnSpc>
              <a:spcBef>
                <a:spcPts val="800"/>
              </a:spcBef>
              <a:spcAft>
                <a:spcPts val="0"/>
              </a:spcAft>
              <a:buSzPts val="1050"/>
              <a:buFont typeface="Arial"/>
              <a:buChar char="•"/>
            </a:pPr>
            <a:r>
              <a:rPr lang="en-GB" sz="1050">
                <a:highlight>
                  <a:srgbClr val="FFFFFF"/>
                </a:highlight>
                <a:latin typeface="Arial"/>
                <a:ea typeface="Arial"/>
                <a:cs typeface="Arial"/>
                <a:sym typeface="Arial"/>
              </a:rPr>
              <a:t>65% of the people who agreed for previous campaign agreed for this campaign as well</a:t>
            </a:r>
            <a:endParaRPr sz="1050">
              <a:highlight>
                <a:srgbClr val="FFFFFF"/>
              </a:highlight>
              <a:latin typeface="Arial"/>
              <a:ea typeface="Arial"/>
              <a:cs typeface="Arial"/>
              <a:sym typeface="Arial"/>
            </a:endParaRPr>
          </a:p>
        </p:txBody>
      </p:sp>
      <p:pic>
        <p:nvPicPr>
          <p:cNvPr id="208" name="Google Shape;208;p34"/>
          <p:cNvPicPr preferRelativeResize="0"/>
          <p:nvPr/>
        </p:nvPicPr>
        <p:blipFill>
          <a:blip r:embed="rId3">
            <a:alphaModFix/>
          </a:blip>
          <a:stretch>
            <a:fillRect/>
          </a:stretch>
        </p:blipFill>
        <p:spPr>
          <a:xfrm>
            <a:off x="82950" y="1800400"/>
            <a:ext cx="3043924" cy="3163475"/>
          </a:xfrm>
          <a:prstGeom prst="rect">
            <a:avLst/>
          </a:prstGeom>
          <a:noFill/>
          <a:ln>
            <a:noFill/>
          </a:ln>
        </p:spPr>
      </p:pic>
      <p:pic>
        <p:nvPicPr>
          <p:cNvPr id="209" name="Google Shape;209;p34"/>
          <p:cNvPicPr preferRelativeResize="0"/>
          <p:nvPr/>
        </p:nvPicPr>
        <p:blipFill>
          <a:blip r:embed="rId4">
            <a:alphaModFix/>
          </a:blip>
          <a:stretch>
            <a:fillRect/>
          </a:stretch>
        </p:blipFill>
        <p:spPr>
          <a:xfrm>
            <a:off x="3247425" y="1800400"/>
            <a:ext cx="2459149" cy="3099775"/>
          </a:xfrm>
          <a:prstGeom prst="rect">
            <a:avLst/>
          </a:prstGeom>
          <a:noFill/>
          <a:ln>
            <a:noFill/>
          </a:ln>
        </p:spPr>
      </p:pic>
      <p:pic>
        <p:nvPicPr>
          <p:cNvPr id="210" name="Google Shape;210;p34"/>
          <p:cNvPicPr preferRelativeResize="0"/>
          <p:nvPr/>
        </p:nvPicPr>
        <p:blipFill>
          <a:blip r:embed="rId5">
            <a:alphaModFix/>
          </a:blip>
          <a:stretch>
            <a:fillRect/>
          </a:stretch>
        </p:blipFill>
        <p:spPr>
          <a:xfrm>
            <a:off x="5827125" y="1800400"/>
            <a:ext cx="3164476" cy="309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5"/>
          <p:cNvSpPr/>
          <p:nvPr/>
        </p:nvSpPr>
        <p:spPr>
          <a:xfrm>
            <a:off x="-1" y="0"/>
            <a:ext cx="9144000"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35"/>
          <p:cNvSpPr txBox="1"/>
          <p:nvPr>
            <p:ph type="title"/>
          </p:nvPr>
        </p:nvSpPr>
        <p:spPr>
          <a:xfrm>
            <a:off x="173075" y="0"/>
            <a:ext cx="4928400" cy="852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GB" sz="2500">
                <a:solidFill>
                  <a:schemeClr val="lt1"/>
                </a:solidFill>
              </a:rPr>
              <a:t>Is there any relationship between variables?</a:t>
            </a:r>
            <a:endParaRPr sz="2500"/>
          </a:p>
        </p:txBody>
      </p:sp>
      <p:cxnSp>
        <p:nvCxnSpPr>
          <p:cNvPr id="217" name="Google Shape;217;p35"/>
          <p:cNvCxnSpPr/>
          <p:nvPr/>
        </p:nvCxnSpPr>
        <p:spPr>
          <a:xfrm rot="10800000">
            <a:off x="1" y="1519755"/>
            <a:ext cx="4571999" cy="0"/>
          </a:xfrm>
          <a:prstGeom prst="straightConnector1">
            <a:avLst/>
          </a:prstGeom>
          <a:noFill/>
          <a:ln cap="flat" cmpd="sng" w="12700">
            <a:solidFill>
              <a:schemeClr val="accent2"/>
            </a:solidFill>
            <a:prstDash val="solid"/>
            <a:miter lim="800000"/>
            <a:headEnd len="sm" w="sm" type="none"/>
            <a:tailEnd len="sm" w="sm" type="none"/>
          </a:ln>
        </p:spPr>
      </p:cxnSp>
      <p:pic>
        <p:nvPicPr>
          <p:cNvPr id="218" name="Google Shape;218;p35"/>
          <p:cNvPicPr preferRelativeResize="0"/>
          <p:nvPr/>
        </p:nvPicPr>
        <p:blipFill>
          <a:blip r:embed="rId3">
            <a:alphaModFix/>
          </a:blip>
          <a:stretch>
            <a:fillRect/>
          </a:stretch>
        </p:blipFill>
        <p:spPr>
          <a:xfrm>
            <a:off x="4018625" y="712150"/>
            <a:ext cx="4729475" cy="4081050"/>
          </a:xfrm>
          <a:prstGeom prst="rect">
            <a:avLst/>
          </a:prstGeom>
          <a:noFill/>
          <a:ln>
            <a:noFill/>
          </a:ln>
        </p:spPr>
      </p:pic>
      <p:sp>
        <p:nvSpPr>
          <p:cNvPr id="219" name="Google Shape;219;p35"/>
          <p:cNvSpPr txBox="1"/>
          <p:nvPr/>
        </p:nvSpPr>
        <p:spPr>
          <a:xfrm>
            <a:off x="376025" y="1519750"/>
            <a:ext cx="3000000" cy="3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chemeClr val="dk1"/>
                </a:solidFill>
                <a:highlight>
                  <a:srgbClr val="FFFFFF"/>
                </a:highlight>
              </a:rPr>
              <a:t>Yes, there is a strong relation between EVR, euribor, no_emp.</a:t>
            </a:r>
            <a:endParaRPr b="1" sz="1300">
              <a:solidFill>
                <a:schemeClr val="dk1"/>
              </a:solidFill>
              <a:highlight>
                <a:srgbClr val="FFFFFF"/>
              </a:highlight>
            </a:endParaRPr>
          </a:p>
          <a:p>
            <a:pPr indent="0" lvl="0" marL="0" rtl="0" algn="l">
              <a:lnSpc>
                <a:spcPct val="115000"/>
              </a:lnSpc>
              <a:spcBef>
                <a:spcPts val="1400"/>
              </a:spcBef>
              <a:spcAft>
                <a:spcPts val="0"/>
              </a:spcAft>
              <a:buNone/>
            </a:pPr>
            <a:r>
              <a:rPr b="1" lang="en-GB" sz="1300">
                <a:solidFill>
                  <a:schemeClr val="dk1"/>
                </a:solidFill>
                <a:highlight>
                  <a:srgbClr val="FFFFFF"/>
                </a:highlight>
              </a:rPr>
              <a:t>Our variable of interest i.e. 'y_n' appears to have some correlation with EVR, euribor and no_emp.. There also seems to be very strong correlation in EVR, euribor and no_emp with each other.</a:t>
            </a:r>
            <a:endParaRPr b="1" sz="1300">
              <a:solidFill>
                <a:schemeClr val="dk1"/>
              </a:solidFill>
              <a:highlight>
                <a:srgbClr val="FFFFFF"/>
              </a:highlight>
            </a:endParaRPr>
          </a:p>
          <a:p>
            <a:pPr indent="0" lvl="0" marL="0" rtl="0" algn="l">
              <a:lnSpc>
                <a:spcPct val="115000"/>
              </a:lnSpc>
              <a:spcBef>
                <a:spcPts val="1100"/>
              </a:spcBef>
              <a:spcAft>
                <a:spcPts val="0"/>
              </a:spcAft>
              <a:buNone/>
            </a:pPr>
            <a:r>
              <a:rPr b="1" lang="en-GB" sz="1300">
                <a:solidFill>
                  <a:schemeClr val="dk1"/>
                </a:solidFill>
                <a:highlight>
                  <a:srgbClr val="FFFFFF"/>
                </a:highlight>
              </a:rPr>
              <a:t>when euribor is less than 2, EVR is always less than -1. Similarly, when euribor is more than 3, EVR is always more than 0.5</a:t>
            </a:r>
            <a:r>
              <a:rPr b="1" lang="en-GB" sz="1100">
                <a:solidFill>
                  <a:schemeClr val="dk1"/>
                </a:solidFill>
                <a:highlight>
                  <a:srgbClr val="FFFFFF"/>
                </a:highlight>
              </a:rPr>
              <a:t>.</a:t>
            </a:r>
            <a:endParaRPr b="1" sz="1100">
              <a:solidFill>
                <a:schemeClr val="dk1"/>
              </a:solidFill>
              <a:highlight>
                <a:srgbClr val="FFFFFF"/>
              </a:highlight>
            </a:endParaRPr>
          </a:p>
          <a:p>
            <a:pPr indent="0" lvl="0" marL="0" rtl="0" algn="l">
              <a:lnSpc>
                <a:spcPct val="115000"/>
              </a:lnSpc>
              <a:spcBef>
                <a:spcPts val="1400"/>
              </a:spcBef>
              <a:spcAft>
                <a:spcPts val="400"/>
              </a:spcAft>
              <a:buNone/>
            </a:pPr>
            <a:r>
              <a:t/>
            </a:r>
            <a:endParaRPr b="1" sz="13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3" name="Shape 223"/>
        <p:cNvGrpSpPr/>
        <p:nvPr/>
      </p:nvGrpSpPr>
      <p:grpSpPr>
        <a:xfrm>
          <a:off x="0" y="0"/>
          <a:ext cx="0" cy="0"/>
          <a:chOff x="0" y="0"/>
          <a:chExt cx="0" cy="0"/>
        </a:xfrm>
      </p:grpSpPr>
      <p:sp>
        <p:nvSpPr>
          <p:cNvPr id="224" name="Google Shape;224;p36"/>
          <p:cNvSpPr txBox="1"/>
          <p:nvPr>
            <p:ph type="title"/>
          </p:nvPr>
        </p:nvSpPr>
        <p:spPr>
          <a:xfrm>
            <a:off x="241300" y="-322950"/>
            <a:ext cx="8618100" cy="100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b="1" lang="en-GB" sz="2900">
                <a:solidFill>
                  <a:srgbClr val="0C0C0C"/>
                </a:solidFill>
              </a:rPr>
              <a:t>Proportion by campaign calls</a:t>
            </a:r>
            <a:endParaRPr b="1" sz="3500">
              <a:solidFill>
                <a:srgbClr val="0C0C0C"/>
              </a:solidFill>
            </a:endParaRPr>
          </a:p>
        </p:txBody>
      </p:sp>
      <p:sp>
        <p:nvSpPr>
          <p:cNvPr id="225" name="Google Shape;225;p36"/>
          <p:cNvSpPr txBox="1"/>
          <p:nvPr>
            <p:ph idx="1" type="body"/>
          </p:nvPr>
        </p:nvSpPr>
        <p:spPr>
          <a:xfrm>
            <a:off x="241300" y="505125"/>
            <a:ext cx="4067100" cy="11466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None/>
            </a:pPr>
            <a:r>
              <a:rPr lang="en-GB" sz="4600">
                <a:highlight>
                  <a:srgbClr val="FFFFFF"/>
                </a:highlight>
                <a:latin typeface="Arial"/>
                <a:ea typeface="Arial"/>
                <a:cs typeface="Arial"/>
                <a:sym typeface="Arial"/>
              </a:rPr>
              <a:t>Distribution of call duration is heavily concentrated until 400 seconds</a:t>
            </a:r>
            <a:endParaRPr sz="4600">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460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275"/>
              <a:buFont typeface="Arial"/>
              <a:buNone/>
            </a:pPr>
            <a:r>
              <a:rPr lang="en-GB" sz="4600">
                <a:highlight>
                  <a:srgbClr val="FFFFFF"/>
                </a:highlight>
                <a:latin typeface="Arial"/>
                <a:ea typeface="Arial"/>
                <a:cs typeface="Arial"/>
                <a:sym typeface="Arial"/>
              </a:rPr>
              <a:t>Most number of customers say yes to opening the account in very first call. As the number of calls increase, the probability decreases for the customer agreeing to opening the account</a:t>
            </a:r>
            <a:r>
              <a:rPr b="1" lang="en-GB" sz="4600">
                <a:highlight>
                  <a:srgbClr val="FFFFFF"/>
                </a:highlight>
                <a:latin typeface="Arial"/>
                <a:ea typeface="Arial"/>
                <a:cs typeface="Arial"/>
                <a:sym typeface="Arial"/>
              </a:rPr>
              <a:t>.</a:t>
            </a:r>
            <a:endParaRPr b="1" sz="4600">
              <a:highlight>
                <a:srgbClr val="FFFFFF"/>
              </a:highlight>
              <a:latin typeface="Arial"/>
              <a:ea typeface="Arial"/>
              <a:cs typeface="Arial"/>
              <a:sym typeface="Arial"/>
            </a:endParaRPr>
          </a:p>
          <a:p>
            <a:pPr indent="0" lvl="0" marL="0" rtl="0" algn="l">
              <a:lnSpc>
                <a:spcPct val="90000"/>
              </a:lnSpc>
              <a:spcBef>
                <a:spcPts val="200"/>
              </a:spcBef>
              <a:spcAft>
                <a:spcPts val="0"/>
              </a:spcAft>
              <a:buNone/>
            </a:pPr>
            <a:r>
              <a:t/>
            </a:r>
            <a:endParaRPr sz="1050">
              <a:highlight>
                <a:srgbClr val="FFFFFF"/>
              </a:highlight>
              <a:latin typeface="Arial"/>
              <a:ea typeface="Arial"/>
              <a:cs typeface="Arial"/>
              <a:sym typeface="Arial"/>
            </a:endParaRPr>
          </a:p>
        </p:txBody>
      </p:sp>
      <p:pic>
        <p:nvPicPr>
          <p:cNvPr id="226" name="Google Shape;226;p36"/>
          <p:cNvPicPr preferRelativeResize="0"/>
          <p:nvPr/>
        </p:nvPicPr>
        <p:blipFill>
          <a:blip r:embed="rId3">
            <a:alphaModFix/>
          </a:blip>
          <a:stretch>
            <a:fillRect/>
          </a:stretch>
        </p:blipFill>
        <p:spPr>
          <a:xfrm>
            <a:off x="4257475" y="1266325"/>
            <a:ext cx="4806900" cy="3654250"/>
          </a:xfrm>
          <a:prstGeom prst="rect">
            <a:avLst/>
          </a:prstGeom>
          <a:noFill/>
          <a:ln>
            <a:noFill/>
          </a:ln>
        </p:spPr>
      </p:pic>
      <p:pic>
        <p:nvPicPr>
          <p:cNvPr id="227" name="Google Shape;227;p36"/>
          <p:cNvPicPr preferRelativeResize="0"/>
          <p:nvPr/>
        </p:nvPicPr>
        <p:blipFill>
          <a:blip r:embed="rId4">
            <a:alphaModFix/>
          </a:blip>
          <a:stretch>
            <a:fillRect/>
          </a:stretch>
        </p:blipFill>
        <p:spPr>
          <a:xfrm>
            <a:off x="72275" y="1779050"/>
            <a:ext cx="4067175" cy="314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1" name="Shape 231"/>
        <p:cNvGrpSpPr/>
        <p:nvPr/>
      </p:nvGrpSpPr>
      <p:grpSpPr>
        <a:xfrm>
          <a:off x="0" y="0"/>
          <a:ext cx="0" cy="0"/>
          <a:chOff x="0" y="0"/>
          <a:chExt cx="0" cy="0"/>
        </a:xfrm>
      </p:grpSpPr>
      <p:sp>
        <p:nvSpPr>
          <p:cNvPr id="232" name="Google Shape;232;p37"/>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7"/>
          <p:cNvSpPr/>
          <p:nvPr/>
        </p:nvSpPr>
        <p:spPr>
          <a:xfrm>
            <a:off x="0" y="0"/>
            <a:ext cx="3520274" cy="5143500"/>
          </a:xfrm>
          <a:custGeom>
            <a:rect b="b" l="l" r="r" t="t"/>
            <a:pathLst>
              <a:path extrusionOk="0" h="6858000" w="4693698">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37"/>
          <p:cNvSpPr/>
          <p:nvPr/>
        </p:nvSpPr>
        <p:spPr>
          <a:xfrm flipH="1">
            <a:off x="0" y="0"/>
            <a:ext cx="3628557" cy="5143500"/>
          </a:xfrm>
          <a:custGeom>
            <a:rect b="b" l="l" r="r" t="t"/>
            <a:pathLst>
              <a:path extrusionOk="0" h="6858000" w="4838076">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7"/>
          <p:cNvSpPr txBox="1"/>
          <p:nvPr>
            <p:ph type="title"/>
          </p:nvPr>
        </p:nvSpPr>
        <p:spPr>
          <a:xfrm>
            <a:off x="573788" y="496800"/>
            <a:ext cx="2538000" cy="111909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2600"/>
              <a:buFont typeface="Calibri"/>
              <a:buNone/>
            </a:pPr>
            <a:r>
              <a:rPr lang="en-GB" sz="2600">
                <a:solidFill>
                  <a:schemeClr val="lt1"/>
                </a:solidFill>
              </a:rPr>
              <a:t>Age with euribor&lt;2</a:t>
            </a:r>
            <a:endParaRPr/>
          </a:p>
        </p:txBody>
      </p:sp>
      <p:sp>
        <p:nvSpPr>
          <p:cNvPr id="236" name="Google Shape;236;p37"/>
          <p:cNvSpPr txBox="1"/>
          <p:nvPr>
            <p:ph idx="1" type="body"/>
          </p:nvPr>
        </p:nvSpPr>
        <p:spPr>
          <a:xfrm>
            <a:off x="164975" y="1714500"/>
            <a:ext cx="3073500" cy="3249300"/>
          </a:xfrm>
          <a:prstGeom prst="rect">
            <a:avLst/>
          </a:prstGeom>
          <a:noFill/>
          <a:ln>
            <a:noFill/>
          </a:ln>
        </p:spPr>
        <p:txBody>
          <a:bodyPr anchorCtr="0" anchor="t" bIns="34275" lIns="68575" spcFirstLastPara="1" rIns="68575" wrap="square" tIns="34275">
            <a:noAutofit/>
          </a:bodyPr>
          <a:lstStyle/>
          <a:p>
            <a:pPr indent="0" lvl="0" marL="0" rtl="0" algn="l">
              <a:lnSpc>
                <a:spcPct val="105000"/>
              </a:lnSpc>
              <a:spcBef>
                <a:spcPts val="1100"/>
              </a:spcBef>
              <a:spcAft>
                <a:spcPts val="0"/>
              </a:spcAft>
              <a:buNone/>
            </a:pPr>
            <a:r>
              <a:rPr b="1" lang="en-GB" sz="1200">
                <a:highlight>
                  <a:srgbClr val="FFFFFF"/>
                </a:highlight>
                <a:latin typeface="Arial"/>
                <a:ea typeface="Arial"/>
                <a:cs typeface="Arial"/>
                <a:sym typeface="Arial"/>
              </a:rPr>
              <a:t>In Pie Chart we see that When EVR &lt; -1 and euribor &lt; 2, 24.46% of people agree to opening term deposit. That's a very large ratio and can certainly help to approach customers</a:t>
            </a:r>
            <a:endParaRPr sz="1700">
              <a:solidFill>
                <a:schemeClr val="lt1"/>
              </a:solidFill>
            </a:endParaRPr>
          </a:p>
          <a:p>
            <a:pPr indent="0" lvl="0" marL="0" rtl="0" algn="l">
              <a:lnSpc>
                <a:spcPct val="105000"/>
              </a:lnSpc>
              <a:spcBef>
                <a:spcPts val="1100"/>
              </a:spcBef>
              <a:spcAft>
                <a:spcPts val="0"/>
              </a:spcAft>
              <a:buClr>
                <a:schemeClr val="dk1"/>
              </a:buClr>
              <a:buSzPts val="1100"/>
              <a:buFont typeface="Arial"/>
              <a:buNone/>
            </a:pPr>
            <a:r>
              <a:rPr b="1" lang="en-GB" sz="1200">
                <a:highlight>
                  <a:srgbClr val="FFFFFF"/>
                </a:highlight>
                <a:latin typeface="Arial"/>
                <a:ea typeface="Arial"/>
                <a:cs typeface="Arial"/>
                <a:sym typeface="Arial"/>
              </a:rPr>
              <a:t>When we compare this bar chart  with overall data trend, there are some considerable changes. We see that clients upto 60 years of age, open considerably higher percentage of term deposits when euribor 3 month rate is less than 2. However, clients with more than 60 years of age, follow almost the same trend as in overall data</a:t>
            </a:r>
            <a:endParaRPr b="1" sz="1200">
              <a:highlight>
                <a:srgbClr val="FFFFFF"/>
              </a:highlight>
              <a:latin typeface="Arial"/>
              <a:ea typeface="Arial"/>
              <a:cs typeface="Arial"/>
              <a:sym typeface="Arial"/>
            </a:endParaRPr>
          </a:p>
          <a:p>
            <a:pPr indent="0" lvl="0" marL="177800" rtl="0" algn="l">
              <a:lnSpc>
                <a:spcPct val="80000"/>
              </a:lnSpc>
              <a:spcBef>
                <a:spcPts val="800"/>
              </a:spcBef>
              <a:spcAft>
                <a:spcPts val="0"/>
              </a:spcAft>
              <a:buNone/>
            </a:pPr>
            <a:r>
              <a:t/>
            </a:r>
            <a:endParaRPr sz="1600">
              <a:solidFill>
                <a:schemeClr val="lt1"/>
              </a:solidFill>
            </a:endParaRPr>
          </a:p>
        </p:txBody>
      </p:sp>
      <p:pic>
        <p:nvPicPr>
          <p:cNvPr id="237" name="Google Shape;237;p37"/>
          <p:cNvPicPr preferRelativeResize="0"/>
          <p:nvPr/>
        </p:nvPicPr>
        <p:blipFill>
          <a:blip r:embed="rId3">
            <a:alphaModFix/>
          </a:blip>
          <a:stretch>
            <a:fillRect/>
          </a:stretch>
        </p:blipFill>
        <p:spPr>
          <a:xfrm>
            <a:off x="4255325" y="2001975"/>
            <a:ext cx="4781550" cy="3062550"/>
          </a:xfrm>
          <a:prstGeom prst="rect">
            <a:avLst/>
          </a:prstGeom>
          <a:noFill/>
          <a:ln>
            <a:noFill/>
          </a:ln>
        </p:spPr>
      </p:pic>
      <p:pic>
        <p:nvPicPr>
          <p:cNvPr id="238" name="Google Shape;238;p37"/>
          <p:cNvPicPr preferRelativeResize="0"/>
          <p:nvPr/>
        </p:nvPicPr>
        <p:blipFill>
          <a:blip r:embed="rId4">
            <a:alphaModFix/>
          </a:blip>
          <a:stretch>
            <a:fillRect/>
          </a:stretch>
        </p:blipFill>
        <p:spPr>
          <a:xfrm>
            <a:off x="5722475" y="92949"/>
            <a:ext cx="2619100" cy="17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2" name="Shape 242"/>
        <p:cNvGrpSpPr/>
        <p:nvPr/>
      </p:nvGrpSpPr>
      <p:grpSpPr>
        <a:xfrm>
          <a:off x="0" y="0"/>
          <a:ext cx="0" cy="0"/>
          <a:chOff x="0" y="0"/>
          <a:chExt cx="0" cy="0"/>
        </a:xfrm>
      </p:grpSpPr>
      <p:sp>
        <p:nvSpPr>
          <p:cNvPr id="243" name="Google Shape;243;p38"/>
          <p:cNvSpPr/>
          <p:nvPr/>
        </p:nvSpPr>
        <p:spPr>
          <a:xfrm>
            <a:off x="252288" y="227693"/>
            <a:ext cx="3250692" cy="4422557"/>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8"/>
          <p:cNvSpPr txBox="1"/>
          <p:nvPr>
            <p:ph type="title"/>
          </p:nvPr>
        </p:nvSpPr>
        <p:spPr>
          <a:xfrm>
            <a:off x="445770" y="480197"/>
            <a:ext cx="2866644" cy="100873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Calibri"/>
              <a:buNone/>
            </a:pPr>
            <a:r>
              <a:rPr lang="en-GB" sz="2700">
                <a:solidFill>
                  <a:schemeClr val="lt1"/>
                </a:solidFill>
              </a:rPr>
              <a:t>Success ratio with education &amp; job</a:t>
            </a:r>
            <a:endParaRPr/>
          </a:p>
        </p:txBody>
      </p:sp>
      <p:cxnSp>
        <p:nvCxnSpPr>
          <p:cNvPr id="245" name="Google Shape;245;p38"/>
          <p:cNvCxnSpPr/>
          <p:nvPr/>
        </p:nvCxnSpPr>
        <p:spPr>
          <a:xfrm>
            <a:off x="528066" y="1538015"/>
            <a:ext cx="2763774" cy="0"/>
          </a:xfrm>
          <a:prstGeom prst="straightConnector1">
            <a:avLst/>
          </a:prstGeom>
          <a:noFill/>
          <a:ln cap="flat" cmpd="sng" w="22225">
            <a:solidFill>
              <a:srgbClr val="E7E6E6"/>
            </a:solidFill>
            <a:prstDash val="solid"/>
            <a:miter lim="800000"/>
            <a:headEnd len="sm" w="sm" type="none"/>
            <a:tailEnd len="sm" w="sm" type="none"/>
          </a:ln>
        </p:spPr>
      </p:cxnSp>
      <p:sp>
        <p:nvSpPr>
          <p:cNvPr id="246" name="Google Shape;246;p38"/>
          <p:cNvSpPr txBox="1"/>
          <p:nvPr>
            <p:ph idx="1" type="body"/>
          </p:nvPr>
        </p:nvSpPr>
        <p:spPr>
          <a:xfrm>
            <a:off x="445207" y="1591322"/>
            <a:ext cx="2866644" cy="2829757"/>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n-GB" sz="1350">
                <a:highlight>
                  <a:srgbClr val="FFFFFF"/>
                </a:highlight>
                <a:latin typeface="Arial"/>
                <a:ea typeface="Arial"/>
                <a:cs typeface="Arial"/>
                <a:sym typeface="Arial"/>
              </a:rPr>
              <a:t>Generally looking at the heatmap, we see that students, technician, retired and unemployed clients are more likely to open term deposit. Also clients who have studied at university, prodessional course and basic 4y. Clients with unknown educational background are most likely to open term deposit</a:t>
            </a:r>
            <a:endParaRPr sz="2400"/>
          </a:p>
        </p:txBody>
      </p:sp>
      <p:pic>
        <p:nvPicPr>
          <p:cNvPr id="247" name="Google Shape;247;p38"/>
          <p:cNvPicPr preferRelativeResize="0"/>
          <p:nvPr/>
        </p:nvPicPr>
        <p:blipFill>
          <a:blip r:embed="rId3">
            <a:alphaModFix/>
          </a:blip>
          <a:stretch>
            <a:fillRect/>
          </a:stretch>
        </p:blipFill>
        <p:spPr>
          <a:xfrm>
            <a:off x="3655380" y="152400"/>
            <a:ext cx="5336220" cy="44136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sp>
        <p:nvSpPr>
          <p:cNvPr id="252" name="Google Shape;252;p3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39"/>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39"/>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Exploratory Data Analysis (EDA) Summary</a:t>
            </a:r>
            <a:endParaRPr/>
          </a:p>
        </p:txBody>
      </p:sp>
      <p:sp>
        <p:nvSpPr>
          <p:cNvPr id="255" name="Google Shape;255;p39"/>
          <p:cNvSpPr txBox="1"/>
          <p:nvPr>
            <p:ph idx="1" type="body"/>
          </p:nvPr>
        </p:nvSpPr>
        <p:spPr>
          <a:xfrm>
            <a:off x="628650" y="1760550"/>
            <a:ext cx="7886700" cy="3267000"/>
          </a:xfrm>
          <a:prstGeom prst="rect">
            <a:avLst/>
          </a:prstGeom>
          <a:noFill/>
          <a:ln>
            <a:noFill/>
          </a:ln>
        </p:spPr>
        <p:txBody>
          <a:bodyPr anchorCtr="0" anchor="t" bIns="34275" lIns="68575" spcFirstLastPara="1" rIns="68575" wrap="square" tIns="34275">
            <a:normAutofit lnSpcReduction="10000"/>
          </a:bodyPr>
          <a:lstStyle/>
          <a:p>
            <a:pPr indent="-184150" lvl="0" marL="177800" rtl="0" algn="l">
              <a:lnSpc>
                <a:spcPct val="90000"/>
              </a:lnSpc>
              <a:spcBef>
                <a:spcPts val="0"/>
              </a:spcBef>
              <a:spcAft>
                <a:spcPts val="0"/>
              </a:spcAft>
              <a:buClr>
                <a:schemeClr val="lt1"/>
              </a:buClr>
              <a:buSzPts val="1700"/>
              <a:buChar char="•"/>
            </a:pPr>
            <a:r>
              <a:rPr lang="en-GB" sz="1700">
                <a:solidFill>
                  <a:schemeClr val="lt1"/>
                </a:solidFill>
              </a:rPr>
              <a:t>Our variable of interest i.e. 'y_n' appears to have some correlation with EVR, euribor and no_emp.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Approximately 32% of students and 25% of retirees say 'yes' to open deposit account with the bank.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Singles open more accounts when compared to divorced or married clients.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65% of the people who agreed with the previous campaign agreed with this campaign as well. That is a very significant number and certainly could be used by the sales team to select target customers.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Although most clients fall in the age range of 25-60, they are the ones who are least likely to open an account. * Success rate for the calls is more for clients above 60 years of age.  </a:t>
            </a:r>
            <a:endParaRPr sz="1700">
              <a:solidFill>
                <a:schemeClr val="lt1"/>
              </a:solidFill>
            </a:endParaRPr>
          </a:p>
          <a:p>
            <a:pPr indent="-184150" lvl="0" marL="177800" rtl="0" algn="l">
              <a:lnSpc>
                <a:spcPct val="90000"/>
              </a:lnSpc>
              <a:spcBef>
                <a:spcPts val="0"/>
              </a:spcBef>
              <a:spcAft>
                <a:spcPts val="0"/>
              </a:spcAft>
              <a:buClr>
                <a:schemeClr val="lt1"/>
              </a:buClr>
              <a:buSzPts val="1700"/>
              <a:buChar char="•"/>
            </a:pPr>
            <a:r>
              <a:rPr lang="en-GB" sz="1700">
                <a:solidFill>
                  <a:schemeClr val="lt1"/>
                </a:solidFill>
              </a:rPr>
              <a:t>Most customers say yes to open the account on the very first call. As the number of calls increases, the probability decreases for the customer agreeing to open the account. In fact, the probability is almost zero after 26 calls. The probability after 11 calls is less than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 name="Shape 259"/>
        <p:cNvGrpSpPr/>
        <p:nvPr/>
      </p:nvGrpSpPr>
      <p:grpSpPr>
        <a:xfrm>
          <a:off x="0" y="0"/>
          <a:ext cx="0" cy="0"/>
          <a:chOff x="0" y="0"/>
          <a:chExt cx="0" cy="0"/>
        </a:xfrm>
      </p:grpSpPr>
      <p:sp>
        <p:nvSpPr>
          <p:cNvPr id="260" name="Google Shape;260;p40"/>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40"/>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40"/>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Recommendations</a:t>
            </a:r>
            <a:endParaRPr/>
          </a:p>
        </p:txBody>
      </p:sp>
      <p:sp>
        <p:nvSpPr>
          <p:cNvPr id="263" name="Google Shape;263;p40"/>
          <p:cNvSpPr txBox="1"/>
          <p:nvPr>
            <p:ph idx="1" type="body"/>
          </p:nvPr>
        </p:nvSpPr>
        <p:spPr>
          <a:xfrm>
            <a:off x="627525" y="1826825"/>
            <a:ext cx="7886700" cy="3471600"/>
          </a:xfrm>
          <a:prstGeom prst="rect">
            <a:avLst/>
          </a:prstGeom>
          <a:noFill/>
          <a:ln>
            <a:noFill/>
          </a:ln>
        </p:spPr>
        <p:txBody>
          <a:bodyPr anchorCtr="0" anchor="t" bIns="34275" lIns="68575" spcFirstLastPara="1" rIns="68575" wrap="square" tIns="34275">
            <a:normAutofit fontScale="47500" lnSpcReduction="20000"/>
          </a:bodyPr>
          <a:lstStyle/>
          <a:p>
            <a:pPr indent="-332098" lvl="0" marL="457200" rtl="0" algn="l">
              <a:lnSpc>
                <a:spcPct val="90000"/>
              </a:lnSpc>
              <a:spcBef>
                <a:spcPts val="800"/>
              </a:spcBef>
              <a:spcAft>
                <a:spcPts val="0"/>
              </a:spcAft>
              <a:buClr>
                <a:srgbClr val="FFFFFF"/>
              </a:buClr>
              <a:buSzPct val="100000"/>
              <a:buChar char="●"/>
            </a:pPr>
            <a:r>
              <a:rPr b="1" lang="en-GB" sz="3431">
                <a:solidFill>
                  <a:srgbClr val="FFFFFF"/>
                </a:solidFill>
              </a:rPr>
              <a:t>Those Retired are more likely to buy a policy than others</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Those who are between the ages of 20-50 are more likely those who bought the policy and also there are those above 70 also have opted for the policy.</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Those Married are more likely to buy between the age of 60 – 80.</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When the Euribor 3-month rate is less than 2, clients under the age of 60 are twice more likely to open a term deposit.</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We should notice that bank called only half the number of customers when Euribor was less than 2 as compared to otherwise. So, we should target to call more customers during this period for a better success rate.</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In overall data, students and retirees are much more likely to open term deposits. 45% of clients above 60 years of age agreed to open term deposits. But we have only 2.5% of customers in this range.</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It is recommended to include more students, retirees, and clients older than 60 years of age to get a better success rate in the overall dataset.</a:t>
            </a:r>
            <a:endParaRPr b="1" sz="3431">
              <a:solidFill>
                <a:srgbClr val="FFFFFF"/>
              </a:solidFill>
            </a:endParaRPr>
          </a:p>
          <a:p>
            <a:pPr indent="-332098" lvl="0" marL="457200" rtl="0" algn="l">
              <a:lnSpc>
                <a:spcPct val="90000"/>
              </a:lnSpc>
              <a:spcBef>
                <a:spcPts val="0"/>
              </a:spcBef>
              <a:spcAft>
                <a:spcPts val="0"/>
              </a:spcAft>
              <a:buClr>
                <a:srgbClr val="FFFFFF"/>
              </a:buClr>
              <a:buSzPct val="100000"/>
              <a:buChar char="●"/>
            </a:pPr>
            <a:r>
              <a:rPr b="1" lang="en-GB" sz="3431">
                <a:solidFill>
                  <a:srgbClr val="FFFFFF"/>
                </a:solidFill>
              </a:rPr>
              <a:t>Clients for whom previous campaign outcome was successful, agreed to 65% of the calls. This is a significant figure and can be used to target customers in further campaigns</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ct val="100000"/>
              <a:buNone/>
            </a:pPr>
            <a:r>
              <a:t/>
            </a:r>
            <a:endParaRPr sz="17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41"/>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41"/>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41"/>
          <p:cNvSpPr txBox="1"/>
          <p:nvPr>
            <p:ph type="title"/>
          </p:nvPr>
        </p:nvSpPr>
        <p:spPr>
          <a:xfrm>
            <a:off x="628650" y="300916"/>
            <a:ext cx="7886700" cy="101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Recommendation Models</a:t>
            </a:r>
            <a:endParaRPr/>
          </a:p>
        </p:txBody>
      </p:sp>
      <p:sp>
        <p:nvSpPr>
          <p:cNvPr id="271" name="Google Shape;271;p41"/>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fontScale="40000" lnSpcReduction="10000"/>
          </a:bodyPr>
          <a:lstStyle/>
          <a:p>
            <a:pPr indent="0" lvl="0" marL="457200" rtl="0" algn="l">
              <a:lnSpc>
                <a:spcPct val="90000"/>
              </a:lnSpc>
              <a:spcBef>
                <a:spcPts val="800"/>
              </a:spcBef>
              <a:spcAft>
                <a:spcPts val="0"/>
              </a:spcAft>
              <a:buClr>
                <a:schemeClr val="dk1"/>
              </a:buClr>
              <a:buSzPts val="440"/>
              <a:buFont typeface="Arial"/>
              <a:buNone/>
            </a:pPr>
            <a:r>
              <a:rPr b="1" lang="en-GB" sz="5081">
                <a:solidFill>
                  <a:srgbClr val="FFFFFF"/>
                </a:solidFill>
              </a:rPr>
              <a:t>The data is related with direct marketing campaigns of a Portuguese banking institution The </a:t>
            </a:r>
            <a:r>
              <a:rPr b="1" lang="en-GB" sz="5481">
                <a:solidFill>
                  <a:srgbClr val="FFFFFF"/>
                </a:solidFill>
              </a:rPr>
              <a:t>marketing campaigns were based on phone calls Often, more than one contact to the same client was required, in order to access the product</a:t>
            </a:r>
            <a:endParaRPr b="1" sz="4681">
              <a:solidFill>
                <a:srgbClr val="FFFFFF"/>
              </a:solidFill>
            </a:endParaRPr>
          </a:p>
          <a:p>
            <a:pPr indent="0" lvl="0" marL="457200" rtl="0" algn="l">
              <a:lnSpc>
                <a:spcPct val="90000"/>
              </a:lnSpc>
              <a:spcBef>
                <a:spcPts val="800"/>
              </a:spcBef>
              <a:spcAft>
                <a:spcPts val="0"/>
              </a:spcAft>
              <a:buClr>
                <a:schemeClr val="dk1"/>
              </a:buClr>
              <a:buSzPts val="440"/>
              <a:buFont typeface="Arial"/>
              <a:buNone/>
            </a:pPr>
            <a:r>
              <a:rPr b="1" lang="en-GB" sz="4681">
                <a:solidFill>
                  <a:srgbClr val="FFFFFF"/>
                </a:solidFill>
              </a:rPr>
              <a:t>The following are the recommended models that may be applied to the data</a:t>
            </a:r>
            <a:endParaRPr b="1" sz="4681">
              <a:solidFill>
                <a:srgbClr val="FFFFFF"/>
              </a:solidFill>
            </a:endParaRPr>
          </a:p>
          <a:p>
            <a:pPr indent="-366556" lvl="0" marL="457200" rtl="0" algn="l">
              <a:lnSpc>
                <a:spcPct val="90000"/>
              </a:lnSpc>
              <a:spcBef>
                <a:spcPts val="800"/>
              </a:spcBef>
              <a:spcAft>
                <a:spcPts val="0"/>
              </a:spcAft>
              <a:buClr>
                <a:srgbClr val="FFFFFF"/>
              </a:buClr>
              <a:buSzPct val="100000"/>
              <a:buChar char="●"/>
            </a:pPr>
            <a:r>
              <a:rPr b="1" lang="en-GB" sz="5431">
                <a:solidFill>
                  <a:srgbClr val="FFFFFF"/>
                </a:solidFill>
              </a:rPr>
              <a:t>Decision tree classifier</a:t>
            </a:r>
            <a:endParaRPr b="1" sz="5431">
              <a:solidFill>
                <a:srgbClr val="FFFFFF"/>
              </a:solidFill>
            </a:endParaRPr>
          </a:p>
          <a:p>
            <a:pPr indent="-366556" lvl="0" marL="457200" rtl="0" algn="l">
              <a:lnSpc>
                <a:spcPct val="90000"/>
              </a:lnSpc>
              <a:spcBef>
                <a:spcPts val="0"/>
              </a:spcBef>
              <a:spcAft>
                <a:spcPts val="0"/>
              </a:spcAft>
              <a:buClr>
                <a:srgbClr val="FFFFFF"/>
              </a:buClr>
              <a:buSzPct val="100000"/>
              <a:buChar char="●"/>
            </a:pPr>
            <a:r>
              <a:rPr b="1" lang="en-GB" sz="5431">
                <a:solidFill>
                  <a:srgbClr val="FFFFFF"/>
                </a:solidFill>
              </a:rPr>
              <a:t>Random Forest classifier</a:t>
            </a:r>
            <a:endParaRPr b="1" sz="5431">
              <a:solidFill>
                <a:srgbClr val="FFFFFF"/>
              </a:solidFill>
            </a:endParaRPr>
          </a:p>
          <a:p>
            <a:pPr indent="-366556" lvl="0" marL="457200" rtl="0" algn="l">
              <a:lnSpc>
                <a:spcPct val="90000"/>
              </a:lnSpc>
              <a:spcBef>
                <a:spcPts val="0"/>
              </a:spcBef>
              <a:spcAft>
                <a:spcPts val="0"/>
              </a:spcAft>
              <a:buClr>
                <a:srgbClr val="FFFFFF"/>
              </a:buClr>
              <a:buSzPct val="100000"/>
              <a:buChar char="●"/>
            </a:pPr>
            <a:r>
              <a:rPr b="1" lang="en-GB" sz="5431">
                <a:solidFill>
                  <a:srgbClr val="FFFFFF"/>
                </a:solidFill>
              </a:rPr>
              <a:t>Support Vector classifier</a:t>
            </a:r>
            <a:endParaRPr b="1" sz="5431">
              <a:solidFill>
                <a:srgbClr val="FFFFFF"/>
              </a:solidFill>
            </a:endParaRPr>
          </a:p>
          <a:p>
            <a:pPr indent="-366556" lvl="0" marL="457200" rtl="0" algn="l">
              <a:lnSpc>
                <a:spcPct val="90000"/>
              </a:lnSpc>
              <a:spcBef>
                <a:spcPts val="0"/>
              </a:spcBef>
              <a:spcAft>
                <a:spcPts val="0"/>
              </a:spcAft>
              <a:buClr>
                <a:srgbClr val="FFFFFF"/>
              </a:buClr>
              <a:buSzPct val="100000"/>
              <a:buChar char="●"/>
            </a:pPr>
            <a:r>
              <a:rPr b="1" lang="en-GB" sz="5431">
                <a:solidFill>
                  <a:srgbClr val="FFFFFF"/>
                </a:solidFill>
              </a:rPr>
              <a:t>Logistic Regression</a:t>
            </a:r>
            <a:endParaRPr b="1" sz="5431">
              <a:solidFill>
                <a:srgbClr val="FFFFFF"/>
              </a:solidFill>
            </a:endParaRPr>
          </a:p>
          <a:p>
            <a:pPr indent="0" lvl="0" marL="457200" rtl="0" algn="l">
              <a:lnSpc>
                <a:spcPct val="90000"/>
              </a:lnSpc>
              <a:spcBef>
                <a:spcPts val="800"/>
              </a:spcBef>
              <a:spcAft>
                <a:spcPts val="0"/>
              </a:spcAft>
              <a:buNone/>
            </a:pPr>
            <a:r>
              <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ct val="100000"/>
              <a:buNone/>
            </a:pPr>
            <a:r>
              <a:t/>
            </a:r>
            <a:endParaRPr sz="17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 name="Shape 275"/>
        <p:cNvGrpSpPr/>
        <p:nvPr/>
      </p:nvGrpSpPr>
      <p:grpSpPr>
        <a:xfrm>
          <a:off x="0" y="0"/>
          <a:ext cx="0" cy="0"/>
          <a:chOff x="0" y="0"/>
          <a:chExt cx="0" cy="0"/>
        </a:xfrm>
      </p:grpSpPr>
      <p:sp>
        <p:nvSpPr>
          <p:cNvPr id="276" name="Google Shape;276;p42"/>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2"/>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42"/>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3600"/>
              <a:buFont typeface="Calibri"/>
              <a:buNone/>
            </a:pPr>
            <a:r>
              <a:rPr lang="en-GB" sz="3600">
                <a:solidFill>
                  <a:schemeClr val="lt1"/>
                </a:solidFill>
              </a:rPr>
              <a:t>            </a:t>
            </a:r>
            <a:r>
              <a:rPr lang="en-GB" sz="4000">
                <a:solidFill>
                  <a:schemeClr val="lt1"/>
                </a:solidFill>
              </a:rPr>
              <a:t>Machine Learning Models</a:t>
            </a:r>
            <a:endParaRPr sz="3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43"/>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3"/>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43"/>
          <p:cNvSpPr txBox="1"/>
          <p:nvPr>
            <p:ph type="title"/>
          </p:nvPr>
        </p:nvSpPr>
        <p:spPr>
          <a:xfrm>
            <a:off x="0" y="-9"/>
            <a:ext cx="7886700" cy="101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Logistic Regression </a:t>
            </a:r>
            <a:r>
              <a:rPr lang="en-GB" sz="3600">
                <a:solidFill>
                  <a:srgbClr val="FFFFFF"/>
                </a:solidFill>
              </a:rPr>
              <a:t>Models</a:t>
            </a:r>
            <a:endParaRPr/>
          </a:p>
        </p:txBody>
      </p:sp>
      <p:sp>
        <p:nvSpPr>
          <p:cNvPr id="286" name="Google Shape;286;p43"/>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a:bodyPr>
          <a:lstStyle/>
          <a:p>
            <a:pPr indent="0" lvl="0" marL="914400" rtl="0" algn="l">
              <a:lnSpc>
                <a:spcPct val="90000"/>
              </a:lnSpc>
              <a:spcBef>
                <a:spcPts val="800"/>
              </a:spcBef>
              <a:spcAft>
                <a:spcPts val="0"/>
              </a:spcAft>
              <a:buNone/>
            </a:pPr>
            <a:r>
              <a:t/>
            </a:r>
            <a:endParaRPr b="1" sz="5431">
              <a:solidFill>
                <a:srgbClr val="FFFFFF"/>
              </a:solidFill>
            </a:endParaRPr>
          </a:p>
          <a:p>
            <a:pPr indent="0" lvl="0" marL="457200" rtl="0" algn="l">
              <a:lnSpc>
                <a:spcPct val="90000"/>
              </a:lnSpc>
              <a:spcBef>
                <a:spcPts val="800"/>
              </a:spcBef>
              <a:spcAft>
                <a:spcPts val="0"/>
              </a:spcAft>
              <a:buNone/>
            </a:pPr>
            <a:r>
              <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ts val="1700"/>
              <a:buNone/>
            </a:pPr>
            <a:r>
              <a:t/>
            </a:r>
            <a:endParaRPr sz="1700">
              <a:solidFill>
                <a:srgbClr val="FFFFFF"/>
              </a:solidFill>
            </a:endParaRPr>
          </a:p>
        </p:txBody>
      </p:sp>
      <p:pic>
        <p:nvPicPr>
          <p:cNvPr id="287" name="Google Shape;287;p43"/>
          <p:cNvPicPr preferRelativeResize="0"/>
          <p:nvPr/>
        </p:nvPicPr>
        <p:blipFill>
          <a:blip r:embed="rId3">
            <a:alphaModFix/>
          </a:blip>
          <a:stretch>
            <a:fillRect/>
          </a:stretch>
        </p:blipFill>
        <p:spPr>
          <a:xfrm>
            <a:off x="277200" y="835825"/>
            <a:ext cx="5349749" cy="46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GB"/>
            </a:br>
            <a:br>
              <a:rPr lang="en-GB"/>
            </a:br>
            <a:br>
              <a:rPr lang="en-GB"/>
            </a:br>
            <a:r>
              <a:rPr b="1" lang="en-GB">
                <a:solidFill>
                  <a:srgbClr val="FF6600"/>
                </a:solidFill>
              </a:rPr>
              <a:t>Table of Content</a:t>
            </a:r>
            <a:endParaRPr/>
          </a:p>
        </p:txBody>
      </p:sp>
      <p:sp>
        <p:nvSpPr>
          <p:cNvPr id="137" name="Google Shape;137;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lnSpcReduction="10000"/>
          </a:bodyPr>
          <a:lstStyle/>
          <a:p>
            <a:pPr indent="0" lvl="0" marL="0" rtl="0" algn="just">
              <a:lnSpc>
                <a:spcPct val="90000"/>
              </a:lnSpc>
              <a:spcBef>
                <a:spcPts val="0"/>
              </a:spcBef>
              <a:spcAft>
                <a:spcPts val="0"/>
              </a:spcAft>
              <a:buClr>
                <a:schemeClr val="dk1"/>
              </a:buClr>
              <a:buSzPts val="1100"/>
              <a:buNone/>
            </a:pPr>
            <a:r>
              <a:t/>
            </a:r>
            <a:endParaRPr sz="1100">
              <a:solidFill>
                <a:srgbClr val="FF6600"/>
              </a:solidFill>
            </a:endParaRPr>
          </a:p>
          <a:p>
            <a:pPr indent="0" lvl="0" marL="0" rtl="0" algn="just">
              <a:lnSpc>
                <a:spcPct val="90000"/>
              </a:lnSpc>
              <a:spcBef>
                <a:spcPts val="800"/>
              </a:spcBef>
              <a:spcAft>
                <a:spcPts val="0"/>
              </a:spcAft>
              <a:buClr>
                <a:schemeClr val="dk1"/>
              </a:buClr>
              <a:buSzPts val="1100"/>
              <a:buNone/>
            </a:pPr>
            <a:r>
              <a:t/>
            </a:r>
            <a:endParaRPr sz="1100">
              <a:solidFill>
                <a:srgbClr val="FF6600"/>
              </a:solidFill>
            </a:endParaRPr>
          </a:p>
          <a:p>
            <a:pPr indent="0" lvl="0" marL="0" rtl="0" algn="just">
              <a:lnSpc>
                <a:spcPct val="90000"/>
              </a:lnSpc>
              <a:spcBef>
                <a:spcPts val="800"/>
              </a:spcBef>
              <a:spcAft>
                <a:spcPts val="0"/>
              </a:spcAft>
              <a:buClr>
                <a:srgbClr val="FF6600"/>
              </a:buClr>
              <a:buSzPts val="2100"/>
              <a:buNone/>
            </a:pPr>
            <a:r>
              <a:rPr lang="en-GB" sz="2100">
                <a:solidFill>
                  <a:srgbClr val="FF6600"/>
                </a:solidFill>
              </a:rPr>
              <a:t>         </a:t>
            </a:r>
            <a:r>
              <a:rPr lang="en-GB" sz="2200" u="sng">
                <a:solidFill>
                  <a:srgbClr val="3C78D8"/>
                </a:solidFill>
                <a:hlinkClick action="ppaction://hlinksldjump" r:id="rId3">
                  <a:extLst>
                    <a:ext uri="{A12FA001-AC4F-418D-AE19-62706E023703}">
                      <ahyp:hlinkClr val="tx"/>
                    </a:ext>
                  </a:extLst>
                </a:hlinkClick>
              </a:rPr>
              <a:t>Executive Summary</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rPr>
              <a:t>Problem Description</a:t>
            </a:r>
            <a:endParaRPr sz="2200" u="sng">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4">
                  <a:extLst>
                    <a:ext uri="{A12FA001-AC4F-418D-AE19-62706E023703}">
                      <ahyp:hlinkClr val="tx"/>
                    </a:ext>
                  </a:extLst>
                </a:hlinkClick>
              </a:rPr>
              <a:t>Data Sets</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5">
                  <a:extLst>
                    <a:ext uri="{A12FA001-AC4F-418D-AE19-62706E023703}">
                      <ahyp:hlinkClr val="tx"/>
                    </a:ext>
                  </a:extLst>
                </a:hlinkClick>
              </a:rPr>
              <a:t>Data Cleaning &amp; Combining</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6">
                  <a:extLst>
                    <a:ext uri="{A12FA001-AC4F-418D-AE19-62706E023703}">
                      <ahyp:hlinkClr val="tx"/>
                    </a:ext>
                  </a:extLst>
                </a:hlinkClick>
              </a:rPr>
              <a:t>Exploratory Data Analysis (EDA)</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7">
                  <a:extLst>
                    <a:ext uri="{A12FA001-AC4F-418D-AE19-62706E023703}">
                      <ahyp:hlinkClr val="tx"/>
                    </a:ext>
                  </a:extLst>
                </a:hlinkClick>
              </a:rPr>
              <a:t>Exploratory Data Analysis Summary</a:t>
            </a:r>
            <a:endParaRPr sz="2200">
              <a:solidFill>
                <a:srgbClr val="3C78D8"/>
              </a:solidFill>
            </a:endParaRPr>
          </a:p>
          <a:p>
            <a:pPr indent="0" lvl="0" marL="0" rtl="0" algn="just">
              <a:lnSpc>
                <a:spcPct val="90000"/>
              </a:lnSpc>
              <a:spcBef>
                <a:spcPts val="800"/>
              </a:spcBef>
              <a:spcAft>
                <a:spcPts val="0"/>
              </a:spcAft>
              <a:buClr>
                <a:srgbClr val="FF6600"/>
              </a:buClr>
              <a:buSzPts val="2100"/>
              <a:buNone/>
            </a:pPr>
            <a:r>
              <a:rPr lang="en-GB" sz="2200">
                <a:solidFill>
                  <a:srgbClr val="3C78D8"/>
                </a:solidFill>
              </a:rPr>
              <a:t>         </a:t>
            </a:r>
            <a:r>
              <a:rPr lang="en-GB" sz="2200" u="sng">
                <a:solidFill>
                  <a:srgbClr val="3C78D8"/>
                </a:solidFill>
                <a:hlinkClick action="ppaction://hlinksldjump" r:id="rId8">
                  <a:extLst>
                    <a:ext uri="{A12FA001-AC4F-418D-AE19-62706E023703}">
                      <ahyp:hlinkClr val="tx"/>
                    </a:ext>
                  </a:extLst>
                </a:hlinkClick>
              </a:rPr>
              <a:t>Recommendations</a:t>
            </a:r>
            <a:r>
              <a:rPr lang="en-GB" sz="2200">
                <a:solidFill>
                  <a:srgbClr val="FF6600"/>
                </a:solidFill>
              </a:rPr>
              <a:t> </a:t>
            </a:r>
            <a:endParaRPr sz="2200">
              <a:solidFill>
                <a:srgbClr val="FF6600"/>
              </a:solidFill>
            </a:endParaRPr>
          </a:p>
          <a:p>
            <a:pPr indent="0" lvl="0" marL="0" rtl="0" algn="just">
              <a:lnSpc>
                <a:spcPct val="90000"/>
              </a:lnSpc>
              <a:spcBef>
                <a:spcPts val="800"/>
              </a:spcBef>
              <a:spcAft>
                <a:spcPts val="0"/>
              </a:spcAft>
              <a:buClr>
                <a:srgbClr val="FF6600"/>
              </a:buClr>
              <a:buSzPts val="2100"/>
              <a:buNone/>
            </a:pPr>
            <a:r>
              <a:rPr lang="en-GB" sz="2200">
                <a:solidFill>
                  <a:srgbClr val="FF6600"/>
                </a:solidFill>
              </a:rPr>
              <a:t>       </a:t>
            </a:r>
            <a:r>
              <a:rPr lang="en-GB" sz="2200">
                <a:solidFill>
                  <a:srgbClr val="4A86E8"/>
                </a:solidFill>
              </a:rPr>
              <a:t>  </a:t>
            </a:r>
            <a:r>
              <a:rPr lang="en-GB" sz="2200" u="sng">
                <a:solidFill>
                  <a:srgbClr val="4A86E8"/>
                </a:solidFill>
              </a:rPr>
              <a:t>Recommendations Models</a:t>
            </a:r>
            <a:endParaRPr sz="2200" u="sng">
              <a:solidFill>
                <a:srgbClr val="4A86E8"/>
              </a:solidFill>
            </a:endParaRPr>
          </a:p>
          <a:p>
            <a:pPr indent="540000" lvl="0" marL="0" rtl="0" algn="just">
              <a:lnSpc>
                <a:spcPct val="90000"/>
              </a:lnSpc>
              <a:spcBef>
                <a:spcPts val="800"/>
              </a:spcBef>
              <a:spcAft>
                <a:spcPts val="0"/>
              </a:spcAft>
              <a:buClr>
                <a:srgbClr val="FF6600"/>
              </a:buClr>
              <a:buSzPts val="2100"/>
              <a:buNone/>
            </a:pPr>
            <a:r>
              <a:rPr lang="en-GB" sz="2200" u="sng">
                <a:solidFill>
                  <a:srgbClr val="4A86E8"/>
                </a:solidFill>
              </a:rPr>
              <a:t>Machine Learning Models</a:t>
            </a:r>
            <a:endParaRPr sz="2200" u="sng">
              <a:solidFill>
                <a:srgbClr val="4A86E8"/>
              </a:solidFill>
            </a:endParaRPr>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8" name="Google Shape;138;p26"/>
          <p:cNvPicPr preferRelativeResize="0"/>
          <p:nvPr/>
        </p:nvPicPr>
        <p:blipFill rotWithShape="1">
          <a:blip r:embed="rId9">
            <a:alphaModFix/>
          </a:blip>
          <a:srcRect b="0" l="0" r="0" t="0"/>
          <a:stretch/>
        </p:blipFill>
        <p:spPr>
          <a:xfrm>
            <a:off x="0" y="4397828"/>
            <a:ext cx="1240970" cy="745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sp>
        <p:nvSpPr>
          <p:cNvPr id="292" name="Google Shape;292;p44"/>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44"/>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44"/>
          <p:cNvSpPr txBox="1"/>
          <p:nvPr>
            <p:ph type="title"/>
          </p:nvPr>
        </p:nvSpPr>
        <p:spPr>
          <a:xfrm>
            <a:off x="0" y="-9"/>
            <a:ext cx="7886700" cy="101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Random Forest </a:t>
            </a:r>
            <a:r>
              <a:rPr lang="en-GB" sz="3600">
                <a:solidFill>
                  <a:srgbClr val="FFFFFF"/>
                </a:solidFill>
              </a:rPr>
              <a:t>Models</a:t>
            </a:r>
            <a:endParaRPr/>
          </a:p>
        </p:txBody>
      </p:sp>
      <p:sp>
        <p:nvSpPr>
          <p:cNvPr id="295" name="Google Shape;295;p44"/>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a:bodyPr>
          <a:lstStyle/>
          <a:p>
            <a:pPr indent="0" lvl="0" marL="914400" rtl="0" algn="l">
              <a:lnSpc>
                <a:spcPct val="90000"/>
              </a:lnSpc>
              <a:spcBef>
                <a:spcPts val="800"/>
              </a:spcBef>
              <a:spcAft>
                <a:spcPts val="0"/>
              </a:spcAft>
              <a:buNone/>
            </a:pPr>
            <a:r>
              <a:t/>
            </a:r>
            <a:endParaRPr b="1" sz="5431">
              <a:solidFill>
                <a:srgbClr val="FFFFFF"/>
              </a:solidFill>
            </a:endParaRPr>
          </a:p>
          <a:p>
            <a:pPr indent="0" lvl="0" marL="457200" rtl="0" algn="l">
              <a:lnSpc>
                <a:spcPct val="90000"/>
              </a:lnSpc>
              <a:spcBef>
                <a:spcPts val="800"/>
              </a:spcBef>
              <a:spcAft>
                <a:spcPts val="0"/>
              </a:spcAft>
              <a:buNone/>
            </a:pPr>
            <a:r>
              <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ts val="1700"/>
              <a:buNone/>
            </a:pPr>
            <a:r>
              <a:t/>
            </a:r>
            <a:endParaRPr sz="1700">
              <a:solidFill>
                <a:srgbClr val="FFFFFF"/>
              </a:solidFill>
            </a:endParaRPr>
          </a:p>
        </p:txBody>
      </p:sp>
      <p:pic>
        <p:nvPicPr>
          <p:cNvPr id="296" name="Google Shape;296;p44"/>
          <p:cNvPicPr preferRelativeResize="0"/>
          <p:nvPr/>
        </p:nvPicPr>
        <p:blipFill>
          <a:blip r:embed="rId3">
            <a:alphaModFix/>
          </a:blip>
          <a:stretch>
            <a:fillRect/>
          </a:stretch>
        </p:blipFill>
        <p:spPr>
          <a:xfrm>
            <a:off x="0" y="1142237"/>
            <a:ext cx="9144001" cy="3662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0" name="Shape 300"/>
        <p:cNvGrpSpPr/>
        <p:nvPr/>
      </p:nvGrpSpPr>
      <p:grpSpPr>
        <a:xfrm>
          <a:off x="0" y="0"/>
          <a:ext cx="0" cy="0"/>
          <a:chOff x="0" y="0"/>
          <a:chExt cx="0" cy="0"/>
        </a:xfrm>
      </p:grpSpPr>
      <p:sp>
        <p:nvSpPr>
          <p:cNvPr id="301" name="Google Shape;301;p45"/>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5"/>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45"/>
          <p:cNvSpPr txBox="1"/>
          <p:nvPr>
            <p:ph type="title"/>
          </p:nvPr>
        </p:nvSpPr>
        <p:spPr>
          <a:xfrm>
            <a:off x="0" y="-9"/>
            <a:ext cx="7886700" cy="101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Decision Tree Classifier</a:t>
            </a:r>
            <a:endParaRPr/>
          </a:p>
        </p:txBody>
      </p:sp>
      <p:sp>
        <p:nvSpPr>
          <p:cNvPr id="304" name="Google Shape;304;p45"/>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a:bodyPr>
          <a:lstStyle/>
          <a:p>
            <a:pPr indent="0" lvl="0" marL="914400" rtl="0" algn="l">
              <a:lnSpc>
                <a:spcPct val="90000"/>
              </a:lnSpc>
              <a:spcBef>
                <a:spcPts val="800"/>
              </a:spcBef>
              <a:spcAft>
                <a:spcPts val="0"/>
              </a:spcAft>
              <a:buNone/>
            </a:pPr>
            <a:r>
              <a:t/>
            </a:r>
            <a:endParaRPr b="1" sz="5431">
              <a:solidFill>
                <a:srgbClr val="FFFFFF"/>
              </a:solidFill>
            </a:endParaRPr>
          </a:p>
          <a:p>
            <a:pPr indent="0" lvl="0" marL="457200" rtl="0" algn="l">
              <a:lnSpc>
                <a:spcPct val="90000"/>
              </a:lnSpc>
              <a:spcBef>
                <a:spcPts val="800"/>
              </a:spcBef>
              <a:spcAft>
                <a:spcPts val="0"/>
              </a:spcAft>
              <a:buNone/>
            </a:pPr>
            <a:r>
              <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ts val="1700"/>
              <a:buNone/>
            </a:pPr>
            <a:r>
              <a:t/>
            </a:r>
            <a:endParaRPr sz="1700">
              <a:solidFill>
                <a:srgbClr val="FFFFFF"/>
              </a:solidFill>
            </a:endParaRPr>
          </a:p>
        </p:txBody>
      </p:sp>
      <p:pic>
        <p:nvPicPr>
          <p:cNvPr id="305" name="Google Shape;305;p45"/>
          <p:cNvPicPr preferRelativeResize="0"/>
          <p:nvPr/>
        </p:nvPicPr>
        <p:blipFill rotWithShape="1">
          <a:blip r:embed="rId3">
            <a:alphaModFix/>
          </a:blip>
          <a:srcRect b="15044" l="0" r="0" t="15044"/>
          <a:stretch/>
        </p:blipFill>
        <p:spPr>
          <a:xfrm>
            <a:off x="0" y="1142237"/>
            <a:ext cx="9144001" cy="3662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sp>
        <p:nvSpPr>
          <p:cNvPr id="310" name="Google Shape;310;p46"/>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1" name="Google Shape;311;p46"/>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46"/>
          <p:cNvSpPr txBox="1"/>
          <p:nvPr>
            <p:ph type="title"/>
          </p:nvPr>
        </p:nvSpPr>
        <p:spPr>
          <a:xfrm>
            <a:off x="0" y="-9"/>
            <a:ext cx="7886700" cy="101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600"/>
              <a:buFont typeface="Calibri"/>
              <a:buNone/>
            </a:pPr>
            <a:r>
              <a:rPr lang="en-GB" sz="3600">
                <a:solidFill>
                  <a:srgbClr val="FFFFFF"/>
                </a:solidFill>
              </a:rPr>
              <a:t>Recommended Model</a:t>
            </a:r>
            <a:endParaRPr/>
          </a:p>
        </p:txBody>
      </p:sp>
      <p:sp>
        <p:nvSpPr>
          <p:cNvPr id="313" name="Google Shape;313;p46"/>
          <p:cNvSpPr txBox="1"/>
          <p:nvPr>
            <p:ph idx="1" type="body"/>
          </p:nvPr>
        </p:nvSpPr>
        <p:spPr>
          <a:xfrm>
            <a:off x="-75" y="1826825"/>
            <a:ext cx="9141600" cy="3471600"/>
          </a:xfrm>
          <a:prstGeom prst="rect">
            <a:avLst/>
          </a:prstGeom>
          <a:noFill/>
          <a:ln>
            <a:noFill/>
          </a:ln>
        </p:spPr>
        <p:txBody>
          <a:bodyPr anchorCtr="0" anchor="t" bIns="34275" lIns="68575" spcFirstLastPara="1" rIns="68575" wrap="square" tIns="34275">
            <a:normAutofit/>
          </a:bodyPr>
          <a:lstStyle/>
          <a:p>
            <a:pPr indent="0" lvl="0" marL="914400" rtl="0" algn="l">
              <a:lnSpc>
                <a:spcPct val="90000"/>
              </a:lnSpc>
              <a:spcBef>
                <a:spcPts val="800"/>
              </a:spcBef>
              <a:spcAft>
                <a:spcPts val="0"/>
              </a:spcAft>
              <a:buNone/>
            </a:pPr>
            <a:r>
              <a:rPr b="1" lang="en-GB" sz="2731">
                <a:solidFill>
                  <a:srgbClr val="FFFFFF"/>
                </a:solidFill>
              </a:rPr>
              <a:t>Decision Tree Classifier is the best model for the bank campaign marketing</a:t>
            </a:r>
            <a:endParaRPr b="1" sz="2731">
              <a:solidFill>
                <a:srgbClr val="FFFFFF"/>
              </a:solidFill>
            </a:endParaRPr>
          </a:p>
          <a:p>
            <a:pPr indent="0" lvl="0" marL="457200" rtl="0" algn="l">
              <a:lnSpc>
                <a:spcPct val="90000"/>
              </a:lnSpc>
              <a:spcBef>
                <a:spcPts val="800"/>
              </a:spcBef>
              <a:spcAft>
                <a:spcPts val="0"/>
              </a:spcAft>
              <a:buNone/>
            </a:pPr>
            <a:r>
              <a:t/>
            </a:r>
            <a:endParaRPr b="1" sz="3431">
              <a:solidFill>
                <a:srgbClr val="FFFFFF"/>
              </a:solidFill>
            </a:endParaRPr>
          </a:p>
          <a:p>
            <a:pPr indent="0" lvl="0" marL="0" rtl="0" algn="l">
              <a:lnSpc>
                <a:spcPct val="90000"/>
              </a:lnSpc>
              <a:spcBef>
                <a:spcPts val="800"/>
              </a:spcBef>
              <a:spcAft>
                <a:spcPts val="0"/>
              </a:spcAft>
              <a:buNone/>
            </a:pPr>
            <a:r>
              <a:t/>
            </a:r>
            <a:endParaRPr b="1" sz="1700">
              <a:solidFill>
                <a:srgbClr val="FFFFFF"/>
              </a:solidFill>
            </a:endParaRPr>
          </a:p>
          <a:p>
            <a:pPr indent="0" lvl="0" marL="0" rtl="0" algn="l">
              <a:lnSpc>
                <a:spcPct val="90000"/>
              </a:lnSpc>
              <a:spcBef>
                <a:spcPts val="800"/>
              </a:spcBef>
              <a:spcAft>
                <a:spcPts val="0"/>
              </a:spcAft>
              <a:buClr>
                <a:schemeClr val="dk1"/>
              </a:buClr>
              <a:buSzPts val="1700"/>
              <a:buNone/>
            </a:pPr>
            <a:r>
              <a:t/>
            </a:r>
            <a:endParaRPr sz="17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7"/>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
        <p:nvSpPr>
          <p:cNvPr id="319" name="Google Shape;319;p47"/>
          <p:cNvSpPr txBox="1"/>
          <p:nvPr>
            <p:ph idx="1" type="subTitle"/>
          </p:nvPr>
        </p:nvSpPr>
        <p:spPr>
          <a:xfrm>
            <a:off x="2163600" y="2170925"/>
            <a:ext cx="5581200" cy="1598700"/>
          </a:xfrm>
          <a:prstGeom prst="rect">
            <a:avLst/>
          </a:prstGeom>
          <a:noFill/>
          <a:ln>
            <a:noFill/>
          </a:ln>
        </p:spPr>
        <p:txBody>
          <a:bodyPr anchorCtr="0" anchor="t" bIns="34275" lIns="68575" spcFirstLastPara="1" rIns="68575" wrap="square" tIns="34275">
            <a:normAutofit lnSpcReduction="10000"/>
          </a:bodyPr>
          <a:lstStyle/>
          <a:p>
            <a:pPr indent="0" lvl="0" marL="0" rtl="0" algn="ctr">
              <a:lnSpc>
                <a:spcPct val="90000"/>
              </a:lnSpc>
              <a:spcBef>
                <a:spcPts val="0"/>
              </a:spcBef>
              <a:spcAft>
                <a:spcPts val="0"/>
              </a:spcAft>
              <a:buClr>
                <a:srgbClr val="FF6600"/>
              </a:buClr>
              <a:buSzPts val="5000"/>
              <a:buNone/>
            </a:pPr>
            <a:r>
              <a:rPr lang="en-GB" sz="5900">
                <a:solidFill>
                  <a:srgbClr val="FF6600"/>
                </a:solidFill>
              </a:rPr>
              <a:t>Thank You</a:t>
            </a:r>
            <a:endParaRPr sz="2700"/>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7"/>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Google Shape;144;p27"/>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7"/>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FFFFFF"/>
                </a:solidFill>
              </a:rPr>
              <a:t>Executive Summary</a:t>
            </a:r>
            <a:endParaRPr/>
          </a:p>
        </p:txBody>
      </p:sp>
      <p:sp>
        <p:nvSpPr>
          <p:cNvPr id="146" name="Google Shape;146;p27"/>
          <p:cNvSpPr txBox="1"/>
          <p:nvPr>
            <p:ph idx="1" type="body"/>
          </p:nvPr>
        </p:nvSpPr>
        <p:spPr>
          <a:xfrm>
            <a:off x="628650" y="1940092"/>
            <a:ext cx="7886700" cy="2692631"/>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800"/>
              </a:spcBef>
              <a:spcAft>
                <a:spcPts val="0"/>
              </a:spcAft>
              <a:buClr>
                <a:schemeClr val="lt1"/>
              </a:buClr>
              <a:buSzPts val="1700"/>
              <a:buChar char="•"/>
            </a:pPr>
            <a:r>
              <a:rPr lang="en-GB" sz="1700">
                <a:solidFill>
                  <a:schemeClr val="lt1"/>
                </a:solidFill>
              </a:rPr>
              <a:t>A. ABC Bank wants to sell its deposit term product to the customers</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 B. By evaluating and implying the EDA and afterwards analyzing it , we tried to understand the data and its pattern on the opt policy.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C. Different attributes were considered for analysis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D. The bank data has information of 41189</a:t>
            </a:r>
            <a:r>
              <a:rPr lang="en-GB" sz="1700">
                <a:solidFill>
                  <a:schemeClr val="lt1"/>
                </a:solidFill>
              </a:rPr>
              <a:t> c</a:t>
            </a:r>
            <a:r>
              <a:rPr lang="en-GB" sz="1700">
                <a:solidFill>
                  <a:schemeClr val="lt1"/>
                </a:solidFill>
              </a:rPr>
              <a:t>ustomers with 21 columns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E. First we focused on the customers who bought the Policy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8"/>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8"/>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8"/>
          <p:cNvSpPr txBox="1"/>
          <p:nvPr>
            <p:ph type="title"/>
          </p:nvPr>
        </p:nvSpPr>
        <p:spPr>
          <a:xfrm>
            <a:off x="628650" y="300916"/>
            <a:ext cx="7886700" cy="1011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0C0C0C"/>
                </a:solidFill>
              </a:rPr>
              <a:t>Problem Description</a:t>
            </a:r>
            <a:endParaRPr>
              <a:solidFill>
                <a:srgbClr val="0C0C0C"/>
              </a:solidFill>
            </a:endParaRPr>
          </a:p>
        </p:txBody>
      </p:sp>
      <p:sp>
        <p:nvSpPr>
          <p:cNvPr id="154" name="Google Shape;154;p28"/>
          <p:cNvSpPr txBox="1"/>
          <p:nvPr>
            <p:ph idx="1" type="body"/>
          </p:nvPr>
        </p:nvSpPr>
        <p:spPr>
          <a:xfrm>
            <a:off x="628650" y="1940092"/>
            <a:ext cx="7886700" cy="2692500"/>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800"/>
              </a:spcBef>
              <a:spcAft>
                <a:spcPts val="0"/>
              </a:spcAft>
              <a:buClr>
                <a:schemeClr val="lt1"/>
              </a:buClr>
              <a:buSzPts val="1700"/>
              <a:buChar char="•"/>
            </a:pPr>
            <a:r>
              <a:rPr lang="en-GB" sz="1700">
                <a:solidFill>
                  <a:schemeClr val="lt1"/>
                </a:solidFill>
              </a:rPr>
              <a:t>Business Understanding, Data understanding, Exploratory data Analysis, Data Preparation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Identifying age group, marital status, educational level, and job description of the clients who purchased the policy.</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Is contacting clients before of after the campaign beneficial ?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What is the time taken for the communication of those clients who purchased the policy?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2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9"/>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29"/>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Calibri"/>
              <a:buNone/>
            </a:pPr>
            <a:r>
              <a:rPr lang="en-GB" sz="4100">
                <a:solidFill>
                  <a:schemeClr val="lt1"/>
                </a:solidFill>
              </a:rPr>
              <a:t>Data Sets</a:t>
            </a:r>
            <a:endParaRPr/>
          </a:p>
        </p:txBody>
      </p:sp>
      <p:sp>
        <p:nvSpPr>
          <p:cNvPr id="162" name="Google Shape;162;p29"/>
          <p:cNvSpPr txBox="1"/>
          <p:nvPr>
            <p:ph idx="1" type="body"/>
          </p:nvPr>
        </p:nvSpPr>
        <p:spPr>
          <a:xfrm>
            <a:off x="628650" y="1940092"/>
            <a:ext cx="7886700" cy="2692631"/>
          </a:xfrm>
          <a:prstGeom prst="rect">
            <a:avLst/>
          </a:prstGeom>
          <a:solidFill>
            <a:schemeClr val="dk1"/>
          </a:solidFill>
          <a:ln>
            <a:noFill/>
          </a:ln>
        </p:spPr>
        <p:txBody>
          <a:bodyPr anchorCtr="0" anchor="t" bIns="34275" lIns="68575" spcFirstLastPara="1" rIns="68575" wrap="square" tIns="34275">
            <a:normAutofit lnSpcReduction="20000"/>
          </a:bodyPr>
          <a:lstStyle/>
          <a:p>
            <a:pPr indent="-184150" lvl="0" marL="177800" rtl="0" algn="l">
              <a:lnSpc>
                <a:spcPct val="90000"/>
              </a:lnSpc>
              <a:spcBef>
                <a:spcPts val="0"/>
              </a:spcBef>
              <a:spcAft>
                <a:spcPts val="0"/>
              </a:spcAft>
              <a:buClr>
                <a:schemeClr val="lt1"/>
              </a:buClr>
              <a:buSzPts val="1700"/>
              <a:buChar char="•"/>
            </a:pPr>
            <a:r>
              <a:rPr lang="en-GB" sz="1700">
                <a:solidFill>
                  <a:schemeClr val="lt1"/>
                </a:solidFill>
              </a:rPr>
              <a:t>The following datasets were used:</a:t>
            </a:r>
            <a:endParaRPr/>
          </a:p>
          <a:p>
            <a:pPr indent="-342900" lvl="1" marL="685800" rtl="0" algn="l">
              <a:lnSpc>
                <a:spcPct val="90000"/>
              </a:lnSpc>
              <a:spcBef>
                <a:spcPts val="400"/>
              </a:spcBef>
              <a:spcAft>
                <a:spcPts val="0"/>
              </a:spcAft>
              <a:buClr>
                <a:schemeClr val="lt1"/>
              </a:buClr>
              <a:buSzPts val="1200"/>
              <a:buFont typeface="Calibri"/>
              <a:buAutoNum type="arabicPeriod"/>
            </a:pPr>
            <a:r>
              <a:rPr lang="en-GB" sz="1200">
                <a:solidFill>
                  <a:schemeClr val="lt1"/>
                </a:solidFill>
              </a:rPr>
              <a:t>bank_additional_full</a:t>
            </a:r>
            <a:r>
              <a:rPr lang="en-GB" sz="1200">
                <a:solidFill>
                  <a:schemeClr val="lt1"/>
                </a:solidFill>
              </a:rPr>
              <a:t>.csv – banking data containing all outcomess </a:t>
            </a:r>
            <a:endParaRPr/>
          </a:p>
          <a:p>
            <a:pPr indent="-342900" lvl="1" marL="685800" rtl="0" algn="l">
              <a:lnSpc>
                <a:spcPct val="90000"/>
              </a:lnSpc>
              <a:spcBef>
                <a:spcPts val="400"/>
              </a:spcBef>
              <a:spcAft>
                <a:spcPts val="0"/>
              </a:spcAft>
              <a:buClr>
                <a:schemeClr val="lt1"/>
              </a:buClr>
              <a:buSzPts val="1200"/>
              <a:buFont typeface="Calibri"/>
              <a:buAutoNum type="arabicPeriod"/>
            </a:pPr>
            <a:r>
              <a:rPr lang="en-GB" sz="1200">
                <a:solidFill>
                  <a:schemeClr val="lt1"/>
                </a:solidFill>
              </a:rPr>
              <a:t>bank_additional.c</a:t>
            </a:r>
            <a:r>
              <a:rPr lang="en-GB" sz="1200">
                <a:solidFill>
                  <a:schemeClr val="lt1"/>
                </a:solidFill>
              </a:rPr>
              <a:t>sv – Customer’s demographic details </a:t>
            </a:r>
            <a:endParaRPr/>
          </a:p>
          <a:p>
            <a:pPr indent="0" lvl="0" marL="520700" rtl="0" algn="l">
              <a:lnSpc>
                <a:spcPct val="90000"/>
              </a:lnSpc>
              <a:spcBef>
                <a:spcPts val="400"/>
              </a:spcBef>
              <a:spcAft>
                <a:spcPts val="0"/>
              </a:spcAft>
              <a:buNone/>
            </a:pPr>
            <a:r>
              <a:t/>
            </a:r>
            <a:endParaRPr sz="1700">
              <a:solidFill>
                <a:schemeClr val="lt1"/>
              </a:solidFill>
            </a:endParaRPr>
          </a:p>
          <a:p>
            <a:pPr indent="-76200" lvl="0" marL="177800" rtl="0" algn="l">
              <a:lnSpc>
                <a:spcPct val="90000"/>
              </a:lnSpc>
              <a:spcBef>
                <a:spcPts val="800"/>
              </a:spcBef>
              <a:spcAft>
                <a:spcPts val="0"/>
              </a:spcAft>
              <a:buClr>
                <a:schemeClr val="dk1"/>
              </a:buClr>
              <a:buSzPts val="1700"/>
              <a:buNone/>
            </a:pPr>
            <a:r>
              <a:t/>
            </a:r>
            <a:endParaRPr sz="1700">
              <a:solidFill>
                <a:schemeClr val="lt1"/>
              </a:solidFill>
            </a:endParaRPr>
          </a:p>
          <a:p>
            <a:pPr indent="-184150" lvl="0" marL="177800" rtl="0" algn="l">
              <a:lnSpc>
                <a:spcPct val="90000"/>
              </a:lnSpc>
              <a:spcBef>
                <a:spcPts val="800"/>
              </a:spcBef>
              <a:spcAft>
                <a:spcPts val="0"/>
              </a:spcAft>
              <a:buClr>
                <a:schemeClr val="lt1"/>
              </a:buClr>
              <a:buSzPts val="1700"/>
              <a:buChar char="•"/>
            </a:pPr>
            <a:r>
              <a:rPr lang="en-GB" sz="1700">
                <a:solidFill>
                  <a:schemeClr val="lt1"/>
                </a:solidFill>
              </a:rPr>
              <a:t>Time Period of Data: </a:t>
            </a:r>
            <a:r>
              <a:rPr lang="en-GB" sz="1500">
                <a:solidFill>
                  <a:schemeClr val="lt1"/>
                </a:solidFill>
              </a:rPr>
              <a:t>01/05/2008</a:t>
            </a:r>
            <a:r>
              <a:rPr lang="en-GB" sz="1700">
                <a:solidFill>
                  <a:schemeClr val="lt1"/>
                </a:solidFill>
              </a:rPr>
              <a:t> to </a:t>
            </a:r>
            <a:r>
              <a:rPr lang="en-GB" sz="1500">
                <a:solidFill>
                  <a:schemeClr val="lt1"/>
                </a:solidFill>
              </a:rPr>
              <a:t>31/11/2010</a:t>
            </a:r>
            <a:endParaRPr/>
          </a:p>
          <a:p>
            <a:pPr indent="-76200" lvl="0" marL="177800" rtl="0" algn="l">
              <a:lnSpc>
                <a:spcPct val="90000"/>
              </a:lnSpc>
              <a:spcBef>
                <a:spcPts val="800"/>
              </a:spcBef>
              <a:spcAft>
                <a:spcPts val="0"/>
              </a:spcAft>
              <a:buClr>
                <a:schemeClr val="dk1"/>
              </a:buClr>
              <a:buSzPts val="1700"/>
              <a:buNone/>
            </a:pPr>
            <a:r>
              <a:t/>
            </a:r>
            <a:endParaRPr sz="1700">
              <a:solidFill>
                <a:schemeClr val="lt1"/>
              </a:solidFill>
            </a:endParaRPr>
          </a:p>
          <a:p>
            <a:pPr indent="0" lvl="0" marL="0" rtl="0" algn="l">
              <a:lnSpc>
                <a:spcPct val="90000"/>
              </a:lnSpc>
              <a:spcBef>
                <a:spcPts val="800"/>
              </a:spcBef>
              <a:spcAft>
                <a:spcPts val="0"/>
              </a:spcAft>
              <a:buNone/>
            </a:pPr>
            <a:r>
              <a:t/>
            </a:r>
            <a:endParaRPr/>
          </a:p>
          <a:p>
            <a:pPr indent="-76200" lvl="0" marL="177800" rtl="0" algn="l">
              <a:lnSpc>
                <a:spcPct val="90000"/>
              </a:lnSpc>
              <a:spcBef>
                <a:spcPts val="800"/>
              </a:spcBef>
              <a:spcAft>
                <a:spcPts val="0"/>
              </a:spcAft>
              <a:buClr>
                <a:schemeClr val="dk1"/>
              </a:buClr>
              <a:buSzPts val="1700"/>
              <a:buNone/>
            </a:pPr>
            <a:r>
              <a:t/>
            </a:r>
            <a:endParaRPr sz="1700">
              <a:solidFill>
                <a:schemeClr val="lt1"/>
              </a:solidFill>
            </a:endParaRPr>
          </a:p>
          <a:p>
            <a:pPr indent="0" lvl="1" marL="342900" rtl="0" algn="l">
              <a:lnSpc>
                <a:spcPct val="90000"/>
              </a:lnSpc>
              <a:spcBef>
                <a:spcPts val="400"/>
              </a:spcBef>
              <a:spcAft>
                <a:spcPts val="0"/>
              </a:spcAft>
              <a:buClr>
                <a:schemeClr val="dk1"/>
              </a:buClr>
              <a:buSzPts val="12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30"/>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30"/>
          <p:cNvSpPr/>
          <p:nvPr/>
        </p:nvSpPr>
        <p:spPr>
          <a:xfrm>
            <a:off x="0" y="0"/>
            <a:ext cx="9144000" cy="1760561"/>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30"/>
          <p:cNvSpPr txBox="1"/>
          <p:nvPr>
            <p:ph type="title"/>
          </p:nvPr>
        </p:nvSpPr>
        <p:spPr>
          <a:xfrm>
            <a:off x="628650" y="300916"/>
            <a:ext cx="7886700" cy="10110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Calibri"/>
              <a:buNone/>
            </a:pPr>
            <a:r>
              <a:rPr lang="en-GB" sz="4100">
                <a:solidFill>
                  <a:srgbClr val="FFFFFF"/>
                </a:solidFill>
              </a:rPr>
              <a:t>Data Cleaning &amp; Combining</a:t>
            </a:r>
            <a:endParaRPr/>
          </a:p>
        </p:txBody>
      </p:sp>
      <p:sp>
        <p:nvSpPr>
          <p:cNvPr id="170" name="Google Shape;170;p30"/>
          <p:cNvSpPr txBox="1"/>
          <p:nvPr>
            <p:ph idx="1" type="body"/>
          </p:nvPr>
        </p:nvSpPr>
        <p:spPr>
          <a:xfrm>
            <a:off x="628650" y="1940100"/>
            <a:ext cx="8342400" cy="33741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90000"/>
              </a:lnSpc>
              <a:spcBef>
                <a:spcPts val="0"/>
              </a:spcBef>
              <a:spcAft>
                <a:spcPts val="0"/>
              </a:spcAft>
              <a:buClr>
                <a:schemeClr val="lt1"/>
              </a:buClr>
              <a:buSzPct val="82300"/>
              <a:buNone/>
            </a:pPr>
            <a:r>
              <a:rPr b="1" lang="en-GB" sz="2187">
                <a:solidFill>
                  <a:schemeClr val="lt1"/>
                </a:solidFill>
              </a:rPr>
              <a:t>Approach</a:t>
            </a:r>
            <a:r>
              <a:rPr lang="en-GB" sz="2187">
                <a:solidFill>
                  <a:schemeClr val="lt1"/>
                </a:solidFill>
              </a:rPr>
              <a:t> </a:t>
            </a:r>
            <a:endParaRPr sz="2487"/>
          </a:p>
          <a:p>
            <a:pPr indent="-159861" lvl="0" marL="177800" rtl="0" algn="l">
              <a:lnSpc>
                <a:spcPct val="90000"/>
              </a:lnSpc>
              <a:spcBef>
                <a:spcPts val="800"/>
              </a:spcBef>
              <a:spcAft>
                <a:spcPts val="0"/>
              </a:spcAft>
              <a:buClr>
                <a:schemeClr val="lt1"/>
              </a:buClr>
              <a:buSzPct val="100000"/>
              <a:buChar char="•"/>
            </a:pPr>
            <a:r>
              <a:rPr lang="en-GB" sz="1700">
                <a:solidFill>
                  <a:schemeClr val="lt1"/>
                </a:solidFill>
              </a:rPr>
              <a:t> </a:t>
            </a:r>
            <a:r>
              <a:rPr lang="en-GB" sz="2274">
                <a:solidFill>
                  <a:schemeClr val="lt1"/>
                </a:solidFill>
              </a:rPr>
              <a:t>The data cover a period from May 2008 to November 2010.</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2 datasets, the second dataset is a sample of the first dataset.</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10 integers and 11 categorical variables.</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 The missing values in both datasets are presented by an "unknown" string. We changed it to</a:t>
            </a:r>
            <a:endParaRPr sz="2274">
              <a:solidFill>
                <a:schemeClr val="lt1"/>
              </a:solidFill>
            </a:endParaRPr>
          </a:p>
          <a:p>
            <a:pPr indent="0" lvl="0" marL="177800" rtl="0" algn="l">
              <a:lnSpc>
                <a:spcPct val="90000"/>
              </a:lnSpc>
              <a:spcBef>
                <a:spcPts val="800"/>
              </a:spcBef>
              <a:spcAft>
                <a:spcPts val="0"/>
              </a:spcAft>
              <a:buNone/>
            </a:pPr>
            <a:r>
              <a:rPr lang="en-GB" sz="2274">
                <a:solidFill>
                  <a:schemeClr val="lt1"/>
                </a:solidFill>
              </a:rPr>
              <a:t>NaN.</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missing values in six variables namely, job, marital status, education, default,</a:t>
            </a:r>
            <a:endParaRPr sz="2274">
              <a:solidFill>
                <a:schemeClr val="lt1"/>
              </a:solidFill>
            </a:endParaRPr>
          </a:p>
          <a:p>
            <a:pPr indent="0" lvl="0" marL="177800" rtl="0" algn="l">
              <a:lnSpc>
                <a:spcPct val="90000"/>
              </a:lnSpc>
              <a:spcBef>
                <a:spcPts val="800"/>
              </a:spcBef>
              <a:spcAft>
                <a:spcPts val="0"/>
              </a:spcAft>
              <a:buNone/>
            </a:pPr>
            <a:r>
              <a:rPr lang="en-GB" sz="2274">
                <a:solidFill>
                  <a:schemeClr val="lt1"/>
                </a:solidFill>
              </a:rPr>
              <a:t>housing, and loan. This will be imputed using various methods.</a:t>
            </a:r>
            <a:endParaRPr sz="2274">
              <a:solidFill>
                <a:schemeClr val="lt1"/>
              </a:solidFill>
            </a:endParaRPr>
          </a:p>
          <a:p>
            <a:pPr indent="-188146" lvl="0" marL="177800" rtl="0" algn="l">
              <a:lnSpc>
                <a:spcPct val="90000"/>
              </a:lnSpc>
              <a:spcBef>
                <a:spcPts val="800"/>
              </a:spcBef>
              <a:spcAft>
                <a:spcPts val="0"/>
              </a:spcAft>
              <a:buClr>
                <a:schemeClr val="lt1"/>
              </a:buClr>
              <a:buSzPct val="100000"/>
              <a:buChar char="•"/>
            </a:pPr>
            <a:r>
              <a:rPr lang="en-GB" sz="2274">
                <a:solidFill>
                  <a:schemeClr val="lt1"/>
                </a:solidFill>
              </a:rPr>
              <a:t>There are 12 duplicates in the first dataset and no duplicates in the sample dataset, this</a:t>
            </a:r>
            <a:endParaRPr sz="2274">
              <a:solidFill>
                <a:schemeClr val="lt1"/>
              </a:solidFill>
            </a:endParaRPr>
          </a:p>
          <a:p>
            <a:pPr indent="0" lvl="0" marL="177800" rtl="0" algn="l">
              <a:lnSpc>
                <a:spcPct val="90000"/>
              </a:lnSpc>
              <a:spcBef>
                <a:spcPts val="800"/>
              </a:spcBef>
              <a:spcAft>
                <a:spcPts val="0"/>
              </a:spcAft>
              <a:buNone/>
            </a:pPr>
            <a:r>
              <a:rPr lang="en-GB" sz="2274">
                <a:solidFill>
                  <a:schemeClr val="lt1"/>
                </a:solidFill>
              </a:rPr>
              <a:t>will be dropped since they are minimal and will not affect our analysis</a:t>
            </a:r>
            <a:endParaRPr sz="2274">
              <a:solidFill>
                <a:schemeClr val="lt1"/>
              </a:solidFill>
            </a:endParaRPr>
          </a:p>
          <a:p>
            <a:pPr indent="0" lvl="0" marL="177800" rtl="0" algn="l">
              <a:lnSpc>
                <a:spcPct val="90000"/>
              </a:lnSpc>
              <a:spcBef>
                <a:spcPts val="800"/>
              </a:spcBef>
              <a:spcAft>
                <a:spcPts val="0"/>
              </a:spcAft>
              <a:buNone/>
            </a:pPr>
            <a:r>
              <a:t/>
            </a:r>
            <a:endParaRPr sz="17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4" name="Shape 174"/>
        <p:cNvGrpSpPr/>
        <p:nvPr/>
      </p:nvGrpSpPr>
      <p:grpSpPr>
        <a:xfrm>
          <a:off x="0" y="0"/>
          <a:ext cx="0" cy="0"/>
          <a:chOff x="0" y="0"/>
          <a:chExt cx="0" cy="0"/>
        </a:xfrm>
      </p:grpSpPr>
      <p:sp>
        <p:nvSpPr>
          <p:cNvPr id="175" name="Google Shape;175;p31"/>
          <p:cNvSpPr/>
          <p:nvPr/>
        </p:nvSpPr>
        <p:spPr>
          <a:xfrm>
            <a:off x="0" y="0"/>
            <a:ext cx="9144000" cy="51435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6" name="Google Shape;176;p31"/>
          <p:cNvSpPr txBox="1"/>
          <p:nvPr>
            <p:ph type="title"/>
          </p:nvPr>
        </p:nvSpPr>
        <p:spPr>
          <a:xfrm>
            <a:off x="603505" y="2490644"/>
            <a:ext cx="3430106" cy="15572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2"/>
              </a:buClr>
              <a:buSzPts val="3600"/>
              <a:buFont typeface="Calibri"/>
              <a:buNone/>
            </a:pPr>
            <a:r>
              <a:rPr lang="en-GB" sz="3600">
                <a:solidFill>
                  <a:schemeClr val="accent2"/>
                </a:solidFill>
                <a:latin typeface="Calibri"/>
                <a:ea typeface="Calibri"/>
                <a:cs typeface="Calibri"/>
                <a:sym typeface="Calibri"/>
              </a:rPr>
              <a:t>Exploratory Data Analysis</a:t>
            </a:r>
            <a:endParaRPr/>
          </a:p>
        </p:txBody>
      </p:sp>
      <p:sp>
        <p:nvSpPr>
          <p:cNvPr id="177" name="Google Shape;177;p31"/>
          <p:cNvSpPr/>
          <p:nvPr/>
        </p:nvSpPr>
        <p:spPr>
          <a:xfrm>
            <a:off x="4392984" y="285750"/>
            <a:ext cx="4751017" cy="485775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8" name="Google Shape;178;p31"/>
          <p:cNvSpPr/>
          <p:nvPr/>
        </p:nvSpPr>
        <p:spPr>
          <a:xfrm>
            <a:off x="4515815" y="408583"/>
            <a:ext cx="4628186" cy="4734919"/>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descr="Bar chart" id="179" name="Google Shape;179;p31"/>
          <p:cNvPicPr preferRelativeResize="0"/>
          <p:nvPr/>
        </p:nvPicPr>
        <p:blipFill rotWithShape="1">
          <a:blip r:embed="rId3">
            <a:alphaModFix/>
          </a:blip>
          <a:srcRect b="0" l="0" r="0" t="0"/>
          <a:stretch/>
        </p:blipFill>
        <p:spPr>
          <a:xfrm>
            <a:off x="5407818" y="1384328"/>
            <a:ext cx="3250406" cy="3250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3" name="Shape 183"/>
        <p:cNvGrpSpPr/>
        <p:nvPr/>
      </p:nvGrpSpPr>
      <p:grpSpPr>
        <a:xfrm>
          <a:off x="0" y="0"/>
          <a:ext cx="0" cy="0"/>
          <a:chOff x="0" y="0"/>
          <a:chExt cx="0" cy="0"/>
        </a:xfrm>
      </p:grpSpPr>
      <p:sp>
        <p:nvSpPr>
          <p:cNvPr id="184" name="Google Shape;184;p32"/>
          <p:cNvSpPr/>
          <p:nvPr/>
        </p:nvSpPr>
        <p:spPr>
          <a:xfrm>
            <a:off x="294981" y="264698"/>
            <a:ext cx="8579095" cy="1383192"/>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5" name="Google Shape;185;p32"/>
          <p:cNvSpPr txBox="1"/>
          <p:nvPr>
            <p:ph type="title"/>
          </p:nvPr>
        </p:nvSpPr>
        <p:spPr>
          <a:xfrm>
            <a:off x="486953" y="380045"/>
            <a:ext cx="2913856" cy="1145056"/>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600">
                <a:solidFill>
                  <a:schemeClr val="lt1"/>
                </a:solidFill>
              </a:rPr>
              <a:t>Customer vs Age</a:t>
            </a:r>
            <a:endParaRPr sz="3600"/>
          </a:p>
        </p:txBody>
      </p:sp>
      <p:cxnSp>
        <p:nvCxnSpPr>
          <p:cNvPr id="186" name="Google Shape;186;p32"/>
          <p:cNvCxnSpPr/>
          <p:nvPr/>
        </p:nvCxnSpPr>
        <p:spPr>
          <a:xfrm rot="10800000">
            <a:off x="3554905" y="435722"/>
            <a:ext cx="0" cy="1028700"/>
          </a:xfrm>
          <a:prstGeom prst="straightConnector1">
            <a:avLst/>
          </a:prstGeom>
          <a:noFill/>
          <a:ln cap="flat" cmpd="sng" w="19050">
            <a:solidFill>
              <a:schemeClr val="lt1">
                <a:alpha val="74901"/>
              </a:schemeClr>
            </a:solidFill>
            <a:prstDash val="solid"/>
            <a:miter lim="800000"/>
            <a:headEnd len="sm" w="sm" type="none"/>
            <a:tailEnd len="sm" w="sm" type="none"/>
          </a:ln>
        </p:spPr>
      </p:cxnSp>
      <p:sp>
        <p:nvSpPr>
          <p:cNvPr id="187" name="Google Shape;187;p32"/>
          <p:cNvSpPr txBox="1"/>
          <p:nvPr>
            <p:ph idx="1" type="body"/>
          </p:nvPr>
        </p:nvSpPr>
        <p:spPr>
          <a:xfrm>
            <a:off x="3709002" y="380045"/>
            <a:ext cx="4957441" cy="1145056"/>
          </a:xfrm>
          <a:prstGeom prst="rect">
            <a:avLst/>
          </a:prstGeom>
          <a:noFill/>
          <a:ln>
            <a:noFill/>
          </a:ln>
        </p:spPr>
        <p:txBody>
          <a:bodyPr anchorCtr="0" anchor="ctr" bIns="34275" lIns="68575" spcFirstLastPara="1" rIns="68575" wrap="square" tIns="34275">
            <a:normAutofit/>
          </a:bodyPr>
          <a:lstStyle/>
          <a:p>
            <a:pPr indent="-196850" lvl="0" marL="177800" rtl="0" algn="l">
              <a:lnSpc>
                <a:spcPct val="90000"/>
              </a:lnSpc>
              <a:spcBef>
                <a:spcPts val="800"/>
              </a:spcBef>
              <a:spcAft>
                <a:spcPts val="0"/>
              </a:spcAft>
              <a:buClr>
                <a:schemeClr val="lt1"/>
              </a:buClr>
              <a:buSzPts val="1300"/>
              <a:buChar char="•"/>
            </a:pPr>
            <a:r>
              <a:rPr lang="en-GB" sz="1300">
                <a:solidFill>
                  <a:schemeClr val="lt1"/>
                </a:solidFill>
              </a:rPr>
              <a:t>Those</a:t>
            </a:r>
            <a:r>
              <a:rPr lang="en-GB" sz="1300">
                <a:solidFill>
                  <a:schemeClr val="lt1"/>
                </a:solidFill>
              </a:rPr>
              <a:t> who bought the </a:t>
            </a:r>
            <a:r>
              <a:rPr lang="en-GB" sz="1300">
                <a:solidFill>
                  <a:schemeClr val="lt1"/>
                </a:solidFill>
              </a:rPr>
              <a:t>policy</a:t>
            </a:r>
            <a:r>
              <a:rPr lang="en-GB" sz="1300">
                <a:solidFill>
                  <a:schemeClr val="lt1"/>
                </a:solidFill>
              </a:rPr>
              <a:t> are more likely to be between 20-60 years </a:t>
            </a:r>
            <a:endParaRPr sz="1300">
              <a:solidFill>
                <a:schemeClr val="lt1"/>
              </a:solidFill>
            </a:endParaRPr>
          </a:p>
          <a:p>
            <a:pPr indent="-196850" lvl="0" marL="177800" rtl="0" algn="l">
              <a:lnSpc>
                <a:spcPct val="90000"/>
              </a:lnSpc>
              <a:spcBef>
                <a:spcPts val="800"/>
              </a:spcBef>
              <a:spcAft>
                <a:spcPts val="0"/>
              </a:spcAft>
              <a:buClr>
                <a:schemeClr val="lt1"/>
              </a:buClr>
              <a:buSzPts val="1300"/>
              <a:buChar char="•"/>
            </a:pPr>
            <a:r>
              <a:rPr lang="en-GB" sz="1300">
                <a:solidFill>
                  <a:schemeClr val="lt1"/>
                </a:solidFill>
              </a:rPr>
              <a:t>Those who are above 70 years have already bought the policy</a:t>
            </a:r>
            <a:endParaRPr sz="1300">
              <a:solidFill>
                <a:schemeClr val="lt1"/>
              </a:solidFill>
            </a:endParaRPr>
          </a:p>
        </p:txBody>
      </p:sp>
      <p:pic>
        <p:nvPicPr>
          <p:cNvPr id="188" name="Google Shape;188;p32"/>
          <p:cNvPicPr preferRelativeResize="0"/>
          <p:nvPr/>
        </p:nvPicPr>
        <p:blipFill>
          <a:blip r:embed="rId3">
            <a:alphaModFix/>
          </a:blip>
          <a:stretch>
            <a:fillRect/>
          </a:stretch>
        </p:blipFill>
        <p:spPr>
          <a:xfrm>
            <a:off x="152400" y="1800302"/>
            <a:ext cx="3800399" cy="3190800"/>
          </a:xfrm>
          <a:prstGeom prst="rect">
            <a:avLst/>
          </a:prstGeom>
          <a:noFill/>
          <a:ln>
            <a:noFill/>
          </a:ln>
        </p:spPr>
      </p:pic>
      <p:pic>
        <p:nvPicPr>
          <p:cNvPr id="189" name="Google Shape;189;p32"/>
          <p:cNvPicPr preferRelativeResize="0"/>
          <p:nvPr/>
        </p:nvPicPr>
        <p:blipFill>
          <a:blip r:embed="rId4">
            <a:alphaModFix/>
          </a:blip>
          <a:stretch>
            <a:fillRect/>
          </a:stretch>
        </p:blipFill>
        <p:spPr>
          <a:xfrm>
            <a:off x="4105199" y="1800290"/>
            <a:ext cx="4649315" cy="3190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3" name="Shape 193"/>
        <p:cNvGrpSpPr/>
        <p:nvPr/>
      </p:nvGrpSpPr>
      <p:grpSpPr>
        <a:xfrm>
          <a:off x="0" y="0"/>
          <a:ext cx="0" cy="0"/>
          <a:chOff x="0" y="0"/>
          <a:chExt cx="0" cy="0"/>
        </a:xfrm>
      </p:grpSpPr>
      <p:sp>
        <p:nvSpPr>
          <p:cNvPr id="194" name="Google Shape;194;p33"/>
          <p:cNvSpPr/>
          <p:nvPr/>
        </p:nvSpPr>
        <p:spPr>
          <a:xfrm>
            <a:off x="294981" y="264698"/>
            <a:ext cx="8579100" cy="13833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5" name="Google Shape;195;p33"/>
          <p:cNvSpPr txBox="1"/>
          <p:nvPr>
            <p:ph type="title"/>
          </p:nvPr>
        </p:nvSpPr>
        <p:spPr>
          <a:xfrm>
            <a:off x="152400" y="380050"/>
            <a:ext cx="2878800" cy="11451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2300"/>
              <a:buFont typeface="Calibri"/>
              <a:buNone/>
            </a:pPr>
            <a:r>
              <a:rPr lang="en-GB" sz="2600">
                <a:solidFill>
                  <a:schemeClr val="lt1"/>
                </a:solidFill>
              </a:rPr>
              <a:t>Distribution with Target Variable</a:t>
            </a:r>
            <a:endParaRPr sz="3600"/>
          </a:p>
        </p:txBody>
      </p:sp>
      <p:cxnSp>
        <p:nvCxnSpPr>
          <p:cNvPr id="196" name="Google Shape;196;p33"/>
          <p:cNvCxnSpPr/>
          <p:nvPr/>
        </p:nvCxnSpPr>
        <p:spPr>
          <a:xfrm rot="10800000">
            <a:off x="3554905" y="435722"/>
            <a:ext cx="0" cy="1028700"/>
          </a:xfrm>
          <a:prstGeom prst="straightConnector1">
            <a:avLst/>
          </a:prstGeom>
          <a:noFill/>
          <a:ln cap="flat" cmpd="sng" w="19050">
            <a:solidFill>
              <a:schemeClr val="lt1">
                <a:alpha val="74900"/>
              </a:schemeClr>
            </a:solidFill>
            <a:prstDash val="solid"/>
            <a:miter lim="800000"/>
            <a:headEnd len="sm" w="sm" type="none"/>
            <a:tailEnd len="sm" w="sm" type="none"/>
          </a:ln>
        </p:spPr>
      </p:cxnSp>
      <p:sp>
        <p:nvSpPr>
          <p:cNvPr id="197" name="Google Shape;197;p33"/>
          <p:cNvSpPr txBox="1"/>
          <p:nvPr>
            <p:ph idx="1" type="body"/>
          </p:nvPr>
        </p:nvSpPr>
        <p:spPr>
          <a:xfrm>
            <a:off x="3190575" y="380050"/>
            <a:ext cx="5475900" cy="1145100"/>
          </a:xfrm>
          <a:prstGeom prst="rect">
            <a:avLst/>
          </a:prstGeom>
          <a:noFill/>
          <a:ln>
            <a:noFill/>
          </a:ln>
        </p:spPr>
        <p:txBody>
          <a:bodyPr anchorCtr="0" anchor="ctr" bIns="34275" lIns="68575" spcFirstLastPara="1" rIns="68575" wrap="square" tIns="34275">
            <a:normAutofit/>
          </a:bodyPr>
          <a:lstStyle/>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The highest number of interested customers comes from University Degree holders. Surprisingly, we see that the next highest number comes from customers with just a high school degree</a:t>
            </a:r>
            <a:endParaRPr sz="1300">
              <a:solidFill>
                <a:schemeClr val="lt1"/>
              </a:solidFill>
            </a:endParaRPr>
          </a:p>
          <a:p>
            <a:pPr indent="-196850" lvl="0" marL="177800" rtl="0" algn="l">
              <a:lnSpc>
                <a:spcPct val="90000"/>
              </a:lnSpc>
              <a:spcBef>
                <a:spcPts val="800"/>
              </a:spcBef>
              <a:spcAft>
                <a:spcPts val="0"/>
              </a:spcAft>
              <a:buClr>
                <a:schemeClr val="lt1"/>
              </a:buClr>
              <a:buSzPts val="1300"/>
              <a:buChar char="•"/>
            </a:pPr>
            <a:r>
              <a:rPr lang="en-GB" sz="1050">
                <a:highlight>
                  <a:srgbClr val="FFFFFF"/>
                </a:highlight>
                <a:latin typeface="Arial"/>
                <a:ea typeface="Arial"/>
                <a:cs typeface="Arial"/>
                <a:sym typeface="Arial"/>
              </a:rPr>
              <a:t>The highest number of interestes customers comes from those working in admin. The next highest categories are blue-collar and technician.</a:t>
            </a:r>
            <a:endParaRPr sz="1300">
              <a:solidFill>
                <a:schemeClr val="lt1"/>
              </a:solidFill>
            </a:endParaRPr>
          </a:p>
        </p:txBody>
      </p:sp>
      <p:pic>
        <p:nvPicPr>
          <p:cNvPr id="198" name="Google Shape;198;p33"/>
          <p:cNvPicPr preferRelativeResize="0"/>
          <p:nvPr/>
        </p:nvPicPr>
        <p:blipFill>
          <a:blip r:embed="rId3">
            <a:alphaModFix/>
          </a:blip>
          <a:stretch>
            <a:fillRect/>
          </a:stretch>
        </p:blipFill>
        <p:spPr>
          <a:xfrm>
            <a:off x="152400" y="1715350"/>
            <a:ext cx="4025451" cy="3428150"/>
          </a:xfrm>
          <a:prstGeom prst="rect">
            <a:avLst/>
          </a:prstGeom>
          <a:noFill/>
          <a:ln>
            <a:noFill/>
          </a:ln>
        </p:spPr>
      </p:pic>
      <p:pic>
        <p:nvPicPr>
          <p:cNvPr id="199" name="Google Shape;199;p33"/>
          <p:cNvPicPr preferRelativeResize="0"/>
          <p:nvPr/>
        </p:nvPicPr>
        <p:blipFill>
          <a:blip r:embed="rId4">
            <a:alphaModFix/>
          </a:blip>
          <a:stretch>
            <a:fillRect/>
          </a:stretch>
        </p:blipFill>
        <p:spPr>
          <a:xfrm>
            <a:off x="4257600" y="1715350"/>
            <a:ext cx="4616474" cy="34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