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1ab812d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1ab812d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1ab812d2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01ab812d2c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1ab812d2c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01ab812d2c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1ab812d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01ab812d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1ab812d2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01ab812d2c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1ab812d2c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01ab812d2c_2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1ab812d2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01ab812d2c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1ab812d2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01ab812d2c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1ab812d2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01ab812d2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1ab812d2c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01ab812d2c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1ab812d2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01ab812d2c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ab812d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01ab812d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1ab812d2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01ab812d2c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1ab812d2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01ab812d2c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image" Target="../media/image8.png"/><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12.xml"/><Relationship Id="rId8" Type="http://schemas.openxmlformats.org/officeDocument/2006/relationships/slide" Target="/ppt/slid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85257"/>
            <a:ext cx="6655200" cy="28092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5000" u="none" cap="none" strike="noStrike">
                <a:solidFill>
                  <a:srgbClr val="FF6600"/>
                </a:solidFill>
                <a:latin typeface="Calibri"/>
                <a:ea typeface="Calibri"/>
                <a:cs typeface="Calibri"/>
                <a:sym typeface="Calibri"/>
              </a:rPr>
              <a:t>Exploratory Data Analysis</a:t>
            </a:r>
            <a:endParaRPr sz="1100"/>
          </a:p>
          <a:p>
            <a:pPr indent="0" lvl="0" marL="0" marR="0" rtl="0" algn="l">
              <a:spcBef>
                <a:spcPts val="0"/>
              </a:spcBef>
              <a:spcAft>
                <a:spcPts val="0"/>
              </a:spcAft>
              <a:buNone/>
            </a:pPr>
            <a:r>
              <a:rPr lang="en-GB" sz="3000">
                <a:solidFill>
                  <a:srgbClr val="FF6600"/>
                </a:solidFill>
                <a:latin typeface="Calibri"/>
                <a:ea typeface="Calibri"/>
                <a:cs typeface="Calibri"/>
                <a:sym typeface="Calibri"/>
              </a:rPr>
              <a:t>G2M Cab Investment Case Study</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rgbClr val="FF6600"/>
                </a:solidFill>
                <a:latin typeface="Calibri"/>
                <a:ea typeface="Calibri"/>
                <a:cs typeface="Calibri"/>
                <a:sym typeface="Calibri"/>
              </a:rPr>
              <a:t>1</a:t>
            </a:r>
            <a:r>
              <a:rPr b="1" lang="en-GB" sz="1800">
                <a:solidFill>
                  <a:srgbClr val="FF6600"/>
                </a:solidFill>
                <a:latin typeface="Calibri"/>
                <a:ea typeface="Calibri"/>
                <a:cs typeface="Calibri"/>
                <a:sym typeface="Calibri"/>
              </a:rPr>
              <a:t>5</a:t>
            </a:r>
            <a:r>
              <a:rPr b="1" baseline="30000" lang="en-GB" sz="1800">
                <a:solidFill>
                  <a:srgbClr val="FF6600"/>
                </a:solidFill>
                <a:latin typeface="Calibri"/>
                <a:ea typeface="Calibri"/>
                <a:cs typeface="Calibri"/>
                <a:sym typeface="Calibri"/>
              </a:rPr>
              <a:t>th</a:t>
            </a:r>
            <a:r>
              <a:rPr b="1" lang="en-GB" sz="1800">
                <a:solidFill>
                  <a:srgbClr val="FF6600"/>
                </a:solidFill>
                <a:latin typeface="Calibri"/>
                <a:ea typeface="Calibri"/>
                <a:cs typeface="Calibri"/>
                <a:sym typeface="Calibri"/>
              </a:rPr>
              <a:t> March 2023</a:t>
            </a:r>
            <a:endParaRPr b="1" sz="2100">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2" name="Shape 202"/>
        <p:cNvGrpSpPr/>
        <p:nvPr/>
      </p:nvGrpSpPr>
      <p:grpSpPr>
        <a:xfrm>
          <a:off x="0" y="0"/>
          <a:ext cx="0" cy="0"/>
          <a:chOff x="0" y="0"/>
          <a:chExt cx="0" cy="0"/>
        </a:xfrm>
      </p:grpSpPr>
      <p:sp>
        <p:nvSpPr>
          <p:cNvPr id="203" name="Google Shape;203;p34"/>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4" name="Google Shape;204;p34"/>
          <p:cNvSpPr/>
          <p:nvPr/>
        </p:nvSpPr>
        <p:spPr>
          <a:xfrm>
            <a:off x="0" y="0"/>
            <a:ext cx="3520274" cy="51435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34"/>
          <p:cNvSpPr/>
          <p:nvPr/>
        </p:nvSpPr>
        <p:spPr>
          <a:xfrm flipH="1">
            <a:off x="0" y="0"/>
            <a:ext cx="3628557" cy="51435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6" name="Google Shape;206;p34"/>
          <p:cNvSpPr txBox="1"/>
          <p:nvPr>
            <p:ph type="title"/>
          </p:nvPr>
        </p:nvSpPr>
        <p:spPr>
          <a:xfrm>
            <a:off x="573788" y="496800"/>
            <a:ext cx="2538000" cy="11190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2600"/>
              <a:buFont typeface="Calibri"/>
              <a:buNone/>
            </a:pPr>
            <a:r>
              <a:rPr lang="en-GB" sz="2600">
                <a:solidFill>
                  <a:schemeClr val="lt1"/>
                </a:solidFill>
              </a:rPr>
              <a:t>Distribution based on Gender</a:t>
            </a:r>
            <a:endParaRPr/>
          </a:p>
        </p:txBody>
      </p:sp>
      <p:sp>
        <p:nvSpPr>
          <p:cNvPr id="207" name="Google Shape;207;p34"/>
          <p:cNvSpPr txBox="1"/>
          <p:nvPr>
            <p:ph idx="1" type="body"/>
          </p:nvPr>
        </p:nvSpPr>
        <p:spPr>
          <a:xfrm>
            <a:off x="573788" y="1714500"/>
            <a:ext cx="2538000" cy="28836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GB" sz="1500">
                <a:solidFill>
                  <a:schemeClr val="lt1"/>
                </a:solidFill>
              </a:rPr>
              <a:t>Here, we see the customers based on the gender.</a:t>
            </a:r>
            <a:endParaRPr/>
          </a:p>
          <a:p>
            <a:pPr indent="-171450" lvl="0" marL="177800" rtl="0" algn="l">
              <a:lnSpc>
                <a:spcPct val="90000"/>
              </a:lnSpc>
              <a:spcBef>
                <a:spcPts val="800"/>
              </a:spcBef>
              <a:spcAft>
                <a:spcPts val="0"/>
              </a:spcAft>
              <a:buClr>
                <a:schemeClr val="lt1"/>
              </a:buClr>
              <a:buSzPts val="1500"/>
              <a:buChar char="•"/>
            </a:pPr>
            <a:r>
              <a:rPr lang="en-GB" sz="1500">
                <a:solidFill>
                  <a:schemeClr val="lt1"/>
                </a:solidFill>
              </a:rPr>
              <a:t>It is observed that the Yellow company has more than 50%of the customers.</a:t>
            </a:r>
            <a:endParaRPr sz="1500">
              <a:solidFill>
                <a:schemeClr val="lt1"/>
              </a:solidFill>
            </a:endParaRPr>
          </a:p>
          <a:p>
            <a:pPr indent="-171450" lvl="0" marL="177800" rtl="0" algn="l">
              <a:lnSpc>
                <a:spcPct val="90000"/>
              </a:lnSpc>
              <a:spcBef>
                <a:spcPts val="800"/>
              </a:spcBef>
              <a:spcAft>
                <a:spcPts val="0"/>
              </a:spcAft>
              <a:buClr>
                <a:schemeClr val="lt1"/>
              </a:buClr>
              <a:buSzPts val="1500"/>
              <a:buChar char="•"/>
            </a:pPr>
            <a:r>
              <a:rPr lang="en-GB" sz="1500">
                <a:solidFill>
                  <a:schemeClr val="lt1"/>
                </a:solidFill>
              </a:rPr>
              <a:t>Both men and women are the customers of both cab companies.</a:t>
            </a:r>
            <a:endParaRPr sz="1500">
              <a:solidFill>
                <a:schemeClr val="lt1"/>
              </a:solidFill>
            </a:endParaRPr>
          </a:p>
          <a:p>
            <a:pPr indent="-171450" lvl="0" marL="177800" rtl="0" algn="l">
              <a:lnSpc>
                <a:spcPct val="90000"/>
              </a:lnSpc>
              <a:spcBef>
                <a:spcPts val="800"/>
              </a:spcBef>
              <a:spcAft>
                <a:spcPts val="0"/>
              </a:spcAft>
              <a:buClr>
                <a:schemeClr val="lt1"/>
              </a:buClr>
              <a:buSzPts val="1500"/>
              <a:buChar char="•"/>
            </a:pPr>
            <a:r>
              <a:rPr lang="en-GB" sz="1500">
                <a:solidFill>
                  <a:schemeClr val="lt1"/>
                </a:solidFill>
              </a:rPr>
              <a:t>Overall, Yelow cab have more customers of both genders.   </a:t>
            </a:r>
            <a:endParaRPr/>
          </a:p>
        </p:txBody>
      </p:sp>
      <p:pic>
        <p:nvPicPr>
          <p:cNvPr id="208" name="Google Shape;208;p34"/>
          <p:cNvPicPr preferRelativeResize="0"/>
          <p:nvPr/>
        </p:nvPicPr>
        <p:blipFill>
          <a:blip r:embed="rId3">
            <a:alphaModFix/>
          </a:blip>
          <a:stretch>
            <a:fillRect/>
          </a:stretch>
        </p:blipFill>
        <p:spPr>
          <a:xfrm>
            <a:off x="3743625" y="922775"/>
            <a:ext cx="5400375" cy="367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2" name="Shape 212"/>
        <p:cNvGrpSpPr/>
        <p:nvPr/>
      </p:nvGrpSpPr>
      <p:grpSpPr>
        <a:xfrm>
          <a:off x="0" y="0"/>
          <a:ext cx="0" cy="0"/>
          <a:chOff x="0" y="0"/>
          <a:chExt cx="0" cy="0"/>
        </a:xfrm>
      </p:grpSpPr>
      <p:sp>
        <p:nvSpPr>
          <p:cNvPr id="213" name="Google Shape;213;p35"/>
          <p:cNvSpPr/>
          <p:nvPr/>
        </p:nvSpPr>
        <p:spPr>
          <a:xfrm>
            <a:off x="252288" y="227693"/>
            <a:ext cx="3250692" cy="4422557"/>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4" name="Google Shape;214;p35"/>
          <p:cNvSpPr txBox="1"/>
          <p:nvPr>
            <p:ph type="title"/>
          </p:nvPr>
        </p:nvSpPr>
        <p:spPr>
          <a:xfrm>
            <a:off x="445770" y="480197"/>
            <a:ext cx="2866644" cy="100873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lang="en-GB" sz="2700">
                <a:solidFill>
                  <a:schemeClr val="lt1"/>
                </a:solidFill>
              </a:rPr>
              <a:t>Customer Base by Age Group</a:t>
            </a:r>
            <a:endParaRPr/>
          </a:p>
        </p:txBody>
      </p:sp>
      <p:cxnSp>
        <p:nvCxnSpPr>
          <p:cNvPr id="215" name="Google Shape;215;p35"/>
          <p:cNvCxnSpPr/>
          <p:nvPr/>
        </p:nvCxnSpPr>
        <p:spPr>
          <a:xfrm>
            <a:off x="528066" y="1538015"/>
            <a:ext cx="2763774" cy="0"/>
          </a:xfrm>
          <a:prstGeom prst="straightConnector1">
            <a:avLst/>
          </a:prstGeom>
          <a:noFill/>
          <a:ln cap="flat" cmpd="sng" w="22225">
            <a:solidFill>
              <a:srgbClr val="E7E6E6"/>
            </a:solidFill>
            <a:prstDash val="solid"/>
            <a:miter lim="800000"/>
            <a:headEnd len="sm" w="sm" type="none"/>
            <a:tailEnd len="sm" w="sm" type="none"/>
          </a:ln>
        </p:spPr>
      </p:cxnSp>
      <p:sp>
        <p:nvSpPr>
          <p:cNvPr id="216" name="Google Shape;216;p35"/>
          <p:cNvSpPr txBox="1"/>
          <p:nvPr>
            <p:ph idx="1" type="body"/>
          </p:nvPr>
        </p:nvSpPr>
        <p:spPr>
          <a:xfrm>
            <a:off x="445207" y="1591322"/>
            <a:ext cx="2866644" cy="2829757"/>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GB" sz="1500">
                <a:solidFill>
                  <a:schemeClr val="lt1"/>
                </a:solidFill>
              </a:rPr>
              <a:t>Finally, we see the customers based on age group.</a:t>
            </a:r>
            <a:endParaRPr/>
          </a:p>
          <a:p>
            <a:pPr indent="-171450" lvl="0" marL="177800" rtl="0" algn="l">
              <a:lnSpc>
                <a:spcPct val="90000"/>
              </a:lnSpc>
              <a:spcBef>
                <a:spcPts val="800"/>
              </a:spcBef>
              <a:spcAft>
                <a:spcPts val="0"/>
              </a:spcAft>
              <a:buClr>
                <a:schemeClr val="lt1"/>
              </a:buClr>
              <a:buSzPts val="1500"/>
              <a:buChar char="•"/>
            </a:pPr>
            <a:r>
              <a:rPr lang="en-GB" sz="1500">
                <a:solidFill>
                  <a:schemeClr val="lt1"/>
                </a:solidFill>
              </a:rPr>
              <a:t>We see that the Yellow company has a very high average users compared to the Pink company, exceeding all age group.</a:t>
            </a:r>
            <a:endParaRPr/>
          </a:p>
          <a:p>
            <a:pPr indent="-171450" lvl="0" marL="177800" rtl="0" algn="l">
              <a:lnSpc>
                <a:spcPct val="90000"/>
              </a:lnSpc>
              <a:spcBef>
                <a:spcPts val="800"/>
              </a:spcBef>
              <a:spcAft>
                <a:spcPts val="0"/>
              </a:spcAft>
              <a:buClr>
                <a:schemeClr val="lt1"/>
              </a:buClr>
              <a:buSzPts val="1500"/>
              <a:buChar char="•"/>
            </a:pPr>
            <a:r>
              <a:rPr lang="en-GB" sz="1500">
                <a:solidFill>
                  <a:schemeClr val="lt1"/>
                </a:solidFill>
              </a:rPr>
              <a:t>This is interesting as Adults are major customers of cab companies with yellow cab exceeding.</a:t>
            </a:r>
            <a:endParaRPr/>
          </a:p>
        </p:txBody>
      </p:sp>
      <p:pic>
        <p:nvPicPr>
          <p:cNvPr id="217" name="Google Shape;217;p35"/>
          <p:cNvPicPr preferRelativeResize="0"/>
          <p:nvPr/>
        </p:nvPicPr>
        <p:blipFill>
          <a:blip r:embed="rId3">
            <a:alphaModFix/>
          </a:blip>
          <a:stretch>
            <a:fillRect/>
          </a:stretch>
        </p:blipFill>
        <p:spPr>
          <a:xfrm>
            <a:off x="4015350" y="152400"/>
            <a:ext cx="5067125" cy="426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36"/>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6"/>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 name="Google Shape;224;p36"/>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Exploratory Data Analysis (EDA) Summary</a:t>
            </a:r>
            <a:endParaRPr/>
          </a:p>
        </p:txBody>
      </p:sp>
      <p:sp>
        <p:nvSpPr>
          <p:cNvPr id="225" name="Google Shape;225;p36"/>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After going through the plots, we see that the Yellow company has a higher cost per ride, higher price per ride and higher profit per ride. A higher price might lead us to the conclusion that it is the unpopular choice.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This, however, isn’t the case at all. In , majority of rides were done by the Yellow company.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At the beginning of the analysis, the significantly higher average cost per ride of the Yellow company was a bit concerning. But now, this isn’t a concern anymore. The higher cost per ride could be attributed to many factors such as Premium Cars used, better maintenance of the vehicles and higher wages for the drivers.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37"/>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7"/>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37"/>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Recommendations</a:t>
            </a:r>
            <a:endParaRPr/>
          </a:p>
        </p:txBody>
      </p:sp>
      <p:sp>
        <p:nvSpPr>
          <p:cNvPr id="233" name="Google Shape;233;p37"/>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fontScale="70000" lnSpcReduction="20000"/>
          </a:bodyPr>
          <a:lstStyle/>
          <a:p>
            <a:pPr indent="-151765" lvl="0" marL="177800" rtl="0" algn="l">
              <a:lnSpc>
                <a:spcPct val="90000"/>
              </a:lnSpc>
              <a:spcBef>
                <a:spcPts val="0"/>
              </a:spcBef>
              <a:spcAft>
                <a:spcPts val="0"/>
              </a:spcAft>
              <a:buClr>
                <a:srgbClr val="FFFFFF"/>
              </a:buClr>
              <a:buSzPct val="100000"/>
              <a:buChar char="•"/>
            </a:pPr>
            <a:r>
              <a:rPr b="1" lang="en-GB" sz="1700">
                <a:solidFill>
                  <a:srgbClr val="FFFFFF"/>
                </a:solidFill>
              </a:rPr>
              <a:t>NOTE:</a:t>
            </a:r>
            <a:r>
              <a:rPr lang="en-GB" sz="1700">
                <a:solidFill>
                  <a:srgbClr val="FFFFFF"/>
                </a:solidFill>
              </a:rPr>
              <a:t> This recommendation is only based on profit and cost analysis. A final decision cannot be taken before looking at each of their Financial Statements to ensure that XYZ is investing in the right company.</a:t>
            </a:r>
            <a:endParaRPr>
              <a:solidFill>
                <a:srgbClr val="FFFFFF"/>
              </a:solidFill>
            </a:endParaRPr>
          </a:p>
          <a:p>
            <a:pPr indent="0" lvl="0" marL="0" rtl="0" algn="l">
              <a:lnSpc>
                <a:spcPct val="100000"/>
              </a:lnSpc>
              <a:spcBef>
                <a:spcPts val="0"/>
              </a:spcBef>
              <a:spcAft>
                <a:spcPts val="0"/>
              </a:spcAft>
              <a:buNone/>
            </a:pPr>
            <a:r>
              <a:rPr lang="en-GB" sz="1600">
                <a:solidFill>
                  <a:srgbClr val="FFFFFF"/>
                </a:solidFill>
              </a:rPr>
              <a:t>We have evaluated both the cab companies on following points and found Yellow cab better than Pink cab:</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b="1" sz="1600">
              <a:solidFill>
                <a:srgbClr val="FFFFFF"/>
              </a:solidFill>
            </a:endParaRPr>
          </a:p>
          <a:p>
            <a:pPr indent="-255270" lvl="0" marL="285750" rtl="0" algn="l">
              <a:lnSpc>
                <a:spcPct val="100000"/>
              </a:lnSpc>
              <a:spcBef>
                <a:spcPts val="0"/>
              </a:spcBef>
              <a:spcAft>
                <a:spcPts val="0"/>
              </a:spcAft>
              <a:buClr>
                <a:srgbClr val="FFFFFF"/>
              </a:buClr>
              <a:buSzPct val="100000"/>
              <a:buChar char="•"/>
            </a:pPr>
            <a:r>
              <a:rPr b="1" lang="en-GB" sz="1600">
                <a:solidFill>
                  <a:srgbClr val="FFFFFF"/>
                </a:solidFill>
              </a:rPr>
              <a:t>Customer Reach  : </a:t>
            </a:r>
            <a:r>
              <a:rPr lang="en-GB" sz="1600">
                <a:solidFill>
                  <a:srgbClr val="FFFFFF"/>
                </a:solidFill>
              </a:rPr>
              <a:t>Yellow cab has higher customer reach in 18 cities while Pink cab has higher customer reach in 4 cities. We have also observed that Yellow cab is doing good in covering other cab users as compared to Pink cab.</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FFFFFF"/>
              </a:solidFill>
            </a:endParaRPr>
          </a:p>
          <a:p>
            <a:pPr indent="-255270" lvl="0" marL="285750" rtl="0" algn="l">
              <a:lnSpc>
                <a:spcPct val="100000"/>
              </a:lnSpc>
              <a:spcBef>
                <a:spcPts val="0"/>
              </a:spcBef>
              <a:spcAft>
                <a:spcPts val="0"/>
              </a:spcAft>
              <a:buClr>
                <a:srgbClr val="FFFFFF"/>
              </a:buClr>
              <a:buSzPct val="100000"/>
              <a:buChar char="•"/>
            </a:pPr>
            <a:r>
              <a:rPr b="1" lang="en-GB" sz="1600">
                <a:solidFill>
                  <a:srgbClr val="FFFFFF"/>
                </a:solidFill>
              </a:rPr>
              <a:t>Age wise Reach : </a:t>
            </a:r>
            <a:r>
              <a:rPr lang="en-GB" sz="1600">
                <a:solidFill>
                  <a:srgbClr val="FFFFFF"/>
                </a:solidFill>
              </a:rPr>
              <a:t>Yellow cab has customer in all age group and it’s been observed that it’s very popular in 18-60 age group</a:t>
            </a:r>
            <a:endParaRPr sz="1400">
              <a:solidFill>
                <a:srgbClr val="FFFFFF"/>
              </a:solidFill>
              <a:latin typeface="Arial"/>
              <a:ea typeface="Arial"/>
              <a:cs typeface="Arial"/>
              <a:sym typeface="Arial"/>
            </a:endParaRPr>
          </a:p>
          <a:p>
            <a:pPr indent="-184150" lvl="0" marL="285750" rtl="0" algn="l">
              <a:lnSpc>
                <a:spcPct val="100000"/>
              </a:lnSpc>
              <a:spcBef>
                <a:spcPts val="0"/>
              </a:spcBef>
              <a:spcAft>
                <a:spcPts val="0"/>
              </a:spcAft>
              <a:buNone/>
            </a:pPr>
            <a:r>
              <a:t/>
            </a:r>
            <a:endParaRPr sz="1600">
              <a:solidFill>
                <a:srgbClr val="FFFFFF"/>
              </a:solidFill>
            </a:endParaRPr>
          </a:p>
          <a:p>
            <a:pPr indent="-255270" lvl="0" marL="285750" rtl="0" algn="l">
              <a:lnSpc>
                <a:spcPct val="100000"/>
              </a:lnSpc>
              <a:spcBef>
                <a:spcPts val="0"/>
              </a:spcBef>
              <a:spcAft>
                <a:spcPts val="0"/>
              </a:spcAft>
              <a:buClr>
                <a:srgbClr val="FFFFFF"/>
              </a:buClr>
              <a:buSzPct val="100000"/>
              <a:buChar char="•"/>
            </a:pPr>
            <a:r>
              <a:rPr b="1" lang="en-GB" sz="1600">
                <a:solidFill>
                  <a:srgbClr val="FFFFFF"/>
                </a:solidFill>
              </a:rPr>
              <a:t>Average Profit per KM: </a:t>
            </a:r>
            <a:r>
              <a:rPr lang="en-GB" sz="1600">
                <a:solidFill>
                  <a:srgbClr val="FFFFFF"/>
                </a:solidFill>
              </a:rPr>
              <a:t>Yellow cab’s average profit per KM is almost three times the average profit per KM of the Pink cab.</a:t>
            </a:r>
            <a:endParaRPr sz="1400">
              <a:solidFill>
                <a:srgbClr val="FFFFFF"/>
              </a:solidFill>
              <a:latin typeface="Arial"/>
              <a:ea typeface="Arial"/>
              <a:cs typeface="Arial"/>
              <a:sym typeface="Arial"/>
            </a:endParaRPr>
          </a:p>
          <a:p>
            <a:pPr indent="-184150" lvl="0" marL="285750" rtl="0" algn="l">
              <a:lnSpc>
                <a:spcPct val="100000"/>
              </a:lnSpc>
              <a:spcBef>
                <a:spcPts val="0"/>
              </a:spcBef>
              <a:spcAft>
                <a:spcPts val="0"/>
              </a:spcAft>
              <a:buNone/>
            </a:pPr>
            <a:r>
              <a:t/>
            </a:r>
            <a:endParaRPr sz="1600">
              <a:solidFill>
                <a:srgbClr val="FFFFFF"/>
              </a:solidFill>
            </a:endParaRPr>
          </a:p>
          <a:p>
            <a:pPr indent="-255270" lvl="0" marL="285750" rtl="0" algn="l">
              <a:lnSpc>
                <a:spcPct val="100000"/>
              </a:lnSpc>
              <a:spcBef>
                <a:spcPts val="0"/>
              </a:spcBef>
              <a:spcAft>
                <a:spcPts val="0"/>
              </a:spcAft>
              <a:buClr>
                <a:srgbClr val="FFFFFF"/>
              </a:buClr>
              <a:buSzPct val="100000"/>
              <a:buChar char="•"/>
            </a:pPr>
            <a:r>
              <a:rPr b="1" lang="en-GB" sz="1600">
                <a:solidFill>
                  <a:srgbClr val="FFFFFF"/>
                </a:solidFill>
              </a:rPr>
              <a:t>Income wise Reach :</a:t>
            </a:r>
            <a:r>
              <a:rPr lang="en-GB" sz="1600">
                <a:solidFill>
                  <a:srgbClr val="FFFFFF"/>
                </a:solidFill>
              </a:rPr>
              <a:t>Both the cabs are very popular in high and medium income class but here also Yellow cab is performing better than Pink cab in offering their services to all the three income class group (low, medium and high)</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FFFFFF"/>
              </a:solidFill>
            </a:endParaRPr>
          </a:p>
          <a:p>
            <a:pPr indent="0" lvl="0" marL="0" rtl="0" algn="l">
              <a:lnSpc>
                <a:spcPct val="100000"/>
              </a:lnSpc>
              <a:spcBef>
                <a:spcPts val="0"/>
              </a:spcBef>
              <a:spcAft>
                <a:spcPts val="0"/>
              </a:spcAft>
              <a:buNone/>
            </a:pPr>
            <a:r>
              <a:t/>
            </a:r>
            <a:endParaRPr b="1" sz="1600">
              <a:solidFill>
                <a:srgbClr val="FFFFFF"/>
              </a:solidFill>
            </a:endParaRPr>
          </a:p>
          <a:p>
            <a:pPr indent="0" lvl="0" marL="0" rtl="0" algn="l">
              <a:lnSpc>
                <a:spcPct val="100000"/>
              </a:lnSpc>
              <a:spcBef>
                <a:spcPts val="0"/>
              </a:spcBef>
              <a:spcAft>
                <a:spcPts val="0"/>
              </a:spcAft>
              <a:buNone/>
            </a:pPr>
            <a:r>
              <a:rPr b="1" lang="en-GB" sz="1600">
                <a:solidFill>
                  <a:srgbClr val="FFFFFF"/>
                </a:solidFill>
              </a:rPr>
              <a:t>On the basis of above point , we will recommend Yellow cab for investment.</a:t>
            </a:r>
            <a:endParaRPr sz="1400">
              <a:solidFill>
                <a:srgbClr val="FFFFFF"/>
              </a:solidFill>
              <a:latin typeface="Arial"/>
              <a:ea typeface="Arial"/>
              <a:cs typeface="Arial"/>
              <a:sym typeface="Arial"/>
            </a:endParaRPr>
          </a:p>
          <a:p>
            <a:pPr indent="0" lvl="0" marL="0" rtl="0" algn="l">
              <a:lnSpc>
                <a:spcPct val="90000"/>
              </a:lnSpc>
              <a:spcBef>
                <a:spcPts val="800"/>
              </a:spcBef>
              <a:spcAft>
                <a:spcPts val="0"/>
              </a:spcAft>
              <a:buNone/>
            </a:pPr>
            <a:r>
              <a:t/>
            </a:r>
            <a:endParaRPr sz="1700">
              <a:solidFill>
                <a:srgbClr val="FFFFFF"/>
              </a:solidFill>
            </a:endParaRPr>
          </a:p>
          <a:p>
            <a:pPr indent="0" lvl="0" marL="0" rtl="0" algn="l">
              <a:lnSpc>
                <a:spcPct val="90000"/>
              </a:lnSpc>
              <a:spcBef>
                <a:spcPts val="800"/>
              </a:spcBef>
              <a:spcAft>
                <a:spcPts val="0"/>
              </a:spcAft>
              <a:buClr>
                <a:schemeClr val="dk1"/>
              </a:buClr>
              <a:buSzPct val="100000"/>
              <a:buNone/>
            </a:pPr>
            <a:r>
              <a:t/>
            </a:r>
            <a:endParaRPr sz="17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a:solidFill>
                <a:srgbClr val="FF6600"/>
              </a:solidFill>
            </a:endParaRPr>
          </a:p>
        </p:txBody>
      </p:sp>
      <p:pic>
        <p:nvPicPr>
          <p:cNvPr id="239" name="Google Shape;239;p38"/>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
        <p:nvSpPr>
          <p:cNvPr id="240" name="Google Shape;240;p38"/>
          <p:cNvSpPr txBox="1"/>
          <p:nvPr>
            <p:ph idx="1" type="subTitle"/>
          </p:nvPr>
        </p:nvSpPr>
        <p:spPr>
          <a:xfrm>
            <a:off x="4743317" y="2314218"/>
            <a:ext cx="416923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5000"/>
              <a:buNone/>
            </a:pPr>
            <a:r>
              <a:rPr lang="en-GB"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GB"/>
            </a:br>
            <a:br>
              <a:rPr lang="en-GB"/>
            </a:br>
            <a:br>
              <a:rPr lang="en-GB"/>
            </a:br>
            <a:r>
              <a:rPr b="1" lang="en-GB">
                <a:solidFill>
                  <a:srgbClr val="FF6600"/>
                </a:solidFill>
              </a:rPr>
              <a:t>Agenda</a:t>
            </a:r>
            <a:endParaRPr/>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lnSpcReduction="20000"/>
          </a:bodyPr>
          <a:lstStyle/>
          <a:p>
            <a:pPr indent="0" lvl="0" marL="0" rtl="0" algn="just">
              <a:lnSpc>
                <a:spcPct val="90000"/>
              </a:lnSpc>
              <a:spcBef>
                <a:spcPts val="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rgbClr val="FF6600"/>
              </a:buClr>
              <a:buSzPts val="2100"/>
              <a:buNone/>
            </a:pPr>
            <a:r>
              <a:rPr lang="en-GB" sz="2100">
                <a:solidFill>
                  <a:srgbClr val="FF6600"/>
                </a:solidFill>
              </a:rPr>
              <a:t>         </a:t>
            </a:r>
            <a:r>
              <a:rPr lang="en-GB" sz="2100" u="sng">
                <a:solidFill>
                  <a:srgbClr val="3C78D8"/>
                </a:solidFill>
                <a:hlinkClick action="ppaction://hlinksldjump" r:id="rId3">
                  <a:extLst>
                    <a:ext uri="{A12FA001-AC4F-418D-AE19-62706E023703}">
                      <ahyp:hlinkClr val="tx"/>
                    </a:ext>
                  </a:extLst>
                </a:hlinkClick>
              </a:rPr>
              <a:t>Executive Summary</a:t>
            </a:r>
            <a:endParaRPr sz="2100">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ction="ppaction://hlinksldjump" r:id="rId4">
                  <a:extLst>
                    <a:ext uri="{A12FA001-AC4F-418D-AE19-62706E023703}">
                      <ahyp:hlinkClr val="tx"/>
                    </a:ext>
                  </a:extLst>
                </a:hlinkClick>
              </a:rPr>
              <a:t>Data Sets</a:t>
            </a:r>
            <a:endParaRPr sz="2100">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ction="ppaction://hlinksldjump" r:id="rId5">
                  <a:extLst>
                    <a:ext uri="{A12FA001-AC4F-418D-AE19-62706E023703}">
                      <ahyp:hlinkClr val="tx"/>
                    </a:ext>
                  </a:extLst>
                </a:hlinkClick>
              </a:rPr>
              <a:t>Data Cleaning &amp; Combining</a:t>
            </a:r>
            <a:endParaRPr sz="2100">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ction="ppaction://hlinksldjump" r:id="rId6">
                  <a:extLst>
                    <a:ext uri="{A12FA001-AC4F-418D-AE19-62706E023703}">
                      <ahyp:hlinkClr val="tx"/>
                    </a:ext>
                  </a:extLst>
                </a:hlinkClick>
              </a:rPr>
              <a:t>Exploratory Data Analysis (EDA)</a:t>
            </a:r>
            <a:endParaRPr sz="2100">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rPr>
              <a:t>Average Profit Per Trip</a:t>
            </a:r>
            <a:endParaRPr sz="2100" u="sng">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rPr>
              <a:t>Is there any Seasonality?</a:t>
            </a:r>
            <a:endParaRPr sz="2100" u="sng">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rPr>
              <a:t> Customers in each City</a:t>
            </a:r>
            <a:endParaRPr sz="2100" u="sng">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extLst>
                    <a:ext uri="{A12FA001-AC4F-418D-AE19-62706E023703}">
                      <ahyp:hlinkClr val="tx"/>
                    </a:ext>
                  </a:extLst>
                </a:hlinkClick>
              </a:rPr>
              <a:t>Customer Prefer</a:t>
            </a:r>
            <a:r>
              <a:rPr lang="en-GB" sz="2100" u="sng">
                <a:solidFill>
                  <a:srgbClr val="3C78D8"/>
                </a:solidFill>
              </a:rPr>
              <a:t>ences by Gender</a:t>
            </a:r>
            <a:endParaRPr sz="2100" u="sng">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rPr>
              <a:t>Customer base by Age Group</a:t>
            </a:r>
            <a:endParaRPr sz="2100" u="sng">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ction="ppaction://hlinksldjump" r:id="rId7">
                  <a:extLst>
                    <a:ext uri="{A12FA001-AC4F-418D-AE19-62706E023703}">
                      <ahyp:hlinkClr val="tx"/>
                    </a:ext>
                  </a:extLst>
                </a:hlinkClick>
              </a:rPr>
              <a:t>Exploratory Data Analysis Summary</a:t>
            </a:r>
            <a:endParaRPr sz="2100">
              <a:solidFill>
                <a:srgbClr val="3C78D8"/>
              </a:solidFill>
            </a:endParaRPr>
          </a:p>
          <a:p>
            <a:pPr indent="0" lvl="0" marL="0" rtl="0" algn="just">
              <a:lnSpc>
                <a:spcPct val="90000"/>
              </a:lnSpc>
              <a:spcBef>
                <a:spcPts val="800"/>
              </a:spcBef>
              <a:spcAft>
                <a:spcPts val="0"/>
              </a:spcAft>
              <a:buClr>
                <a:srgbClr val="FF6600"/>
              </a:buClr>
              <a:buSzPts val="2100"/>
              <a:buNone/>
            </a:pPr>
            <a:r>
              <a:rPr lang="en-GB" sz="2100">
                <a:solidFill>
                  <a:srgbClr val="3C78D8"/>
                </a:solidFill>
              </a:rPr>
              <a:t>         </a:t>
            </a:r>
            <a:r>
              <a:rPr lang="en-GB" sz="2100" u="sng">
                <a:solidFill>
                  <a:srgbClr val="3C78D8"/>
                </a:solidFill>
                <a:hlinkClick action="ppaction://hlinksldjump" r:id="rId8">
                  <a:extLst>
                    <a:ext uri="{A12FA001-AC4F-418D-AE19-62706E023703}">
                      <ahyp:hlinkClr val="tx"/>
                    </a:ext>
                  </a:extLst>
                </a:hlinkClick>
              </a:rPr>
              <a:t>Recommendations</a:t>
            </a:r>
            <a:r>
              <a:rPr lang="en-GB" sz="2100">
                <a:solidFill>
                  <a:srgbClr val="FF6600"/>
                </a:solidFill>
              </a:rPr>
              <a:t> </a:t>
            </a:r>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9">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7"/>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3" name="Google Shape;143;p27"/>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7"/>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Executive Summary</a:t>
            </a:r>
            <a:endParaRPr/>
          </a:p>
        </p:txBody>
      </p:sp>
      <p:sp>
        <p:nvSpPr>
          <p:cNvPr id="145" name="Google Shape;145;p27"/>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XYZ is a private firm in the US, looking to invest in a key player in the Cab Industry, due to remarkable growth, as part of their Go-to-Market (G2M) strategy.</a:t>
            </a:r>
            <a:endParaRPr/>
          </a:p>
          <a:p>
            <a:pPr indent="0" lvl="0" marL="0" rtl="0" algn="l">
              <a:lnSpc>
                <a:spcPct val="90000"/>
              </a:lnSpc>
              <a:spcBef>
                <a:spcPts val="800"/>
              </a:spcBef>
              <a:spcAft>
                <a:spcPts val="0"/>
              </a:spcAft>
              <a:buClr>
                <a:schemeClr val="dk1"/>
              </a:buClr>
              <a:buSzPts val="1700"/>
              <a:buNone/>
            </a:pPr>
            <a:r>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b="1" lang="en-GB" sz="1700">
                <a:solidFill>
                  <a:schemeClr val="lt1"/>
                </a:solidFill>
              </a:rPr>
              <a:t>Objective of Report:</a:t>
            </a:r>
            <a:r>
              <a:rPr lang="en-GB" sz="1700">
                <a:solidFill>
                  <a:schemeClr val="lt1"/>
                </a:solidFill>
              </a:rPr>
              <a:t> Based on data from 2 major players in the industry, we must provide XYZ recommendations and actionable insights, backed by the data, to find the right company to make the investment.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28"/>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8"/>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28"/>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lang="en-GB" sz="4100">
                <a:solidFill>
                  <a:schemeClr val="lt1"/>
                </a:solidFill>
              </a:rPr>
              <a:t>Data Sets</a:t>
            </a:r>
            <a:endParaRPr/>
          </a:p>
        </p:txBody>
      </p:sp>
      <p:sp>
        <p:nvSpPr>
          <p:cNvPr id="153" name="Google Shape;153;p28"/>
          <p:cNvSpPr txBox="1"/>
          <p:nvPr>
            <p:ph idx="1" type="body"/>
          </p:nvPr>
        </p:nvSpPr>
        <p:spPr>
          <a:xfrm>
            <a:off x="628650" y="1940092"/>
            <a:ext cx="7886700" cy="2692631"/>
          </a:xfrm>
          <a:prstGeom prst="rect">
            <a:avLst/>
          </a:prstGeom>
          <a:solidFill>
            <a:schemeClr val="dk1"/>
          </a:solidFill>
          <a:ln>
            <a:noFill/>
          </a:ln>
        </p:spPr>
        <p:txBody>
          <a:bodyPr anchorCtr="0" anchor="t" bIns="34275" lIns="68575" spcFirstLastPara="1" rIns="68575" wrap="square" tIns="34275">
            <a:normAutofit fontScale="92500" lnSpcReduction="20000"/>
          </a:bodyPr>
          <a:lstStyle/>
          <a:p>
            <a:pPr indent="-176053" lvl="0" marL="177800" rtl="0" algn="l">
              <a:lnSpc>
                <a:spcPct val="90000"/>
              </a:lnSpc>
              <a:spcBef>
                <a:spcPts val="0"/>
              </a:spcBef>
              <a:spcAft>
                <a:spcPts val="0"/>
              </a:spcAft>
              <a:buClr>
                <a:schemeClr val="lt1"/>
              </a:buClr>
              <a:buSzPct val="100000"/>
              <a:buChar char="•"/>
            </a:pPr>
            <a:r>
              <a:rPr lang="en-GB" sz="1700">
                <a:solidFill>
                  <a:schemeClr val="lt1"/>
                </a:solidFill>
              </a:rPr>
              <a:t>The following datasets were used:</a:t>
            </a:r>
            <a:endParaRPr/>
          </a:p>
          <a:p>
            <a:pPr indent="-337185" lvl="1" marL="685800" rtl="0" algn="l">
              <a:lnSpc>
                <a:spcPct val="90000"/>
              </a:lnSpc>
              <a:spcBef>
                <a:spcPts val="400"/>
              </a:spcBef>
              <a:spcAft>
                <a:spcPts val="0"/>
              </a:spcAft>
              <a:buClr>
                <a:schemeClr val="lt1"/>
              </a:buClr>
              <a:buSzPct val="100000"/>
              <a:buFont typeface="Calibri"/>
              <a:buAutoNum type="arabicPeriod"/>
            </a:pPr>
            <a:r>
              <a:rPr lang="en-GB" sz="1200">
                <a:solidFill>
                  <a:schemeClr val="lt1"/>
                </a:solidFill>
              </a:rPr>
              <a:t>Cab_Data.csv – Transactions for Pink and Yellow companies (359392 Rows, 7 Columns)</a:t>
            </a:r>
            <a:endParaRPr/>
          </a:p>
          <a:p>
            <a:pPr indent="-337185" lvl="1" marL="685800" rtl="0" algn="l">
              <a:lnSpc>
                <a:spcPct val="90000"/>
              </a:lnSpc>
              <a:spcBef>
                <a:spcPts val="400"/>
              </a:spcBef>
              <a:spcAft>
                <a:spcPts val="0"/>
              </a:spcAft>
              <a:buClr>
                <a:schemeClr val="lt1"/>
              </a:buClr>
              <a:buSzPct val="100000"/>
              <a:buFont typeface="Calibri"/>
              <a:buAutoNum type="arabicPeriod"/>
            </a:pPr>
            <a:r>
              <a:rPr lang="en-GB" sz="1200">
                <a:solidFill>
                  <a:schemeClr val="lt1"/>
                </a:solidFill>
              </a:rPr>
              <a:t>Customer_ID.csv – Customer’s demographic details (49171 Rows, 4 Columns)</a:t>
            </a:r>
            <a:endParaRPr/>
          </a:p>
          <a:p>
            <a:pPr indent="-337185" lvl="1" marL="685800" rtl="0" algn="l">
              <a:lnSpc>
                <a:spcPct val="90000"/>
              </a:lnSpc>
              <a:spcBef>
                <a:spcPts val="400"/>
              </a:spcBef>
              <a:spcAft>
                <a:spcPts val="0"/>
              </a:spcAft>
              <a:buClr>
                <a:schemeClr val="lt1"/>
              </a:buClr>
              <a:buSzPct val="100000"/>
              <a:buFont typeface="Calibri"/>
              <a:buAutoNum type="arabicPeriod"/>
            </a:pPr>
            <a:r>
              <a:rPr lang="en-GB" sz="1200">
                <a:solidFill>
                  <a:schemeClr val="lt1"/>
                </a:solidFill>
              </a:rPr>
              <a:t>Transaction_ID.csv – Mapping from transactions to customers (440098 Rows, 3 Columns)</a:t>
            </a:r>
            <a:endParaRPr/>
          </a:p>
          <a:p>
            <a:pPr indent="-337185" lvl="1" marL="685800" rtl="0" algn="l">
              <a:lnSpc>
                <a:spcPct val="90000"/>
              </a:lnSpc>
              <a:spcBef>
                <a:spcPts val="400"/>
              </a:spcBef>
              <a:spcAft>
                <a:spcPts val="0"/>
              </a:spcAft>
              <a:buClr>
                <a:schemeClr val="lt1"/>
              </a:buClr>
              <a:buSzPct val="100000"/>
              <a:buFont typeface="Calibri"/>
              <a:buAutoNum type="arabicPeriod"/>
            </a:pPr>
            <a:r>
              <a:rPr lang="en-GB" sz="1200">
                <a:solidFill>
                  <a:schemeClr val="lt1"/>
                </a:solidFill>
              </a:rPr>
              <a:t>City.csv – Details of Cab Users in different cities in the US (20 Rows, 3 Columns)</a:t>
            </a:r>
            <a:endParaRPr/>
          </a:p>
          <a:p>
            <a:pPr indent="0" lvl="0" marL="0" rtl="0" algn="l">
              <a:lnSpc>
                <a:spcPct val="90000"/>
              </a:lnSpc>
              <a:spcBef>
                <a:spcPts val="400"/>
              </a:spcBef>
              <a:spcAft>
                <a:spcPts val="0"/>
              </a:spcAft>
              <a:buNone/>
            </a:pPr>
            <a:r>
              <a:t/>
            </a:r>
            <a:endParaRPr sz="1700">
              <a:solidFill>
                <a:schemeClr val="lt1"/>
              </a:solidFill>
            </a:endParaRPr>
          </a:p>
          <a:p>
            <a:pPr indent="-76200" lvl="0" marL="177800" rtl="0" algn="l">
              <a:lnSpc>
                <a:spcPct val="90000"/>
              </a:lnSpc>
              <a:spcBef>
                <a:spcPts val="800"/>
              </a:spcBef>
              <a:spcAft>
                <a:spcPts val="0"/>
              </a:spcAft>
              <a:buClr>
                <a:schemeClr val="dk1"/>
              </a:buClr>
              <a:buSzPct val="100000"/>
              <a:buNone/>
            </a:pPr>
            <a:r>
              <a:t/>
            </a:r>
            <a:endParaRPr sz="1700">
              <a:solidFill>
                <a:schemeClr val="lt1"/>
              </a:solidFill>
            </a:endParaRPr>
          </a:p>
          <a:p>
            <a:pPr indent="-176053" lvl="0" marL="177800" rtl="0" algn="l">
              <a:lnSpc>
                <a:spcPct val="90000"/>
              </a:lnSpc>
              <a:spcBef>
                <a:spcPts val="800"/>
              </a:spcBef>
              <a:spcAft>
                <a:spcPts val="0"/>
              </a:spcAft>
              <a:buClr>
                <a:schemeClr val="lt1"/>
              </a:buClr>
              <a:buSzPct val="100000"/>
              <a:buChar char="•"/>
            </a:pPr>
            <a:r>
              <a:rPr lang="en-GB" sz="1700">
                <a:solidFill>
                  <a:schemeClr val="lt1"/>
                </a:solidFill>
              </a:rPr>
              <a:t>Time Period of Data: </a:t>
            </a:r>
            <a:r>
              <a:rPr lang="en-GB" sz="1500">
                <a:solidFill>
                  <a:schemeClr val="lt1"/>
                </a:solidFill>
              </a:rPr>
              <a:t>01/01/2016</a:t>
            </a:r>
            <a:r>
              <a:rPr lang="en-GB" sz="1700">
                <a:solidFill>
                  <a:schemeClr val="lt1"/>
                </a:solidFill>
              </a:rPr>
              <a:t> to </a:t>
            </a:r>
            <a:r>
              <a:rPr lang="en-GB" sz="1500">
                <a:solidFill>
                  <a:schemeClr val="lt1"/>
                </a:solidFill>
              </a:rPr>
              <a:t>31/12/2018</a:t>
            </a:r>
            <a:endParaRPr/>
          </a:p>
          <a:p>
            <a:pPr indent="-76200" lvl="0" marL="177800" rtl="0" algn="l">
              <a:lnSpc>
                <a:spcPct val="90000"/>
              </a:lnSpc>
              <a:spcBef>
                <a:spcPts val="800"/>
              </a:spcBef>
              <a:spcAft>
                <a:spcPts val="0"/>
              </a:spcAft>
              <a:buClr>
                <a:schemeClr val="dk1"/>
              </a:buClr>
              <a:buSzPct val="100000"/>
              <a:buNone/>
            </a:pPr>
            <a:r>
              <a:t/>
            </a:r>
            <a:endParaRPr sz="1700">
              <a:solidFill>
                <a:schemeClr val="lt1"/>
              </a:solidFill>
            </a:endParaRPr>
          </a:p>
          <a:p>
            <a:pPr indent="0" lvl="0" marL="0" rtl="0" algn="l">
              <a:lnSpc>
                <a:spcPct val="90000"/>
              </a:lnSpc>
              <a:spcBef>
                <a:spcPts val="800"/>
              </a:spcBef>
              <a:spcAft>
                <a:spcPts val="0"/>
              </a:spcAft>
              <a:buNone/>
            </a:pPr>
            <a:r>
              <a:t/>
            </a:r>
            <a:endParaRPr/>
          </a:p>
          <a:p>
            <a:pPr indent="-76200" lvl="0" marL="177800" rtl="0" algn="l">
              <a:lnSpc>
                <a:spcPct val="90000"/>
              </a:lnSpc>
              <a:spcBef>
                <a:spcPts val="800"/>
              </a:spcBef>
              <a:spcAft>
                <a:spcPts val="0"/>
              </a:spcAft>
              <a:buClr>
                <a:schemeClr val="dk1"/>
              </a:buClr>
              <a:buSzPct val="100000"/>
              <a:buNone/>
            </a:pPr>
            <a:r>
              <a:t/>
            </a:r>
            <a:endParaRPr sz="1700">
              <a:solidFill>
                <a:schemeClr val="lt1"/>
              </a:solidFill>
            </a:endParaRPr>
          </a:p>
          <a:p>
            <a:pPr indent="0" lvl="1" marL="342900" rtl="0" algn="l">
              <a:lnSpc>
                <a:spcPct val="90000"/>
              </a:lnSpc>
              <a:spcBef>
                <a:spcPts val="400"/>
              </a:spcBef>
              <a:spcAft>
                <a:spcPts val="0"/>
              </a:spcAft>
              <a:buClr>
                <a:schemeClr val="dk1"/>
              </a:buClr>
              <a:buSzPct val="100000"/>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9"/>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29"/>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Data Cleaning &amp; Combining</a:t>
            </a:r>
            <a:endParaRPr/>
          </a:p>
        </p:txBody>
      </p:sp>
      <p:sp>
        <p:nvSpPr>
          <p:cNvPr id="161" name="Google Shape;161;p29"/>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b="1" lang="en-GB" sz="1800">
                <a:solidFill>
                  <a:schemeClr val="lt1"/>
                </a:solidFill>
              </a:rPr>
              <a:t>Approach</a:t>
            </a:r>
            <a:r>
              <a:rPr lang="en-GB" sz="1800">
                <a:solidFill>
                  <a:schemeClr val="lt1"/>
                </a:solidFill>
              </a:rPr>
              <a:t>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From the 4 datasets, extracted insights of dataset.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C</a:t>
            </a:r>
            <a:r>
              <a:rPr lang="en-GB" sz="1700">
                <a:solidFill>
                  <a:schemeClr val="lt1"/>
                </a:solidFill>
              </a:rPr>
              <a:t>alculated the profit at the ‘per ride’ level, where profit = </a:t>
            </a:r>
            <a:r>
              <a:rPr b="1" lang="en-GB" sz="1700">
                <a:solidFill>
                  <a:schemeClr val="lt1"/>
                </a:solidFill>
              </a:rPr>
              <a:t>price – cost</a:t>
            </a:r>
            <a:r>
              <a:rPr lang="en-GB" sz="1700">
                <a:solidFill>
                  <a:schemeClr val="lt1"/>
                </a:solidFill>
              </a:rPr>
              <a:t>.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Next, we mapped the cities and and populations to each record.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Similarly, the customer’s data was mapped based on the transaction ID. </a:t>
            </a:r>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For the purpose of this evaluation, only the transactions that were done by the Pink or Yellow companies were considered.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5" name="Shape 165"/>
        <p:cNvGrpSpPr/>
        <p:nvPr/>
      </p:nvGrpSpPr>
      <p:grpSpPr>
        <a:xfrm>
          <a:off x="0" y="0"/>
          <a:ext cx="0" cy="0"/>
          <a:chOff x="0" y="0"/>
          <a:chExt cx="0" cy="0"/>
        </a:xfrm>
      </p:grpSpPr>
      <p:sp>
        <p:nvSpPr>
          <p:cNvPr id="166" name="Google Shape;166;p30"/>
          <p:cNvSpPr/>
          <p:nvPr/>
        </p:nvSpPr>
        <p:spPr>
          <a:xfrm>
            <a:off x="0" y="0"/>
            <a:ext cx="9144000" cy="51435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7" name="Google Shape;167;p30"/>
          <p:cNvSpPr txBox="1"/>
          <p:nvPr>
            <p:ph type="title"/>
          </p:nvPr>
        </p:nvSpPr>
        <p:spPr>
          <a:xfrm>
            <a:off x="603505" y="2490644"/>
            <a:ext cx="3430106" cy="15572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2"/>
              </a:buClr>
              <a:buSzPts val="3600"/>
              <a:buFont typeface="Calibri"/>
              <a:buNone/>
            </a:pPr>
            <a:r>
              <a:rPr lang="en-GB" sz="3600">
                <a:solidFill>
                  <a:schemeClr val="accent2"/>
                </a:solidFill>
                <a:latin typeface="Calibri"/>
                <a:ea typeface="Calibri"/>
                <a:cs typeface="Calibri"/>
                <a:sym typeface="Calibri"/>
              </a:rPr>
              <a:t>Exploratory Data Analysis</a:t>
            </a:r>
            <a:endParaRPr/>
          </a:p>
        </p:txBody>
      </p:sp>
      <p:sp>
        <p:nvSpPr>
          <p:cNvPr id="168" name="Google Shape;168;p30"/>
          <p:cNvSpPr/>
          <p:nvPr/>
        </p:nvSpPr>
        <p:spPr>
          <a:xfrm>
            <a:off x="4392984" y="285750"/>
            <a:ext cx="4751017" cy="485775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9" name="Google Shape;169;p30"/>
          <p:cNvSpPr/>
          <p:nvPr/>
        </p:nvSpPr>
        <p:spPr>
          <a:xfrm>
            <a:off x="4515815" y="408583"/>
            <a:ext cx="4628186" cy="4734919"/>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Bar chart" id="170" name="Google Shape;170;p30"/>
          <p:cNvPicPr preferRelativeResize="0"/>
          <p:nvPr/>
        </p:nvPicPr>
        <p:blipFill rotWithShape="1">
          <a:blip r:embed="rId3">
            <a:alphaModFix/>
          </a:blip>
          <a:srcRect b="0" l="0" r="0" t="0"/>
          <a:stretch/>
        </p:blipFill>
        <p:spPr>
          <a:xfrm>
            <a:off x="5407818" y="1384328"/>
            <a:ext cx="3250406" cy="32504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4" name="Shape 174"/>
        <p:cNvGrpSpPr/>
        <p:nvPr/>
      </p:nvGrpSpPr>
      <p:grpSpPr>
        <a:xfrm>
          <a:off x="0" y="0"/>
          <a:ext cx="0" cy="0"/>
          <a:chOff x="0" y="0"/>
          <a:chExt cx="0" cy="0"/>
        </a:xfrm>
      </p:grpSpPr>
      <p:sp>
        <p:nvSpPr>
          <p:cNvPr id="175" name="Google Shape;175;p31"/>
          <p:cNvSpPr/>
          <p:nvPr/>
        </p:nvSpPr>
        <p:spPr>
          <a:xfrm>
            <a:off x="294981" y="264698"/>
            <a:ext cx="8579095" cy="1383192"/>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6" name="Google Shape;176;p31"/>
          <p:cNvSpPr txBox="1"/>
          <p:nvPr>
            <p:ph type="title"/>
          </p:nvPr>
        </p:nvSpPr>
        <p:spPr>
          <a:xfrm>
            <a:off x="486953" y="380045"/>
            <a:ext cx="2913856" cy="1145056"/>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300">
                <a:solidFill>
                  <a:schemeClr val="lt1"/>
                </a:solidFill>
              </a:rPr>
              <a:t>Average Profit Per Trip</a:t>
            </a:r>
            <a:endParaRPr/>
          </a:p>
        </p:txBody>
      </p:sp>
      <p:cxnSp>
        <p:nvCxnSpPr>
          <p:cNvPr id="177" name="Google Shape;177;p31"/>
          <p:cNvCxnSpPr/>
          <p:nvPr/>
        </p:nvCxnSpPr>
        <p:spPr>
          <a:xfrm rot="10800000">
            <a:off x="3554905" y="435722"/>
            <a:ext cx="0" cy="1028700"/>
          </a:xfrm>
          <a:prstGeom prst="straightConnector1">
            <a:avLst/>
          </a:prstGeom>
          <a:noFill/>
          <a:ln cap="flat" cmpd="sng" w="19050">
            <a:solidFill>
              <a:schemeClr val="lt1">
                <a:alpha val="74901"/>
              </a:schemeClr>
            </a:solidFill>
            <a:prstDash val="solid"/>
            <a:miter lim="800000"/>
            <a:headEnd len="sm" w="sm" type="none"/>
            <a:tailEnd len="sm" w="sm" type="none"/>
          </a:ln>
        </p:spPr>
      </p:cxnSp>
      <p:sp>
        <p:nvSpPr>
          <p:cNvPr id="178" name="Google Shape;178;p31"/>
          <p:cNvSpPr txBox="1"/>
          <p:nvPr>
            <p:ph idx="1" type="body"/>
          </p:nvPr>
        </p:nvSpPr>
        <p:spPr>
          <a:xfrm>
            <a:off x="3709002" y="380045"/>
            <a:ext cx="4957441" cy="1145056"/>
          </a:xfrm>
          <a:prstGeom prst="rect">
            <a:avLst/>
          </a:prstGeom>
          <a:noFill/>
          <a:ln>
            <a:noFill/>
          </a:ln>
        </p:spPr>
        <p:txBody>
          <a:bodyPr anchorCtr="0" anchor="ctr" bIns="34275" lIns="68575" spcFirstLastPara="1" rIns="68575" wrap="square" tIns="34275">
            <a:normAutofit fontScale="92500" lnSpcReduction="20000"/>
          </a:bodyPr>
          <a:lstStyle/>
          <a:p>
            <a:pPr indent="-167163" lvl="0" marL="177800" rtl="0" algn="l">
              <a:lnSpc>
                <a:spcPct val="90000"/>
              </a:lnSpc>
              <a:spcBef>
                <a:spcPts val="800"/>
              </a:spcBef>
              <a:spcAft>
                <a:spcPts val="0"/>
              </a:spcAft>
              <a:buClr>
                <a:schemeClr val="lt1"/>
              </a:buClr>
              <a:buSzPct val="100000"/>
              <a:buChar char="•"/>
            </a:pPr>
            <a:r>
              <a:rPr lang="en-GB" sz="900">
                <a:solidFill>
                  <a:schemeClr val="lt1"/>
                </a:solidFill>
              </a:rPr>
              <a:t>In the </a:t>
            </a:r>
            <a:r>
              <a:rPr lang="en-GB" sz="900">
                <a:solidFill>
                  <a:schemeClr val="lt1"/>
                </a:solidFill>
              </a:rPr>
              <a:t>distribution</a:t>
            </a:r>
            <a:r>
              <a:rPr lang="en-GB" sz="900">
                <a:solidFill>
                  <a:schemeClr val="lt1"/>
                </a:solidFill>
              </a:rPr>
              <a:t> created a Profit and Profit% column .</a:t>
            </a:r>
            <a:endParaRPr sz="900">
              <a:solidFill>
                <a:schemeClr val="lt1"/>
              </a:solidFill>
            </a:endParaRPr>
          </a:p>
          <a:p>
            <a:pPr indent="-167163" lvl="0" marL="177800" rtl="0" algn="l">
              <a:lnSpc>
                <a:spcPct val="90000"/>
              </a:lnSpc>
              <a:spcBef>
                <a:spcPts val="800"/>
              </a:spcBef>
              <a:spcAft>
                <a:spcPts val="0"/>
              </a:spcAft>
              <a:buClr>
                <a:schemeClr val="lt1"/>
              </a:buClr>
              <a:buSzPct val="100000"/>
              <a:buChar char="•"/>
            </a:pPr>
            <a:r>
              <a:rPr lang="en-GB" sz="900">
                <a:solidFill>
                  <a:schemeClr val="lt1"/>
                </a:solidFill>
              </a:rPr>
              <a:t>Calculated the Profit per trip as Profit= Price Charged - Cost of Trip</a:t>
            </a:r>
            <a:endParaRPr sz="900">
              <a:solidFill>
                <a:schemeClr val="lt1"/>
              </a:solidFill>
            </a:endParaRPr>
          </a:p>
          <a:p>
            <a:pPr indent="-167163" lvl="0" marL="177800" rtl="0" algn="l">
              <a:lnSpc>
                <a:spcPct val="90000"/>
              </a:lnSpc>
              <a:spcBef>
                <a:spcPts val="800"/>
              </a:spcBef>
              <a:spcAft>
                <a:spcPts val="0"/>
              </a:spcAft>
              <a:buClr>
                <a:schemeClr val="lt1"/>
              </a:buClr>
              <a:buSzPct val="100000"/>
              <a:buChar char="•"/>
            </a:pPr>
            <a:r>
              <a:rPr lang="en-GB" sz="900">
                <a:solidFill>
                  <a:schemeClr val="lt1"/>
                </a:solidFill>
              </a:rPr>
              <a:t>Then using above calculated the Profit% = Profit / KM Travelled</a:t>
            </a:r>
            <a:endParaRPr sz="900">
              <a:solidFill>
                <a:schemeClr val="lt1"/>
              </a:solidFill>
            </a:endParaRPr>
          </a:p>
          <a:p>
            <a:pPr indent="-167163" lvl="0" marL="177800" rtl="0" algn="l">
              <a:lnSpc>
                <a:spcPct val="90000"/>
              </a:lnSpc>
              <a:spcBef>
                <a:spcPts val="800"/>
              </a:spcBef>
              <a:spcAft>
                <a:spcPts val="0"/>
              </a:spcAft>
              <a:buClr>
                <a:schemeClr val="lt1"/>
              </a:buClr>
              <a:buSzPct val="100000"/>
              <a:buChar char="•"/>
            </a:pPr>
            <a:r>
              <a:rPr lang="en-GB" sz="900">
                <a:solidFill>
                  <a:schemeClr val="lt1"/>
                </a:solidFill>
              </a:rPr>
              <a:t>The Box plot shows that the MEdian of yellow cab is higher </a:t>
            </a:r>
            <a:r>
              <a:rPr lang="en-GB" sz="900">
                <a:solidFill>
                  <a:schemeClr val="lt1"/>
                </a:solidFill>
              </a:rPr>
              <a:t>than</a:t>
            </a:r>
            <a:r>
              <a:rPr lang="en-GB" sz="900">
                <a:solidFill>
                  <a:schemeClr val="lt1"/>
                </a:solidFill>
              </a:rPr>
              <a:t> Pink Cab.</a:t>
            </a:r>
            <a:endParaRPr sz="900">
              <a:solidFill>
                <a:schemeClr val="lt1"/>
              </a:solidFill>
            </a:endParaRPr>
          </a:p>
          <a:p>
            <a:pPr indent="-167163" lvl="0" marL="177800" rtl="0" algn="l">
              <a:lnSpc>
                <a:spcPct val="90000"/>
              </a:lnSpc>
              <a:spcBef>
                <a:spcPts val="800"/>
              </a:spcBef>
              <a:spcAft>
                <a:spcPts val="0"/>
              </a:spcAft>
              <a:buClr>
                <a:schemeClr val="lt1"/>
              </a:buClr>
              <a:buSzPct val="100000"/>
              <a:buChar char="•"/>
            </a:pPr>
            <a:r>
              <a:rPr lang="en-GB" sz="900">
                <a:solidFill>
                  <a:schemeClr val="lt1"/>
                </a:solidFill>
              </a:rPr>
              <a:t>Whereas the bar chart Showed the average profit and average profit per km travelled.</a:t>
            </a:r>
            <a:endParaRPr sz="900">
              <a:solidFill>
                <a:schemeClr val="lt1"/>
              </a:solidFill>
            </a:endParaRPr>
          </a:p>
          <a:p>
            <a:pPr indent="-167163" lvl="0" marL="177800" rtl="0" algn="l">
              <a:lnSpc>
                <a:spcPct val="90000"/>
              </a:lnSpc>
              <a:spcBef>
                <a:spcPts val="800"/>
              </a:spcBef>
              <a:spcAft>
                <a:spcPts val="0"/>
              </a:spcAft>
              <a:buClr>
                <a:schemeClr val="lt1"/>
              </a:buClr>
              <a:buSzPct val="100000"/>
              <a:buChar char="•"/>
            </a:pPr>
            <a:r>
              <a:rPr lang="en-GB" sz="900">
                <a:solidFill>
                  <a:schemeClr val="lt1"/>
                </a:solidFill>
              </a:rPr>
              <a:t>Yellow cab have 2.5 times overall avg profit over pink cab.</a:t>
            </a:r>
            <a:endParaRPr sz="900">
              <a:solidFill>
                <a:schemeClr val="lt1"/>
              </a:solidFill>
            </a:endParaRPr>
          </a:p>
        </p:txBody>
      </p:sp>
      <p:pic>
        <p:nvPicPr>
          <p:cNvPr id="179" name="Google Shape;179;p31"/>
          <p:cNvPicPr preferRelativeResize="0"/>
          <p:nvPr/>
        </p:nvPicPr>
        <p:blipFill>
          <a:blip r:embed="rId3">
            <a:alphaModFix/>
          </a:blip>
          <a:stretch>
            <a:fillRect/>
          </a:stretch>
        </p:blipFill>
        <p:spPr>
          <a:xfrm>
            <a:off x="152400" y="1924475"/>
            <a:ext cx="3800400" cy="2856500"/>
          </a:xfrm>
          <a:prstGeom prst="rect">
            <a:avLst/>
          </a:prstGeom>
          <a:noFill/>
          <a:ln>
            <a:noFill/>
          </a:ln>
        </p:spPr>
      </p:pic>
      <p:pic>
        <p:nvPicPr>
          <p:cNvPr id="180" name="Google Shape;180;p31"/>
          <p:cNvPicPr preferRelativeResize="0"/>
          <p:nvPr/>
        </p:nvPicPr>
        <p:blipFill>
          <a:blip r:embed="rId4">
            <a:alphaModFix/>
          </a:blip>
          <a:stretch>
            <a:fillRect/>
          </a:stretch>
        </p:blipFill>
        <p:spPr>
          <a:xfrm>
            <a:off x="4105200" y="1855250"/>
            <a:ext cx="4886398" cy="292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32"/>
          <p:cNvSpPr/>
          <p:nvPr/>
        </p:nvSpPr>
        <p:spPr>
          <a:xfrm>
            <a:off x="-1"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32"/>
          <p:cNvSpPr txBox="1"/>
          <p:nvPr>
            <p:ph type="title"/>
          </p:nvPr>
        </p:nvSpPr>
        <p:spPr>
          <a:xfrm>
            <a:off x="173075" y="0"/>
            <a:ext cx="3405900" cy="436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sz="2500">
                <a:solidFill>
                  <a:schemeClr val="lt1"/>
                </a:solidFill>
              </a:rPr>
              <a:t>Is there any Seasonality?</a:t>
            </a:r>
            <a:endParaRPr sz="2500"/>
          </a:p>
        </p:txBody>
      </p:sp>
      <p:cxnSp>
        <p:nvCxnSpPr>
          <p:cNvPr id="187" name="Google Shape;187;p32"/>
          <p:cNvCxnSpPr/>
          <p:nvPr/>
        </p:nvCxnSpPr>
        <p:spPr>
          <a:xfrm rot="10800000">
            <a:off x="1" y="1519755"/>
            <a:ext cx="4571999" cy="0"/>
          </a:xfrm>
          <a:prstGeom prst="straightConnector1">
            <a:avLst/>
          </a:prstGeom>
          <a:noFill/>
          <a:ln cap="flat" cmpd="sng" w="12700">
            <a:solidFill>
              <a:schemeClr val="accent2"/>
            </a:solidFill>
            <a:prstDash val="solid"/>
            <a:miter lim="800000"/>
            <a:headEnd len="sm" w="sm" type="none"/>
            <a:tailEnd len="sm" w="sm" type="none"/>
          </a:ln>
        </p:spPr>
      </p:cxnSp>
      <p:sp>
        <p:nvSpPr>
          <p:cNvPr id="188" name="Google Shape;188;p32"/>
          <p:cNvSpPr txBox="1"/>
          <p:nvPr>
            <p:ph idx="1" type="body"/>
          </p:nvPr>
        </p:nvSpPr>
        <p:spPr>
          <a:xfrm>
            <a:off x="55375" y="1716625"/>
            <a:ext cx="3149700" cy="2783700"/>
          </a:xfrm>
          <a:prstGeom prst="rect">
            <a:avLst/>
          </a:prstGeom>
          <a:noFill/>
          <a:ln>
            <a:noFill/>
          </a:ln>
        </p:spPr>
        <p:txBody>
          <a:bodyPr anchorCtr="0" anchor="t" bIns="34275" lIns="68575" spcFirstLastPara="1" rIns="68575" wrap="square" tIns="34275">
            <a:normAutofit fontScale="77500" lnSpcReduction="10000"/>
          </a:bodyPr>
          <a:lstStyle/>
          <a:p>
            <a:pPr indent="-152876" lvl="0" marL="177800" rtl="0" algn="l">
              <a:lnSpc>
                <a:spcPct val="100000"/>
              </a:lnSpc>
              <a:spcBef>
                <a:spcPts val="0"/>
              </a:spcBef>
              <a:spcAft>
                <a:spcPts val="0"/>
              </a:spcAft>
              <a:buClr>
                <a:schemeClr val="lt1"/>
              </a:buClr>
              <a:buSzPct val="72222"/>
              <a:buChar char="•"/>
            </a:pPr>
            <a:r>
              <a:rPr lang="en-GB" sz="1800">
                <a:solidFill>
                  <a:schemeClr val="lt1"/>
                </a:solidFill>
                <a:latin typeface="Quattrocento Sans"/>
                <a:ea typeface="Quattrocento Sans"/>
                <a:cs typeface="Quattrocento Sans"/>
                <a:sym typeface="Quattrocento Sans"/>
              </a:rPr>
              <a:t>Yes, there is a seasonal component in both companies,they are opposed to each other. </a:t>
            </a:r>
            <a:endParaRPr sz="1800">
              <a:solidFill>
                <a:schemeClr val="lt1"/>
              </a:solidFill>
              <a:latin typeface="Quattrocento Sans"/>
              <a:ea typeface="Quattrocento Sans"/>
              <a:cs typeface="Quattrocento Sans"/>
              <a:sym typeface="Quattrocento Sans"/>
            </a:endParaRPr>
          </a:p>
          <a:p>
            <a:pPr indent="-152876" lvl="0" marL="177800" rtl="0" algn="l">
              <a:lnSpc>
                <a:spcPct val="100000"/>
              </a:lnSpc>
              <a:spcBef>
                <a:spcPts val="0"/>
              </a:spcBef>
              <a:spcAft>
                <a:spcPts val="0"/>
              </a:spcAft>
              <a:buClr>
                <a:schemeClr val="lt1"/>
              </a:buClr>
              <a:buSzPct val="72222"/>
              <a:buChar char="•"/>
            </a:pPr>
            <a:r>
              <a:rPr lang="en-GB" sz="1800">
                <a:solidFill>
                  <a:schemeClr val="lt1"/>
                </a:solidFill>
                <a:latin typeface="Quattrocento Sans"/>
                <a:ea typeface="Quattrocento Sans"/>
                <a:cs typeface="Quattrocento Sans"/>
                <a:sym typeface="Quattrocento Sans"/>
              </a:rPr>
              <a:t>While profit for Pink Cab improves between January and March, it decreases for Yellow cab during those months. </a:t>
            </a:r>
            <a:endParaRPr sz="1800">
              <a:solidFill>
                <a:schemeClr val="lt1"/>
              </a:solidFill>
              <a:latin typeface="Quattrocento Sans"/>
              <a:ea typeface="Quattrocento Sans"/>
              <a:cs typeface="Quattrocento Sans"/>
              <a:sym typeface="Quattrocento Sans"/>
            </a:endParaRPr>
          </a:p>
          <a:p>
            <a:pPr indent="-152876" lvl="0" marL="177800" rtl="0" algn="l">
              <a:lnSpc>
                <a:spcPct val="100000"/>
              </a:lnSpc>
              <a:spcBef>
                <a:spcPts val="0"/>
              </a:spcBef>
              <a:spcAft>
                <a:spcPts val="0"/>
              </a:spcAft>
              <a:buClr>
                <a:schemeClr val="lt1"/>
              </a:buClr>
              <a:buSzPct val="72222"/>
              <a:buChar char="•"/>
            </a:pPr>
            <a:r>
              <a:rPr lang="en-GB" sz="1800">
                <a:solidFill>
                  <a:schemeClr val="lt1"/>
                </a:solidFill>
                <a:latin typeface="Quattrocento Sans"/>
                <a:ea typeface="Quattrocento Sans"/>
                <a:cs typeface="Quattrocento Sans"/>
                <a:sym typeface="Quattrocento Sans"/>
              </a:rPr>
              <a:t>However, when profits for Pink Cab decreases between May and June, it improves in Yellow cab.</a:t>
            </a:r>
            <a:endParaRPr sz="1800">
              <a:solidFill>
                <a:schemeClr val="lt1"/>
              </a:solidFill>
              <a:latin typeface="Quattrocento Sans"/>
              <a:ea typeface="Quattrocento Sans"/>
              <a:cs typeface="Quattrocento Sans"/>
              <a:sym typeface="Quattrocento Sans"/>
            </a:endParaRPr>
          </a:p>
          <a:p>
            <a:pPr indent="-152876" lvl="0" marL="177800" rtl="0" algn="l">
              <a:lnSpc>
                <a:spcPct val="100000"/>
              </a:lnSpc>
              <a:spcBef>
                <a:spcPts val="0"/>
              </a:spcBef>
              <a:spcAft>
                <a:spcPts val="0"/>
              </a:spcAft>
              <a:buClr>
                <a:schemeClr val="lt1"/>
              </a:buClr>
              <a:buSzPct val="72222"/>
              <a:buChar char="•"/>
            </a:pPr>
            <a:r>
              <a:rPr lang="en-GB" sz="1800">
                <a:solidFill>
                  <a:schemeClr val="lt1"/>
                </a:solidFill>
                <a:latin typeface="Quattrocento Sans"/>
                <a:ea typeface="Quattrocento Sans"/>
                <a:cs typeface="Quattrocento Sans"/>
                <a:sym typeface="Quattrocento Sans"/>
              </a:rPr>
              <a:t>This seasonal pattern </a:t>
            </a:r>
            <a:r>
              <a:rPr lang="en-GB" sz="1800">
                <a:solidFill>
                  <a:schemeClr val="lt1"/>
                </a:solidFill>
                <a:latin typeface="Quattrocento Sans"/>
                <a:ea typeface="Quattrocento Sans"/>
                <a:cs typeface="Quattrocento Sans"/>
                <a:sym typeface="Quattrocento Sans"/>
              </a:rPr>
              <a:t>repeats</a:t>
            </a:r>
            <a:r>
              <a:rPr lang="en-GB" sz="1800">
                <a:solidFill>
                  <a:schemeClr val="lt1"/>
                </a:solidFill>
                <a:latin typeface="Quattrocento Sans"/>
                <a:ea typeface="Quattrocento Sans"/>
                <a:cs typeface="Quattrocento Sans"/>
                <a:sym typeface="Quattrocento Sans"/>
              </a:rPr>
              <a:t> every year.</a:t>
            </a:r>
            <a:endParaRPr sz="1800">
              <a:solidFill>
                <a:schemeClr val="lt1"/>
              </a:solidFill>
              <a:latin typeface="Quattrocento Sans"/>
              <a:ea typeface="Quattrocento Sans"/>
              <a:cs typeface="Quattrocento Sans"/>
              <a:sym typeface="Quattrocento Sans"/>
            </a:endParaRPr>
          </a:p>
          <a:p>
            <a:pPr indent="-170497" lvl="0" marL="177800" rtl="0" algn="l">
              <a:lnSpc>
                <a:spcPct val="90000"/>
              </a:lnSpc>
              <a:spcBef>
                <a:spcPts val="800"/>
              </a:spcBef>
              <a:spcAft>
                <a:spcPts val="0"/>
              </a:spcAft>
              <a:buSzPct val="66666"/>
              <a:buChar char="•"/>
            </a:pPr>
            <a:r>
              <a:t/>
            </a:r>
            <a:endParaRPr/>
          </a:p>
        </p:txBody>
      </p:sp>
      <p:pic>
        <p:nvPicPr>
          <p:cNvPr id="189" name="Google Shape;189;p32"/>
          <p:cNvPicPr preferRelativeResize="0"/>
          <p:nvPr/>
        </p:nvPicPr>
        <p:blipFill>
          <a:blip r:embed="rId3">
            <a:alphaModFix/>
          </a:blip>
          <a:stretch>
            <a:fillRect/>
          </a:stretch>
        </p:blipFill>
        <p:spPr>
          <a:xfrm>
            <a:off x="3267450" y="1003525"/>
            <a:ext cx="5821150" cy="393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3" name="Shape 193"/>
        <p:cNvGrpSpPr/>
        <p:nvPr/>
      </p:nvGrpSpPr>
      <p:grpSpPr>
        <a:xfrm>
          <a:off x="0" y="0"/>
          <a:ext cx="0" cy="0"/>
          <a:chOff x="0" y="0"/>
          <a:chExt cx="0" cy="0"/>
        </a:xfrm>
      </p:grpSpPr>
      <p:sp>
        <p:nvSpPr>
          <p:cNvPr id="194" name="Google Shape;194;p33"/>
          <p:cNvSpPr/>
          <p:nvPr/>
        </p:nvSpPr>
        <p:spPr>
          <a:xfrm flipH="1" rot="5400000">
            <a:off x="-397099" y="747542"/>
            <a:ext cx="4442616" cy="3648417"/>
          </a:xfrm>
          <a:prstGeom prst="round2SameRect">
            <a:avLst>
              <a:gd fmla="val 3762" name="adj1"/>
              <a:gd fmla="val 0" name="adj2"/>
            </a:avLst>
          </a:prstGeom>
          <a:solidFill>
            <a:srgbClr val="3F3F3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5" name="Google Shape;195;p33"/>
          <p:cNvSpPr/>
          <p:nvPr/>
        </p:nvSpPr>
        <p:spPr>
          <a:xfrm flipH="1" rot="5400000">
            <a:off x="-342900" y="787851"/>
            <a:ext cx="4207048" cy="3567794"/>
          </a:xfrm>
          <a:prstGeom prst="round2SameRect">
            <a:avLst>
              <a:gd fmla="val 2061" name="adj1"/>
              <a:gd fmla="val 0" name="adj2"/>
            </a:avLst>
          </a:prstGeom>
          <a:noFill/>
          <a:ln cap="flat" cmpd="sng" w="508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6" name="Google Shape;196;p33"/>
          <p:cNvSpPr txBox="1"/>
          <p:nvPr>
            <p:ph type="title"/>
          </p:nvPr>
        </p:nvSpPr>
        <p:spPr>
          <a:xfrm>
            <a:off x="241300" y="505349"/>
            <a:ext cx="3069600" cy="969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lang="en-GB" sz="2700">
                <a:solidFill>
                  <a:schemeClr val="lt1"/>
                </a:solidFill>
              </a:rPr>
              <a:t>Users in each City</a:t>
            </a:r>
            <a:endParaRPr/>
          </a:p>
        </p:txBody>
      </p:sp>
      <p:sp>
        <p:nvSpPr>
          <p:cNvPr id="197" name="Google Shape;197;p33"/>
          <p:cNvSpPr txBox="1"/>
          <p:nvPr>
            <p:ph idx="1" type="body"/>
          </p:nvPr>
        </p:nvSpPr>
        <p:spPr>
          <a:xfrm>
            <a:off x="241300" y="1446825"/>
            <a:ext cx="3069600" cy="2961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sz="1500">
              <a:solidFill>
                <a:schemeClr val="lt1"/>
              </a:solidFill>
            </a:endParaRPr>
          </a:p>
          <a:p>
            <a:pPr indent="-184150" lvl="0" marL="177800" rtl="0" algn="l">
              <a:lnSpc>
                <a:spcPct val="90000"/>
              </a:lnSpc>
              <a:spcBef>
                <a:spcPts val="0"/>
              </a:spcBef>
              <a:spcAft>
                <a:spcPts val="0"/>
              </a:spcAft>
              <a:buClr>
                <a:schemeClr val="lt1"/>
              </a:buClr>
              <a:buSzPts val="1500"/>
              <a:buChar char="•"/>
            </a:pPr>
            <a:r>
              <a:rPr lang="en-GB" sz="1500">
                <a:solidFill>
                  <a:schemeClr val="lt1"/>
                </a:solidFill>
              </a:rPr>
              <a:t>As per the outcomes </a:t>
            </a:r>
            <a:r>
              <a:rPr lang="en-GB" sz="1500">
                <a:solidFill>
                  <a:schemeClr val="lt1"/>
                </a:solidFill>
              </a:rPr>
              <a:t>there</a:t>
            </a:r>
            <a:r>
              <a:rPr lang="en-GB" sz="1500">
                <a:solidFill>
                  <a:schemeClr val="lt1"/>
                </a:solidFill>
              </a:rPr>
              <a:t> are more customers from Yellow Cab of the major cities such as New York, Chicago, Washington.</a:t>
            </a:r>
            <a:endParaRPr sz="1500">
              <a:solidFill>
                <a:schemeClr val="lt1"/>
              </a:solidFill>
            </a:endParaRPr>
          </a:p>
          <a:p>
            <a:pPr indent="-184150" lvl="0" marL="177800" rtl="0" algn="l">
              <a:lnSpc>
                <a:spcPct val="90000"/>
              </a:lnSpc>
              <a:spcBef>
                <a:spcPts val="0"/>
              </a:spcBef>
              <a:spcAft>
                <a:spcPts val="0"/>
              </a:spcAft>
              <a:buClr>
                <a:schemeClr val="lt1"/>
              </a:buClr>
              <a:buSzPts val="1500"/>
              <a:buChar char="•"/>
            </a:pPr>
            <a:r>
              <a:rPr lang="en-GB" sz="1500">
                <a:solidFill>
                  <a:schemeClr val="lt1"/>
                </a:solidFill>
              </a:rPr>
              <a:t>But the pink cab have highest only in LA.</a:t>
            </a:r>
            <a:endParaRPr sz="1500">
              <a:solidFill>
                <a:schemeClr val="lt1"/>
              </a:solidFill>
            </a:endParaRPr>
          </a:p>
          <a:p>
            <a:pPr indent="-184150" lvl="0" marL="177800" rtl="0" algn="l">
              <a:lnSpc>
                <a:spcPct val="90000"/>
              </a:lnSpc>
              <a:spcBef>
                <a:spcPts val="0"/>
              </a:spcBef>
              <a:spcAft>
                <a:spcPts val="0"/>
              </a:spcAft>
              <a:buClr>
                <a:schemeClr val="lt1"/>
              </a:buClr>
              <a:buSzPts val="1500"/>
              <a:buChar char="•"/>
            </a:pPr>
            <a:r>
              <a:rPr lang="en-GB" sz="1500">
                <a:solidFill>
                  <a:schemeClr val="lt1"/>
                </a:solidFill>
              </a:rPr>
              <a:t>Overall,</a:t>
            </a:r>
            <a:r>
              <a:rPr lang="en-GB" sz="1500">
                <a:solidFill>
                  <a:schemeClr val="lt1"/>
                </a:solidFill>
              </a:rPr>
              <a:t>Yellow company has more than 50%of the customers in most cities.</a:t>
            </a:r>
            <a:endParaRPr sz="1500">
              <a:solidFill>
                <a:schemeClr val="lt1"/>
              </a:solidFill>
            </a:endParaRPr>
          </a:p>
        </p:txBody>
      </p:sp>
      <p:pic>
        <p:nvPicPr>
          <p:cNvPr id="198" name="Google Shape;198;p33"/>
          <p:cNvPicPr preferRelativeResize="0"/>
          <p:nvPr/>
        </p:nvPicPr>
        <p:blipFill>
          <a:blip r:embed="rId3">
            <a:alphaModFix/>
          </a:blip>
          <a:stretch>
            <a:fillRect/>
          </a:stretch>
        </p:blipFill>
        <p:spPr>
          <a:xfrm>
            <a:off x="3800825" y="350450"/>
            <a:ext cx="5190775" cy="4405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