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8"/>
  </p:notesMasterIdLst>
  <p:handoutMasterIdLst>
    <p:handoutMasterId r:id="rId29"/>
  </p:handoutMasterIdLst>
  <p:sldIdLst>
    <p:sldId id="354" r:id="rId2"/>
    <p:sldId id="275" r:id="rId3"/>
    <p:sldId id="286" r:id="rId4"/>
    <p:sldId id="279" r:id="rId5"/>
    <p:sldId id="280" r:id="rId6"/>
    <p:sldId id="281" r:id="rId7"/>
    <p:sldId id="282" r:id="rId8"/>
    <p:sldId id="283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8" r:id="rId17"/>
    <p:sldId id="299" r:id="rId18"/>
    <p:sldId id="300" r:id="rId19"/>
    <p:sldId id="295" r:id="rId20"/>
    <p:sldId id="296" r:id="rId21"/>
    <p:sldId id="297" r:id="rId22"/>
    <p:sldId id="261" r:id="rId23"/>
    <p:sldId id="262" r:id="rId24"/>
    <p:sldId id="266" r:id="rId25"/>
    <p:sldId id="267" r:id="rId26"/>
    <p:sldId id="35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69" autoAdjust="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D53F57DF-21DD-47B1-87E2-3482FD178F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B96EA26-59DB-4C24-8ACE-0D8E26DE7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A4D3FF6-B8F9-4EB3-A54D-27BFF1F8E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E8479EB-BE37-4EB6-AB01-F9600E4EA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DF4F0DF-CE00-473D-B39B-86E9CE1651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9D6D057-DDB8-4BAB-AE4B-2EB4DB5F2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029E9C9-E2F1-4A34-AEE3-FF0E57837F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5072CDE-D824-41E3-BC01-3EA00812C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B3AF313-0921-4BE3-A6DA-B0F542AC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F0465-CC26-4963-A5B4-1CC9F6F449E3}" type="datetime1">
              <a:rPr lang="en-US"/>
              <a:pPr>
                <a:defRPr/>
              </a:pPr>
              <a:t>3/3/2023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24D1D8A-2E04-4D17-B570-45131B53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5431288-5834-4018-92B3-D3473AD8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7206F-07BA-4B95-B659-D2C68BC734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88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../../javaex/SynchronizationEx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4460-1304-4B2D-A0CB-429223F3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Topics Covered….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37B1-B8DB-45B6-8208-DBC3CE40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implementing multithreading,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life cycle of a thread,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thread communication,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suspending, resuming,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deadlock and stopping threads,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thread synchronization,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handling exceptions during multithreading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F4B90B8B-9803-422A-BE09-0C55475EC7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 algn="l">
                <a:spcBef>
                  <a:spcPct val="0"/>
                </a:spcBef>
                <a:buFontTx/>
                <a:buNone/>
              </a:pPr>
              <a:t>10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D20509-0D14-4931-98F0-12CC79E93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76300"/>
            <a:ext cx="7772400" cy="5105400"/>
          </a:xfrm>
          <a:prstGeom prst="rect">
            <a:avLst/>
          </a:prstGeom>
        </p:spPr>
      </p:pic>
    </p:spTree>
  </p:cSld>
  <p:clrMapOvr>
    <a:masterClrMapping/>
  </p:clrMapOvr>
  <p:transition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055A514-8028-4C6E-8743-E3B1335F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b="1" dirty="0"/>
              <a:t>1 Newborn State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F8239318-D491-464F-B555-A672B4E5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we create a thread it will be in Newborn State.</a:t>
            </a:r>
          </a:p>
          <a:p>
            <a:r>
              <a:rPr lang="en-US" altLang="en-US"/>
              <a:t>The thread is just created still its not running.</a:t>
            </a:r>
          </a:p>
          <a:p>
            <a:r>
              <a:rPr lang="en-US" altLang="en-US"/>
              <a:t>We can move it to running mode by invoking the start() method and it can be killed by using stop() method.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B75D4DF0-F52E-4C6A-BDAE-E3BA9C940E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 algn="l">
                <a:spcBef>
                  <a:spcPct val="0"/>
                </a:spcBef>
                <a:buFontTx/>
                <a:buNone/>
              </a:pPr>
              <a:t>11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94420DC7-5D94-42F3-988B-8676CC9E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b="1" dirty="0"/>
            </a:br>
            <a:r>
              <a:rPr lang="en-US" altLang="en-US" b="1" dirty="0"/>
              <a:t>2 Runnable State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1B0B6379-18BD-41C2-B3E2-2C9F43706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It means that thread is now ready for running and its waiting to give control.</a:t>
            </a:r>
          </a:p>
          <a:p>
            <a:r>
              <a:rPr lang="en-US" altLang="en-US" dirty="0"/>
              <a:t>We can move control to another thread by yield() method.</a:t>
            </a:r>
          </a:p>
          <a:p>
            <a:pPr algn="just"/>
            <a:r>
              <a:rPr lang="en-US" altLang="en-US" dirty="0"/>
              <a:t>A thread that is ready to run is moved to runnable state. In this state, a thread might actually be running or it might be ready run at any instant of time. It is the responsibility of the </a:t>
            </a:r>
            <a:r>
              <a:rPr lang="en-US" altLang="en-US" b="1" dirty="0"/>
              <a:t>thread scheduler </a:t>
            </a:r>
            <a:r>
              <a:rPr lang="en-US" altLang="en-US" dirty="0"/>
              <a:t>to give the thread, time to run.</a:t>
            </a:r>
          </a:p>
          <a:p>
            <a:endParaRPr lang="en-US" altLang="en-US" dirty="0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ABE6D13A-3DD8-4413-B03E-7A8B85BC9E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 algn="l">
                <a:spcBef>
                  <a:spcPct val="0"/>
                </a:spcBef>
                <a:buFontTx/>
                <a:buNone/>
              </a:pPr>
              <a:t>12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3592BEB-014A-48A5-B4ED-C05F585D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b="1" dirty="0"/>
            </a:br>
            <a:r>
              <a:rPr lang="en-US" altLang="en-US" b="1" dirty="0"/>
              <a:t>3 Running State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D2843FEC-BCE4-4B2B-8436-CF01B10E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 means thread is in its execution mode becaause the control of cpu is given to that particular thread.</a:t>
            </a:r>
          </a:p>
          <a:p>
            <a:r>
              <a:rPr lang="en-US" altLang="en-US"/>
              <a:t>It can be move in three different situation from running mode.</a:t>
            </a:r>
          </a:p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7C9A6FD4-1BA0-40E7-8FE8-1ED8F8ADAA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 algn="l">
                <a:spcBef>
                  <a:spcPct val="0"/>
                </a:spcBef>
                <a:buFontTx/>
                <a:buNone/>
              </a:pPr>
              <a:t>13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4C186C35-589B-41A0-A333-27E1F5E9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b="1" dirty="0"/>
            </a:br>
            <a:r>
              <a:rPr lang="en-US" altLang="en-US" b="1" dirty="0"/>
              <a:t>4 Blocked State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0D9EA033-5DB2-4FE8-B58F-38FC79A0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thread is called in Blocked State when it is not allowed to entering in Runnable State or Running State.</a:t>
            </a:r>
          </a:p>
          <a:p>
            <a:r>
              <a:rPr lang="en-US" altLang="en-US"/>
              <a:t>It happens when thread is in waiting mode, suspended or in sleeping mode.</a:t>
            </a:r>
          </a:p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E8C9CE1A-7258-4BDB-897C-00BEED0927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 algn="l">
                <a:spcBef>
                  <a:spcPct val="0"/>
                </a:spcBef>
                <a:buFontTx/>
                <a:buNone/>
              </a:pPr>
              <a:t>14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6173500E-CA06-47F5-8AFF-01434FF0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b="1" dirty="0"/>
            </a:br>
            <a:r>
              <a:rPr lang="en-US" altLang="en-US" b="1" dirty="0"/>
              <a:t>5 Dead State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44EF3FAC-31A3-45A4-9206-7BBAD59A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a thread is completed executing its run() method the life cycle of that particular thread is end.</a:t>
            </a:r>
          </a:p>
          <a:p>
            <a:r>
              <a:rPr lang="en-US" altLang="en-US"/>
              <a:t>We can kill thread by invoking stop() method for that particular thread and send it to be in Dead State.</a:t>
            </a:r>
          </a:p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A87C1F8C-3A13-4811-835C-104DC19C57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 algn="l">
                <a:spcBef>
                  <a:spcPct val="0"/>
                </a:spcBef>
                <a:buFontTx/>
                <a:buNone/>
              </a:pPr>
              <a:t>15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835DBCB-FF1D-468A-9D0D-A24A3422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synchronization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291D393-9BDE-45CE-B8DE-B55439B6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multithread program where multiple threads try to access the same resources then problem occurs..</a:t>
            </a:r>
          </a:p>
          <a:p>
            <a:r>
              <a:rPr lang="en-US" altLang="en-US"/>
              <a:t>To overcome this concept of thread synchronization came.</a:t>
            </a:r>
          </a:p>
          <a:p>
            <a:r>
              <a:rPr lang="en-US" altLang="en-US"/>
              <a:t>problem without Synchronization</a:t>
            </a:r>
          </a:p>
          <a:p>
            <a:pPr lvl="1"/>
            <a:r>
              <a:rPr lang="en-US" altLang="en-US">
                <a:hlinkClick r:id="rId2" action="ppaction://hlinkfile"/>
              </a:rPr>
              <a:t>Example</a:t>
            </a:r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7A83A917-361D-46BE-8E97-7BBC64A1E8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60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E9DA3F93-F957-4C7E-8808-532146C6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Interthread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71AE-3E06-44E2-8E64-C477B633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Interthread communication is important when you develop an application where two or more threads exchange some information.</a:t>
            </a:r>
          </a:p>
          <a:p>
            <a:pPr>
              <a:defRPr/>
            </a:pPr>
            <a:r>
              <a:rPr lang="en-US" dirty="0"/>
              <a:t>There are three methods which makes thread communication possible: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/>
              <a:t>wait(), notify() and </a:t>
            </a:r>
            <a:r>
              <a:rPr lang="en-US" b="1" dirty="0" err="1"/>
              <a:t>notifyAll</a:t>
            </a:r>
            <a:r>
              <a:rPr lang="en-US" b="1" dirty="0"/>
              <a:t>()</a:t>
            </a:r>
            <a:br>
              <a:rPr lang="en-US" dirty="0"/>
            </a:br>
            <a:r>
              <a:rPr lang="en-US" dirty="0"/>
              <a:t>--</a:t>
            </a:r>
            <a:r>
              <a:rPr lang="en-US" sz="2800" dirty="0"/>
              <a:t>All these methods belong to object class as final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/>
              <a:t>--They must be used within a synchronized block only.</a:t>
            </a:r>
            <a:endParaRPr lang="en-US" dirty="0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FC8A0E59-BC3E-435B-BB31-FAD6E790C6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21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8897-FB0B-4170-910A-609CE7CE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wait()-</a:t>
            </a:r>
            <a:r>
              <a:rPr lang="en-US" dirty="0"/>
              <a:t>It tells the calling thread to release the lock and go to sleep until some other thread enters the same monitor and calls notify().</a:t>
            </a:r>
          </a:p>
          <a:p>
            <a:pPr>
              <a:defRPr/>
            </a:pPr>
            <a:r>
              <a:rPr lang="en-US" b="1" dirty="0"/>
              <a:t>notify()-</a:t>
            </a:r>
            <a:r>
              <a:rPr lang="en-US" dirty="0"/>
              <a:t>It wakes up one single thread that called wait() on the same object. </a:t>
            </a:r>
          </a:p>
          <a:p>
            <a:pPr>
              <a:defRPr/>
            </a:pPr>
            <a:r>
              <a:rPr lang="en-US" b="1" dirty="0" err="1"/>
              <a:t>notifyAll</a:t>
            </a:r>
            <a:r>
              <a:rPr lang="en-US" b="1" dirty="0"/>
              <a:t>()-</a:t>
            </a:r>
            <a:r>
              <a:rPr lang="en-US" dirty="0"/>
              <a:t>It wakes up all the threads that called wait() on the same object.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Example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7893FECD-22D1-47AC-96A5-D191313141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96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85ECE27C-669F-49D9-9115-E4BFFB0BC7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 algn="l">
                <a:spcBef>
                  <a:spcPct val="0"/>
                </a:spcBef>
                <a:buFontTx/>
                <a:buNone/>
              </a:pPr>
              <a:t>19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8621A06-B03E-46C1-BE26-246294E5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Thread Priority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3282A72-A775-424B-BCC8-3AF974C3B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/>
              <a:t>In Java, each thread is assigned priority, which affects the order in which it is scheduled for running. The threads so far had same default priority (NORM_PRIORITY) and they are served using FCFS policy.</a:t>
            </a:r>
          </a:p>
          <a:p>
            <a:pPr lvl="1" eaLnBrk="1" hangingPunct="1"/>
            <a:r>
              <a:rPr lang="en-GB" altLang="en-US" sz="2400" dirty="0"/>
              <a:t>Java allows users to change priority:</a:t>
            </a:r>
          </a:p>
          <a:p>
            <a:pPr lvl="2" eaLnBrk="1" hangingPunct="1"/>
            <a:r>
              <a:rPr lang="en-GB" altLang="en-US" sz="2000" dirty="0" err="1"/>
              <a:t>Threadobject.setPriority</a:t>
            </a:r>
            <a:r>
              <a:rPr lang="en-GB" altLang="en-US" sz="2000" dirty="0"/>
              <a:t>(</a:t>
            </a:r>
            <a:r>
              <a:rPr lang="en-GB" altLang="en-US" sz="2000" dirty="0" err="1"/>
              <a:t>intNumber</a:t>
            </a:r>
            <a:r>
              <a:rPr lang="en-GB" altLang="en-US" sz="2000" dirty="0"/>
              <a:t>)</a:t>
            </a:r>
          </a:p>
          <a:p>
            <a:pPr lvl="3" eaLnBrk="1" hangingPunct="1"/>
            <a:r>
              <a:rPr lang="en-GB" altLang="en-US" sz="1800" dirty="0"/>
              <a:t>MIN_PRIORITY = 1</a:t>
            </a:r>
          </a:p>
          <a:p>
            <a:pPr lvl="3" eaLnBrk="1" hangingPunct="1"/>
            <a:r>
              <a:rPr lang="en-GB" altLang="en-US" sz="1800" dirty="0"/>
              <a:t>NORM_PRIORITY=5</a:t>
            </a:r>
          </a:p>
          <a:p>
            <a:pPr lvl="3" eaLnBrk="1" hangingPunct="1"/>
            <a:r>
              <a:rPr lang="en-GB" altLang="en-US" sz="1800" dirty="0"/>
              <a:t>MAX_PRIORITY=10</a:t>
            </a:r>
          </a:p>
        </p:txBody>
      </p:sp>
    </p:spTree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AB2CB0F5-E7A2-46A4-AF6A-575D5455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059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tx1"/>
                </a:solidFill>
              </a:rPr>
              <a:t>Multithreading in java is a process of executing multiple threads simultaneously.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tx1"/>
                </a:solidFill>
              </a:rPr>
              <a:t>Multithreading is used to achieve multitasking.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tx1"/>
                </a:solidFill>
              </a:rPr>
              <a:t>Threads are independent, so it doesn't affect other threads if an exception occurs in a single thread.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tx1"/>
                </a:solidFill>
              </a:rPr>
              <a:t>It doesn't block the user because threads are independent and you can perform multiple operations at the same 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tx1"/>
                </a:solidFill>
              </a:rPr>
              <a:t>You can perform many operations together, so it saves time.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B0F9E428-CD69-4BE3-BE16-41D6C63147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BFC337-DF93-46C2-A548-7B0E893BA49D}"/>
              </a:ext>
            </a:extLst>
          </p:cNvPr>
          <p:cNvSpPr/>
          <p:nvPr/>
        </p:nvSpPr>
        <p:spPr>
          <a:xfrm>
            <a:off x="2667000" y="493785"/>
            <a:ext cx="33875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u="sng" dirty="0">
                <a:solidFill>
                  <a:srgbClr val="C00000"/>
                </a:solidFill>
              </a:rPr>
              <a:t>Multithreading in java</a:t>
            </a:r>
            <a:endParaRPr lang="en-US" sz="2800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0B4E7EB0-E961-4CAD-82FC-D208907DA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 algn="l">
                <a:spcBef>
                  <a:spcPct val="0"/>
                </a:spcBef>
                <a:buFontTx/>
                <a:buNone/>
              </a:pPr>
              <a:t>20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4255134-74AB-47DB-9A09-70C23C28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Thread Priority Example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5D5845A-1727-4A58-9232-D8378B8CE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/>
              <a:t>class</a:t>
            </a:r>
            <a:r>
              <a:rPr lang="en-GB" altLang="en-US" sz="1200"/>
              <a:t> A extends Thread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public void run()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System.out.println("Thread A started");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for(int i=1;i&lt;=4;i++)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      System.out.println("\t From ThreadA: i= "+i);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 System.out.println("Exit from A");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class B extends Thread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public void run()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System.out.println("Thread B started");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for(int j=1;j&lt;=4;j++)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      System.out.println("\t From ThreadB: j= "+j);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 System.out.println("Exit from B");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}</a:t>
            </a:r>
          </a:p>
        </p:txBody>
      </p:sp>
    </p:spTree>
  </p:cSld>
  <p:clrMapOvr>
    <a:masterClrMapping/>
  </p:clrMapOvr>
  <p:transition advTm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9207A6F0-14B6-4674-98F8-6DC38448C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 algn="l">
                <a:spcBef>
                  <a:spcPct val="0"/>
                </a:spcBef>
                <a:buFontTx/>
                <a:buNone/>
              </a:pPr>
              <a:t>21</a:t>
            </a:fld>
            <a:endParaRPr lang="en-GB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D593339-D8C9-41B0-8017-D7D56458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Thread Priority Example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EB2C7C5-4072-4696-B3E7-159DE5043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class C extends Thread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public void run()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System.out.println("Thread C started");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for(int k=1;k&lt;=4;k++)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  System.out.println("\t From ThreadC: k= "+k);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System.out.println("Exit from C");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class ThreadPriority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public static void main(String args[])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  A threadA=new A();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  B threadB=new B();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  C threadC=new C();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</a:t>
            </a:r>
            <a:r>
              <a:rPr lang="en-GB" altLang="en-US" sz="1000">
                <a:solidFill>
                  <a:schemeClr val="hlink"/>
                </a:solidFill>
              </a:rPr>
              <a:t>threadC.setPriority(Thread.MAX_PRIORITY);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>
                <a:solidFill>
                  <a:schemeClr val="hlink"/>
                </a:solidFill>
              </a:rPr>
              <a:t>                    threadB.setPriority(threadA.getPriority()+1);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>
                <a:solidFill>
                  <a:schemeClr val="hlink"/>
                </a:solidFill>
              </a:rPr>
              <a:t>                    threadA.setPriority(Thread.MIN_PRIORITY);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System.out.println("Started Thread A");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 threadA.start();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System.out.println("Started Thread B");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 threadB.start();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System.out.println("Started Thread C");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 threadC.start();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          System.out.println("End of main thread");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000"/>
              <a:t>}</a:t>
            </a:r>
          </a:p>
        </p:txBody>
      </p:sp>
    </p:spTree>
  </p:cSld>
  <p:clrMapOvr>
    <a:masterClrMapping/>
  </p:clrMapOvr>
  <p:transition advTm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6E86-7B69-484B-A062-69289CE6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609600"/>
            <a:ext cx="8763000" cy="80803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200" b="1" dirty="0"/>
            </a:br>
            <a:r>
              <a:rPr lang="en-US" sz="3200" b="1" dirty="0"/>
              <a:t>Exception Handling where exceptions may occur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6DCD523-1CDD-47C5-BA76-48F2E93D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3625"/>
          </a:xfrm>
        </p:spPr>
        <p:txBody>
          <a:bodyPr/>
          <a:lstStyle/>
          <a:p>
            <a:pPr eaLnBrk="1" hangingPunct="1"/>
            <a:r>
              <a:rPr lang="en-US" altLang="en-US"/>
              <a:t>int a=50/0;//ArithmeticException</a:t>
            </a:r>
          </a:p>
          <a:p>
            <a:pPr eaLnBrk="1" hangingPunct="1"/>
            <a:r>
              <a:rPr lang="en-US" altLang="en-US"/>
              <a:t>String s=null; System.out.println(s.length());//NullPointerException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String s="abc";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int i=Integer.parseInt(s);//NumberFormatException</a:t>
            </a:r>
          </a:p>
          <a:p>
            <a:pPr eaLnBrk="1" hangingPunct="1"/>
            <a:r>
              <a:rPr lang="en-US" altLang="en-US"/>
              <a:t>int a[]=new int[5]; a[10]=50; //ArrayIndexOutOfBoundsException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4DA38DD-F3A3-4E92-9574-392489B0C3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DA7E2C-5777-4515-9F17-7767B43DF6F0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68B3-497D-4957-8791-233387BD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/>
            </a:br>
            <a:br>
              <a:rPr lang="en-US" b="1" dirty="0"/>
            </a:br>
            <a:r>
              <a:rPr lang="en-US" b="1" dirty="0"/>
              <a:t>Five keywords used in Exception handling:</a:t>
            </a:r>
            <a:br>
              <a:rPr lang="en-US" b="1" dirty="0"/>
            </a:br>
            <a:endParaRPr 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45FA766-DD45-4C14-9F6C-8A6E849EA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try</a:t>
            </a:r>
          </a:p>
          <a:p>
            <a:pPr eaLnBrk="1" hangingPunct="1"/>
            <a:r>
              <a:rPr lang="en-US" altLang="en-US"/>
              <a:t>catch</a:t>
            </a:r>
          </a:p>
          <a:p>
            <a:pPr eaLnBrk="1" hangingPunct="1"/>
            <a:r>
              <a:rPr lang="en-US" altLang="en-US"/>
              <a:t>finally</a:t>
            </a:r>
          </a:p>
          <a:p>
            <a:pPr eaLnBrk="1" hangingPunct="1"/>
            <a:r>
              <a:rPr lang="en-US" altLang="en-US"/>
              <a:t>throw</a:t>
            </a:r>
          </a:p>
          <a:p>
            <a:pPr eaLnBrk="1" hangingPunct="1"/>
            <a:r>
              <a:rPr lang="en-US" altLang="en-US"/>
              <a:t>throws</a:t>
            </a:r>
          </a:p>
          <a:p>
            <a:pPr eaLnBrk="1" hangingPunct="1"/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111AE563-495C-42F4-8354-E725A9F8C2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DA7E2C-5777-4515-9F17-7767B43DF6F0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1C0F-D6D0-4C61-B082-3C4BA699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br>
              <a:rPr lang="en-US" b="1" dirty="0"/>
            </a:br>
            <a:r>
              <a:rPr lang="en-US" b="1" dirty="0"/>
              <a:t>finally block</a:t>
            </a:r>
            <a:br>
              <a:rPr lang="en-US" b="1" dirty="0"/>
            </a:br>
            <a:endParaRPr 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16EC7AF-9D53-45FE-BE53-EA3A7E39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finally block is a block that is always executed. It is mainly used to perform some important tasks such as closing connection, stream etc. </a:t>
            </a:r>
          </a:p>
          <a:p>
            <a:pPr eaLnBrk="1" hangingPunct="1"/>
            <a:r>
              <a:rPr lang="en-US" altLang="en-US" b="1" dirty="0"/>
              <a:t>Rule: </a:t>
            </a:r>
            <a:r>
              <a:rPr lang="en-US" altLang="en-US" dirty="0"/>
              <a:t>For each try block there can be zero or more catch blocks, but only one finally block.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C4D99B5F-E48C-4559-9402-90B4B031C3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DA7E2C-5777-4515-9F17-7767B43DF6F0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DD32-F586-406A-9B41-FC9EC5C1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/>
            </a:br>
            <a:r>
              <a:rPr lang="en-US" b="1" dirty="0"/>
              <a:t>Throw/throws keyword</a:t>
            </a:r>
            <a:br>
              <a:rPr lang="en-US" b="1" dirty="0"/>
            </a:br>
            <a:endParaRPr lang="en-US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1F9EBCA-0A1A-4AE8-8FD2-2A0D63FE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If a method does not handle a checked exception, the method must declare it using the </a:t>
            </a:r>
            <a:r>
              <a:rPr lang="en-US" altLang="en-US" b="1" dirty="0"/>
              <a:t>throws </a:t>
            </a:r>
            <a:r>
              <a:rPr lang="en-US" altLang="en-US" dirty="0"/>
              <a:t>keyword. The throws keyword appears at the end of a method's signature. </a:t>
            </a:r>
          </a:p>
          <a:p>
            <a:pPr eaLnBrk="1" hangingPunct="1"/>
            <a:r>
              <a:rPr lang="en-US" altLang="en-US" dirty="0"/>
              <a:t>The throw keyword is used to </a:t>
            </a:r>
            <a:r>
              <a:rPr lang="en-US" altLang="en-US" dirty="0" err="1"/>
              <a:t>explictily</a:t>
            </a:r>
            <a:r>
              <a:rPr lang="en-US" altLang="en-US" dirty="0"/>
              <a:t> throw an exception. We can throw either checked or </a:t>
            </a:r>
            <a:r>
              <a:rPr lang="en-US" altLang="en-US" dirty="0" err="1"/>
              <a:t>uncheked</a:t>
            </a:r>
            <a:r>
              <a:rPr lang="en-US" altLang="en-US" dirty="0"/>
              <a:t> exception. The throw keyword is mainly used to throw custom exception.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41AC38BC-4C16-4D77-8499-0EF3786B84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DA7E2C-5777-4515-9F17-7767B43DF6F0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604FC2F5-ECFD-45DF-8CA3-7CD39661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1EF8CE3-6225-4C3B-9196-F417015ADD07}" type="slidenum"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8675" name="Group 2">
            <a:extLst>
              <a:ext uri="{FF2B5EF4-FFF2-40B4-BE49-F238E27FC236}">
                <a16:creationId xmlns:a16="http://schemas.microsoft.com/office/drawing/2014/main" id="{F1B9165B-32DE-4F05-B506-BFA63A4345B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495800"/>
            <a:ext cx="669925" cy="989013"/>
            <a:chOff x="96" y="2832"/>
            <a:chExt cx="422" cy="623"/>
          </a:xfrm>
        </p:grpSpPr>
        <p:graphicFrame>
          <p:nvGraphicFramePr>
            <p:cNvPr id="28718" name="Object 3">
              <a:extLst>
                <a:ext uri="{FF2B5EF4-FFF2-40B4-BE49-F238E27FC236}">
                  <a16:creationId xmlns:a16="http://schemas.microsoft.com/office/drawing/2014/main" id="{C41C74AE-E685-4FC4-8B3F-263DF96AA4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" y="2832"/>
            <a:ext cx="423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964602" imgH="1964602" progId="">
                    <p:embed/>
                  </p:oleObj>
                </mc:Choice>
                <mc:Fallback>
                  <p:oleObj r:id="rId3" imgW="1964602" imgH="1964602" progId="">
                    <p:embed/>
                    <p:pic>
                      <p:nvPicPr>
                        <p:cNvPr id="28718" name="Object 3">
                          <a:extLst>
                            <a:ext uri="{FF2B5EF4-FFF2-40B4-BE49-F238E27FC236}">
                              <a16:creationId xmlns:a16="http://schemas.microsoft.com/office/drawing/2014/main" id="{C41C74AE-E685-4FC4-8B3F-263DF96AA4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832"/>
                          <a:ext cx="423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9" name="Text Box 4">
              <a:extLst>
                <a:ext uri="{FF2B5EF4-FFF2-40B4-BE49-F238E27FC236}">
                  <a16:creationId xmlns:a16="http://schemas.microsoft.com/office/drawing/2014/main" id="{2406C05E-01BD-49A1-8C6F-06D0BD375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832"/>
              <a:ext cx="423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676" name="Text Box 5">
            <a:extLst>
              <a:ext uri="{FF2B5EF4-FFF2-40B4-BE49-F238E27FC236}">
                <a16:creationId xmlns:a16="http://schemas.microsoft.com/office/drawing/2014/main" id="{06AAF514-6E1A-4C52-85C0-46BF1E408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9100"/>
            <a:ext cx="87915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Web/Internet Applications:</a:t>
            </a:r>
            <a:b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Serving Many Users Simultaneously</a:t>
            </a:r>
          </a:p>
        </p:txBody>
      </p:sp>
      <p:grpSp>
        <p:nvGrpSpPr>
          <p:cNvPr id="28677" name="Group 6">
            <a:extLst>
              <a:ext uri="{FF2B5EF4-FFF2-40B4-BE49-F238E27FC236}">
                <a16:creationId xmlns:a16="http://schemas.microsoft.com/office/drawing/2014/main" id="{7B6A0A72-8FC1-4C43-8D63-6B62F20E1A7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447800"/>
            <a:ext cx="1193800" cy="1822450"/>
            <a:chOff x="2112" y="912"/>
            <a:chExt cx="752" cy="1148"/>
          </a:xfrm>
        </p:grpSpPr>
        <p:pic>
          <p:nvPicPr>
            <p:cNvPr id="28716" name="Picture 7">
              <a:extLst>
                <a:ext uri="{FF2B5EF4-FFF2-40B4-BE49-F238E27FC236}">
                  <a16:creationId xmlns:a16="http://schemas.microsoft.com/office/drawing/2014/main" id="{8F5F1463-3CC6-4F0A-A1DB-BBCACF415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912"/>
              <a:ext cx="753" cy="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8717" name="Text Box 8">
              <a:extLst>
                <a:ext uri="{FF2B5EF4-FFF2-40B4-BE49-F238E27FC236}">
                  <a16:creationId xmlns:a16="http://schemas.microsoft.com/office/drawing/2014/main" id="{8A1273D6-E08B-42C2-BB6D-756476E7B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912"/>
              <a:ext cx="753" cy="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8678" name="Group 9">
            <a:extLst>
              <a:ext uri="{FF2B5EF4-FFF2-40B4-BE49-F238E27FC236}">
                <a16:creationId xmlns:a16="http://schemas.microsoft.com/office/drawing/2014/main" id="{6FFF8B8D-EC40-4E34-A804-73B5CBC269B6}"/>
              </a:ext>
            </a:extLst>
          </p:cNvPr>
          <p:cNvGrpSpPr>
            <a:grpSpLocks/>
          </p:cNvGrpSpPr>
          <p:nvPr/>
        </p:nvGrpSpPr>
        <p:grpSpPr bwMode="auto">
          <a:xfrm>
            <a:off x="0" y="2971800"/>
            <a:ext cx="1120775" cy="912813"/>
            <a:chOff x="0" y="1872"/>
            <a:chExt cx="706" cy="575"/>
          </a:xfrm>
        </p:grpSpPr>
        <p:graphicFrame>
          <p:nvGraphicFramePr>
            <p:cNvPr id="28714" name="Object 10">
              <a:extLst>
                <a:ext uri="{FF2B5EF4-FFF2-40B4-BE49-F238E27FC236}">
                  <a16:creationId xmlns:a16="http://schemas.microsoft.com/office/drawing/2014/main" id="{DA803113-ABDD-462C-8E77-889697BA08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872"/>
            <a:ext cx="707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963057" imgH="1963057" progId="">
                    <p:embed/>
                  </p:oleObj>
                </mc:Choice>
                <mc:Fallback>
                  <p:oleObj r:id="rId6" imgW="1963057" imgH="1963057" progId="">
                    <p:embed/>
                    <p:pic>
                      <p:nvPicPr>
                        <p:cNvPr id="28714" name="Object 10">
                          <a:extLst>
                            <a:ext uri="{FF2B5EF4-FFF2-40B4-BE49-F238E27FC236}">
                              <a16:creationId xmlns:a16="http://schemas.microsoft.com/office/drawing/2014/main" id="{DA803113-ABDD-462C-8E77-889697BA08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72"/>
                          <a:ext cx="707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5" name="Text Box 11">
              <a:extLst>
                <a:ext uri="{FF2B5EF4-FFF2-40B4-BE49-F238E27FC236}">
                  <a16:creationId xmlns:a16="http://schemas.microsoft.com/office/drawing/2014/main" id="{0B43324C-BAC3-49C1-8609-318D3EE78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72"/>
              <a:ext cx="707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679" name="Freeform 12">
            <a:extLst>
              <a:ext uri="{FF2B5EF4-FFF2-40B4-BE49-F238E27FC236}">
                <a16:creationId xmlns:a16="http://schemas.microsoft.com/office/drawing/2014/main" id="{69BBC86B-3AED-4D3E-935A-A9C7BF777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4273550"/>
            <a:ext cx="1328737" cy="668338"/>
          </a:xfrm>
          <a:custGeom>
            <a:avLst/>
            <a:gdLst>
              <a:gd name="T0" fmla="*/ 2147483646 w 24843"/>
              <a:gd name="T1" fmla="*/ 0 h 21652"/>
              <a:gd name="T2" fmla="*/ 0 w 24843"/>
              <a:gd name="T3" fmla="*/ 2147483646 h 21652"/>
              <a:gd name="T4" fmla="*/ 2147483646 w 24843"/>
              <a:gd name="T5" fmla="*/ 2147483646 h 21652"/>
              <a:gd name="T6" fmla="*/ 0 60000 65536"/>
              <a:gd name="T7" fmla="*/ 0 60000 65536"/>
              <a:gd name="T8" fmla="*/ 0 60000 65536"/>
              <a:gd name="T9" fmla="*/ 0 w 24843"/>
              <a:gd name="T10" fmla="*/ 0 h 21652"/>
              <a:gd name="T11" fmla="*/ 24843 w 24843"/>
              <a:gd name="T12" fmla="*/ 21652 h 216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80">
            <a:solidFill>
              <a:srgbClr val="FAF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13">
            <a:extLst>
              <a:ext uri="{FF2B5EF4-FFF2-40B4-BE49-F238E27FC236}">
                <a16:creationId xmlns:a16="http://schemas.microsoft.com/office/drawing/2014/main" id="{4EE54251-049D-4D9E-9604-254DA8837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17825"/>
            <a:ext cx="4133850" cy="2339975"/>
          </a:xfrm>
          <a:prstGeom prst="ellipse">
            <a:avLst/>
          </a:prstGeom>
          <a:solidFill>
            <a:srgbClr val="000000"/>
          </a:solidFill>
          <a:ln w="127080">
            <a:solidFill>
              <a:srgbClr val="FAFD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8681" name="Object 14">
            <a:extLst>
              <a:ext uri="{FF2B5EF4-FFF2-40B4-BE49-F238E27FC236}">
                <a16:creationId xmlns:a16="http://schemas.microsoft.com/office/drawing/2014/main" id="{75EE5DCC-4995-4B22-9583-E5347129E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3" y="2324100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63057" imgH="1963057" progId="">
                  <p:embed/>
                </p:oleObj>
              </mc:Choice>
              <mc:Fallback>
                <p:oleObj r:id="rId8" imgW="1963057" imgH="1963057" progId="">
                  <p:embed/>
                  <p:pic>
                    <p:nvPicPr>
                      <p:cNvPr id="28681" name="Object 14">
                        <a:extLst>
                          <a:ext uri="{FF2B5EF4-FFF2-40B4-BE49-F238E27FC236}">
                            <a16:creationId xmlns:a16="http://schemas.microsoft.com/office/drawing/2014/main" id="{75EE5DCC-4995-4B22-9583-E5347129E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2324100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5">
            <a:extLst>
              <a:ext uri="{FF2B5EF4-FFF2-40B4-BE49-F238E27FC236}">
                <a16:creationId xmlns:a16="http://schemas.microsoft.com/office/drawing/2014/main" id="{36E415B0-EBC8-4C25-8D1D-074457942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02563" y="3797300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964602" imgH="1964602" progId="">
                  <p:embed/>
                </p:oleObj>
              </mc:Choice>
              <mc:Fallback>
                <p:oleObj r:id="rId9" imgW="1964602" imgH="1964602" progId="">
                  <p:embed/>
                  <p:pic>
                    <p:nvPicPr>
                      <p:cNvPr id="28682" name="Object 15">
                        <a:extLst>
                          <a:ext uri="{FF2B5EF4-FFF2-40B4-BE49-F238E27FC236}">
                            <a16:creationId xmlns:a16="http://schemas.microsoft.com/office/drawing/2014/main" id="{36E415B0-EBC8-4C25-8D1D-0744579420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3797300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6">
            <a:extLst>
              <a:ext uri="{FF2B5EF4-FFF2-40B4-BE49-F238E27FC236}">
                <a16:creationId xmlns:a16="http://schemas.microsoft.com/office/drawing/2014/main" id="{859ACD2D-B171-42D2-853D-D24504572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8963" y="4495800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64731" imgH="1964731" progId="">
                  <p:embed/>
                </p:oleObj>
              </mc:Choice>
              <mc:Fallback>
                <p:oleObj r:id="rId10" imgW="1964731" imgH="1964731" progId="">
                  <p:embed/>
                  <p:pic>
                    <p:nvPicPr>
                      <p:cNvPr id="28683" name="Object 16">
                        <a:extLst>
                          <a:ext uri="{FF2B5EF4-FFF2-40B4-BE49-F238E27FC236}">
                            <a16:creationId xmlns:a16="http://schemas.microsoft.com/office/drawing/2014/main" id="{859ACD2D-B171-42D2-853D-D24504572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4495800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AutoShape 17">
            <a:extLst>
              <a:ext uri="{FF2B5EF4-FFF2-40B4-BE49-F238E27FC236}">
                <a16:creationId xmlns:a16="http://schemas.microsoft.com/office/drawing/2014/main" id="{3F15BCDD-B864-4AA0-A366-005440FA6A4E}"/>
              </a:ext>
            </a:extLst>
          </p:cNvPr>
          <p:cNvSpPr>
            <a:spLocks noChangeArrowheads="1"/>
          </p:cNvSpPr>
          <p:nvPr/>
        </p:nvSpPr>
        <p:spPr bwMode="auto">
          <a:xfrm rot="-10260000">
            <a:off x="2163763" y="4787900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8685" name="Rectangle 18">
            <a:extLst>
              <a:ext uri="{FF2B5EF4-FFF2-40B4-BE49-F238E27FC236}">
                <a16:creationId xmlns:a16="http://schemas.microsoft.com/office/drawing/2014/main" id="{435FBB96-E971-476B-85C9-5144F2015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3111500"/>
            <a:ext cx="14478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C0128"/>
                </a:solidFill>
                <a:latin typeface="Times New Roman" panose="02020603050405020304" pitchFamily="18" charset="0"/>
              </a:rPr>
              <a:t>Internet Server</a:t>
            </a:r>
          </a:p>
        </p:txBody>
      </p:sp>
      <p:sp>
        <p:nvSpPr>
          <p:cNvPr id="28686" name="Rectangle 19">
            <a:extLst>
              <a:ext uri="{FF2B5EF4-FFF2-40B4-BE49-F238E27FC236}">
                <a16:creationId xmlns:a16="http://schemas.microsoft.com/office/drawing/2014/main" id="{E9C1DA13-00A3-45C6-BBC3-B5030EA51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1905000"/>
            <a:ext cx="13763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C0128"/>
                </a:solidFill>
                <a:latin typeface="Times New Roman" panose="02020603050405020304" pitchFamily="18" charset="0"/>
              </a:rPr>
              <a:t>PC client</a:t>
            </a:r>
          </a:p>
        </p:txBody>
      </p:sp>
      <p:sp>
        <p:nvSpPr>
          <p:cNvPr id="28687" name="Rectangle 20">
            <a:extLst>
              <a:ext uri="{FF2B5EF4-FFF2-40B4-BE49-F238E27FC236}">
                <a16:creationId xmlns:a16="http://schemas.microsoft.com/office/drawing/2014/main" id="{A48BF425-B8D5-48AB-BE5B-0FCC7110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949700"/>
            <a:ext cx="24034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C0128"/>
                </a:solidFill>
                <a:latin typeface="Times New Roman" panose="02020603050405020304" pitchFamily="18" charset="0"/>
              </a:rPr>
              <a:t>Local Area Network</a:t>
            </a:r>
          </a:p>
        </p:txBody>
      </p:sp>
      <p:graphicFrame>
        <p:nvGraphicFramePr>
          <p:cNvPr id="28688" name="Object 21">
            <a:extLst>
              <a:ext uri="{FF2B5EF4-FFF2-40B4-BE49-F238E27FC236}">
                <a16:creationId xmlns:a16="http://schemas.microsoft.com/office/drawing/2014/main" id="{55E9CD53-4BFC-4F15-9059-FDA9A8F11B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7088" y="3522663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55493" imgH="503121" progId="">
                  <p:embed/>
                </p:oleObj>
              </mc:Choice>
              <mc:Fallback>
                <p:oleObj r:id="rId12" imgW="1255493" imgH="503121" progId="">
                  <p:embed/>
                  <p:pic>
                    <p:nvPicPr>
                      <p:cNvPr id="28688" name="Object 21">
                        <a:extLst>
                          <a:ext uri="{FF2B5EF4-FFF2-40B4-BE49-F238E27FC236}">
                            <a16:creationId xmlns:a16="http://schemas.microsoft.com/office/drawing/2014/main" id="{55E9CD53-4BFC-4F15-9059-FDA9A8F11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3522663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9" name="Group 22">
            <a:extLst>
              <a:ext uri="{FF2B5EF4-FFF2-40B4-BE49-F238E27FC236}">
                <a16:creationId xmlns:a16="http://schemas.microsoft.com/office/drawing/2014/main" id="{C71DFA87-B718-428E-A107-D55290ECC79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200400"/>
            <a:ext cx="1781175" cy="1979613"/>
            <a:chOff x="384" y="2016"/>
            <a:chExt cx="1122" cy="1247"/>
          </a:xfrm>
        </p:grpSpPr>
        <p:sp>
          <p:nvSpPr>
            <p:cNvPr id="28691" name="Oval 23">
              <a:extLst>
                <a:ext uri="{FF2B5EF4-FFF2-40B4-BE49-F238E27FC236}">
                  <a16:creationId xmlns:a16="http://schemas.microsoft.com/office/drawing/2014/main" id="{21104FF1-E2D1-4A5C-AE54-F17CF195F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16"/>
              <a:ext cx="1123" cy="1248"/>
            </a:xfrm>
            <a:prstGeom prst="ellipse">
              <a:avLst/>
            </a:prstGeom>
            <a:solidFill>
              <a:srgbClr val="A2C1FE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28692" name="Group 24">
              <a:extLst>
                <a:ext uri="{FF2B5EF4-FFF2-40B4-BE49-F238E27FC236}">
                  <a16:creationId xmlns:a16="http://schemas.microsoft.com/office/drawing/2014/main" id="{94812F88-5DEC-477C-853B-5AD322D654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" y="2153"/>
              <a:ext cx="1048" cy="937"/>
              <a:chOff x="390" y="2153"/>
              <a:chExt cx="1048" cy="937"/>
            </a:xfrm>
          </p:grpSpPr>
          <p:sp>
            <p:nvSpPr>
              <p:cNvPr id="28693" name="Freeform 25">
                <a:extLst>
                  <a:ext uri="{FF2B5EF4-FFF2-40B4-BE49-F238E27FC236}">
                    <a16:creationId xmlns:a16="http://schemas.microsoft.com/office/drawing/2014/main" id="{1CEA5FD1-2D85-4E76-A3FE-3398E04D4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" y="2517"/>
                <a:ext cx="346" cy="499"/>
              </a:xfrm>
              <a:custGeom>
                <a:avLst/>
                <a:gdLst>
                  <a:gd name="T0" fmla="*/ 100 w 293"/>
                  <a:gd name="T1" fmla="*/ 109 h 447"/>
                  <a:gd name="T2" fmla="*/ 54 w 293"/>
                  <a:gd name="T3" fmla="*/ 135 h 447"/>
                  <a:gd name="T4" fmla="*/ 18 w 293"/>
                  <a:gd name="T5" fmla="*/ 195 h 447"/>
                  <a:gd name="T6" fmla="*/ 11 w 293"/>
                  <a:gd name="T7" fmla="*/ 251 h 447"/>
                  <a:gd name="T8" fmla="*/ 33 w 293"/>
                  <a:gd name="T9" fmla="*/ 333 h 447"/>
                  <a:gd name="T10" fmla="*/ 100 w 293"/>
                  <a:gd name="T11" fmla="*/ 409 h 447"/>
                  <a:gd name="T12" fmla="*/ 168 w 293"/>
                  <a:gd name="T13" fmla="*/ 387 h 447"/>
                  <a:gd name="T14" fmla="*/ 301 w 293"/>
                  <a:gd name="T15" fmla="*/ 414 h 447"/>
                  <a:gd name="T16" fmla="*/ 334 w 293"/>
                  <a:gd name="T17" fmla="*/ 546 h 447"/>
                  <a:gd name="T18" fmla="*/ 334 w 293"/>
                  <a:gd name="T19" fmla="*/ 577 h 447"/>
                  <a:gd name="T20" fmla="*/ 326 w 293"/>
                  <a:gd name="T21" fmla="*/ 653 h 447"/>
                  <a:gd name="T22" fmla="*/ 364 w 293"/>
                  <a:gd name="T23" fmla="*/ 737 h 447"/>
                  <a:gd name="T24" fmla="*/ 399 w 293"/>
                  <a:gd name="T25" fmla="*/ 826 h 447"/>
                  <a:gd name="T26" fmla="*/ 459 w 293"/>
                  <a:gd name="T27" fmla="*/ 858 h 447"/>
                  <a:gd name="T28" fmla="*/ 561 w 293"/>
                  <a:gd name="T29" fmla="*/ 788 h 447"/>
                  <a:gd name="T30" fmla="*/ 585 w 293"/>
                  <a:gd name="T31" fmla="*/ 746 h 447"/>
                  <a:gd name="T32" fmla="*/ 599 w 293"/>
                  <a:gd name="T33" fmla="*/ 716 h 447"/>
                  <a:gd name="T34" fmla="*/ 655 w 293"/>
                  <a:gd name="T35" fmla="*/ 636 h 447"/>
                  <a:gd name="T36" fmla="*/ 655 w 293"/>
                  <a:gd name="T37" fmla="*/ 566 h 447"/>
                  <a:gd name="T38" fmla="*/ 646 w 293"/>
                  <a:gd name="T39" fmla="*/ 531 h 447"/>
                  <a:gd name="T40" fmla="*/ 686 w 293"/>
                  <a:gd name="T41" fmla="*/ 457 h 447"/>
                  <a:gd name="T42" fmla="*/ 792 w 293"/>
                  <a:gd name="T43" fmla="*/ 308 h 447"/>
                  <a:gd name="T44" fmla="*/ 680 w 293"/>
                  <a:gd name="T45" fmla="*/ 318 h 447"/>
                  <a:gd name="T46" fmla="*/ 634 w 293"/>
                  <a:gd name="T47" fmla="*/ 263 h 447"/>
                  <a:gd name="T48" fmla="*/ 561 w 293"/>
                  <a:gd name="T49" fmla="*/ 133 h 447"/>
                  <a:gd name="T50" fmla="*/ 563 w 293"/>
                  <a:gd name="T51" fmla="*/ 95 h 447"/>
                  <a:gd name="T52" fmla="*/ 518 w 293"/>
                  <a:gd name="T53" fmla="*/ 100 h 447"/>
                  <a:gd name="T54" fmla="*/ 409 w 293"/>
                  <a:gd name="T55" fmla="*/ 117 h 447"/>
                  <a:gd name="T56" fmla="*/ 372 w 293"/>
                  <a:gd name="T57" fmla="*/ 73 h 447"/>
                  <a:gd name="T58" fmla="*/ 331 w 293"/>
                  <a:gd name="T59" fmla="*/ 21 h 447"/>
                  <a:gd name="T60" fmla="*/ 191 w 293"/>
                  <a:gd name="T61" fmla="*/ 0 h 447"/>
                  <a:gd name="T62" fmla="*/ 144 w 293"/>
                  <a:gd name="T63" fmla="*/ 46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3"/>
                  <a:gd name="T97" fmla="*/ 0 h 447"/>
                  <a:gd name="T98" fmla="*/ 293 w 293"/>
                  <a:gd name="T99" fmla="*/ 447 h 44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Freeform 26">
                <a:extLst>
                  <a:ext uri="{FF2B5EF4-FFF2-40B4-BE49-F238E27FC236}">
                    <a16:creationId xmlns:a16="http://schemas.microsoft.com/office/drawing/2014/main" id="{F375AD14-218D-49A2-B8E7-0DEEBE331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2937"/>
                <a:ext cx="59" cy="93"/>
              </a:xfrm>
              <a:custGeom>
                <a:avLst/>
                <a:gdLst>
                  <a:gd name="T0" fmla="*/ 90 w 50"/>
                  <a:gd name="T1" fmla="*/ 0 h 83"/>
                  <a:gd name="T2" fmla="*/ 85 w 50"/>
                  <a:gd name="T3" fmla="*/ 55 h 83"/>
                  <a:gd name="T4" fmla="*/ 39 w 50"/>
                  <a:gd name="T5" fmla="*/ 93 h 83"/>
                  <a:gd name="T6" fmla="*/ 11 w 50"/>
                  <a:gd name="T7" fmla="*/ 121 h 83"/>
                  <a:gd name="T8" fmla="*/ 0 w 50"/>
                  <a:gd name="T9" fmla="*/ 136 h 83"/>
                  <a:gd name="T10" fmla="*/ 11 w 50"/>
                  <a:gd name="T11" fmla="*/ 147 h 83"/>
                  <a:gd name="T12" fmla="*/ 39 w 50"/>
                  <a:gd name="T13" fmla="*/ 162 h 83"/>
                  <a:gd name="T14" fmla="*/ 63 w 50"/>
                  <a:gd name="T15" fmla="*/ 127 h 83"/>
                  <a:gd name="T16" fmla="*/ 100 w 50"/>
                  <a:gd name="T17" fmla="*/ 93 h 83"/>
                  <a:gd name="T18" fmla="*/ 122 w 50"/>
                  <a:gd name="T19" fmla="*/ 63 h 83"/>
                  <a:gd name="T20" fmla="*/ 131 w 50"/>
                  <a:gd name="T21" fmla="*/ 39 h 83"/>
                  <a:gd name="T22" fmla="*/ 125 w 50"/>
                  <a:gd name="T23" fmla="*/ 27 h 83"/>
                  <a:gd name="T24" fmla="*/ 90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0"/>
                  <a:gd name="T40" fmla="*/ 0 h 83"/>
                  <a:gd name="T41" fmla="*/ 50 w 50"/>
                  <a:gd name="T42" fmla="*/ 83 h 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Freeform 27">
                <a:extLst>
                  <a:ext uri="{FF2B5EF4-FFF2-40B4-BE49-F238E27FC236}">
                    <a16:creationId xmlns:a16="http://schemas.microsoft.com/office/drawing/2014/main" id="{2ACA68CB-52CF-4CA9-9FB7-1891569A5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2867"/>
                <a:ext cx="184" cy="190"/>
              </a:xfrm>
              <a:custGeom>
                <a:avLst/>
                <a:gdLst>
                  <a:gd name="T0" fmla="*/ 284 w 156"/>
                  <a:gd name="T1" fmla="*/ 19 h 170"/>
                  <a:gd name="T2" fmla="*/ 291 w 156"/>
                  <a:gd name="T3" fmla="*/ 31 h 170"/>
                  <a:gd name="T4" fmla="*/ 284 w 156"/>
                  <a:gd name="T5" fmla="*/ 56 h 170"/>
                  <a:gd name="T6" fmla="*/ 258 w 156"/>
                  <a:gd name="T7" fmla="*/ 53 h 170"/>
                  <a:gd name="T8" fmla="*/ 241 w 156"/>
                  <a:gd name="T9" fmla="*/ 2 h 170"/>
                  <a:gd name="T10" fmla="*/ 195 w 156"/>
                  <a:gd name="T11" fmla="*/ 0 h 170"/>
                  <a:gd name="T12" fmla="*/ 180 w 156"/>
                  <a:gd name="T13" fmla="*/ 15 h 170"/>
                  <a:gd name="T14" fmla="*/ 155 w 156"/>
                  <a:gd name="T15" fmla="*/ 35 h 170"/>
                  <a:gd name="T16" fmla="*/ 131 w 156"/>
                  <a:gd name="T17" fmla="*/ 31 h 170"/>
                  <a:gd name="T18" fmla="*/ 103 w 156"/>
                  <a:gd name="T19" fmla="*/ 61 h 170"/>
                  <a:gd name="T20" fmla="*/ 91 w 156"/>
                  <a:gd name="T21" fmla="*/ 63 h 170"/>
                  <a:gd name="T22" fmla="*/ 75 w 156"/>
                  <a:gd name="T23" fmla="*/ 87 h 170"/>
                  <a:gd name="T24" fmla="*/ 29 w 156"/>
                  <a:gd name="T25" fmla="*/ 99 h 170"/>
                  <a:gd name="T26" fmla="*/ 0 w 156"/>
                  <a:gd name="T27" fmla="*/ 139 h 170"/>
                  <a:gd name="T28" fmla="*/ 13 w 156"/>
                  <a:gd name="T29" fmla="*/ 180 h 170"/>
                  <a:gd name="T30" fmla="*/ 9 w 156"/>
                  <a:gd name="T31" fmla="*/ 191 h 170"/>
                  <a:gd name="T32" fmla="*/ 25 w 156"/>
                  <a:gd name="T33" fmla="*/ 235 h 170"/>
                  <a:gd name="T34" fmla="*/ 52 w 156"/>
                  <a:gd name="T35" fmla="*/ 265 h 170"/>
                  <a:gd name="T36" fmla="*/ 116 w 156"/>
                  <a:gd name="T37" fmla="*/ 253 h 170"/>
                  <a:gd name="T38" fmla="*/ 145 w 156"/>
                  <a:gd name="T39" fmla="*/ 236 h 170"/>
                  <a:gd name="T40" fmla="*/ 155 w 156"/>
                  <a:gd name="T41" fmla="*/ 230 h 170"/>
                  <a:gd name="T42" fmla="*/ 199 w 156"/>
                  <a:gd name="T43" fmla="*/ 236 h 170"/>
                  <a:gd name="T44" fmla="*/ 219 w 156"/>
                  <a:gd name="T45" fmla="*/ 257 h 170"/>
                  <a:gd name="T46" fmla="*/ 230 w 156"/>
                  <a:gd name="T47" fmla="*/ 272 h 170"/>
                  <a:gd name="T48" fmla="*/ 274 w 156"/>
                  <a:gd name="T49" fmla="*/ 284 h 170"/>
                  <a:gd name="T50" fmla="*/ 315 w 156"/>
                  <a:gd name="T51" fmla="*/ 317 h 170"/>
                  <a:gd name="T52" fmla="*/ 333 w 156"/>
                  <a:gd name="T53" fmla="*/ 329 h 170"/>
                  <a:gd name="T54" fmla="*/ 366 w 156"/>
                  <a:gd name="T55" fmla="*/ 306 h 170"/>
                  <a:gd name="T56" fmla="*/ 386 w 156"/>
                  <a:gd name="T57" fmla="*/ 276 h 170"/>
                  <a:gd name="T58" fmla="*/ 409 w 156"/>
                  <a:gd name="T59" fmla="*/ 234 h 170"/>
                  <a:gd name="T60" fmla="*/ 418 w 156"/>
                  <a:gd name="T61" fmla="*/ 173 h 170"/>
                  <a:gd name="T62" fmla="*/ 386 w 156"/>
                  <a:gd name="T63" fmla="*/ 134 h 170"/>
                  <a:gd name="T64" fmla="*/ 374 w 156"/>
                  <a:gd name="T65" fmla="*/ 108 h 170"/>
                  <a:gd name="T66" fmla="*/ 346 w 156"/>
                  <a:gd name="T67" fmla="*/ 89 h 170"/>
                  <a:gd name="T68" fmla="*/ 331 w 156"/>
                  <a:gd name="T69" fmla="*/ 45 h 170"/>
                  <a:gd name="T70" fmla="*/ 30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56"/>
                  <a:gd name="T109" fmla="*/ 0 h 170"/>
                  <a:gd name="T110" fmla="*/ 156 w 156"/>
                  <a:gd name="T111" fmla="*/ 170 h 17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Freeform 28">
                <a:extLst>
                  <a:ext uri="{FF2B5EF4-FFF2-40B4-BE49-F238E27FC236}">
                    <a16:creationId xmlns:a16="http://schemas.microsoft.com/office/drawing/2014/main" id="{B6C47DB8-B4E2-4A0B-9057-05F5C30E1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" y="2774"/>
                <a:ext cx="97" cy="88"/>
              </a:xfrm>
              <a:custGeom>
                <a:avLst/>
                <a:gdLst>
                  <a:gd name="T0" fmla="*/ 0 w 82"/>
                  <a:gd name="T1" fmla="*/ 0 h 79"/>
                  <a:gd name="T2" fmla="*/ 13 w 82"/>
                  <a:gd name="T3" fmla="*/ 36 h 79"/>
                  <a:gd name="T4" fmla="*/ 89 w 82"/>
                  <a:gd name="T5" fmla="*/ 87 h 79"/>
                  <a:gd name="T6" fmla="*/ 136 w 82"/>
                  <a:gd name="T7" fmla="*/ 78 h 79"/>
                  <a:gd name="T8" fmla="*/ 224 w 82"/>
                  <a:gd name="T9" fmla="*/ 149 h 79"/>
                  <a:gd name="T10" fmla="*/ 174 w 82"/>
                  <a:gd name="T11" fmla="*/ 77 h 79"/>
                  <a:gd name="T12" fmla="*/ 174 w 82"/>
                  <a:gd name="T13" fmla="*/ 63 h 79"/>
                  <a:gd name="T14" fmla="*/ 181 w 82"/>
                  <a:gd name="T15" fmla="*/ 46 h 79"/>
                  <a:gd name="T16" fmla="*/ 86 w 82"/>
                  <a:gd name="T17" fmla="*/ 14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2"/>
                  <a:gd name="T31" fmla="*/ 0 h 79"/>
                  <a:gd name="T32" fmla="*/ 82 w 82"/>
                  <a:gd name="T33" fmla="*/ 79 h 7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Freeform 29">
                <a:extLst>
                  <a:ext uri="{FF2B5EF4-FFF2-40B4-BE49-F238E27FC236}">
                    <a16:creationId xmlns:a16="http://schemas.microsoft.com/office/drawing/2014/main" id="{5CCCF197-7618-40BC-A640-BFA649513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2743"/>
                <a:ext cx="58" cy="86"/>
              </a:xfrm>
              <a:custGeom>
                <a:avLst/>
                <a:gdLst>
                  <a:gd name="T0" fmla="*/ 99 w 49"/>
                  <a:gd name="T1" fmla="*/ 0 h 77"/>
                  <a:gd name="T2" fmla="*/ 46 w 49"/>
                  <a:gd name="T3" fmla="*/ 76 h 77"/>
                  <a:gd name="T4" fmla="*/ 0 w 49"/>
                  <a:gd name="T5" fmla="*/ 78 h 77"/>
                  <a:gd name="T6" fmla="*/ 13 w 49"/>
                  <a:gd name="T7" fmla="*/ 132 h 77"/>
                  <a:gd name="T8" fmla="*/ 109 w 49"/>
                  <a:gd name="T9" fmla="*/ 147 h 77"/>
                  <a:gd name="T10" fmla="*/ 131 w 49"/>
                  <a:gd name="T11" fmla="*/ 44 h 77"/>
                  <a:gd name="T12" fmla="*/ 99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77"/>
                  <a:gd name="T23" fmla="*/ 49 w 49"/>
                  <a:gd name="T24" fmla="*/ 77 h 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Freeform 30">
                <a:extLst>
                  <a:ext uri="{FF2B5EF4-FFF2-40B4-BE49-F238E27FC236}">
                    <a16:creationId xmlns:a16="http://schemas.microsoft.com/office/drawing/2014/main" id="{BB532F9D-1902-4A90-B4BF-8B32A24E7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800"/>
                <a:ext cx="65" cy="53"/>
              </a:xfrm>
              <a:custGeom>
                <a:avLst/>
                <a:gdLst>
                  <a:gd name="T0" fmla="*/ 0 w 55"/>
                  <a:gd name="T1" fmla="*/ 0 h 48"/>
                  <a:gd name="T2" fmla="*/ 85 w 55"/>
                  <a:gd name="T3" fmla="*/ 83 h 48"/>
                  <a:gd name="T4" fmla="*/ 136 w 55"/>
                  <a:gd name="T5" fmla="*/ 85 h 48"/>
                  <a:gd name="T6" fmla="*/ 148 w 55"/>
                  <a:gd name="T7" fmla="*/ 57 h 48"/>
                  <a:gd name="T8" fmla="*/ 63 w 55"/>
                  <a:gd name="T9" fmla="*/ 13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48"/>
                  <a:gd name="T20" fmla="*/ 55 w 55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Freeform 31">
                <a:extLst>
                  <a:ext uri="{FF2B5EF4-FFF2-40B4-BE49-F238E27FC236}">
                    <a16:creationId xmlns:a16="http://schemas.microsoft.com/office/drawing/2014/main" id="{B93C0E39-B73A-4F62-933F-56192B13D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" y="2853"/>
                <a:ext cx="111" cy="35"/>
              </a:xfrm>
              <a:custGeom>
                <a:avLst/>
                <a:gdLst>
                  <a:gd name="T0" fmla="*/ 0 w 94"/>
                  <a:gd name="T1" fmla="*/ 0 h 31"/>
                  <a:gd name="T2" fmla="*/ 52 w 94"/>
                  <a:gd name="T3" fmla="*/ 62 h 31"/>
                  <a:gd name="T4" fmla="*/ 254 w 94"/>
                  <a:gd name="T5" fmla="*/ 26 h 31"/>
                  <a:gd name="T6" fmla="*/ 63 w 94"/>
                  <a:gd name="T7" fmla="*/ 30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1"/>
                  <a:gd name="T17" fmla="*/ 94 w 94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Freeform 32">
                <a:extLst>
                  <a:ext uri="{FF2B5EF4-FFF2-40B4-BE49-F238E27FC236}">
                    <a16:creationId xmlns:a16="http://schemas.microsoft.com/office/drawing/2014/main" id="{3B7106C2-A3F2-4657-9E01-D672B450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6" y="3062"/>
                <a:ext cx="19" cy="29"/>
              </a:xfrm>
              <a:custGeom>
                <a:avLst/>
                <a:gdLst>
                  <a:gd name="T0" fmla="*/ 12 w 16"/>
                  <a:gd name="T1" fmla="*/ 0 h 26"/>
                  <a:gd name="T2" fmla="*/ 0 w 16"/>
                  <a:gd name="T3" fmla="*/ 0 h 26"/>
                  <a:gd name="T4" fmla="*/ 0 w 16"/>
                  <a:gd name="T5" fmla="*/ 12 h 26"/>
                  <a:gd name="T6" fmla="*/ 12 w 16"/>
                  <a:gd name="T7" fmla="*/ 19 h 26"/>
                  <a:gd name="T8" fmla="*/ 12 w 16"/>
                  <a:gd name="T9" fmla="*/ 36 h 26"/>
                  <a:gd name="T10" fmla="*/ 30 w 16"/>
                  <a:gd name="T11" fmla="*/ 49 h 26"/>
                  <a:gd name="T12" fmla="*/ 39 w 16"/>
                  <a:gd name="T13" fmla="*/ 40 h 26"/>
                  <a:gd name="T14" fmla="*/ 39 w 16"/>
                  <a:gd name="T15" fmla="*/ 31 h 26"/>
                  <a:gd name="T16" fmla="*/ 43 w 16"/>
                  <a:gd name="T17" fmla="*/ 23 h 26"/>
                  <a:gd name="T18" fmla="*/ 43 w 16"/>
                  <a:gd name="T19" fmla="*/ 2 h 26"/>
                  <a:gd name="T20" fmla="*/ 24 w 16"/>
                  <a:gd name="T21" fmla="*/ 4 h 26"/>
                  <a:gd name="T22" fmla="*/ 12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"/>
                  <a:gd name="T37" fmla="*/ 0 h 26"/>
                  <a:gd name="T38" fmla="*/ 16 w 16"/>
                  <a:gd name="T39" fmla="*/ 26 h 2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1" name="Freeform 33">
                <a:extLst>
                  <a:ext uri="{FF2B5EF4-FFF2-40B4-BE49-F238E27FC236}">
                    <a16:creationId xmlns:a16="http://schemas.microsoft.com/office/drawing/2014/main" id="{603380A7-1359-4CAA-85A7-A45106063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" y="2418"/>
                <a:ext cx="79" cy="137"/>
              </a:xfrm>
              <a:custGeom>
                <a:avLst/>
                <a:gdLst>
                  <a:gd name="T0" fmla="*/ 118 w 67"/>
                  <a:gd name="T1" fmla="*/ 0 h 123"/>
                  <a:gd name="T2" fmla="*/ 118 w 67"/>
                  <a:gd name="T3" fmla="*/ 31 h 123"/>
                  <a:gd name="T4" fmla="*/ 104 w 67"/>
                  <a:gd name="T5" fmla="*/ 48 h 123"/>
                  <a:gd name="T6" fmla="*/ 107 w 67"/>
                  <a:gd name="T7" fmla="*/ 80 h 123"/>
                  <a:gd name="T8" fmla="*/ 88 w 67"/>
                  <a:gd name="T9" fmla="*/ 121 h 123"/>
                  <a:gd name="T10" fmla="*/ 62 w 67"/>
                  <a:gd name="T11" fmla="*/ 155 h 123"/>
                  <a:gd name="T12" fmla="*/ 11 w 67"/>
                  <a:gd name="T13" fmla="*/ 189 h 123"/>
                  <a:gd name="T14" fmla="*/ 0 w 67"/>
                  <a:gd name="T15" fmla="*/ 232 h 123"/>
                  <a:gd name="T16" fmla="*/ 21 w 67"/>
                  <a:gd name="T17" fmla="*/ 232 h 123"/>
                  <a:gd name="T18" fmla="*/ 28 w 67"/>
                  <a:gd name="T19" fmla="*/ 193 h 123"/>
                  <a:gd name="T20" fmla="*/ 86 w 67"/>
                  <a:gd name="T21" fmla="*/ 189 h 123"/>
                  <a:gd name="T22" fmla="*/ 137 w 67"/>
                  <a:gd name="T23" fmla="*/ 162 h 123"/>
                  <a:gd name="T24" fmla="*/ 137 w 67"/>
                  <a:gd name="T25" fmla="*/ 106 h 123"/>
                  <a:gd name="T26" fmla="*/ 145 w 67"/>
                  <a:gd name="T27" fmla="*/ 82 h 123"/>
                  <a:gd name="T28" fmla="*/ 119 w 67"/>
                  <a:gd name="T29" fmla="*/ 51 h 123"/>
                  <a:gd name="T30" fmla="*/ 162 w 67"/>
                  <a:gd name="T31" fmla="*/ 39 h 123"/>
                  <a:gd name="T32" fmla="*/ 177 w 67"/>
                  <a:gd name="T33" fmla="*/ 4 h 123"/>
                  <a:gd name="T34" fmla="*/ 137 w 67"/>
                  <a:gd name="T35" fmla="*/ 14 h 123"/>
                  <a:gd name="T36" fmla="*/ 118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7"/>
                  <a:gd name="T58" fmla="*/ 0 h 123"/>
                  <a:gd name="T59" fmla="*/ 67 w 67"/>
                  <a:gd name="T60" fmla="*/ 123 h 12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2" name="Freeform 34">
                <a:extLst>
                  <a:ext uri="{FF2B5EF4-FFF2-40B4-BE49-F238E27FC236}">
                    <a16:creationId xmlns:a16="http://schemas.microsoft.com/office/drawing/2014/main" id="{5F8C2C7C-BB4B-47A6-BA51-A5216B3EA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612"/>
                <a:ext cx="13" cy="21"/>
              </a:xfrm>
              <a:custGeom>
                <a:avLst/>
                <a:gdLst>
                  <a:gd name="T0" fmla="*/ 15 w 11"/>
                  <a:gd name="T1" fmla="*/ 0 h 19"/>
                  <a:gd name="T2" fmla="*/ 28 w 11"/>
                  <a:gd name="T3" fmla="*/ 13 h 19"/>
                  <a:gd name="T4" fmla="*/ 11 w 11"/>
                  <a:gd name="T5" fmla="*/ 31 h 19"/>
                  <a:gd name="T6" fmla="*/ 0 w 11"/>
                  <a:gd name="T7" fmla="*/ 33 h 19"/>
                  <a:gd name="T8" fmla="*/ 9 w 11"/>
                  <a:gd name="T9" fmla="*/ 14 h 19"/>
                  <a:gd name="T10" fmla="*/ 15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"/>
                  <a:gd name="T19" fmla="*/ 0 h 19"/>
                  <a:gd name="T20" fmla="*/ 11 w 11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3" name="Freeform 35">
                <a:extLst>
                  <a:ext uri="{FF2B5EF4-FFF2-40B4-BE49-F238E27FC236}">
                    <a16:creationId xmlns:a16="http://schemas.microsoft.com/office/drawing/2014/main" id="{FFC55F74-8C07-4352-B58D-0173124F5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641"/>
                <a:ext cx="17" cy="30"/>
              </a:xfrm>
              <a:custGeom>
                <a:avLst/>
                <a:gdLst>
                  <a:gd name="T0" fmla="*/ 12 w 15"/>
                  <a:gd name="T1" fmla="*/ 0 h 27"/>
                  <a:gd name="T2" fmla="*/ 20 w 15"/>
                  <a:gd name="T3" fmla="*/ 16 h 27"/>
                  <a:gd name="T4" fmla="*/ 11 w 15"/>
                  <a:gd name="T5" fmla="*/ 27 h 27"/>
                  <a:gd name="T6" fmla="*/ 12 w 15"/>
                  <a:gd name="T7" fmla="*/ 30 h 27"/>
                  <a:gd name="T8" fmla="*/ 29 w 15"/>
                  <a:gd name="T9" fmla="*/ 40 h 27"/>
                  <a:gd name="T10" fmla="*/ 29 w 15"/>
                  <a:gd name="T11" fmla="*/ 47 h 27"/>
                  <a:gd name="T12" fmla="*/ 18 w 15"/>
                  <a:gd name="T13" fmla="*/ 40 h 27"/>
                  <a:gd name="T14" fmla="*/ 3 w 15"/>
                  <a:gd name="T15" fmla="*/ 49 h 27"/>
                  <a:gd name="T16" fmla="*/ 0 w 15"/>
                  <a:gd name="T17" fmla="*/ 37 h 27"/>
                  <a:gd name="T18" fmla="*/ 3 w 15"/>
                  <a:gd name="T19" fmla="*/ 32 h 27"/>
                  <a:gd name="T20" fmla="*/ 0 w 15"/>
                  <a:gd name="T21" fmla="*/ 24 h 27"/>
                  <a:gd name="T22" fmla="*/ 12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"/>
                  <a:gd name="T37" fmla="*/ 0 h 27"/>
                  <a:gd name="T38" fmla="*/ 15 w 15"/>
                  <a:gd name="T39" fmla="*/ 27 h 2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4" name="Freeform 36">
                <a:extLst>
                  <a:ext uri="{FF2B5EF4-FFF2-40B4-BE49-F238E27FC236}">
                    <a16:creationId xmlns:a16="http://schemas.microsoft.com/office/drawing/2014/main" id="{E14CBC40-5CE4-4BF1-BF08-1633A9349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" y="2674"/>
                <a:ext cx="11" cy="16"/>
              </a:xfrm>
              <a:custGeom>
                <a:avLst/>
                <a:gdLst>
                  <a:gd name="T0" fmla="*/ 11 w 9"/>
                  <a:gd name="T1" fmla="*/ 0 h 14"/>
                  <a:gd name="T2" fmla="*/ 0 w 9"/>
                  <a:gd name="T3" fmla="*/ 11 h 14"/>
                  <a:gd name="T4" fmla="*/ 20 w 9"/>
                  <a:gd name="T5" fmla="*/ 29 h 14"/>
                  <a:gd name="T6" fmla="*/ 27 w 9"/>
                  <a:gd name="T7" fmla="*/ 25 h 14"/>
                  <a:gd name="T8" fmla="*/ 11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14"/>
                  <a:gd name="T17" fmla="*/ 9 w 9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5" name="Freeform 37">
                <a:extLst>
                  <a:ext uri="{FF2B5EF4-FFF2-40B4-BE49-F238E27FC236}">
                    <a16:creationId xmlns:a16="http://schemas.microsoft.com/office/drawing/2014/main" id="{4B401C85-B1F0-4A53-8A66-F66AABC6C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2674"/>
                <a:ext cx="5" cy="10"/>
              </a:xfrm>
              <a:custGeom>
                <a:avLst/>
                <a:gdLst>
                  <a:gd name="T0" fmla="*/ 11 w 4"/>
                  <a:gd name="T1" fmla="*/ 0 h 9"/>
                  <a:gd name="T2" fmla="*/ 10 w 4"/>
                  <a:gd name="T3" fmla="*/ 14 h 9"/>
                  <a:gd name="T4" fmla="*/ 0 w 4"/>
                  <a:gd name="T5" fmla="*/ 11 h 9"/>
                  <a:gd name="T6" fmla="*/ 11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9"/>
                  <a:gd name="T14" fmla="*/ 4 w 4"/>
                  <a:gd name="T15" fmla="*/ 9 h 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6" name="Freeform 38">
                <a:extLst>
                  <a:ext uri="{FF2B5EF4-FFF2-40B4-BE49-F238E27FC236}">
                    <a16:creationId xmlns:a16="http://schemas.microsoft.com/office/drawing/2014/main" id="{727C536B-CB66-47B7-AFF7-48676C720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766"/>
                <a:ext cx="19" cy="38"/>
              </a:xfrm>
              <a:custGeom>
                <a:avLst/>
                <a:gdLst>
                  <a:gd name="T0" fmla="*/ 20 w 16"/>
                  <a:gd name="T1" fmla="*/ 0 h 34"/>
                  <a:gd name="T2" fmla="*/ 0 w 16"/>
                  <a:gd name="T3" fmla="*/ 31 h 34"/>
                  <a:gd name="T4" fmla="*/ 20 w 16"/>
                  <a:gd name="T5" fmla="*/ 64 h 34"/>
                  <a:gd name="T6" fmla="*/ 43 w 16"/>
                  <a:gd name="T7" fmla="*/ 36 h 34"/>
                  <a:gd name="T8" fmla="*/ 20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34"/>
                  <a:gd name="T17" fmla="*/ 16 w 16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7" name="Freeform 39">
                <a:extLst>
                  <a:ext uri="{FF2B5EF4-FFF2-40B4-BE49-F238E27FC236}">
                    <a16:creationId xmlns:a16="http://schemas.microsoft.com/office/drawing/2014/main" id="{618430B1-FB8A-448C-B31B-C8E9A181A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" y="2360"/>
                <a:ext cx="33" cy="59"/>
              </a:xfrm>
              <a:custGeom>
                <a:avLst/>
                <a:gdLst>
                  <a:gd name="T0" fmla="*/ 55 w 28"/>
                  <a:gd name="T1" fmla="*/ 0 h 53"/>
                  <a:gd name="T2" fmla="*/ 40 w 28"/>
                  <a:gd name="T3" fmla="*/ 0 h 53"/>
                  <a:gd name="T4" fmla="*/ 34 w 28"/>
                  <a:gd name="T5" fmla="*/ 3 h 53"/>
                  <a:gd name="T6" fmla="*/ 25 w 28"/>
                  <a:gd name="T7" fmla="*/ 13 h 53"/>
                  <a:gd name="T8" fmla="*/ 25 w 28"/>
                  <a:gd name="T9" fmla="*/ 41 h 53"/>
                  <a:gd name="T10" fmla="*/ 34 w 28"/>
                  <a:gd name="T11" fmla="*/ 48 h 53"/>
                  <a:gd name="T12" fmla="*/ 34 w 28"/>
                  <a:gd name="T13" fmla="*/ 59 h 53"/>
                  <a:gd name="T14" fmla="*/ 28 w 28"/>
                  <a:gd name="T15" fmla="*/ 62 h 53"/>
                  <a:gd name="T16" fmla="*/ 15 w 28"/>
                  <a:gd name="T17" fmla="*/ 70 h 53"/>
                  <a:gd name="T18" fmla="*/ 15 w 28"/>
                  <a:gd name="T19" fmla="*/ 85 h 53"/>
                  <a:gd name="T20" fmla="*/ 0 w 28"/>
                  <a:gd name="T21" fmla="*/ 99 h 53"/>
                  <a:gd name="T22" fmla="*/ 52 w 28"/>
                  <a:gd name="T23" fmla="*/ 99 h 53"/>
                  <a:gd name="T24" fmla="*/ 73 w 28"/>
                  <a:gd name="T25" fmla="*/ 80 h 53"/>
                  <a:gd name="T26" fmla="*/ 52 w 28"/>
                  <a:gd name="T27" fmla="*/ 65 h 53"/>
                  <a:gd name="T28" fmla="*/ 52 w 28"/>
                  <a:gd name="T29" fmla="*/ 20 h 53"/>
                  <a:gd name="T30" fmla="*/ 62 w 28"/>
                  <a:gd name="T31" fmla="*/ 13 h 53"/>
                  <a:gd name="T32" fmla="*/ 46 w 28"/>
                  <a:gd name="T33" fmla="*/ 13 h 53"/>
                  <a:gd name="T34" fmla="*/ 55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"/>
                  <a:gd name="T55" fmla="*/ 0 h 53"/>
                  <a:gd name="T56" fmla="*/ 28 w 28"/>
                  <a:gd name="T57" fmla="*/ 53 h 5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8" name="Freeform 40">
                <a:extLst>
                  <a:ext uri="{FF2B5EF4-FFF2-40B4-BE49-F238E27FC236}">
                    <a16:creationId xmlns:a16="http://schemas.microsoft.com/office/drawing/2014/main" id="{ED756516-9277-42F6-BF81-394844380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" y="2377"/>
                <a:ext cx="21" cy="26"/>
              </a:xfrm>
              <a:custGeom>
                <a:avLst/>
                <a:gdLst>
                  <a:gd name="T0" fmla="*/ 41 w 18"/>
                  <a:gd name="T1" fmla="*/ 1 h 23"/>
                  <a:gd name="T2" fmla="*/ 30 w 18"/>
                  <a:gd name="T3" fmla="*/ 0 h 23"/>
                  <a:gd name="T4" fmla="*/ 18 w 18"/>
                  <a:gd name="T5" fmla="*/ 14 h 23"/>
                  <a:gd name="T6" fmla="*/ 0 w 18"/>
                  <a:gd name="T7" fmla="*/ 31 h 23"/>
                  <a:gd name="T8" fmla="*/ 0 w 18"/>
                  <a:gd name="T9" fmla="*/ 46 h 23"/>
                  <a:gd name="T10" fmla="*/ 23 w 18"/>
                  <a:gd name="T11" fmla="*/ 46 h 23"/>
                  <a:gd name="T12" fmla="*/ 35 w 18"/>
                  <a:gd name="T13" fmla="*/ 33 h 23"/>
                  <a:gd name="T14" fmla="*/ 32 w 18"/>
                  <a:gd name="T15" fmla="*/ 16 h 23"/>
                  <a:gd name="T16" fmla="*/ 42 w 18"/>
                  <a:gd name="T17" fmla="*/ 14 h 23"/>
                  <a:gd name="T18" fmla="*/ 41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"/>
                  <a:gd name="T31" fmla="*/ 0 h 23"/>
                  <a:gd name="T32" fmla="*/ 18 w 18"/>
                  <a:gd name="T33" fmla="*/ 23 h 2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9" name="Freeform 41">
                <a:extLst>
                  <a:ext uri="{FF2B5EF4-FFF2-40B4-BE49-F238E27FC236}">
                    <a16:creationId xmlns:a16="http://schemas.microsoft.com/office/drawing/2014/main" id="{E9CE68E1-F3DA-40F5-94B4-62D6EEA4B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" y="2851"/>
                <a:ext cx="23" cy="90"/>
              </a:xfrm>
              <a:custGeom>
                <a:avLst/>
                <a:gdLst>
                  <a:gd name="T0" fmla="*/ 35 w 20"/>
                  <a:gd name="T1" fmla="*/ 0 h 81"/>
                  <a:gd name="T2" fmla="*/ 24 w 20"/>
                  <a:gd name="T3" fmla="*/ 37 h 81"/>
                  <a:gd name="T4" fmla="*/ 0 w 20"/>
                  <a:gd name="T5" fmla="*/ 51 h 81"/>
                  <a:gd name="T6" fmla="*/ 3 w 20"/>
                  <a:gd name="T7" fmla="*/ 73 h 81"/>
                  <a:gd name="T8" fmla="*/ 3 w 20"/>
                  <a:gd name="T9" fmla="*/ 90 h 81"/>
                  <a:gd name="T10" fmla="*/ 0 w 20"/>
                  <a:gd name="T11" fmla="*/ 111 h 81"/>
                  <a:gd name="T12" fmla="*/ 0 w 20"/>
                  <a:gd name="T13" fmla="*/ 151 h 81"/>
                  <a:gd name="T14" fmla="*/ 32 w 20"/>
                  <a:gd name="T15" fmla="*/ 136 h 81"/>
                  <a:gd name="T16" fmla="*/ 43 w 20"/>
                  <a:gd name="T17" fmla="*/ 87 h 81"/>
                  <a:gd name="T18" fmla="*/ 44 w 20"/>
                  <a:gd name="T19" fmla="*/ 58 h 81"/>
                  <a:gd name="T20" fmla="*/ 3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"/>
                  <a:gd name="T34" fmla="*/ 0 h 81"/>
                  <a:gd name="T35" fmla="*/ 20 w 20"/>
                  <a:gd name="T36" fmla="*/ 81 h 8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0" name="Freeform 42">
                <a:extLst>
                  <a:ext uri="{FF2B5EF4-FFF2-40B4-BE49-F238E27FC236}">
                    <a16:creationId xmlns:a16="http://schemas.microsoft.com/office/drawing/2014/main" id="{072456FC-52C0-4217-A1FF-39FAA8296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2483"/>
                <a:ext cx="5" cy="10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14 h 9"/>
                  <a:gd name="T4" fmla="*/ 11 w 4"/>
                  <a:gd name="T5" fmla="*/ 4 h 9"/>
                  <a:gd name="T6" fmla="*/ 11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9"/>
                  <a:gd name="T17" fmla="*/ 4 w 4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1" name="Freeform 43">
                <a:extLst>
                  <a:ext uri="{FF2B5EF4-FFF2-40B4-BE49-F238E27FC236}">
                    <a16:creationId xmlns:a16="http://schemas.microsoft.com/office/drawing/2014/main" id="{1F97EB66-B28A-4510-850A-560FBCB8D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2494"/>
                <a:ext cx="6" cy="18"/>
              </a:xfrm>
              <a:custGeom>
                <a:avLst/>
                <a:gdLst>
                  <a:gd name="T0" fmla="*/ 10 w 5"/>
                  <a:gd name="T1" fmla="*/ 0 h 16"/>
                  <a:gd name="T2" fmla="*/ 0 w 5"/>
                  <a:gd name="T3" fmla="*/ 12 h 16"/>
                  <a:gd name="T4" fmla="*/ 0 w 5"/>
                  <a:gd name="T5" fmla="*/ 30 h 16"/>
                  <a:gd name="T6" fmla="*/ 12 w 5"/>
                  <a:gd name="T7" fmla="*/ 28 h 16"/>
                  <a:gd name="T8" fmla="*/ 10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16"/>
                  <a:gd name="T17" fmla="*/ 5 w 5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2" name="Freeform 44">
                <a:extLst>
                  <a:ext uri="{FF2B5EF4-FFF2-40B4-BE49-F238E27FC236}">
                    <a16:creationId xmlns:a16="http://schemas.microsoft.com/office/drawing/2014/main" id="{A8E194BA-4F40-4D76-B02A-2858D94E0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" y="2521"/>
                <a:ext cx="13" cy="11"/>
              </a:xfrm>
              <a:custGeom>
                <a:avLst/>
                <a:gdLst>
                  <a:gd name="T0" fmla="*/ 0 w 11"/>
                  <a:gd name="T1" fmla="*/ 0 h 10"/>
                  <a:gd name="T2" fmla="*/ 25 w 11"/>
                  <a:gd name="T3" fmla="*/ 0 h 10"/>
                  <a:gd name="T4" fmla="*/ 28 w 11"/>
                  <a:gd name="T5" fmla="*/ 15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10"/>
                  <a:gd name="T14" fmla="*/ 11 w 11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3" name="Freeform 45">
                <a:extLst>
                  <a:ext uri="{FF2B5EF4-FFF2-40B4-BE49-F238E27FC236}">
                    <a16:creationId xmlns:a16="http://schemas.microsoft.com/office/drawing/2014/main" id="{7D20D08A-7D4E-4EE8-95EA-B2149BF2E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" y="2153"/>
                <a:ext cx="906" cy="651"/>
              </a:xfrm>
              <a:custGeom>
                <a:avLst/>
                <a:gdLst>
                  <a:gd name="T0" fmla="*/ 980 w 768"/>
                  <a:gd name="T1" fmla="*/ 26 h 583"/>
                  <a:gd name="T2" fmla="*/ 1378 w 768"/>
                  <a:gd name="T3" fmla="*/ 12 h 583"/>
                  <a:gd name="T4" fmla="*/ 1626 w 768"/>
                  <a:gd name="T5" fmla="*/ 108 h 583"/>
                  <a:gd name="T6" fmla="*/ 1922 w 768"/>
                  <a:gd name="T7" fmla="*/ 135 h 583"/>
                  <a:gd name="T8" fmla="*/ 2059 w 768"/>
                  <a:gd name="T9" fmla="*/ 228 h 583"/>
                  <a:gd name="T10" fmla="*/ 1898 w 768"/>
                  <a:gd name="T11" fmla="*/ 323 h 583"/>
                  <a:gd name="T12" fmla="*/ 1829 w 768"/>
                  <a:gd name="T13" fmla="*/ 414 h 583"/>
                  <a:gd name="T14" fmla="*/ 1797 w 768"/>
                  <a:gd name="T15" fmla="*/ 323 h 583"/>
                  <a:gd name="T16" fmla="*/ 1693 w 768"/>
                  <a:gd name="T17" fmla="*/ 403 h 583"/>
                  <a:gd name="T18" fmla="*/ 1674 w 768"/>
                  <a:gd name="T19" fmla="*/ 536 h 583"/>
                  <a:gd name="T20" fmla="*/ 1670 w 768"/>
                  <a:gd name="T21" fmla="*/ 610 h 583"/>
                  <a:gd name="T22" fmla="*/ 1637 w 768"/>
                  <a:gd name="T23" fmla="*/ 610 h 583"/>
                  <a:gd name="T24" fmla="*/ 1617 w 768"/>
                  <a:gd name="T25" fmla="*/ 718 h 583"/>
                  <a:gd name="T26" fmla="*/ 1479 w 768"/>
                  <a:gd name="T27" fmla="*/ 864 h 583"/>
                  <a:gd name="T28" fmla="*/ 1409 w 768"/>
                  <a:gd name="T29" fmla="*/ 1040 h 583"/>
                  <a:gd name="T30" fmla="*/ 1423 w 768"/>
                  <a:gd name="T31" fmla="*/ 1130 h 583"/>
                  <a:gd name="T32" fmla="*/ 1136 w 768"/>
                  <a:gd name="T33" fmla="*/ 877 h 583"/>
                  <a:gd name="T34" fmla="*/ 1004 w 768"/>
                  <a:gd name="T35" fmla="*/ 1088 h 583"/>
                  <a:gd name="T36" fmla="*/ 826 w 768"/>
                  <a:gd name="T37" fmla="*/ 896 h 583"/>
                  <a:gd name="T38" fmla="*/ 573 w 768"/>
                  <a:gd name="T39" fmla="*/ 755 h 583"/>
                  <a:gd name="T40" fmla="*/ 671 w 768"/>
                  <a:gd name="T41" fmla="*/ 848 h 583"/>
                  <a:gd name="T42" fmla="*/ 520 w 768"/>
                  <a:gd name="T43" fmla="*/ 888 h 583"/>
                  <a:gd name="T44" fmla="*/ 395 w 768"/>
                  <a:gd name="T45" fmla="*/ 736 h 583"/>
                  <a:gd name="T46" fmla="*/ 448 w 768"/>
                  <a:gd name="T47" fmla="*/ 635 h 583"/>
                  <a:gd name="T48" fmla="*/ 355 w 768"/>
                  <a:gd name="T49" fmla="*/ 610 h 583"/>
                  <a:gd name="T50" fmla="*/ 418 w 768"/>
                  <a:gd name="T51" fmla="*/ 581 h 583"/>
                  <a:gd name="T52" fmla="*/ 441 w 768"/>
                  <a:gd name="T53" fmla="*/ 537 h 583"/>
                  <a:gd name="T54" fmla="*/ 435 w 768"/>
                  <a:gd name="T55" fmla="*/ 534 h 583"/>
                  <a:gd name="T56" fmla="*/ 400 w 768"/>
                  <a:gd name="T57" fmla="*/ 536 h 583"/>
                  <a:gd name="T58" fmla="*/ 366 w 768"/>
                  <a:gd name="T59" fmla="*/ 537 h 583"/>
                  <a:gd name="T60" fmla="*/ 365 w 768"/>
                  <a:gd name="T61" fmla="*/ 599 h 583"/>
                  <a:gd name="T62" fmla="*/ 333 w 768"/>
                  <a:gd name="T63" fmla="*/ 635 h 583"/>
                  <a:gd name="T64" fmla="*/ 282 w 768"/>
                  <a:gd name="T65" fmla="*/ 616 h 583"/>
                  <a:gd name="T66" fmla="*/ 230 w 768"/>
                  <a:gd name="T67" fmla="*/ 545 h 583"/>
                  <a:gd name="T68" fmla="*/ 269 w 768"/>
                  <a:gd name="T69" fmla="*/ 613 h 583"/>
                  <a:gd name="T70" fmla="*/ 257 w 768"/>
                  <a:gd name="T71" fmla="*/ 626 h 583"/>
                  <a:gd name="T72" fmla="*/ 195 w 768"/>
                  <a:gd name="T73" fmla="*/ 575 h 583"/>
                  <a:gd name="T74" fmla="*/ 126 w 768"/>
                  <a:gd name="T75" fmla="*/ 561 h 583"/>
                  <a:gd name="T76" fmla="*/ 0 w 768"/>
                  <a:gd name="T77" fmla="*/ 568 h 583"/>
                  <a:gd name="T78" fmla="*/ 76 w 768"/>
                  <a:gd name="T79" fmla="*/ 548 h 583"/>
                  <a:gd name="T80" fmla="*/ 131 w 768"/>
                  <a:gd name="T81" fmla="*/ 472 h 583"/>
                  <a:gd name="T82" fmla="*/ 201 w 768"/>
                  <a:gd name="T83" fmla="*/ 437 h 583"/>
                  <a:gd name="T84" fmla="*/ 230 w 768"/>
                  <a:gd name="T85" fmla="*/ 417 h 583"/>
                  <a:gd name="T86" fmla="*/ 249 w 768"/>
                  <a:gd name="T87" fmla="*/ 440 h 583"/>
                  <a:gd name="T88" fmla="*/ 302 w 768"/>
                  <a:gd name="T89" fmla="*/ 418 h 583"/>
                  <a:gd name="T90" fmla="*/ 347 w 768"/>
                  <a:gd name="T91" fmla="*/ 375 h 583"/>
                  <a:gd name="T92" fmla="*/ 294 w 768"/>
                  <a:gd name="T93" fmla="*/ 332 h 583"/>
                  <a:gd name="T94" fmla="*/ 303 w 768"/>
                  <a:gd name="T95" fmla="*/ 288 h 583"/>
                  <a:gd name="T96" fmla="*/ 281 w 768"/>
                  <a:gd name="T97" fmla="*/ 370 h 583"/>
                  <a:gd name="T98" fmla="*/ 230 w 768"/>
                  <a:gd name="T99" fmla="*/ 419 h 583"/>
                  <a:gd name="T100" fmla="*/ 191 w 768"/>
                  <a:gd name="T101" fmla="*/ 383 h 583"/>
                  <a:gd name="T102" fmla="*/ 269 w 768"/>
                  <a:gd name="T103" fmla="*/ 253 h 583"/>
                  <a:gd name="T104" fmla="*/ 435 w 768"/>
                  <a:gd name="T105" fmla="*/ 265 h 583"/>
                  <a:gd name="T106" fmla="*/ 500 w 768"/>
                  <a:gd name="T107" fmla="*/ 270 h 583"/>
                  <a:gd name="T108" fmla="*/ 645 w 768"/>
                  <a:gd name="T109" fmla="*/ 163 h 583"/>
                  <a:gd name="T110" fmla="*/ 573 w 768"/>
                  <a:gd name="T111" fmla="*/ 253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68"/>
                  <a:gd name="T169" fmla="*/ 0 h 583"/>
                  <a:gd name="T170" fmla="*/ 768 w 768"/>
                  <a:gd name="T171" fmla="*/ 583 h 58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690" name="Rectangle 46">
            <a:extLst>
              <a:ext uri="{FF2B5EF4-FFF2-40B4-BE49-F238E27FC236}">
                <a16:creationId xmlns:a16="http://schemas.microsoft.com/office/drawing/2014/main" id="{4CD758B7-BD74-428D-BD0E-C18285F61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763" y="5705475"/>
            <a:ext cx="808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C0128"/>
                </a:solidFill>
                <a:latin typeface="Times New Roman" panose="02020603050405020304" pitchFamily="18" charset="0"/>
              </a:rPr>
              <a:t>PDA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8D9F3D7-F053-481A-B506-B041BD89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>
                <a:solidFill>
                  <a:srgbClr val="C00000"/>
                </a:solidFill>
              </a:rPr>
              <a:t>Creating 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3792-1848-4D0E-9986-3FED7C8F7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indent="-284163">
              <a:lnSpc>
                <a:spcPct val="90000"/>
              </a:lnSpc>
              <a:spcBef>
                <a:spcPts val="700"/>
              </a:spcBef>
              <a:buClr>
                <a:srgbClr val="FFCF01"/>
              </a:buClr>
              <a:buSzPct val="60000"/>
              <a:buFont typeface="Wingdings" pitchFamily="2" charset="2"/>
              <a:buChar char="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  <a:defRPr/>
            </a:pPr>
            <a:r>
              <a:rPr lang="en-US" dirty="0">
                <a:solidFill>
                  <a:schemeClr val="tx1"/>
                </a:solidFill>
              </a:rPr>
              <a:t>Create a class that extends the Thread class</a:t>
            </a:r>
          </a:p>
          <a:p>
            <a:pPr marL="284163" indent="-284163">
              <a:lnSpc>
                <a:spcPct val="90000"/>
              </a:lnSpc>
              <a:spcBef>
                <a:spcPts val="700"/>
              </a:spcBef>
              <a:buClr>
                <a:srgbClr val="FFCF01"/>
              </a:buClr>
              <a:buSzPct val="60000"/>
              <a:buFont typeface="Wingdings" pitchFamily="2" charset="2"/>
              <a:buChar char=""/>
              <a:tabLst>
                <a:tab pos="854075" algn="l"/>
                <a:tab pos="1768475" algn="l"/>
                <a:tab pos="2682875" algn="l"/>
                <a:tab pos="3597275" algn="l"/>
                <a:tab pos="4511675" algn="l"/>
                <a:tab pos="5426075" algn="l"/>
                <a:tab pos="6340475" algn="l"/>
                <a:tab pos="7254875" algn="l"/>
                <a:tab pos="8169275" algn="l"/>
                <a:tab pos="9083675" algn="l"/>
                <a:tab pos="9998075" algn="l"/>
              </a:tabLst>
              <a:defRPr/>
            </a:pPr>
            <a:r>
              <a:rPr lang="en-US" dirty="0">
                <a:solidFill>
                  <a:schemeClr val="tx1"/>
                </a:solidFill>
              </a:rPr>
              <a:t>Create a class that implements the Runnable interface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9436A64D-5C42-4409-AAE8-219D8EE13E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08AD12E-757F-474E-B50C-8E147799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400"/>
            <a:ext cx="8686800" cy="5032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600" dirty="0"/>
              <a:t>Create a class by extending Thread class and override run() method:</a:t>
            </a:r>
            <a:br>
              <a:rPr lang="en-US" altLang="en-US" sz="3600" dirty="0"/>
            </a:br>
            <a:r>
              <a:rPr lang="en-US" altLang="en-US" sz="3600" dirty="0"/>
              <a:t> 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1A3C22D-E5FE-40B3-9FDE-56FA43A7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  class </a:t>
            </a:r>
            <a:r>
              <a:rPr lang="en-US" altLang="en-US" dirty="0" err="1"/>
              <a:t>MyThread</a:t>
            </a:r>
            <a:r>
              <a:rPr lang="en-US" altLang="en-US" dirty="0"/>
              <a:t> extends Thread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	 public void run()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	 	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 	   // thread body of execution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	 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}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957ABC4A-958C-4278-A37B-9B7884E9EC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2D98EC5-C1A0-4D92-BB59-31AF8A5E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80E0DA4-57D5-4576-A6D3-A0FCC503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Create a thread: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  MyThread thr1 = new MyThread();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Start Execution of threads: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  thr1.start();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Create and Execute: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  new MyThread().start();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2F8A5A60-9C35-4D40-BC27-48676CD0D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09765CF-F2F0-4309-BE42-DFE2BB52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sz="3200" dirty="0"/>
            </a:br>
            <a:r>
              <a:rPr lang="en-US" altLang="en-US" sz="3200" dirty="0"/>
              <a:t>Create a class that implements the interface Runnable and override run() method: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D055745-E636-41B4-99D2-22AD7002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class </a:t>
            </a:r>
            <a:r>
              <a:rPr lang="en-US" altLang="en-US" dirty="0" err="1"/>
              <a:t>MyThread</a:t>
            </a:r>
            <a:r>
              <a:rPr lang="en-US" altLang="en-US" dirty="0"/>
              <a:t> implements Runnable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.....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public void run()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 // thread body of execution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AE9A3FF-097B-41B2-8C38-25C3008AEF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5127E3C9-2B60-4FE9-B022-0628C194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Creating Object: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   MyThread myObject = new MyThread();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Creating Thread Object: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       Thread thr1 = new Thread( myObject 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Start Execution: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   thr1.start();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BC462CA4-1731-4DAB-BF45-2A12E25BEA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FD484BC-4D92-4250-B03F-E580E6CD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sz="2800" dirty="0"/>
            </a:br>
            <a:r>
              <a:rPr lang="en-US" altLang="en-US" sz="2800" dirty="0"/>
              <a:t>The life cycle of the thread in java is controlled by JVM. The java thread states are as follows: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CABBA446-61BB-43A2-A405-EF3B93CA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Basically there are four state:</a:t>
            </a:r>
          </a:p>
          <a:p>
            <a:pPr lvl="1"/>
            <a:r>
              <a:rPr lang="en-US" altLang="en-US" dirty="0"/>
              <a:t>New Born</a:t>
            </a:r>
          </a:p>
          <a:p>
            <a:pPr lvl="1"/>
            <a:r>
              <a:rPr lang="en-US" altLang="en-US" dirty="0"/>
              <a:t>Runnable/Running</a:t>
            </a:r>
          </a:p>
          <a:p>
            <a:pPr lvl="1"/>
            <a:r>
              <a:rPr lang="en-US" altLang="en-US" dirty="0"/>
              <a:t>Non-Runnable/Blocked</a:t>
            </a:r>
          </a:p>
          <a:p>
            <a:pPr lvl="1"/>
            <a:r>
              <a:rPr lang="en-US" altLang="en-US" dirty="0"/>
              <a:t>Terminated/Dead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7CEC195D-1B3B-402C-ABA3-22BEFED59B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33C80-3D13-491D-B6C6-BD2B435B1423}" type="slidenum">
              <a:rPr lang="en-US" altLang="en-US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9021</TotalTime>
  <Words>1391</Words>
  <Application>Microsoft Office PowerPoint</Application>
  <PresentationFormat>On-screen Show (4:3)</PresentationFormat>
  <Paragraphs>195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Rounded MT Bold</vt:lpstr>
      <vt:lpstr>Calibri</vt:lpstr>
      <vt:lpstr>Courier New</vt:lpstr>
      <vt:lpstr>Tahoma</vt:lpstr>
      <vt:lpstr>Times New Roman</vt:lpstr>
      <vt:lpstr>Wingdings</vt:lpstr>
      <vt:lpstr>Lpu theme final with copyright(S)</vt:lpstr>
      <vt:lpstr>Topics Covered….</vt:lpstr>
      <vt:lpstr>PowerPoint Presentation</vt:lpstr>
      <vt:lpstr>PowerPoint Presentation</vt:lpstr>
      <vt:lpstr>Creating threads in Java</vt:lpstr>
      <vt:lpstr>Create a class by extending Thread class and override run() method:  </vt:lpstr>
      <vt:lpstr>PowerPoint Presentation</vt:lpstr>
      <vt:lpstr> Create a class that implements the interface Runnable and override run() method:</vt:lpstr>
      <vt:lpstr>PowerPoint Presentation</vt:lpstr>
      <vt:lpstr> The life cycle of the thread in java is controlled by JVM. The java thread states are as follows:</vt:lpstr>
      <vt:lpstr>PowerPoint Presentation</vt:lpstr>
      <vt:lpstr>  1 Newborn State </vt:lpstr>
      <vt:lpstr> 2 Runnable State </vt:lpstr>
      <vt:lpstr> 3 Running State </vt:lpstr>
      <vt:lpstr> 4 Blocked State </vt:lpstr>
      <vt:lpstr> 5 Dead State </vt:lpstr>
      <vt:lpstr>thread synchronization</vt:lpstr>
      <vt:lpstr>Interthread communication</vt:lpstr>
      <vt:lpstr>PowerPoint Presentation</vt:lpstr>
      <vt:lpstr>Thread Priority</vt:lpstr>
      <vt:lpstr>Thread Priority Example</vt:lpstr>
      <vt:lpstr>Thread Priority Example</vt:lpstr>
      <vt:lpstr> Exception Handling where exceptions may occur </vt:lpstr>
      <vt:lpstr>  Five keywords used in Exception handling: </vt:lpstr>
      <vt:lpstr> finally block </vt:lpstr>
      <vt:lpstr> Throw/throws keyword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USER</cp:lastModifiedBy>
  <cp:revision>304</cp:revision>
  <dcterms:created xsi:type="dcterms:W3CDTF">2014-05-25T11:13:57Z</dcterms:created>
  <dcterms:modified xsi:type="dcterms:W3CDTF">2023-03-03T04:23:39Z</dcterms:modified>
</cp:coreProperties>
</file>