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97" r:id="rId3"/>
    <p:sldId id="281" r:id="rId4"/>
    <p:sldId id="291" r:id="rId5"/>
    <p:sldId id="262" r:id="rId6"/>
    <p:sldId id="263" r:id="rId7"/>
    <p:sldId id="264" r:id="rId8"/>
    <p:sldId id="265" r:id="rId9"/>
    <p:sldId id="269" r:id="rId10"/>
    <p:sldId id="271" r:id="rId11"/>
    <p:sldId id="259" r:id="rId12"/>
    <p:sldId id="292" r:id="rId13"/>
    <p:sldId id="293" r:id="rId14"/>
    <p:sldId id="294" r:id="rId15"/>
    <p:sldId id="295" r:id="rId16"/>
    <p:sldId id="272" r:id="rId17"/>
    <p:sldId id="273"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E23C9D2-7F4D-4694-A04E-7EF68125268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A6C4F4B-4838-4904-B68A-BB2B449ED175}">
      <dgm:prSet/>
      <dgm:spPr/>
      <dgm:t>
        <a:bodyPr/>
        <a:lstStyle/>
        <a:p>
          <a:r>
            <a:rPr lang="en-US" dirty="0">
              <a:latin typeface="Montserrat Medium" panose="00000600000000000000" pitchFamily="2" charset="0"/>
            </a:rPr>
            <a:t>TOOLS:</a:t>
          </a:r>
        </a:p>
      </dgm:t>
    </dgm:pt>
    <dgm:pt modelId="{3783331B-F93F-4608-9A47-B1EFB1AE2806}" type="parTrans" cxnId="{6EE5BC97-566B-4E20-B3F1-C7A4CA57AC3C}">
      <dgm:prSet/>
      <dgm:spPr/>
      <dgm:t>
        <a:bodyPr/>
        <a:lstStyle/>
        <a:p>
          <a:endParaRPr lang="en-US"/>
        </a:p>
      </dgm:t>
    </dgm:pt>
    <dgm:pt modelId="{D39C467F-AECA-4A82-8984-7511A19E09E7}" type="sibTrans" cxnId="{6EE5BC97-566B-4E20-B3F1-C7A4CA57AC3C}">
      <dgm:prSet/>
      <dgm:spPr/>
      <dgm:t>
        <a:bodyPr/>
        <a:lstStyle/>
        <a:p>
          <a:endParaRPr lang="en-US"/>
        </a:p>
      </dgm:t>
    </dgm:pt>
    <dgm:pt modelId="{0CE779E5-A563-4DA7-A85B-481A9C81B049}">
      <dgm:prSet custT="1"/>
      <dgm:spPr/>
      <dgm:t>
        <a:bodyPr/>
        <a:lstStyle/>
        <a:p>
          <a:r>
            <a:rPr lang="en-US" sz="2400" b="1" dirty="0">
              <a:latin typeface="Montserrat Medium" panose="00000600000000000000" pitchFamily="2" charset="0"/>
            </a:rPr>
            <a:t>Anaconda Navigator</a:t>
          </a:r>
          <a:endParaRPr lang="en-US" sz="2400" dirty="0">
            <a:latin typeface="Montserrat Medium" panose="00000600000000000000" pitchFamily="2" charset="0"/>
          </a:endParaRPr>
        </a:p>
      </dgm:t>
    </dgm:pt>
    <dgm:pt modelId="{8B2BB11C-530A-4543-8A2D-B64DBB16D525}" type="parTrans" cxnId="{234301FA-ED5E-4E0F-9CAB-D94CE5DD91F6}">
      <dgm:prSet/>
      <dgm:spPr/>
      <dgm:t>
        <a:bodyPr/>
        <a:lstStyle/>
        <a:p>
          <a:endParaRPr lang="en-US"/>
        </a:p>
      </dgm:t>
    </dgm:pt>
    <dgm:pt modelId="{6EFB979C-8A84-43FD-AF24-C898BCEF20F2}" type="sibTrans" cxnId="{234301FA-ED5E-4E0F-9CAB-D94CE5DD91F6}">
      <dgm:prSet/>
      <dgm:spPr/>
      <dgm:t>
        <a:bodyPr/>
        <a:lstStyle/>
        <a:p>
          <a:endParaRPr lang="en-US"/>
        </a:p>
      </dgm:t>
    </dgm:pt>
    <dgm:pt modelId="{554EF5DC-5A9A-45E3-BE8B-AE2EC7F2390A}">
      <dgm:prSet custT="1"/>
      <dgm:spPr/>
      <dgm:t>
        <a:bodyPr/>
        <a:lstStyle/>
        <a:p>
          <a:r>
            <a:rPr lang="en-US" sz="2400" b="1" dirty="0" err="1">
              <a:latin typeface="Montserrat Medium" panose="00000600000000000000" pitchFamily="2" charset="0"/>
            </a:rPr>
            <a:t>Jupyter</a:t>
          </a:r>
          <a:r>
            <a:rPr lang="en-US" sz="2400" b="1" dirty="0">
              <a:latin typeface="Montserrat Medium" panose="00000600000000000000" pitchFamily="2" charset="0"/>
            </a:rPr>
            <a:t> Notebook</a:t>
          </a:r>
          <a:endParaRPr lang="en-US" sz="2400" dirty="0">
            <a:latin typeface="Montserrat Medium" panose="00000600000000000000" pitchFamily="2" charset="0"/>
          </a:endParaRPr>
        </a:p>
      </dgm:t>
    </dgm:pt>
    <dgm:pt modelId="{BD40D54A-35C4-4A3C-A2A5-39512A1F54AE}" type="parTrans" cxnId="{4E6C24F1-039B-4959-B6D2-A63FD673DE7C}">
      <dgm:prSet/>
      <dgm:spPr/>
      <dgm:t>
        <a:bodyPr/>
        <a:lstStyle/>
        <a:p>
          <a:endParaRPr lang="en-US"/>
        </a:p>
      </dgm:t>
    </dgm:pt>
    <dgm:pt modelId="{1CDD0D08-6905-4961-AEDA-36E0074DB1FB}" type="sibTrans" cxnId="{4E6C24F1-039B-4959-B6D2-A63FD673DE7C}">
      <dgm:prSet/>
      <dgm:spPr/>
      <dgm:t>
        <a:bodyPr/>
        <a:lstStyle/>
        <a:p>
          <a:endParaRPr lang="en-US"/>
        </a:p>
      </dgm:t>
    </dgm:pt>
    <dgm:pt modelId="{49F6EDCE-C29F-4B88-B057-8D172FD1CA07}">
      <dgm:prSet custT="1"/>
      <dgm:spPr/>
      <dgm:t>
        <a:bodyPr/>
        <a:lstStyle/>
        <a:p>
          <a:r>
            <a:rPr lang="en-US" sz="2400" b="1" dirty="0">
              <a:latin typeface="Montserrat Medium" panose="00000600000000000000" pitchFamily="2" charset="0"/>
            </a:rPr>
            <a:t>Spyder Notebook</a:t>
          </a:r>
          <a:endParaRPr lang="en-US" sz="2400" dirty="0">
            <a:latin typeface="Montserrat Medium" panose="00000600000000000000" pitchFamily="2" charset="0"/>
          </a:endParaRPr>
        </a:p>
      </dgm:t>
    </dgm:pt>
    <dgm:pt modelId="{9F6F823E-690F-441A-820D-ADB8D49BEE65}" type="parTrans" cxnId="{D52B39C5-6BC9-49D3-B74B-65BB4F88D84A}">
      <dgm:prSet/>
      <dgm:spPr/>
      <dgm:t>
        <a:bodyPr/>
        <a:lstStyle/>
        <a:p>
          <a:endParaRPr lang="en-US"/>
        </a:p>
      </dgm:t>
    </dgm:pt>
    <dgm:pt modelId="{E2DB3691-1787-4172-BC19-9EF5831F1D86}" type="sibTrans" cxnId="{D52B39C5-6BC9-49D3-B74B-65BB4F88D84A}">
      <dgm:prSet/>
      <dgm:spPr/>
      <dgm:t>
        <a:bodyPr/>
        <a:lstStyle/>
        <a:p>
          <a:endParaRPr lang="en-US"/>
        </a:p>
      </dgm:t>
    </dgm:pt>
    <dgm:pt modelId="{3A3FDC36-42EF-4A1E-ACA0-E9E586642624}" type="pres">
      <dgm:prSet presAssocID="{1E23C9D2-7F4D-4694-A04E-7EF68125268E}" presName="linear" presStyleCnt="0">
        <dgm:presLayoutVars>
          <dgm:dir/>
          <dgm:animLvl val="lvl"/>
          <dgm:resizeHandles val="exact"/>
        </dgm:presLayoutVars>
      </dgm:prSet>
      <dgm:spPr/>
    </dgm:pt>
    <dgm:pt modelId="{7EFD668D-C1E0-4F1D-80E3-C14741CA75A5}" type="pres">
      <dgm:prSet presAssocID="{8A6C4F4B-4838-4904-B68A-BB2B449ED175}" presName="parentLin" presStyleCnt="0"/>
      <dgm:spPr/>
    </dgm:pt>
    <dgm:pt modelId="{36DDE6BE-9859-468D-972A-9EE1D391EC22}" type="pres">
      <dgm:prSet presAssocID="{8A6C4F4B-4838-4904-B68A-BB2B449ED175}" presName="parentLeftMargin" presStyleLbl="node1" presStyleIdx="0" presStyleCnt="1"/>
      <dgm:spPr/>
    </dgm:pt>
    <dgm:pt modelId="{CBB7DEE4-0724-4DEE-8A01-7C9255AC2733}" type="pres">
      <dgm:prSet presAssocID="{8A6C4F4B-4838-4904-B68A-BB2B449ED175}" presName="parentText" presStyleLbl="node1" presStyleIdx="0" presStyleCnt="1" custLinFactNeighborY="1739">
        <dgm:presLayoutVars>
          <dgm:chMax val="0"/>
          <dgm:bulletEnabled val="1"/>
        </dgm:presLayoutVars>
      </dgm:prSet>
      <dgm:spPr/>
    </dgm:pt>
    <dgm:pt modelId="{D0840887-7F4B-417A-8ACF-ECC38CEFC874}" type="pres">
      <dgm:prSet presAssocID="{8A6C4F4B-4838-4904-B68A-BB2B449ED175}" presName="negativeSpace" presStyleCnt="0"/>
      <dgm:spPr/>
    </dgm:pt>
    <dgm:pt modelId="{18E20C51-056E-41F2-B249-5FF2AC935291}" type="pres">
      <dgm:prSet presAssocID="{8A6C4F4B-4838-4904-B68A-BB2B449ED175}" presName="childText" presStyleLbl="conFgAcc1" presStyleIdx="0" presStyleCnt="1" custScaleY="100074">
        <dgm:presLayoutVars>
          <dgm:bulletEnabled val="1"/>
        </dgm:presLayoutVars>
      </dgm:prSet>
      <dgm:spPr/>
    </dgm:pt>
  </dgm:ptLst>
  <dgm:cxnLst>
    <dgm:cxn modelId="{1F9B6638-E079-4A6B-96FF-6D0206156914}" type="presOf" srcId="{1E23C9D2-7F4D-4694-A04E-7EF68125268E}" destId="{3A3FDC36-42EF-4A1E-ACA0-E9E586642624}" srcOrd="0" destOrd="0" presId="urn:microsoft.com/office/officeart/2005/8/layout/list1"/>
    <dgm:cxn modelId="{5B987D6D-61E3-4195-BE39-B7AED99C8DDB}" type="presOf" srcId="{49F6EDCE-C29F-4B88-B057-8D172FD1CA07}" destId="{18E20C51-056E-41F2-B249-5FF2AC935291}" srcOrd="0" destOrd="2" presId="urn:microsoft.com/office/officeart/2005/8/layout/list1"/>
    <dgm:cxn modelId="{8E94538A-7903-4710-8997-56196DC7C21D}" type="presOf" srcId="{554EF5DC-5A9A-45E3-BE8B-AE2EC7F2390A}" destId="{18E20C51-056E-41F2-B249-5FF2AC935291}" srcOrd="0" destOrd="1" presId="urn:microsoft.com/office/officeart/2005/8/layout/list1"/>
    <dgm:cxn modelId="{916E8890-6EA6-4F07-862A-F802F2A03768}" type="presOf" srcId="{0CE779E5-A563-4DA7-A85B-481A9C81B049}" destId="{18E20C51-056E-41F2-B249-5FF2AC935291}" srcOrd="0" destOrd="0" presId="urn:microsoft.com/office/officeart/2005/8/layout/list1"/>
    <dgm:cxn modelId="{6EE5BC97-566B-4E20-B3F1-C7A4CA57AC3C}" srcId="{1E23C9D2-7F4D-4694-A04E-7EF68125268E}" destId="{8A6C4F4B-4838-4904-B68A-BB2B449ED175}" srcOrd="0" destOrd="0" parTransId="{3783331B-F93F-4608-9A47-B1EFB1AE2806}" sibTransId="{D39C467F-AECA-4A82-8984-7511A19E09E7}"/>
    <dgm:cxn modelId="{41D71AAF-E35C-4A8F-B4E1-80D5699B1A5E}" type="presOf" srcId="{8A6C4F4B-4838-4904-B68A-BB2B449ED175}" destId="{CBB7DEE4-0724-4DEE-8A01-7C9255AC2733}" srcOrd="1" destOrd="0" presId="urn:microsoft.com/office/officeart/2005/8/layout/list1"/>
    <dgm:cxn modelId="{F40AB4C1-275D-451D-9545-00FE8E682962}" type="presOf" srcId="{8A6C4F4B-4838-4904-B68A-BB2B449ED175}" destId="{36DDE6BE-9859-468D-972A-9EE1D391EC22}" srcOrd="0" destOrd="0" presId="urn:microsoft.com/office/officeart/2005/8/layout/list1"/>
    <dgm:cxn modelId="{D52B39C5-6BC9-49D3-B74B-65BB4F88D84A}" srcId="{8A6C4F4B-4838-4904-B68A-BB2B449ED175}" destId="{49F6EDCE-C29F-4B88-B057-8D172FD1CA07}" srcOrd="2" destOrd="0" parTransId="{9F6F823E-690F-441A-820D-ADB8D49BEE65}" sibTransId="{E2DB3691-1787-4172-BC19-9EF5831F1D86}"/>
    <dgm:cxn modelId="{4E6C24F1-039B-4959-B6D2-A63FD673DE7C}" srcId="{8A6C4F4B-4838-4904-B68A-BB2B449ED175}" destId="{554EF5DC-5A9A-45E3-BE8B-AE2EC7F2390A}" srcOrd="1" destOrd="0" parTransId="{BD40D54A-35C4-4A3C-A2A5-39512A1F54AE}" sibTransId="{1CDD0D08-6905-4961-AEDA-36E0074DB1FB}"/>
    <dgm:cxn modelId="{234301FA-ED5E-4E0F-9CAB-D94CE5DD91F6}" srcId="{8A6C4F4B-4838-4904-B68A-BB2B449ED175}" destId="{0CE779E5-A563-4DA7-A85B-481A9C81B049}" srcOrd="0" destOrd="0" parTransId="{8B2BB11C-530A-4543-8A2D-B64DBB16D525}" sibTransId="{6EFB979C-8A84-43FD-AF24-C898BCEF20F2}"/>
    <dgm:cxn modelId="{608AEEF3-1C8D-445D-A915-5D63BB81CCC9}" type="presParOf" srcId="{3A3FDC36-42EF-4A1E-ACA0-E9E586642624}" destId="{7EFD668D-C1E0-4F1D-80E3-C14741CA75A5}" srcOrd="0" destOrd="0" presId="urn:microsoft.com/office/officeart/2005/8/layout/list1"/>
    <dgm:cxn modelId="{4C9F51D3-9A03-40A9-BA7C-2ECEE61BA38F}" type="presParOf" srcId="{7EFD668D-C1E0-4F1D-80E3-C14741CA75A5}" destId="{36DDE6BE-9859-468D-972A-9EE1D391EC22}" srcOrd="0" destOrd="0" presId="urn:microsoft.com/office/officeart/2005/8/layout/list1"/>
    <dgm:cxn modelId="{E1328601-01EF-47E3-8045-65A0555BF341}" type="presParOf" srcId="{7EFD668D-C1E0-4F1D-80E3-C14741CA75A5}" destId="{CBB7DEE4-0724-4DEE-8A01-7C9255AC2733}" srcOrd="1" destOrd="0" presId="urn:microsoft.com/office/officeart/2005/8/layout/list1"/>
    <dgm:cxn modelId="{69BDD9B7-ACAB-4914-9935-F41719C4B417}" type="presParOf" srcId="{3A3FDC36-42EF-4A1E-ACA0-E9E586642624}" destId="{D0840887-7F4B-417A-8ACF-ECC38CEFC874}" srcOrd="1" destOrd="0" presId="urn:microsoft.com/office/officeart/2005/8/layout/list1"/>
    <dgm:cxn modelId="{2E66BD06-FE68-4BA1-A56B-DB3C7D11D4DE}" type="presParOf" srcId="{3A3FDC36-42EF-4A1E-ACA0-E9E586642624}" destId="{18E20C51-056E-41F2-B249-5FF2AC935291}" srcOrd="2"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5AA428-05C4-4C0E-94DD-FFDB2B4A8A72}" type="doc">
      <dgm:prSet loTypeId="urn:microsoft.com/office/officeart/2018/2/layout/IconLabelList" loCatId="icon" qsTypeId="urn:microsoft.com/office/officeart/2005/8/quickstyle/simple1#1" qsCatId="simple" csTypeId="urn:microsoft.com/office/officeart/2005/8/colors/accent1_2#1" csCatId="accent1" phldr="1"/>
      <dgm:spPr/>
      <dgm:t>
        <a:bodyPr/>
        <a:lstStyle/>
        <a:p>
          <a:endParaRPr lang="en-US"/>
        </a:p>
      </dgm:t>
    </dgm:pt>
    <dgm:pt modelId="{BFFE04C9-790E-4E15-B120-9A5C216BFE2A}">
      <dgm:prSet custT="1"/>
      <dgm:spPr/>
      <dgm:t>
        <a:bodyPr/>
        <a:lstStyle/>
        <a:p>
          <a:pPr algn="ctr">
            <a:lnSpc>
              <a:spcPct val="100000"/>
            </a:lnSpc>
          </a:pPr>
          <a:r>
            <a:rPr lang="en-US" sz="1800" dirty="0">
              <a:latin typeface="Raleway ExtraLight" panose="020B0303030101060003" pitchFamily="34" charset="0"/>
            </a:rPr>
            <a:t>Acquire the dataset</a:t>
          </a:r>
        </a:p>
      </dgm:t>
    </dgm:pt>
    <dgm:pt modelId="{2E4D4521-B70A-4346-8E98-C93879AE7716}" type="parTrans" cxnId="{4A2E97F5-0851-4EDD-8C67-0D82E5AA0533}">
      <dgm:prSet/>
      <dgm:spPr/>
      <dgm:t>
        <a:bodyPr/>
        <a:lstStyle/>
        <a:p>
          <a:endParaRPr lang="en-US"/>
        </a:p>
      </dgm:t>
    </dgm:pt>
    <dgm:pt modelId="{0DF67B7A-467A-4EA0-A3C5-33CF0C32EA54}" type="sibTrans" cxnId="{4A2E97F5-0851-4EDD-8C67-0D82E5AA0533}">
      <dgm:prSet/>
      <dgm:spPr/>
      <dgm:t>
        <a:bodyPr/>
        <a:lstStyle/>
        <a:p>
          <a:endParaRPr lang="en-US"/>
        </a:p>
      </dgm:t>
    </dgm:pt>
    <dgm:pt modelId="{A17B3115-A1E8-4188-814A-E830DE8983EF}">
      <dgm:prSet custT="1"/>
      <dgm:spPr/>
      <dgm:t>
        <a:bodyPr/>
        <a:lstStyle/>
        <a:p>
          <a:pPr>
            <a:lnSpc>
              <a:spcPct val="100000"/>
            </a:lnSpc>
          </a:pPr>
          <a:r>
            <a:rPr lang="en-US" sz="1800" dirty="0">
              <a:latin typeface="Raleway ExtraLight" panose="020B0303030101060003" pitchFamily="34" charset="0"/>
            </a:rPr>
            <a:t>Import all the crucial libraries (</a:t>
          </a:r>
          <a:r>
            <a:rPr lang="en-US" sz="1800" dirty="0" err="1">
              <a:latin typeface="Raleway ExtraLight" panose="020B0303030101060003" pitchFamily="34" charset="0"/>
            </a:rPr>
            <a:t>Numpy</a:t>
          </a:r>
          <a:r>
            <a:rPr lang="en-US" sz="1800" dirty="0">
              <a:latin typeface="Raleway ExtraLight" panose="020B0303030101060003" pitchFamily="34" charset="0"/>
            </a:rPr>
            <a:t>, Pandas, Matplotlib)</a:t>
          </a:r>
        </a:p>
      </dgm:t>
    </dgm:pt>
    <dgm:pt modelId="{586BCB4D-32DD-4599-BE7B-1E0543575E31}" type="parTrans" cxnId="{77CA7AF1-1DE4-448E-899B-ACBCB55915FB}">
      <dgm:prSet/>
      <dgm:spPr/>
      <dgm:t>
        <a:bodyPr/>
        <a:lstStyle/>
        <a:p>
          <a:endParaRPr lang="en-US"/>
        </a:p>
      </dgm:t>
    </dgm:pt>
    <dgm:pt modelId="{74E35B0D-E467-4022-88D9-BDA6E28E9ED1}" type="sibTrans" cxnId="{77CA7AF1-1DE4-448E-899B-ACBCB55915FB}">
      <dgm:prSet/>
      <dgm:spPr/>
      <dgm:t>
        <a:bodyPr/>
        <a:lstStyle/>
        <a:p>
          <a:endParaRPr lang="en-US"/>
        </a:p>
      </dgm:t>
    </dgm:pt>
    <dgm:pt modelId="{6D28B896-767E-4E51-8C06-C67C7524AEF1}">
      <dgm:prSet custT="1"/>
      <dgm:spPr/>
      <dgm:t>
        <a:bodyPr/>
        <a:lstStyle/>
        <a:p>
          <a:pPr>
            <a:lnSpc>
              <a:spcPct val="100000"/>
            </a:lnSpc>
          </a:pPr>
          <a:r>
            <a:rPr lang="en-US" sz="1800" dirty="0">
              <a:latin typeface="Raleway ExtraLight" panose="020B0303030101060003" pitchFamily="34" charset="0"/>
            </a:rPr>
            <a:t>Import the dataset</a:t>
          </a:r>
        </a:p>
      </dgm:t>
    </dgm:pt>
    <dgm:pt modelId="{8B05A415-E5FE-4966-9E1F-7AFF53E0FFAA}" type="parTrans" cxnId="{B08198EB-BA2F-4DA7-9A95-217D44295B2F}">
      <dgm:prSet/>
      <dgm:spPr/>
      <dgm:t>
        <a:bodyPr/>
        <a:lstStyle/>
        <a:p>
          <a:endParaRPr lang="en-US"/>
        </a:p>
      </dgm:t>
    </dgm:pt>
    <dgm:pt modelId="{E0CE9C0C-C066-4D87-BCC9-2EA2B4FB9EA5}" type="sibTrans" cxnId="{B08198EB-BA2F-4DA7-9A95-217D44295B2F}">
      <dgm:prSet/>
      <dgm:spPr/>
      <dgm:t>
        <a:bodyPr/>
        <a:lstStyle/>
        <a:p>
          <a:endParaRPr lang="en-US"/>
        </a:p>
      </dgm:t>
    </dgm:pt>
    <dgm:pt modelId="{380652C3-D6F5-4F35-82DD-5EBC249ABB06}">
      <dgm:prSet custT="1"/>
      <dgm:spPr/>
      <dgm:t>
        <a:bodyPr/>
        <a:lstStyle/>
        <a:p>
          <a:pPr>
            <a:lnSpc>
              <a:spcPct val="100000"/>
            </a:lnSpc>
          </a:pPr>
          <a:r>
            <a:rPr lang="en-US" sz="1600" dirty="0">
              <a:latin typeface="Raleway ExtraLight" panose="020B0303030101060003" pitchFamily="34" charset="0"/>
            </a:rPr>
            <a:t>Identifying and handling the missing values</a:t>
          </a:r>
        </a:p>
      </dgm:t>
    </dgm:pt>
    <dgm:pt modelId="{00D3C749-8EB4-4A8A-A20F-A0925828DA6B}" type="parTrans" cxnId="{9F8856C2-E1E0-4D21-A805-548C91500991}">
      <dgm:prSet/>
      <dgm:spPr/>
      <dgm:t>
        <a:bodyPr/>
        <a:lstStyle/>
        <a:p>
          <a:endParaRPr lang="en-US"/>
        </a:p>
      </dgm:t>
    </dgm:pt>
    <dgm:pt modelId="{6E77D2AC-ECA6-480C-8659-229DD6269D63}" type="sibTrans" cxnId="{9F8856C2-E1E0-4D21-A805-548C91500991}">
      <dgm:prSet/>
      <dgm:spPr/>
      <dgm:t>
        <a:bodyPr/>
        <a:lstStyle/>
        <a:p>
          <a:endParaRPr lang="en-US"/>
        </a:p>
      </dgm:t>
    </dgm:pt>
    <dgm:pt modelId="{243AA20E-B9EE-43B1-8C05-6C4CC7543B7B}">
      <dgm:prSet custT="1"/>
      <dgm:spPr/>
      <dgm:t>
        <a:bodyPr/>
        <a:lstStyle/>
        <a:p>
          <a:pPr>
            <a:lnSpc>
              <a:spcPct val="100000"/>
            </a:lnSpc>
          </a:pPr>
          <a:r>
            <a:rPr lang="en-US" sz="1600" dirty="0">
              <a:latin typeface="Raleway ExtraLight" panose="020B0303030101060003" pitchFamily="34" charset="0"/>
            </a:rPr>
            <a:t>Encoding the categorical data</a:t>
          </a:r>
        </a:p>
      </dgm:t>
    </dgm:pt>
    <dgm:pt modelId="{6C7BE049-EA59-461C-ACB5-F13708C8154B}" type="parTrans" cxnId="{C3FE91BE-1F97-4094-A76B-4778DA9B49DD}">
      <dgm:prSet/>
      <dgm:spPr/>
      <dgm:t>
        <a:bodyPr/>
        <a:lstStyle/>
        <a:p>
          <a:endParaRPr lang="en-US"/>
        </a:p>
      </dgm:t>
    </dgm:pt>
    <dgm:pt modelId="{73AD9A7A-16CE-4199-ABB2-FF118AAE3E5E}" type="sibTrans" cxnId="{C3FE91BE-1F97-4094-A76B-4778DA9B49DD}">
      <dgm:prSet/>
      <dgm:spPr/>
      <dgm:t>
        <a:bodyPr/>
        <a:lstStyle/>
        <a:p>
          <a:endParaRPr lang="en-US"/>
        </a:p>
      </dgm:t>
    </dgm:pt>
    <dgm:pt modelId="{18237ED6-7D87-48F4-8339-EB293F256F97}">
      <dgm:prSet custT="1"/>
      <dgm:spPr/>
      <dgm:t>
        <a:bodyPr/>
        <a:lstStyle/>
        <a:p>
          <a:pPr>
            <a:lnSpc>
              <a:spcPct val="100000"/>
            </a:lnSpc>
          </a:pPr>
          <a:r>
            <a:rPr lang="en-US" sz="1600" dirty="0">
              <a:latin typeface="Raleway ExtraLight" panose="020B0303030101060003" pitchFamily="34" charset="0"/>
            </a:rPr>
            <a:t>Splitting the dataset (Training and Testing sets)</a:t>
          </a:r>
        </a:p>
      </dgm:t>
    </dgm:pt>
    <dgm:pt modelId="{E44D2FA7-3DEC-4BCA-A5C0-77C14C657F27}" type="parTrans" cxnId="{24078F79-8C12-40BA-AFFE-AE6560651CF6}">
      <dgm:prSet/>
      <dgm:spPr/>
      <dgm:t>
        <a:bodyPr/>
        <a:lstStyle/>
        <a:p>
          <a:endParaRPr lang="en-US"/>
        </a:p>
      </dgm:t>
    </dgm:pt>
    <dgm:pt modelId="{4A10F32A-8136-43A0-B4BF-01105A7A606B}" type="sibTrans" cxnId="{24078F79-8C12-40BA-AFFE-AE6560651CF6}">
      <dgm:prSet/>
      <dgm:spPr/>
      <dgm:t>
        <a:bodyPr/>
        <a:lstStyle/>
        <a:p>
          <a:endParaRPr lang="en-US"/>
        </a:p>
      </dgm:t>
    </dgm:pt>
    <dgm:pt modelId="{1E56FED4-FC58-4ECB-A7FC-C516F9209E25}">
      <dgm:prSet custT="1"/>
      <dgm:spPr/>
      <dgm:t>
        <a:bodyPr/>
        <a:lstStyle/>
        <a:p>
          <a:pPr>
            <a:lnSpc>
              <a:spcPct val="100000"/>
            </a:lnSpc>
          </a:pPr>
          <a:r>
            <a:rPr lang="en-US" sz="1800" dirty="0">
              <a:latin typeface="Raleway ExtraLight" panose="020B0303030101060003" pitchFamily="34" charset="0"/>
            </a:rPr>
            <a:t>Feature Scaling</a:t>
          </a:r>
        </a:p>
      </dgm:t>
    </dgm:pt>
    <dgm:pt modelId="{200C61E4-32EF-4D21-9B92-5192C0B0F3DD}" type="parTrans" cxnId="{3D68AB1B-6895-4DED-9393-6DAEB53CFC50}">
      <dgm:prSet/>
      <dgm:spPr/>
      <dgm:t>
        <a:bodyPr/>
        <a:lstStyle/>
        <a:p>
          <a:endParaRPr lang="en-US"/>
        </a:p>
      </dgm:t>
    </dgm:pt>
    <dgm:pt modelId="{C1443381-5556-4767-99E7-4E260BC10E71}" type="sibTrans" cxnId="{3D68AB1B-6895-4DED-9393-6DAEB53CFC50}">
      <dgm:prSet/>
      <dgm:spPr/>
      <dgm:t>
        <a:bodyPr/>
        <a:lstStyle/>
        <a:p>
          <a:endParaRPr lang="en-US"/>
        </a:p>
      </dgm:t>
    </dgm:pt>
    <dgm:pt modelId="{27E5C536-D32F-419B-8002-6A5CBE370C93}" type="pres">
      <dgm:prSet presAssocID="{F45AA428-05C4-4C0E-94DD-FFDB2B4A8A72}" presName="root" presStyleCnt="0">
        <dgm:presLayoutVars>
          <dgm:dir/>
          <dgm:resizeHandles val="exact"/>
        </dgm:presLayoutVars>
      </dgm:prSet>
      <dgm:spPr/>
    </dgm:pt>
    <dgm:pt modelId="{32CD58A1-A9A0-4247-B4D2-411D5BFA87FD}" type="pres">
      <dgm:prSet presAssocID="{BFFE04C9-790E-4E15-B120-9A5C216BFE2A}" presName="compNode" presStyleCnt="0"/>
      <dgm:spPr/>
    </dgm:pt>
    <dgm:pt modelId="{C39A35C9-DDE1-451A-9E8C-550235C568B8}" type="pres">
      <dgm:prSet presAssocID="{BFFE04C9-790E-4E15-B120-9A5C216BFE2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38D54016-3509-4C77-9522-DB3EFB72229B}" type="pres">
      <dgm:prSet presAssocID="{BFFE04C9-790E-4E15-B120-9A5C216BFE2A}" presName="spaceRect" presStyleCnt="0"/>
      <dgm:spPr/>
    </dgm:pt>
    <dgm:pt modelId="{C53E2786-1941-4CBD-971A-55EFD54C953A}" type="pres">
      <dgm:prSet presAssocID="{BFFE04C9-790E-4E15-B120-9A5C216BFE2A}" presName="textRect" presStyleLbl="revTx" presStyleIdx="0" presStyleCnt="7">
        <dgm:presLayoutVars>
          <dgm:chMax val="1"/>
          <dgm:chPref val="1"/>
        </dgm:presLayoutVars>
      </dgm:prSet>
      <dgm:spPr/>
    </dgm:pt>
    <dgm:pt modelId="{0141CC3C-1E12-4846-A910-4C44006A8941}" type="pres">
      <dgm:prSet presAssocID="{0DF67B7A-467A-4EA0-A3C5-33CF0C32EA54}" presName="sibTrans" presStyleCnt="0"/>
      <dgm:spPr/>
    </dgm:pt>
    <dgm:pt modelId="{E888802B-1B47-475C-B780-E62DD8CE6778}" type="pres">
      <dgm:prSet presAssocID="{A17B3115-A1E8-4188-814A-E830DE8983EF}" presName="compNode" presStyleCnt="0"/>
      <dgm:spPr/>
    </dgm:pt>
    <dgm:pt modelId="{40456E8E-3521-4614-ABEA-1C3B3D20C13F}" type="pres">
      <dgm:prSet presAssocID="{A17B3115-A1E8-4188-814A-E830DE8983E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745D2F62-1BED-4612-96CC-BEFDCBE6F12A}" type="pres">
      <dgm:prSet presAssocID="{A17B3115-A1E8-4188-814A-E830DE8983EF}" presName="spaceRect" presStyleCnt="0"/>
      <dgm:spPr/>
    </dgm:pt>
    <dgm:pt modelId="{DD0EE168-04DE-4947-BC70-3D0AECAC330E}" type="pres">
      <dgm:prSet presAssocID="{A17B3115-A1E8-4188-814A-E830DE8983EF}" presName="textRect" presStyleLbl="revTx" presStyleIdx="1" presStyleCnt="7" custScaleX="166692">
        <dgm:presLayoutVars>
          <dgm:chMax val="1"/>
          <dgm:chPref val="1"/>
        </dgm:presLayoutVars>
      </dgm:prSet>
      <dgm:spPr/>
    </dgm:pt>
    <dgm:pt modelId="{1600F0E1-F6DF-4D0F-B8BA-E02E22DDDFEE}" type="pres">
      <dgm:prSet presAssocID="{74E35B0D-E467-4022-88D9-BDA6E28E9ED1}" presName="sibTrans" presStyleCnt="0"/>
      <dgm:spPr/>
    </dgm:pt>
    <dgm:pt modelId="{63F79DB5-5EE7-4820-89B9-A348EA65C57C}" type="pres">
      <dgm:prSet presAssocID="{6D28B896-767E-4E51-8C06-C67C7524AEF1}" presName="compNode" presStyleCnt="0"/>
      <dgm:spPr/>
    </dgm:pt>
    <dgm:pt modelId="{97856C74-A800-4C03-A60C-9A8B63658791}" type="pres">
      <dgm:prSet presAssocID="{6D28B896-767E-4E51-8C06-C67C7524AEF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57B9EC31-0E93-4EB5-AC84-2A358638F695}" type="pres">
      <dgm:prSet presAssocID="{6D28B896-767E-4E51-8C06-C67C7524AEF1}" presName="spaceRect" presStyleCnt="0"/>
      <dgm:spPr/>
    </dgm:pt>
    <dgm:pt modelId="{1496B83B-2B35-4EDC-8E2C-5BB3DD884DBC}" type="pres">
      <dgm:prSet presAssocID="{6D28B896-767E-4E51-8C06-C67C7524AEF1}" presName="textRect" presStyleLbl="revTx" presStyleIdx="2" presStyleCnt="7">
        <dgm:presLayoutVars>
          <dgm:chMax val="1"/>
          <dgm:chPref val="1"/>
        </dgm:presLayoutVars>
      </dgm:prSet>
      <dgm:spPr/>
    </dgm:pt>
    <dgm:pt modelId="{A3ECE576-F027-4215-928B-038DF512A2C7}" type="pres">
      <dgm:prSet presAssocID="{E0CE9C0C-C066-4D87-BCC9-2EA2B4FB9EA5}" presName="sibTrans" presStyleCnt="0"/>
      <dgm:spPr/>
    </dgm:pt>
    <dgm:pt modelId="{B6C16198-4184-4FE1-8366-C5C4B325D5A4}" type="pres">
      <dgm:prSet presAssocID="{380652C3-D6F5-4F35-82DD-5EBC249ABB06}" presName="compNode" presStyleCnt="0"/>
      <dgm:spPr/>
    </dgm:pt>
    <dgm:pt modelId="{099FAD7F-4AF0-45C2-B2A7-6B12D90D7C86}" type="pres">
      <dgm:prSet presAssocID="{380652C3-D6F5-4F35-82DD-5EBC249ABB0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57A6ADC5-4F8D-44DA-BB71-8FEA9651D80F}" type="pres">
      <dgm:prSet presAssocID="{380652C3-D6F5-4F35-82DD-5EBC249ABB06}" presName="spaceRect" presStyleCnt="0"/>
      <dgm:spPr/>
    </dgm:pt>
    <dgm:pt modelId="{E92FE9F4-97C6-4B13-91D1-BE7D4CD1BAF5}" type="pres">
      <dgm:prSet presAssocID="{380652C3-D6F5-4F35-82DD-5EBC249ABB06}" presName="textRect" presStyleLbl="revTx" presStyleIdx="3" presStyleCnt="7">
        <dgm:presLayoutVars>
          <dgm:chMax val="1"/>
          <dgm:chPref val="1"/>
        </dgm:presLayoutVars>
      </dgm:prSet>
      <dgm:spPr/>
    </dgm:pt>
    <dgm:pt modelId="{E2618DCA-1972-47B9-AB7F-975B00145DCA}" type="pres">
      <dgm:prSet presAssocID="{6E77D2AC-ECA6-480C-8659-229DD6269D63}" presName="sibTrans" presStyleCnt="0"/>
      <dgm:spPr/>
    </dgm:pt>
    <dgm:pt modelId="{2BB597E7-A806-40A0-BA2F-3657BC77E73C}" type="pres">
      <dgm:prSet presAssocID="{243AA20E-B9EE-43B1-8C05-6C4CC7543B7B}" presName="compNode" presStyleCnt="0"/>
      <dgm:spPr/>
    </dgm:pt>
    <dgm:pt modelId="{21B1A4D5-D0AA-4857-90A9-CCB83C68A5C2}" type="pres">
      <dgm:prSet presAssocID="{243AA20E-B9EE-43B1-8C05-6C4CC7543B7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2051906E-29B6-4E01-B497-36DA92235FC0}" type="pres">
      <dgm:prSet presAssocID="{243AA20E-B9EE-43B1-8C05-6C4CC7543B7B}" presName="spaceRect" presStyleCnt="0"/>
      <dgm:spPr/>
    </dgm:pt>
    <dgm:pt modelId="{C3B5D24B-6472-4369-8464-0A34D29F7989}" type="pres">
      <dgm:prSet presAssocID="{243AA20E-B9EE-43B1-8C05-6C4CC7543B7B}" presName="textRect" presStyleLbl="revTx" presStyleIdx="4" presStyleCnt="7">
        <dgm:presLayoutVars>
          <dgm:chMax val="1"/>
          <dgm:chPref val="1"/>
        </dgm:presLayoutVars>
      </dgm:prSet>
      <dgm:spPr/>
    </dgm:pt>
    <dgm:pt modelId="{2973788B-8F01-4116-9C41-69639029E586}" type="pres">
      <dgm:prSet presAssocID="{73AD9A7A-16CE-4199-ABB2-FF118AAE3E5E}" presName="sibTrans" presStyleCnt="0"/>
      <dgm:spPr/>
    </dgm:pt>
    <dgm:pt modelId="{67BF60DA-C4E0-4750-9DC5-045A2A300B0E}" type="pres">
      <dgm:prSet presAssocID="{18237ED6-7D87-48F4-8339-EB293F256F97}" presName="compNode" presStyleCnt="0"/>
      <dgm:spPr/>
    </dgm:pt>
    <dgm:pt modelId="{9E2CD977-E609-47AF-840C-13F5945C31C7}" type="pres">
      <dgm:prSet presAssocID="{18237ED6-7D87-48F4-8339-EB293F256F9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9A1B6F8C-9DD8-4A36-B21D-2C1B3AB34526}" type="pres">
      <dgm:prSet presAssocID="{18237ED6-7D87-48F4-8339-EB293F256F97}" presName="spaceRect" presStyleCnt="0"/>
      <dgm:spPr/>
    </dgm:pt>
    <dgm:pt modelId="{208ACA1C-74B6-48F6-AD01-6731251DCB38}" type="pres">
      <dgm:prSet presAssocID="{18237ED6-7D87-48F4-8339-EB293F256F97}" presName="textRect" presStyleLbl="revTx" presStyleIdx="5" presStyleCnt="7">
        <dgm:presLayoutVars>
          <dgm:chMax val="1"/>
          <dgm:chPref val="1"/>
        </dgm:presLayoutVars>
      </dgm:prSet>
      <dgm:spPr/>
    </dgm:pt>
    <dgm:pt modelId="{0FF58BE9-AEE9-41B5-BAE4-F5E4591EB4BC}" type="pres">
      <dgm:prSet presAssocID="{4A10F32A-8136-43A0-B4BF-01105A7A606B}" presName="sibTrans" presStyleCnt="0"/>
      <dgm:spPr/>
    </dgm:pt>
    <dgm:pt modelId="{F4D1DACD-907F-45E3-B776-A2266EEA5815}" type="pres">
      <dgm:prSet presAssocID="{1E56FED4-FC58-4ECB-A7FC-C516F9209E25}" presName="compNode" presStyleCnt="0"/>
      <dgm:spPr/>
    </dgm:pt>
    <dgm:pt modelId="{8E18D798-94C5-44B4-819A-639957E4335A}" type="pres">
      <dgm:prSet presAssocID="{1E56FED4-FC58-4ECB-A7FC-C516F9209E2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pt>
    <dgm:pt modelId="{4BDEFA29-6847-4046-9242-1F9D64EC8EDF}" type="pres">
      <dgm:prSet presAssocID="{1E56FED4-FC58-4ECB-A7FC-C516F9209E25}" presName="spaceRect" presStyleCnt="0"/>
      <dgm:spPr/>
    </dgm:pt>
    <dgm:pt modelId="{B4BD49D4-801F-47A3-974A-D385BA0F04C9}" type="pres">
      <dgm:prSet presAssocID="{1E56FED4-FC58-4ECB-A7FC-C516F9209E25}" presName="textRect" presStyleLbl="revTx" presStyleIdx="6" presStyleCnt="7">
        <dgm:presLayoutVars>
          <dgm:chMax val="1"/>
          <dgm:chPref val="1"/>
        </dgm:presLayoutVars>
      </dgm:prSet>
      <dgm:spPr/>
    </dgm:pt>
  </dgm:ptLst>
  <dgm:cxnLst>
    <dgm:cxn modelId="{6BCC5200-3DD8-4B49-B36D-AB3E8A1271D6}" type="presOf" srcId="{243AA20E-B9EE-43B1-8C05-6C4CC7543B7B}" destId="{C3B5D24B-6472-4369-8464-0A34D29F7989}" srcOrd="0" destOrd="0" presId="urn:microsoft.com/office/officeart/2018/2/layout/IconLabelList"/>
    <dgm:cxn modelId="{2D18F810-D68A-4EFA-8071-224702B6B431}" type="presOf" srcId="{380652C3-D6F5-4F35-82DD-5EBC249ABB06}" destId="{E92FE9F4-97C6-4B13-91D1-BE7D4CD1BAF5}" srcOrd="0" destOrd="0" presId="urn:microsoft.com/office/officeart/2018/2/layout/IconLabelList"/>
    <dgm:cxn modelId="{3D68AB1B-6895-4DED-9393-6DAEB53CFC50}" srcId="{F45AA428-05C4-4C0E-94DD-FFDB2B4A8A72}" destId="{1E56FED4-FC58-4ECB-A7FC-C516F9209E25}" srcOrd="6" destOrd="0" parTransId="{200C61E4-32EF-4D21-9B92-5192C0B0F3DD}" sibTransId="{C1443381-5556-4767-99E7-4E260BC10E71}"/>
    <dgm:cxn modelId="{1F378E1E-B7F2-44EC-A3DF-FA8D6B547848}" type="presOf" srcId="{F45AA428-05C4-4C0E-94DD-FFDB2B4A8A72}" destId="{27E5C536-D32F-419B-8002-6A5CBE370C93}" srcOrd="0" destOrd="0" presId="urn:microsoft.com/office/officeart/2018/2/layout/IconLabelList"/>
    <dgm:cxn modelId="{4A69CB27-6014-4060-9689-43FEF28FC14E}" type="presOf" srcId="{A17B3115-A1E8-4188-814A-E830DE8983EF}" destId="{DD0EE168-04DE-4947-BC70-3D0AECAC330E}" srcOrd="0" destOrd="0" presId="urn:microsoft.com/office/officeart/2018/2/layout/IconLabelList"/>
    <dgm:cxn modelId="{3A86846B-7FD3-49D7-A964-BCC54B0763E2}" type="presOf" srcId="{6D28B896-767E-4E51-8C06-C67C7524AEF1}" destId="{1496B83B-2B35-4EDC-8E2C-5BB3DD884DBC}" srcOrd="0" destOrd="0" presId="urn:microsoft.com/office/officeart/2018/2/layout/IconLabelList"/>
    <dgm:cxn modelId="{FA0F4456-8037-4855-941A-4699506BDC17}" type="presOf" srcId="{BFFE04C9-790E-4E15-B120-9A5C216BFE2A}" destId="{C53E2786-1941-4CBD-971A-55EFD54C953A}" srcOrd="0" destOrd="0" presId="urn:microsoft.com/office/officeart/2018/2/layout/IconLabelList"/>
    <dgm:cxn modelId="{24078F79-8C12-40BA-AFFE-AE6560651CF6}" srcId="{F45AA428-05C4-4C0E-94DD-FFDB2B4A8A72}" destId="{18237ED6-7D87-48F4-8339-EB293F256F97}" srcOrd="5" destOrd="0" parTransId="{E44D2FA7-3DEC-4BCA-A5C0-77C14C657F27}" sibTransId="{4A10F32A-8136-43A0-B4BF-01105A7A606B}"/>
    <dgm:cxn modelId="{CFB6B894-B25F-4875-894F-61CE48A171DD}" type="presOf" srcId="{1E56FED4-FC58-4ECB-A7FC-C516F9209E25}" destId="{B4BD49D4-801F-47A3-974A-D385BA0F04C9}" srcOrd="0" destOrd="0" presId="urn:microsoft.com/office/officeart/2018/2/layout/IconLabelList"/>
    <dgm:cxn modelId="{C3FE91BE-1F97-4094-A76B-4778DA9B49DD}" srcId="{F45AA428-05C4-4C0E-94DD-FFDB2B4A8A72}" destId="{243AA20E-B9EE-43B1-8C05-6C4CC7543B7B}" srcOrd="4" destOrd="0" parTransId="{6C7BE049-EA59-461C-ACB5-F13708C8154B}" sibTransId="{73AD9A7A-16CE-4199-ABB2-FF118AAE3E5E}"/>
    <dgm:cxn modelId="{9F8856C2-E1E0-4D21-A805-548C91500991}" srcId="{F45AA428-05C4-4C0E-94DD-FFDB2B4A8A72}" destId="{380652C3-D6F5-4F35-82DD-5EBC249ABB06}" srcOrd="3" destOrd="0" parTransId="{00D3C749-8EB4-4A8A-A20F-A0925828DA6B}" sibTransId="{6E77D2AC-ECA6-480C-8659-229DD6269D63}"/>
    <dgm:cxn modelId="{B08198EB-BA2F-4DA7-9A95-217D44295B2F}" srcId="{F45AA428-05C4-4C0E-94DD-FFDB2B4A8A72}" destId="{6D28B896-767E-4E51-8C06-C67C7524AEF1}" srcOrd="2" destOrd="0" parTransId="{8B05A415-E5FE-4966-9E1F-7AFF53E0FFAA}" sibTransId="{E0CE9C0C-C066-4D87-BCC9-2EA2B4FB9EA5}"/>
    <dgm:cxn modelId="{77CA7AF1-1DE4-448E-899B-ACBCB55915FB}" srcId="{F45AA428-05C4-4C0E-94DD-FFDB2B4A8A72}" destId="{A17B3115-A1E8-4188-814A-E830DE8983EF}" srcOrd="1" destOrd="0" parTransId="{586BCB4D-32DD-4599-BE7B-1E0543575E31}" sibTransId="{74E35B0D-E467-4022-88D9-BDA6E28E9ED1}"/>
    <dgm:cxn modelId="{AC773AF5-0731-4104-9D54-C545DB3F1163}" type="presOf" srcId="{18237ED6-7D87-48F4-8339-EB293F256F97}" destId="{208ACA1C-74B6-48F6-AD01-6731251DCB38}" srcOrd="0" destOrd="0" presId="urn:microsoft.com/office/officeart/2018/2/layout/IconLabelList"/>
    <dgm:cxn modelId="{4A2E97F5-0851-4EDD-8C67-0D82E5AA0533}" srcId="{F45AA428-05C4-4C0E-94DD-FFDB2B4A8A72}" destId="{BFFE04C9-790E-4E15-B120-9A5C216BFE2A}" srcOrd="0" destOrd="0" parTransId="{2E4D4521-B70A-4346-8E98-C93879AE7716}" sibTransId="{0DF67B7A-467A-4EA0-A3C5-33CF0C32EA54}"/>
    <dgm:cxn modelId="{61089155-6986-43C8-8767-FF1BD60F8561}" type="presParOf" srcId="{27E5C536-D32F-419B-8002-6A5CBE370C93}" destId="{32CD58A1-A9A0-4247-B4D2-411D5BFA87FD}" srcOrd="0" destOrd="0" presId="urn:microsoft.com/office/officeart/2018/2/layout/IconLabelList"/>
    <dgm:cxn modelId="{F878CF1D-254A-48B5-859A-2D40D06FC2D9}" type="presParOf" srcId="{32CD58A1-A9A0-4247-B4D2-411D5BFA87FD}" destId="{C39A35C9-DDE1-451A-9E8C-550235C568B8}" srcOrd="0" destOrd="0" presId="urn:microsoft.com/office/officeart/2018/2/layout/IconLabelList"/>
    <dgm:cxn modelId="{CEF46E47-1F9A-4EB7-83AC-709D0B8F770C}" type="presParOf" srcId="{32CD58A1-A9A0-4247-B4D2-411D5BFA87FD}" destId="{38D54016-3509-4C77-9522-DB3EFB72229B}" srcOrd="1" destOrd="0" presId="urn:microsoft.com/office/officeart/2018/2/layout/IconLabelList"/>
    <dgm:cxn modelId="{B61A5001-9F65-4674-9C17-6DEF484B6325}" type="presParOf" srcId="{32CD58A1-A9A0-4247-B4D2-411D5BFA87FD}" destId="{C53E2786-1941-4CBD-971A-55EFD54C953A}" srcOrd="2" destOrd="0" presId="urn:microsoft.com/office/officeart/2018/2/layout/IconLabelList"/>
    <dgm:cxn modelId="{AB02D8C7-76BD-40D3-946A-EB12999F1E11}" type="presParOf" srcId="{27E5C536-D32F-419B-8002-6A5CBE370C93}" destId="{0141CC3C-1E12-4846-A910-4C44006A8941}" srcOrd="1" destOrd="0" presId="urn:microsoft.com/office/officeart/2018/2/layout/IconLabelList"/>
    <dgm:cxn modelId="{DF8D5653-742B-4D0C-A19D-CAEE7BCB69EA}" type="presParOf" srcId="{27E5C536-D32F-419B-8002-6A5CBE370C93}" destId="{E888802B-1B47-475C-B780-E62DD8CE6778}" srcOrd="2" destOrd="0" presId="urn:microsoft.com/office/officeart/2018/2/layout/IconLabelList"/>
    <dgm:cxn modelId="{5BF2BD5F-8337-4ED0-87F9-B079B96D2ADB}" type="presParOf" srcId="{E888802B-1B47-475C-B780-E62DD8CE6778}" destId="{40456E8E-3521-4614-ABEA-1C3B3D20C13F}" srcOrd="0" destOrd="0" presId="urn:microsoft.com/office/officeart/2018/2/layout/IconLabelList"/>
    <dgm:cxn modelId="{9228BF14-2592-48F4-988C-EAEC75549162}" type="presParOf" srcId="{E888802B-1B47-475C-B780-E62DD8CE6778}" destId="{745D2F62-1BED-4612-96CC-BEFDCBE6F12A}" srcOrd="1" destOrd="0" presId="urn:microsoft.com/office/officeart/2018/2/layout/IconLabelList"/>
    <dgm:cxn modelId="{C613C1FE-BC51-45A6-95C9-E25F3AED3F44}" type="presParOf" srcId="{E888802B-1B47-475C-B780-E62DD8CE6778}" destId="{DD0EE168-04DE-4947-BC70-3D0AECAC330E}" srcOrd="2" destOrd="0" presId="urn:microsoft.com/office/officeart/2018/2/layout/IconLabelList"/>
    <dgm:cxn modelId="{53103E36-315B-4AA0-82D0-53D7F323EC2F}" type="presParOf" srcId="{27E5C536-D32F-419B-8002-6A5CBE370C93}" destId="{1600F0E1-F6DF-4D0F-B8BA-E02E22DDDFEE}" srcOrd="3" destOrd="0" presId="urn:microsoft.com/office/officeart/2018/2/layout/IconLabelList"/>
    <dgm:cxn modelId="{E31CCA6A-E806-46EC-AE81-3EE9448F2BB8}" type="presParOf" srcId="{27E5C536-D32F-419B-8002-6A5CBE370C93}" destId="{63F79DB5-5EE7-4820-89B9-A348EA65C57C}" srcOrd="4" destOrd="0" presId="urn:microsoft.com/office/officeart/2018/2/layout/IconLabelList"/>
    <dgm:cxn modelId="{309B703C-6CFA-4164-B928-159CD19EC1F7}" type="presParOf" srcId="{63F79DB5-5EE7-4820-89B9-A348EA65C57C}" destId="{97856C74-A800-4C03-A60C-9A8B63658791}" srcOrd="0" destOrd="0" presId="urn:microsoft.com/office/officeart/2018/2/layout/IconLabelList"/>
    <dgm:cxn modelId="{3351E5EB-C73F-469C-8331-AF6B58152F3B}" type="presParOf" srcId="{63F79DB5-5EE7-4820-89B9-A348EA65C57C}" destId="{57B9EC31-0E93-4EB5-AC84-2A358638F695}" srcOrd="1" destOrd="0" presId="urn:microsoft.com/office/officeart/2018/2/layout/IconLabelList"/>
    <dgm:cxn modelId="{3F288638-496B-465F-AC7A-2C08F59CCCFC}" type="presParOf" srcId="{63F79DB5-5EE7-4820-89B9-A348EA65C57C}" destId="{1496B83B-2B35-4EDC-8E2C-5BB3DD884DBC}" srcOrd="2" destOrd="0" presId="urn:microsoft.com/office/officeart/2018/2/layout/IconLabelList"/>
    <dgm:cxn modelId="{226CF836-6777-45EA-A8D3-F317EA540166}" type="presParOf" srcId="{27E5C536-D32F-419B-8002-6A5CBE370C93}" destId="{A3ECE576-F027-4215-928B-038DF512A2C7}" srcOrd="5" destOrd="0" presId="urn:microsoft.com/office/officeart/2018/2/layout/IconLabelList"/>
    <dgm:cxn modelId="{0BAC3DC2-7153-4A80-88F2-04291FB789B4}" type="presParOf" srcId="{27E5C536-D32F-419B-8002-6A5CBE370C93}" destId="{B6C16198-4184-4FE1-8366-C5C4B325D5A4}" srcOrd="6" destOrd="0" presId="urn:microsoft.com/office/officeart/2018/2/layout/IconLabelList"/>
    <dgm:cxn modelId="{61CD0A94-4E1A-43B0-BE6D-5125CAD5E7DE}" type="presParOf" srcId="{B6C16198-4184-4FE1-8366-C5C4B325D5A4}" destId="{099FAD7F-4AF0-45C2-B2A7-6B12D90D7C86}" srcOrd="0" destOrd="0" presId="urn:microsoft.com/office/officeart/2018/2/layout/IconLabelList"/>
    <dgm:cxn modelId="{8228D5CA-F96F-46B3-AC80-E6AB02A2D14C}" type="presParOf" srcId="{B6C16198-4184-4FE1-8366-C5C4B325D5A4}" destId="{57A6ADC5-4F8D-44DA-BB71-8FEA9651D80F}" srcOrd="1" destOrd="0" presId="urn:microsoft.com/office/officeart/2018/2/layout/IconLabelList"/>
    <dgm:cxn modelId="{06F02FA8-CB0B-44AE-8599-E1A963178C5B}" type="presParOf" srcId="{B6C16198-4184-4FE1-8366-C5C4B325D5A4}" destId="{E92FE9F4-97C6-4B13-91D1-BE7D4CD1BAF5}" srcOrd="2" destOrd="0" presId="urn:microsoft.com/office/officeart/2018/2/layout/IconLabelList"/>
    <dgm:cxn modelId="{B513E6C5-B842-476D-8CBE-0C91691940BA}" type="presParOf" srcId="{27E5C536-D32F-419B-8002-6A5CBE370C93}" destId="{E2618DCA-1972-47B9-AB7F-975B00145DCA}" srcOrd="7" destOrd="0" presId="urn:microsoft.com/office/officeart/2018/2/layout/IconLabelList"/>
    <dgm:cxn modelId="{8AFCF268-B06B-4243-88C6-11A5886081E8}" type="presParOf" srcId="{27E5C536-D32F-419B-8002-6A5CBE370C93}" destId="{2BB597E7-A806-40A0-BA2F-3657BC77E73C}" srcOrd="8" destOrd="0" presId="urn:microsoft.com/office/officeart/2018/2/layout/IconLabelList"/>
    <dgm:cxn modelId="{147D90C3-C940-43B0-BFEE-D2A1C0513A3E}" type="presParOf" srcId="{2BB597E7-A806-40A0-BA2F-3657BC77E73C}" destId="{21B1A4D5-D0AA-4857-90A9-CCB83C68A5C2}" srcOrd="0" destOrd="0" presId="urn:microsoft.com/office/officeart/2018/2/layout/IconLabelList"/>
    <dgm:cxn modelId="{78841396-F47B-4E31-8679-9DD5E8C6CE45}" type="presParOf" srcId="{2BB597E7-A806-40A0-BA2F-3657BC77E73C}" destId="{2051906E-29B6-4E01-B497-36DA92235FC0}" srcOrd="1" destOrd="0" presId="urn:microsoft.com/office/officeart/2018/2/layout/IconLabelList"/>
    <dgm:cxn modelId="{9CE9340A-2636-4717-95F1-7978D5C3DD0F}" type="presParOf" srcId="{2BB597E7-A806-40A0-BA2F-3657BC77E73C}" destId="{C3B5D24B-6472-4369-8464-0A34D29F7989}" srcOrd="2" destOrd="0" presId="urn:microsoft.com/office/officeart/2018/2/layout/IconLabelList"/>
    <dgm:cxn modelId="{A19EC3F5-2FF9-4D3E-9AC0-53A2031CDBFC}" type="presParOf" srcId="{27E5C536-D32F-419B-8002-6A5CBE370C93}" destId="{2973788B-8F01-4116-9C41-69639029E586}" srcOrd="9" destOrd="0" presId="urn:microsoft.com/office/officeart/2018/2/layout/IconLabelList"/>
    <dgm:cxn modelId="{DF863D23-70C7-4BB3-BFE7-37B20D069E25}" type="presParOf" srcId="{27E5C536-D32F-419B-8002-6A5CBE370C93}" destId="{67BF60DA-C4E0-4750-9DC5-045A2A300B0E}" srcOrd="10" destOrd="0" presId="urn:microsoft.com/office/officeart/2018/2/layout/IconLabelList"/>
    <dgm:cxn modelId="{9CA64FA4-D726-4451-807B-C592136A32A0}" type="presParOf" srcId="{67BF60DA-C4E0-4750-9DC5-045A2A300B0E}" destId="{9E2CD977-E609-47AF-840C-13F5945C31C7}" srcOrd="0" destOrd="0" presId="urn:microsoft.com/office/officeart/2018/2/layout/IconLabelList"/>
    <dgm:cxn modelId="{806115B9-5E7C-4254-91C5-54B83299F931}" type="presParOf" srcId="{67BF60DA-C4E0-4750-9DC5-045A2A300B0E}" destId="{9A1B6F8C-9DD8-4A36-B21D-2C1B3AB34526}" srcOrd="1" destOrd="0" presId="urn:microsoft.com/office/officeart/2018/2/layout/IconLabelList"/>
    <dgm:cxn modelId="{B45FD6A0-CFA0-4CA5-A956-7F85517F76A4}" type="presParOf" srcId="{67BF60DA-C4E0-4750-9DC5-045A2A300B0E}" destId="{208ACA1C-74B6-48F6-AD01-6731251DCB38}" srcOrd="2" destOrd="0" presId="urn:microsoft.com/office/officeart/2018/2/layout/IconLabelList"/>
    <dgm:cxn modelId="{C276790B-F86B-4DAB-89E0-03B9B873CE70}" type="presParOf" srcId="{27E5C536-D32F-419B-8002-6A5CBE370C93}" destId="{0FF58BE9-AEE9-41B5-BAE4-F5E4591EB4BC}" srcOrd="11" destOrd="0" presId="urn:microsoft.com/office/officeart/2018/2/layout/IconLabelList"/>
    <dgm:cxn modelId="{507A7771-24CF-450E-A9AB-EADF87C621CB}" type="presParOf" srcId="{27E5C536-D32F-419B-8002-6A5CBE370C93}" destId="{F4D1DACD-907F-45E3-B776-A2266EEA5815}" srcOrd="12" destOrd="0" presId="urn:microsoft.com/office/officeart/2018/2/layout/IconLabelList"/>
    <dgm:cxn modelId="{AB8B1686-8389-4C9C-A3A5-1D1E287F7260}" type="presParOf" srcId="{F4D1DACD-907F-45E3-B776-A2266EEA5815}" destId="{8E18D798-94C5-44B4-819A-639957E4335A}" srcOrd="0" destOrd="0" presId="urn:microsoft.com/office/officeart/2018/2/layout/IconLabelList"/>
    <dgm:cxn modelId="{9BC51C8D-12CB-4F2F-B3A2-D5CB522758B3}" type="presParOf" srcId="{F4D1DACD-907F-45E3-B776-A2266EEA5815}" destId="{4BDEFA29-6847-4046-9242-1F9D64EC8EDF}" srcOrd="1" destOrd="0" presId="urn:microsoft.com/office/officeart/2018/2/layout/IconLabelList"/>
    <dgm:cxn modelId="{1C6861FD-3BAB-47F1-97A8-BAA5C21F78ED}" type="presParOf" srcId="{F4D1DACD-907F-45E3-B776-A2266EEA5815}" destId="{B4BD49D4-801F-47A3-974A-D385BA0F04C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20C51-056E-41F2-B249-5FF2AC935291}">
      <dsp:nvSpPr>
        <dsp:cNvPr id="0" name=""/>
        <dsp:cNvSpPr/>
      </dsp:nvSpPr>
      <dsp:spPr>
        <a:xfrm>
          <a:off x="0" y="265854"/>
          <a:ext cx="3665933" cy="204271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517" tIns="374904" rIns="284517"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latin typeface="Montserrat Medium" panose="00000600000000000000" pitchFamily="2" charset="0"/>
            </a:rPr>
            <a:t>Anaconda Navigator</a:t>
          </a:r>
          <a:endParaRPr lang="en-US" sz="2400" kern="1200" dirty="0">
            <a:latin typeface="Montserrat Medium" panose="00000600000000000000" pitchFamily="2" charset="0"/>
          </a:endParaRPr>
        </a:p>
        <a:p>
          <a:pPr marL="228600" lvl="1" indent="-228600" algn="l" defTabSz="1066800">
            <a:lnSpc>
              <a:spcPct val="90000"/>
            </a:lnSpc>
            <a:spcBef>
              <a:spcPct val="0"/>
            </a:spcBef>
            <a:spcAft>
              <a:spcPct val="15000"/>
            </a:spcAft>
            <a:buChar char="•"/>
          </a:pPr>
          <a:r>
            <a:rPr lang="en-US" sz="2400" b="1" kern="1200" dirty="0" err="1">
              <a:latin typeface="Montserrat Medium" panose="00000600000000000000" pitchFamily="2" charset="0"/>
            </a:rPr>
            <a:t>Jupyter</a:t>
          </a:r>
          <a:r>
            <a:rPr lang="en-US" sz="2400" b="1" kern="1200" dirty="0">
              <a:latin typeface="Montserrat Medium" panose="00000600000000000000" pitchFamily="2" charset="0"/>
            </a:rPr>
            <a:t> Notebook</a:t>
          </a:r>
          <a:endParaRPr lang="en-US" sz="2400" kern="1200" dirty="0">
            <a:latin typeface="Montserrat Medium" panose="00000600000000000000" pitchFamily="2" charset="0"/>
          </a:endParaRPr>
        </a:p>
        <a:p>
          <a:pPr marL="228600" lvl="1" indent="-228600" algn="l" defTabSz="1066800">
            <a:lnSpc>
              <a:spcPct val="90000"/>
            </a:lnSpc>
            <a:spcBef>
              <a:spcPct val="0"/>
            </a:spcBef>
            <a:spcAft>
              <a:spcPct val="15000"/>
            </a:spcAft>
            <a:buChar char="•"/>
          </a:pPr>
          <a:r>
            <a:rPr lang="en-US" sz="2400" b="1" kern="1200" dirty="0">
              <a:latin typeface="Montserrat Medium" panose="00000600000000000000" pitchFamily="2" charset="0"/>
            </a:rPr>
            <a:t>Spyder Notebook</a:t>
          </a:r>
          <a:endParaRPr lang="en-US" sz="2400" kern="1200" dirty="0">
            <a:latin typeface="Montserrat Medium" panose="00000600000000000000" pitchFamily="2" charset="0"/>
          </a:endParaRPr>
        </a:p>
      </dsp:txBody>
      <dsp:txXfrm>
        <a:off x="0" y="265854"/>
        <a:ext cx="3665933" cy="2042710"/>
      </dsp:txXfrm>
    </dsp:sp>
    <dsp:sp modelId="{CBB7DEE4-0724-4DEE-8A01-7C9255AC2733}">
      <dsp:nvSpPr>
        <dsp:cNvPr id="0" name=""/>
        <dsp:cNvSpPr/>
      </dsp:nvSpPr>
      <dsp:spPr>
        <a:xfrm>
          <a:off x="183296" y="9415"/>
          <a:ext cx="2566153"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994" tIns="0" rIns="96994"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ontserrat Medium" panose="00000600000000000000" pitchFamily="2" charset="0"/>
            </a:rPr>
            <a:t>TOOLS:</a:t>
          </a:r>
        </a:p>
      </dsp:txBody>
      <dsp:txXfrm>
        <a:off x="209235" y="35354"/>
        <a:ext cx="251427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A35C9-DDE1-451A-9E8C-550235C568B8}">
      <dsp:nvSpPr>
        <dsp:cNvPr id="0" name=""/>
        <dsp:cNvSpPr/>
      </dsp:nvSpPr>
      <dsp:spPr>
        <a:xfrm>
          <a:off x="807404" y="369053"/>
          <a:ext cx="683437" cy="68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E2786-1941-4CBD-971A-55EFD54C953A}">
      <dsp:nvSpPr>
        <dsp:cNvPr id="0" name=""/>
        <dsp:cNvSpPr/>
      </dsp:nvSpPr>
      <dsp:spPr>
        <a:xfrm>
          <a:off x="389748" y="1307330"/>
          <a:ext cx="1518750" cy="62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Raleway ExtraLight" panose="020B0303030101060003" pitchFamily="34" charset="0"/>
            </a:rPr>
            <a:t>Acquire the dataset</a:t>
          </a:r>
        </a:p>
      </dsp:txBody>
      <dsp:txXfrm>
        <a:off x="389748" y="1307330"/>
        <a:ext cx="1518750" cy="626484"/>
      </dsp:txXfrm>
    </dsp:sp>
    <dsp:sp modelId="{40456E8E-3521-4614-ABEA-1C3B3D20C13F}">
      <dsp:nvSpPr>
        <dsp:cNvPr id="0" name=""/>
        <dsp:cNvSpPr/>
      </dsp:nvSpPr>
      <dsp:spPr>
        <a:xfrm>
          <a:off x="3098378" y="369053"/>
          <a:ext cx="683437" cy="68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EE168-04DE-4947-BC70-3D0AECAC330E}">
      <dsp:nvSpPr>
        <dsp:cNvPr id="0" name=""/>
        <dsp:cNvSpPr/>
      </dsp:nvSpPr>
      <dsp:spPr>
        <a:xfrm>
          <a:off x="2174279" y="1307330"/>
          <a:ext cx="2531634" cy="62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Raleway ExtraLight" panose="020B0303030101060003" pitchFamily="34" charset="0"/>
            </a:rPr>
            <a:t>Import all the crucial libraries (</a:t>
          </a:r>
          <a:r>
            <a:rPr lang="en-US" sz="1800" kern="1200" dirty="0" err="1">
              <a:latin typeface="Raleway ExtraLight" panose="020B0303030101060003" pitchFamily="34" charset="0"/>
            </a:rPr>
            <a:t>Numpy</a:t>
          </a:r>
          <a:r>
            <a:rPr lang="en-US" sz="1800" kern="1200" dirty="0">
              <a:latin typeface="Raleway ExtraLight" panose="020B0303030101060003" pitchFamily="34" charset="0"/>
            </a:rPr>
            <a:t>, Pandas, Matplotlib)</a:t>
          </a:r>
        </a:p>
      </dsp:txBody>
      <dsp:txXfrm>
        <a:off x="2174279" y="1307330"/>
        <a:ext cx="2531634" cy="626484"/>
      </dsp:txXfrm>
    </dsp:sp>
    <dsp:sp modelId="{97856C74-A800-4C03-A60C-9A8B63658791}">
      <dsp:nvSpPr>
        <dsp:cNvPr id="0" name=""/>
        <dsp:cNvSpPr/>
      </dsp:nvSpPr>
      <dsp:spPr>
        <a:xfrm>
          <a:off x="5389351" y="369053"/>
          <a:ext cx="683437" cy="68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96B83B-2B35-4EDC-8E2C-5BB3DD884DBC}">
      <dsp:nvSpPr>
        <dsp:cNvPr id="0" name=""/>
        <dsp:cNvSpPr/>
      </dsp:nvSpPr>
      <dsp:spPr>
        <a:xfrm>
          <a:off x="4971695" y="1307330"/>
          <a:ext cx="1518750" cy="62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Raleway ExtraLight" panose="020B0303030101060003" pitchFamily="34" charset="0"/>
            </a:rPr>
            <a:t>Import the dataset</a:t>
          </a:r>
        </a:p>
      </dsp:txBody>
      <dsp:txXfrm>
        <a:off x="4971695" y="1307330"/>
        <a:ext cx="1518750" cy="626484"/>
      </dsp:txXfrm>
    </dsp:sp>
    <dsp:sp modelId="{099FAD7F-4AF0-45C2-B2A7-6B12D90D7C86}">
      <dsp:nvSpPr>
        <dsp:cNvPr id="0" name=""/>
        <dsp:cNvSpPr/>
      </dsp:nvSpPr>
      <dsp:spPr>
        <a:xfrm>
          <a:off x="421581" y="2313502"/>
          <a:ext cx="683437" cy="6834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FE9F4-97C6-4B13-91D1-BE7D4CD1BAF5}">
      <dsp:nvSpPr>
        <dsp:cNvPr id="0" name=""/>
        <dsp:cNvSpPr/>
      </dsp:nvSpPr>
      <dsp:spPr>
        <a:xfrm>
          <a:off x="3925" y="3251778"/>
          <a:ext cx="1518750" cy="62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Raleway ExtraLight" panose="020B0303030101060003" pitchFamily="34" charset="0"/>
            </a:rPr>
            <a:t>Identifying and handling the missing values</a:t>
          </a:r>
        </a:p>
      </dsp:txBody>
      <dsp:txXfrm>
        <a:off x="3925" y="3251778"/>
        <a:ext cx="1518750" cy="626484"/>
      </dsp:txXfrm>
    </dsp:sp>
    <dsp:sp modelId="{21B1A4D5-D0AA-4857-90A9-CCB83C68A5C2}">
      <dsp:nvSpPr>
        <dsp:cNvPr id="0" name=""/>
        <dsp:cNvSpPr/>
      </dsp:nvSpPr>
      <dsp:spPr>
        <a:xfrm>
          <a:off x="2206112" y="2313502"/>
          <a:ext cx="683437" cy="6834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B5D24B-6472-4369-8464-0A34D29F7989}">
      <dsp:nvSpPr>
        <dsp:cNvPr id="0" name=""/>
        <dsp:cNvSpPr/>
      </dsp:nvSpPr>
      <dsp:spPr>
        <a:xfrm>
          <a:off x="1788456" y="3251778"/>
          <a:ext cx="1518750" cy="62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Raleway ExtraLight" panose="020B0303030101060003" pitchFamily="34" charset="0"/>
            </a:rPr>
            <a:t>Encoding the categorical data</a:t>
          </a:r>
        </a:p>
      </dsp:txBody>
      <dsp:txXfrm>
        <a:off x="1788456" y="3251778"/>
        <a:ext cx="1518750" cy="626484"/>
      </dsp:txXfrm>
    </dsp:sp>
    <dsp:sp modelId="{9E2CD977-E609-47AF-840C-13F5945C31C7}">
      <dsp:nvSpPr>
        <dsp:cNvPr id="0" name=""/>
        <dsp:cNvSpPr/>
      </dsp:nvSpPr>
      <dsp:spPr>
        <a:xfrm>
          <a:off x="3990643" y="2313502"/>
          <a:ext cx="683437" cy="6834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8ACA1C-74B6-48F6-AD01-6731251DCB38}">
      <dsp:nvSpPr>
        <dsp:cNvPr id="0" name=""/>
        <dsp:cNvSpPr/>
      </dsp:nvSpPr>
      <dsp:spPr>
        <a:xfrm>
          <a:off x="3572987" y="3251778"/>
          <a:ext cx="1518750" cy="62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Raleway ExtraLight" panose="020B0303030101060003" pitchFamily="34" charset="0"/>
            </a:rPr>
            <a:t>Splitting the dataset (Training and Testing sets)</a:t>
          </a:r>
        </a:p>
      </dsp:txBody>
      <dsp:txXfrm>
        <a:off x="3572987" y="3251778"/>
        <a:ext cx="1518750" cy="626484"/>
      </dsp:txXfrm>
    </dsp:sp>
    <dsp:sp modelId="{8E18D798-94C5-44B4-819A-639957E4335A}">
      <dsp:nvSpPr>
        <dsp:cNvPr id="0" name=""/>
        <dsp:cNvSpPr/>
      </dsp:nvSpPr>
      <dsp:spPr>
        <a:xfrm>
          <a:off x="5775175" y="2313502"/>
          <a:ext cx="683437" cy="6834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BD49D4-801F-47A3-974A-D385BA0F04C9}">
      <dsp:nvSpPr>
        <dsp:cNvPr id="0" name=""/>
        <dsp:cNvSpPr/>
      </dsp:nvSpPr>
      <dsp:spPr>
        <a:xfrm>
          <a:off x="5357518" y="3251778"/>
          <a:ext cx="1518750" cy="62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Raleway ExtraLight" panose="020B0303030101060003" pitchFamily="34" charset="0"/>
            </a:rPr>
            <a:t>Feature Scaling</a:t>
          </a:r>
        </a:p>
      </dsp:txBody>
      <dsp:txXfrm>
        <a:off x="5357518" y="3251778"/>
        <a:ext cx="1518750" cy="6264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FCF28-E8DC-4E56-8779-93F0918422EB}" type="datetimeFigureOut">
              <a:rPr lang="en-IN" smtClean="0"/>
              <a:t>19-04-2021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2BAF9-EF59-4111-A09A-36D67CC036E7}" type="slidenum">
              <a:rPr lang="en-IN" smtClean="0"/>
              <a:t>‹#›</a:t>
            </a:fld>
            <a:endParaRPr lang="en-IN"/>
          </a:p>
        </p:txBody>
      </p:sp>
    </p:spTree>
    <p:extLst>
      <p:ext uri="{BB962C8B-B14F-4D97-AF65-F5344CB8AC3E}">
        <p14:creationId xmlns:p14="http://schemas.microsoft.com/office/powerpoint/2010/main" val="34667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91CF-2AC1-48D3-BF75-DCD8A611A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9FCBD8-CFA4-4B04-A3FB-C64DE8D90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30A941-2141-4BCB-97D5-FA020E8E19B3}"/>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5" name="Footer Placeholder 4">
            <a:extLst>
              <a:ext uri="{FF2B5EF4-FFF2-40B4-BE49-F238E27FC236}">
                <a16:creationId xmlns:a16="http://schemas.microsoft.com/office/drawing/2014/main" id="{3E358732-B643-46F5-A1BB-1DCE7B14B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09BF9E-CC35-4A47-A086-51049CD27D99}"/>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282700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2DC0-28EE-4E0B-8CBA-8546F9C72D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9FA15-F60C-4CF8-838C-D11A11DFA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76868-FF98-4A2C-BCD1-73F43973923F}"/>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5" name="Footer Placeholder 4">
            <a:extLst>
              <a:ext uri="{FF2B5EF4-FFF2-40B4-BE49-F238E27FC236}">
                <a16:creationId xmlns:a16="http://schemas.microsoft.com/office/drawing/2014/main" id="{C7E6BEA3-7D8D-4281-B090-0583CF2FC6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B5923-A1FD-4C1A-AB20-73D2821DF602}"/>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299728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C79EB-2D71-41A1-97F2-8A548D33DE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FF7B1-119A-44B2-9A36-68D2B665DF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62EE6-9D50-43D9-A7F8-A2FCF9B00429}"/>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5" name="Footer Placeholder 4">
            <a:extLst>
              <a:ext uri="{FF2B5EF4-FFF2-40B4-BE49-F238E27FC236}">
                <a16:creationId xmlns:a16="http://schemas.microsoft.com/office/drawing/2014/main" id="{F491DDB1-D41C-4745-A373-498BD04CB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70FD8-640B-4E61-A39B-8C4DC9C00DBA}"/>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2815419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937126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69854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84537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75827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7009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52889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819635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0834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B0F5-9198-4F3D-B2B6-733D05B6C8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8FC5C9-5E04-4D73-8274-DBD5B428D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A6CE6-62C4-4F5D-913D-2A0C0EBE225B}"/>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5" name="Footer Placeholder 4">
            <a:extLst>
              <a:ext uri="{FF2B5EF4-FFF2-40B4-BE49-F238E27FC236}">
                <a16:creationId xmlns:a16="http://schemas.microsoft.com/office/drawing/2014/main" id="{CC186046-4DBD-4E80-AA3F-D7047444E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96BE4-5F69-47F8-AAD0-0DCE9EFB477A}"/>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785963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83016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08611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316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E728-F88E-46DB-A421-222F939FD4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C84677-AAC8-4AE8-9DED-ED56C4795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80100C-CF7B-4714-9393-22382A057E5A}"/>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5" name="Footer Placeholder 4">
            <a:extLst>
              <a:ext uri="{FF2B5EF4-FFF2-40B4-BE49-F238E27FC236}">
                <a16:creationId xmlns:a16="http://schemas.microsoft.com/office/drawing/2014/main" id="{8E287ED2-75D0-4D56-B240-202B35C82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F4F02-B952-441F-920C-2CA3C69D9659}"/>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172756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8648-960F-4DD9-8845-2FBF3214E6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83CCDE-8CEE-4F82-87AC-F89724E209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396C79-B4A4-48A1-B5DC-3BA6C48A0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6D015E-C571-41CF-BD51-01783F561662}"/>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6" name="Footer Placeholder 5">
            <a:extLst>
              <a:ext uri="{FF2B5EF4-FFF2-40B4-BE49-F238E27FC236}">
                <a16:creationId xmlns:a16="http://schemas.microsoft.com/office/drawing/2014/main" id="{793831EC-B004-42CD-BAB1-242DEEFE5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7D8753-B4C0-4787-B389-1FB634F2B38D}"/>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223620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2E16-73E7-42E7-B328-AE9A388768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4B279-2E3E-47F4-9CAA-B715BA16B0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67DFF8-0622-4389-9F0B-061E5EF074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CE81D4-7E34-400C-8550-6844FA5B8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2039E-AA74-496E-9522-47378C218C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7CECB1-650A-4389-969F-FAAD29D15BEA}"/>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8" name="Footer Placeholder 7">
            <a:extLst>
              <a:ext uri="{FF2B5EF4-FFF2-40B4-BE49-F238E27FC236}">
                <a16:creationId xmlns:a16="http://schemas.microsoft.com/office/drawing/2014/main" id="{2667F4DF-0BF3-4054-92C7-3F3ABF62F5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C900E9-2002-4DC9-833E-05B7098CDEFA}"/>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159873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7F35-D785-4603-A45A-5237DA437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62C84C-4B5D-4853-976D-7471C33A96FD}"/>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4" name="Footer Placeholder 3">
            <a:extLst>
              <a:ext uri="{FF2B5EF4-FFF2-40B4-BE49-F238E27FC236}">
                <a16:creationId xmlns:a16="http://schemas.microsoft.com/office/drawing/2014/main" id="{C7F665EC-4BE7-43F6-A8B8-A261C7E1E7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67E78E-16AB-455E-98B4-7CB608C256C4}"/>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93454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12F16-8D5D-4E83-9509-E5EA558356EE}"/>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3" name="Footer Placeholder 2">
            <a:extLst>
              <a:ext uri="{FF2B5EF4-FFF2-40B4-BE49-F238E27FC236}">
                <a16:creationId xmlns:a16="http://schemas.microsoft.com/office/drawing/2014/main" id="{CAAC101A-6A4C-47A2-A481-20F87F0354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6CDEEC-ECE4-4216-BA5B-F2B107B6499B}"/>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190703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C69E-C7E4-4C36-9E12-DA91DDAD6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650B4F-4C98-4A14-B880-2CE9B991FE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32FE1A-D068-4C65-83FA-DE7205D91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82F09-5B8A-4D75-9595-24950ECF50A5}"/>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6" name="Footer Placeholder 5">
            <a:extLst>
              <a:ext uri="{FF2B5EF4-FFF2-40B4-BE49-F238E27FC236}">
                <a16:creationId xmlns:a16="http://schemas.microsoft.com/office/drawing/2014/main" id="{A7EB7B48-1811-41DB-9EA0-21838838E2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1ADCE8-C277-4E46-A826-27E615324DEE}"/>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35873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F11C-A2C4-4661-8A1B-489B70335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6D37E6-09BF-4B42-923B-7904FDEFA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DBC92B-A4B3-4864-B8D8-4162F6E6F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897BA-4830-42D7-9B96-0638820296CC}"/>
              </a:ext>
            </a:extLst>
          </p:cNvPr>
          <p:cNvSpPr>
            <a:spLocks noGrp="1"/>
          </p:cNvSpPr>
          <p:nvPr>
            <p:ph type="dt" sz="half" idx="10"/>
          </p:nvPr>
        </p:nvSpPr>
        <p:spPr/>
        <p:txBody>
          <a:bodyPr/>
          <a:lstStyle/>
          <a:p>
            <a:fld id="{50B6B87F-C33E-4F81-9F08-7124C59573D1}" type="datetimeFigureOut">
              <a:rPr lang="en-IN" smtClean="0"/>
              <a:t>19-04-2021</a:t>
            </a:fld>
            <a:endParaRPr lang="en-IN"/>
          </a:p>
        </p:txBody>
      </p:sp>
      <p:sp>
        <p:nvSpPr>
          <p:cNvPr id="6" name="Footer Placeholder 5">
            <a:extLst>
              <a:ext uri="{FF2B5EF4-FFF2-40B4-BE49-F238E27FC236}">
                <a16:creationId xmlns:a16="http://schemas.microsoft.com/office/drawing/2014/main" id="{B7263711-945F-4804-A2C8-FFDEDD1203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95269-08E3-4D19-93CE-B1824DFCEED5}"/>
              </a:ext>
            </a:extLst>
          </p:cNvPr>
          <p:cNvSpPr>
            <a:spLocks noGrp="1"/>
          </p:cNvSpPr>
          <p:nvPr>
            <p:ph type="sldNum" sz="quarter" idx="12"/>
          </p:nvPr>
        </p:nvSpPr>
        <p:spPr/>
        <p:txBody>
          <a:bodyPr/>
          <a:lstStyle/>
          <a:p>
            <a:fld id="{B2913FC2-5D6B-4362-81AA-E22CEFC18AF1}" type="slidenum">
              <a:rPr lang="en-IN" smtClean="0"/>
              <a:t>‹#›</a:t>
            </a:fld>
            <a:endParaRPr lang="en-IN"/>
          </a:p>
        </p:txBody>
      </p:sp>
    </p:spTree>
    <p:extLst>
      <p:ext uri="{BB962C8B-B14F-4D97-AF65-F5344CB8AC3E}">
        <p14:creationId xmlns:p14="http://schemas.microsoft.com/office/powerpoint/2010/main" val="271487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FA61B-09D9-4A88-8276-DF43EA8C4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A4BC7-C8ED-465C-9C5D-FAE5B2CA5F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C4B8F9-933C-4D5A-8339-F8FAD61F0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6B87F-C33E-4F81-9F08-7124C59573D1}" type="datetimeFigureOut">
              <a:rPr lang="en-IN" smtClean="0"/>
              <a:t>19-04-2021</a:t>
            </a:fld>
            <a:endParaRPr lang="en-IN"/>
          </a:p>
        </p:txBody>
      </p:sp>
      <p:sp>
        <p:nvSpPr>
          <p:cNvPr id="5" name="Footer Placeholder 4">
            <a:extLst>
              <a:ext uri="{FF2B5EF4-FFF2-40B4-BE49-F238E27FC236}">
                <a16:creationId xmlns:a16="http://schemas.microsoft.com/office/drawing/2014/main" id="{C54A08E9-E504-4D94-8F8C-CFD5DE3DC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C3BD52-FDB2-4A38-9D71-80DEBC170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13FC2-5D6B-4362-81AA-E22CEFC18AF1}" type="slidenum">
              <a:rPr lang="en-IN" smtClean="0"/>
              <a:t>‹#›</a:t>
            </a:fld>
            <a:endParaRPr lang="en-IN"/>
          </a:p>
        </p:txBody>
      </p:sp>
    </p:spTree>
    <p:extLst>
      <p:ext uri="{BB962C8B-B14F-4D97-AF65-F5344CB8AC3E}">
        <p14:creationId xmlns:p14="http://schemas.microsoft.com/office/powerpoint/2010/main" val="3593514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6330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15.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bit.ly/2PXvv1c" TargetMode="External"/><Relationship Id="rId4" Type="http://schemas.openxmlformats.org/officeDocument/2006/relationships/hyperlink" Target="https://forms.office.com/r/tLk27FhyVw"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ook open on a deck with a blackboard in the background">
            <a:extLst>
              <a:ext uri="{FF2B5EF4-FFF2-40B4-BE49-F238E27FC236}">
                <a16:creationId xmlns:a16="http://schemas.microsoft.com/office/drawing/2014/main" id="{8A8C3DDD-167C-4587-9E4C-D9BBCC6DB9CD}"/>
              </a:ext>
            </a:extLst>
          </p:cNvPr>
          <p:cNvPicPr>
            <a:picLocks noChangeAspect="1"/>
          </p:cNvPicPr>
          <p:nvPr/>
        </p:nvPicPr>
        <p:blipFill rotWithShape="1">
          <a:blip r:embed="rId2">
            <a:extLst>
              <a:ext uri="{28A0092B-C50C-407E-A947-70E740481C1C}">
                <a14:useLocalDpi xmlns:a14="http://schemas.microsoft.com/office/drawing/2010/main" val="0"/>
              </a:ext>
            </a:extLst>
          </a:blip>
          <a:srcRect l="4738" t="9091" r="18560"/>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08CC55-6D33-47AC-9624-AF3A1B5BBB3E}"/>
              </a:ext>
            </a:extLst>
          </p:cNvPr>
          <p:cNvSpPr>
            <a:spLocks noGrp="1"/>
          </p:cNvSpPr>
          <p:nvPr>
            <p:ph type="ctrTitle"/>
          </p:nvPr>
        </p:nvSpPr>
        <p:spPr>
          <a:xfrm>
            <a:off x="481029" y="698835"/>
            <a:ext cx="9083272" cy="1862778"/>
          </a:xfrm>
        </p:spPr>
        <p:txBody>
          <a:bodyPr anchor="b">
            <a:noAutofit/>
          </a:bodyPr>
          <a:lstStyle/>
          <a:p>
            <a:pPr algn="l">
              <a:lnSpc>
                <a:spcPct val="100000"/>
              </a:lnSpc>
            </a:pPr>
            <a:r>
              <a:rPr lang="en-US" u="sng" dirty="0">
                <a:latin typeface="Copperplate Gothic Bold" panose="020E0705020206020404" pitchFamily="34" charset="0"/>
              </a:rPr>
              <a:t>Phase 2</a:t>
            </a:r>
            <a:r>
              <a:rPr lang="en-US" dirty="0">
                <a:latin typeface="Copperplate Gothic Bold" panose="020E0705020206020404" pitchFamily="34" charset="0"/>
              </a:rPr>
              <a:t>- </a:t>
            </a:r>
            <a:br>
              <a:rPr lang="en-US" dirty="0">
                <a:latin typeface="Copperplate Gothic Bold" panose="020E0705020206020404" pitchFamily="34" charset="0"/>
              </a:rPr>
            </a:br>
            <a:r>
              <a:rPr lang="en-US" dirty="0">
                <a:latin typeface="Copperplate Gothic Bold" panose="020E0705020206020404" pitchFamily="34" charset="0"/>
              </a:rPr>
              <a:t>Final Presentation</a:t>
            </a:r>
            <a:endParaRPr lang="en-IN"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0891A963-3061-4F58-83FF-C83C4EA76EC9}"/>
              </a:ext>
            </a:extLst>
          </p:cNvPr>
          <p:cNvSpPr>
            <a:spLocks noGrp="1"/>
          </p:cNvSpPr>
          <p:nvPr>
            <p:ph type="subTitle" idx="1"/>
          </p:nvPr>
        </p:nvSpPr>
        <p:spPr>
          <a:xfrm>
            <a:off x="481029" y="2734704"/>
            <a:ext cx="5076392" cy="1208141"/>
          </a:xfrm>
        </p:spPr>
        <p:txBody>
          <a:bodyPr>
            <a:normAutofit fontScale="92500"/>
          </a:bodyPr>
          <a:lstStyle/>
          <a:p>
            <a:pPr algn="l"/>
            <a:r>
              <a:rPr lang="en-US" sz="3500" dirty="0"/>
              <a:t>Prediction of CGPA using ML.</a:t>
            </a:r>
          </a:p>
          <a:p>
            <a:pPr algn="l"/>
            <a:r>
              <a:rPr lang="en-US" sz="3500" dirty="0"/>
              <a:t>Group ID-G49</a:t>
            </a:r>
          </a:p>
          <a:p>
            <a:pPr algn="l"/>
            <a:endParaRPr lang="en-IN" sz="2000" dirty="0"/>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07F6918-D944-40F1-AC30-B4236BD65226}"/>
              </a:ext>
            </a:extLst>
          </p:cNvPr>
          <p:cNvSpPr txBox="1"/>
          <p:nvPr/>
        </p:nvSpPr>
        <p:spPr>
          <a:xfrm>
            <a:off x="481029" y="4597341"/>
            <a:ext cx="3533009" cy="1892235"/>
          </a:xfrm>
          <a:prstGeom prst="rect">
            <a:avLst/>
          </a:prstGeom>
          <a:noFill/>
          <a:ln>
            <a:noFill/>
          </a:ln>
        </p:spPr>
        <p:txBody>
          <a:bodyPr wrap="square" rtlCol="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By:</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UTKARSH VERMA      180178008</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PRATICHI PAINULY     180178009</a:t>
            </a:r>
          </a:p>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CHETNA GARG           180178010</a:t>
            </a:r>
          </a:p>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KARTIK KUMAR          180178014</a:t>
            </a: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1752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2829997-6D93-46A2-BB7B-720FF9A03729}"/>
              </a:ext>
            </a:extLst>
          </p:cNvPr>
          <p:cNvSpPr txBox="1"/>
          <p:nvPr/>
        </p:nvSpPr>
        <p:spPr>
          <a:xfrm>
            <a:off x="8894091" y="2005647"/>
            <a:ext cx="3448277" cy="284607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Light" panose="020F0302020204030204"/>
                <a:ea typeface="+mn-ea"/>
                <a:cs typeface="+mn-cs"/>
              </a:rPr>
              <a:t>PRE – PROCESSING STEPS</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xt&#10;&#10;Description automatically generated">
            <a:extLst>
              <a:ext uri="{FF2B5EF4-FFF2-40B4-BE49-F238E27FC236}">
                <a16:creationId xmlns:a16="http://schemas.microsoft.com/office/drawing/2014/main" id="{4019BD04-F8F1-48A1-B636-E25BA32A20FE}"/>
              </a:ext>
            </a:extLst>
          </p:cNvPr>
          <p:cNvPicPr>
            <a:picLocks noChangeAspect="1"/>
          </p:cNvPicPr>
          <p:nvPr/>
        </p:nvPicPr>
        <p:blipFill rotWithShape="1">
          <a:blip r:embed="rId2">
            <a:extLst>
              <a:ext uri="{28A0092B-C50C-407E-A947-70E740481C1C}">
                <a14:useLocalDpi xmlns:a14="http://schemas.microsoft.com/office/drawing/2010/main" val="0"/>
              </a:ext>
            </a:extLst>
          </a:blip>
          <a:srcRect r="1653"/>
          <a:stretch/>
        </p:blipFill>
        <p:spPr>
          <a:xfrm>
            <a:off x="545238" y="858525"/>
            <a:ext cx="7608304" cy="5211906"/>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721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03A1D5F-0D67-4185-8CA1-BDE7ED82CE13}"/>
              </a:ext>
            </a:extLst>
          </p:cNvPr>
          <p:cNvSpPr>
            <a:spLocks noGrp="1"/>
          </p:cNvSpPr>
          <p:nvPr>
            <p:ph type="title"/>
          </p:nvPr>
        </p:nvSpPr>
        <p:spPr>
          <a:xfrm>
            <a:off x="6094105" y="802955"/>
            <a:ext cx="5859770" cy="1454051"/>
          </a:xfrm>
        </p:spPr>
        <p:txBody>
          <a:bodyPr>
            <a:normAutofit/>
          </a:bodyPr>
          <a:lstStyle/>
          <a:p>
            <a:r>
              <a:rPr lang="en-US" sz="3100" u="sng" dirty="0">
                <a:solidFill>
                  <a:srgbClr val="000000"/>
                </a:solidFill>
                <a:latin typeface="Berlin Sans FB" panose="020E0602020502020306" pitchFamily="34" charset="0"/>
              </a:rPr>
              <a:t>MACHINE LEARNING MODELS APPLIED IN PHASE – 2 </a:t>
            </a:r>
            <a:endParaRPr lang="en-IN" sz="3100" u="sng" dirty="0">
              <a:solidFill>
                <a:srgbClr val="000000"/>
              </a:solidFill>
              <a:latin typeface="Berlin Sans FB" panose="020E0602020502020306" pitchFamily="34" charset="0"/>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6" descr="Statistics">
            <a:extLst>
              <a:ext uri="{FF2B5EF4-FFF2-40B4-BE49-F238E27FC236}">
                <a16:creationId xmlns:a16="http://schemas.microsoft.com/office/drawing/2014/main" id="{B946AC1C-16F4-4C51-B1F3-AE8F0755A6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2" name="Content Placeholder 2">
            <a:extLst>
              <a:ext uri="{FF2B5EF4-FFF2-40B4-BE49-F238E27FC236}">
                <a16:creationId xmlns:a16="http://schemas.microsoft.com/office/drawing/2014/main" id="{71586E56-F464-4B70-BF25-8D064882A337}"/>
              </a:ext>
            </a:extLst>
          </p:cNvPr>
          <p:cNvSpPr>
            <a:spLocks noGrp="1"/>
          </p:cNvSpPr>
          <p:nvPr>
            <p:ph idx="1"/>
          </p:nvPr>
        </p:nvSpPr>
        <p:spPr>
          <a:xfrm>
            <a:off x="6094104" y="2171701"/>
            <a:ext cx="5739476" cy="4089296"/>
          </a:xfrm>
        </p:spPr>
        <p:txBody>
          <a:bodyPr anchor="ctr">
            <a:normAutofit/>
          </a:bodyPr>
          <a:lstStyle/>
          <a:p>
            <a:pPr marL="0" indent="0">
              <a:buNone/>
            </a:pPr>
            <a:r>
              <a:rPr lang="en-US" sz="2000" b="1" dirty="0">
                <a:solidFill>
                  <a:srgbClr val="000000"/>
                </a:solidFill>
                <a:latin typeface="Raleway" panose="020B0803030101060003" pitchFamily="34" charset="0"/>
              </a:rPr>
              <a:t>REGRESSION MODELS:</a:t>
            </a:r>
          </a:p>
          <a:p>
            <a:r>
              <a:rPr lang="en-US" sz="2000" dirty="0">
                <a:solidFill>
                  <a:srgbClr val="000000"/>
                </a:solidFill>
                <a:latin typeface="Raleway ExtraLight" panose="020B0303030101060003" pitchFamily="34" charset="0"/>
              </a:rPr>
              <a:t>Multiple Linear Regression</a:t>
            </a:r>
          </a:p>
          <a:p>
            <a:r>
              <a:rPr lang="en-US" sz="2000" dirty="0">
                <a:solidFill>
                  <a:srgbClr val="000000"/>
                </a:solidFill>
                <a:latin typeface="Raleway ExtraLight" panose="020B0303030101060003" pitchFamily="34" charset="0"/>
              </a:rPr>
              <a:t>Random Forest Regression</a:t>
            </a:r>
          </a:p>
          <a:p>
            <a:pPr marL="0" indent="0">
              <a:buNone/>
            </a:pPr>
            <a:r>
              <a:rPr lang="en-US" sz="2000" dirty="0">
                <a:solidFill>
                  <a:srgbClr val="000000"/>
                </a:solidFill>
                <a:latin typeface="Raleway" panose="020B0803030101060003" pitchFamily="34" charset="0"/>
              </a:rPr>
              <a:t>CLASSIFICATION MODELS:</a:t>
            </a:r>
          </a:p>
          <a:p>
            <a:r>
              <a:rPr lang="en-US" sz="2000" dirty="0">
                <a:solidFill>
                  <a:srgbClr val="000000"/>
                </a:solidFill>
                <a:latin typeface="Raleway ExtraLight" panose="020B0303030101060003" pitchFamily="34" charset="0"/>
              </a:rPr>
              <a:t>Random Forest Classification</a:t>
            </a:r>
          </a:p>
          <a:p>
            <a:r>
              <a:rPr lang="en-US" sz="2000" dirty="0">
                <a:solidFill>
                  <a:srgbClr val="000000"/>
                </a:solidFill>
                <a:latin typeface="Raleway ExtraLight" panose="020B0303030101060003" pitchFamily="34" charset="0"/>
              </a:rPr>
              <a:t>Decision Tree Classification</a:t>
            </a:r>
          </a:p>
          <a:p>
            <a:r>
              <a:rPr lang="en-US" sz="2000" dirty="0">
                <a:solidFill>
                  <a:srgbClr val="000000"/>
                </a:solidFill>
                <a:latin typeface="Raleway ExtraLight" panose="020B0303030101060003" pitchFamily="34" charset="0"/>
              </a:rPr>
              <a:t>Naïve Bayes’ Classification</a:t>
            </a:r>
          </a:p>
          <a:p>
            <a:r>
              <a:rPr lang="en-US" sz="2000" dirty="0">
                <a:solidFill>
                  <a:srgbClr val="000000"/>
                </a:solidFill>
                <a:latin typeface="Raleway ExtraLight" panose="020B0303030101060003" pitchFamily="34" charset="0"/>
              </a:rPr>
              <a:t>Logistic Regression Classification</a:t>
            </a:r>
            <a:endParaRPr lang="en-IN" sz="2000" dirty="0">
              <a:solidFill>
                <a:srgbClr val="000000"/>
              </a:solidFill>
              <a:latin typeface="Raleway ExtraLight" panose="020B0303030101060003" pitchFamily="34" charset="0"/>
            </a:endParaRPr>
          </a:p>
        </p:txBody>
      </p:sp>
    </p:spTree>
    <p:extLst>
      <p:ext uri="{BB962C8B-B14F-4D97-AF65-F5344CB8AC3E}">
        <p14:creationId xmlns:p14="http://schemas.microsoft.com/office/powerpoint/2010/main" val="279097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B1B22-1B40-4294-9A48-178F5318A4E3}"/>
              </a:ext>
            </a:extLst>
          </p:cNvPr>
          <p:cNvSpPr>
            <a:spLocks noGrp="1"/>
          </p:cNvSpPr>
          <p:nvPr>
            <p:ph sz="half" idx="1"/>
          </p:nvPr>
        </p:nvSpPr>
        <p:spPr>
          <a:xfrm>
            <a:off x="495300" y="314325"/>
            <a:ext cx="5524500" cy="5862638"/>
          </a:xfrm>
        </p:spPr>
        <p:txBody>
          <a:bodyPr/>
          <a:lstStyle/>
          <a:p>
            <a:pPr marL="0" indent="0" algn="ctr">
              <a:buNone/>
            </a:pPr>
            <a:r>
              <a:rPr lang="en-US" dirty="0"/>
              <a:t>MULTIPLE LINEAR REGRESSION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E364245B-7BB5-4D7B-9D13-0DC55A25C60A}"/>
              </a:ext>
            </a:extLst>
          </p:cNvPr>
          <p:cNvSpPr>
            <a:spLocks noGrp="1"/>
          </p:cNvSpPr>
          <p:nvPr>
            <p:ph sz="half" idx="2"/>
          </p:nvPr>
        </p:nvSpPr>
        <p:spPr>
          <a:xfrm>
            <a:off x="6172200" y="314325"/>
            <a:ext cx="5181600" cy="5862638"/>
          </a:xfrm>
        </p:spPr>
        <p:txBody>
          <a:bodyPr/>
          <a:lstStyle/>
          <a:p>
            <a:pPr marL="0" indent="0" algn="ctr">
              <a:buNone/>
            </a:pPr>
            <a:r>
              <a:rPr lang="en-US" dirty="0"/>
              <a:t>RANDOM FOREST REGRESSION</a:t>
            </a:r>
            <a:endParaRPr lang="en-IN" dirty="0"/>
          </a:p>
        </p:txBody>
      </p:sp>
      <p:pic>
        <p:nvPicPr>
          <p:cNvPr id="5" name="Picture 4">
            <a:extLst>
              <a:ext uri="{FF2B5EF4-FFF2-40B4-BE49-F238E27FC236}">
                <a16:creationId xmlns:a16="http://schemas.microsoft.com/office/drawing/2014/main" id="{830AD183-0A68-4FE6-8339-2CB597BFC735}"/>
              </a:ext>
            </a:extLst>
          </p:cNvPr>
          <p:cNvPicPr>
            <a:picLocks noChangeAspect="1"/>
          </p:cNvPicPr>
          <p:nvPr/>
        </p:nvPicPr>
        <p:blipFill>
          <a:blip r:embed="rId2"/>
          <a:stretch>
            <a:fillRect/>
          </a:stretch>
        </p:blipFill>
        <p:spPr>
          <a:xfrm>
            <a:off x="696677" y="998670"/>
            <a:ext cx="5121745" cy="1569416"/>
          </a:xfrm>
          <a:prstGeom prst="rect">
            <a:avLst/>
          </a:prstGeom>
        </p:spPr>
      </p:pic>
      <p:pic>
        <p:nvPicPr>
          <p:cNvPr id="8" name="Picture 7" descr="Random Forest Regressor&#10;Description automatically generated">
            <a:extLst>
              <a:ext uri="{FF2B5EF4-FFF2-40B4-BE49-F238E27FC236}">
                <a16:creationId xmlns:a16="http://schemas.microsoft.com/office/drawing/2014/main" id="{0E99ABB5-F782-4A38-A7BA-9D1D778506D8}"/>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287" y="998670"/>
            <a:ext cx="5463577" cy="1348604"/>
          </a:xfrm>
          <a:prstGeom prst="rect">
            <a:avLst/>
          </a:prstGeom>
        </p:spPr>
      </p:pic>
      <p:pic>
        <p:nvPicPr>
          <p:cNvPr id="11" name="Picture 10">
            <a:extLst>
              <a:ext uri="{FF2B5EF4-FFF2-40B4-BE49-F238E27FC236}">
                <a16:creationId xmlns:a16="http://schemas.microsoft.com/office/drawing/2014/main" id="{546E1B9F-D67C-4136-A85A-2908E8D68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00" y="2801931"/>
            <a:ext cx="5197290" cy="3741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BEF1CDB3-DF51-4BFF-83D3-FCF3F8CF3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6430" y="2639855"/>
            <a:ext cx="5197290" cy="3741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798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B1B22-1B40-4294-9A48-178F5318A4E3}"/>
              </a:ext>
            </a:extLst>
          </p:cNvPr>
          <p:cNvSpPr>
            <a:spLocks noGrp="1"/>
          </p:cNvSpPr>
          <p:nvPr>
            <p:ph sz="half" idx="1"/>
          </p:nvPr>
        </p:nvSpPr>
        <p:spPr>
          <a:xfrm>
            <a:off x="495300" y="314325"/>
            <a:ext cx="5524500" cy="5862638"/>
          </a:xfrm>
        </p:spPr>
        <p:txBody>
          <a:bodyPr/>
          <a:lstStyle/>
          <a:p>
            <a:pPr marL="0" indent="0" algn="ctr">
              <a:buNone/>
            </a:pPr>
            <a:r>
              <a:rPr lang="en-US" dirty="0"/>
              <a:t>RANDOM FOREST CLASSIFICATION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E364245B-7BB5-4D7B-9D13-0DC55A25C60A}"/>
              </a:ext>
            </a:extLst>
          </p:cNvPr>
          <p:cNvSpPr>
            <a:spLocks noGrp="1"/>
          </p:cNvSpPr>
          <p:nvPr>
            <p:ph sz="half" idx="2"/>
          </p:nvPr>
        </p:nvSpPr>
        <p:spPr>
          <a:xfrm>
            <a:off x="6737808" y="314325"/>
            <a:ext cx="5181600" cy="5862638"/>
          </a:xfrm>
        </p:spPr>
        <p:txBody>
          <a:bodyPr/>
          <a:lstStyle/>
          <a:p>
            <a:pPr marL="0" indent="0" algn="ctr">
              <a:buNone/>
            </a:pPr>
            <a:r>
              <a:rPr lang="en-US" dirty="0"/>
              <a:t>DECISION TREE CLASSIFICATION</a:t>
            </a:r>
            <a:endParaRPr lang="en-IN" dirty="0"/>
          </a:p>
        </p:txBody>
      </p:sp>
      <p:pic>
        <p:nvPicPr>
          <p:cNvPr id="6" name="Picture 5" descr="Text&#10;&#10;Description automatically generated">
            <a:extLst>
              <a:ext uri="{FF2B5EF4-FFF2-40B4-BE49-F238E27FC236}">
                <a16:creationId xmlns:a16="http://schemas.microsoft.com/office/drawing/2014/main" id="{86312FBF-40D3-4DB0-82B2-FD8631253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45" y="998670"/>
            <a:ext cx="5665087" cy="694570"/>
          </a:xfrm>
          <a:prstGeom prst="rect">
            <a:avLst/>
          </a:prstGeom>
        </p:spPr>
      </p:pic>
      <p:pic>
        <p:nvPicPr>
          <p:cNvPr id="7" name="Picture 6">
            <a:extLst>
              <a:ext uri="{FF2B5EF4-FFF2-40B4-BE49-F238E27FC236}">
                <a16:creationId xmlns:a16="http://schemas.microsoft.com/office/drawing/2014/main" id="{2AB67D2F-8F92-4DCF-B86B-336909A067C2}"/>
              </a:ext>
            </a:extLst>
          </p:cNvPr>
          <p:cNvPicPr/>
          <p:nvPr/>
        </p:nvPicPr>
        <p:blipFill>
          <a:blip r:embed="rId3">
            <a:extLst>
              <a:ext uri="{28A0092B-C50C-407E-A947-70E740481C1C}">
                <a14:useLocalDpi xmlns:a14="http://schemas.microsoft.com/office/drawing/2010/main" val="0"/>
              </a:ext>
            </a:extLst>
          </a:blip>
          <a:stretch>
            <a:fillRect/>
          </a:stretch>
        </p:blipFill>
        <p:spPr>
          <a:xfrm>
            <a:off x="6657613" y="998670"/>
            <a:ext cx="5181600" cy="1904786"/>
          </a:xfrm>
          <a:prstGeom prst="rect">
            <a:avLst/>
          </a:prstGeom>
        </p:spPr>
      </p:pic>
      <p:pic>
        <p:nvPicPr>
          <p:cNvPr id="8" name="Picture 7">
            <a:extLst>
              <a:ext uri="{FF2B5EF4-FFF2-40B4-BE49-F238E27FC236}">
                <a16:creationId xmlns:a16="http://schemas.microsoft.com/office/drawing/2014/main" id="{B43F4979-D8EC-42F1-AB07-9777EEF76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503" y="2287482"/>
            <a:ext cx="5273497" cy="37493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C2B523A1-94C0-4D77-9E80-3943CAB54A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8199" y="3245644"/>
            <a:ext cx="4000427" cy="28401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401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1B1B22-1B40-4294-9A48-178F5318A4E3}"/>
              </a:ext>
            </a:extLst>
          </p:cNvPr>
          <p:cNvSpPr>
            <a:spLocks noGrp="1"/>
          </p:cNvSpPr>
          <p:nvPr>
            <p:ph sz="half" idx="1"/>
          </p:nvPr>
        </p:nvSpPr>
        <p:spPr>
          <a:xfrm>
            <a:off x="495300" y="314325"/>
            <a:ext cx="5524500" cy="5862638"/>
          </a:xfrm>
        </p:spPr>
        <p:txBody>
          <a:bodyPr/>
          <a:lstStyle/>
          <a:p>
            <a:pPr marL="0" indent="0" algn="ctr">
              <a:buNone/>
            </a:pPr>
            <a:r>
              <a:rPr lang="en-US" dirty="0"/>
              <a:t>NAÏVE BAYES’ CLASSIFICATION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E364245B-7BB5-4D7B-9D13-0DC55A25C60A}"/>
              </a:ext>
            </a:extLst>
          </p:cNvPr>
          <p:cNvSpPr>
            <a:spLocks noGrp="1"/>
          </p:cNvSpPr>
          <p:nvPr>
            <p:ph sz="half" idx="2"/>
          </p:nvPr>
        </p:nvSpPr>
        <p:spPr>
          <a:xfrm>
            <a:off x="6737808" y="314325"/>
            <a:ext cx="5181600" cy="5862638"/>
          </a:xfrm>
        </p:spPr>
        <p:txBody>
          <a:bodyPr/>
          <a:lstStyle/>
          <a:p>
            <a:pPr marL="0" indent="0" algn="ctr">
              <a:buNone/>
            </a:pPr>
            <a:r>
              <a:rPr lang="en-US" dirty="0"/>
              <a:t>LOGISTIC REGRESSION CLASSIFICATION</a:t>
            </a:r>
            <a:endParaRPr lang="en-IN" dirty="0"/>
          </a:p>
        </p:txBody>
      </p:sp>
      <p:pic>
        <p:nvPicPr>
          <p:cNvPr id="8" name="Picture 7">
            <a:extLst>
              <a:ext uri="{FF2B5EF4-FFF2-40B4-BE49-F238E27FC236}">
                <a16:creationId xmlns:a16="http://schemas.microsoft.com/office/drawing/2014/main" id="{EE30E610-9A6A-48EF-B1BD-E7C8C7E9A2D3}"/>
              </a:ext>
            </a:extLst>
          </p:cNvPr>
          <p:cNvPicPr/>
          <p:nvPr/>
        </p:nvPicPr>
        <p:blipFill>
          <a:blip r:embed="rId2">
            <a:extLst>
              <a:ext uri="{28A0092B-C50C-407E-A947-70E740481C1C}">
                <a14:useLocalDpi xmlns:a14="http://schemas.microsoft.com/office/drawing/2010/main" val="0"/>
              </a:ext>
            </a:extLst>
          </a:blip>
          <a:stretch>
            <a:fillRect/>
          </a:stretch>
        </p:blipFill>
        <p:spPr>
          <a:xfrm>
            <a:off x="556010" y="998670"/>
            <a:ext cx="5539990" cy="2115990"/>
          </a:xfrm>
          <a:prstGeom prst="rect">
            <a:avLst/>
          </a:prstGeom>
        </p:spPr>
      </p:pic>
      <p:pic>
        <p:nvPicPr>
          <p:cNvPr id="9" name="Picture 8">
            <a:extLst>
              <a:ext uri="{FF2B5EF4-FFF2-40B4-BE49-F238E27FC236}">
                <a16:creationId xmlns:a16="http://schemas.microsoft.com/office/drawing/2014/main" id="{1C0BE72A-C836-44AC-941D-0F80801F37FE}"/>
              </a:ext>
            </a:extLst>
          </p:cNvPr>
          <p:cNvPicPr/>
          <p:nvPr/>
        </p:nvPicPr>
        <p:blipFill>
          <a:blip r:embed="rId3">
            <a:extLst>
              <a:ext uri="{28A0092B-C50C-407E-A947-70E740481C1C}">
                <a14:useLocalDpi xmlns:a14="http://schemas.microsoft.com/office/drawing/2010/main" val="0"/>
              </a:ext>
            </a:extLst>
          </a:blip>
          <a:stretch>
            <a:fillRect/>
          </a:stretch>
        </p:blipFill>
        <p:spPr>
          <a:xfrm>
            <a:off x="6936076" y="1325578"/>
            <a:ext cx="4983332" cy="2410362"/>
          </a:xfrm>
          <a:prstGeom prst="rect">
            <a:avLst/>
          </a:prstGeom>
        </p:spPr>
      </p:pic>
      <p:pic>
        <p:nvPicPr>
          <p:cNvPr id="6" name="Picture 5">
            <a:extLst>
              <a:ext uri="{FF2B5EF4-FFF2-40B4-BE49-F238E27FC236}">
                <a16:creationId xmlns:a16="http://schemas.microsoft.com/office/drawing/2014/main" id="{44DB2738-15E0-4006-BAE9-147A6EF59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209" y="3291709"/>
            <a:ext cx="4633592" cy="3282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F05CD5C-F115-4846-9AA8-AE4D462F48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8799" y="3902169"/>
            <a:ext cx="3659617" cy="2551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112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C6F356-0956-42A0-A7A5-DB547C04E951}"/>
              </a:ext>
            </a:extLst>
          </p:cNvPr>
          <p:cNvSpPr>
            <a:spLocks noGrp="1"/>
          </p:cNvSpPr>
          <p:nvPr>
            <p:ph type="title"/>
          </p:nvPr>
        </p:nvSpPr>
        <p:spPr>
          <a:xfrm>
            <a:off x="808638" y="386930"/>
            <a:ext cx="9236700" cy="1188950"/>
          </a:xfrm>
        </p:spPr>
        <p:txBody>
          <a:bodyPr anchor="b">
            <a:normAutofit/>
          </a:bodyPr>
          <a:lstStyle/>
          <a:p>
            <a:r>
              <a:rPr lang="en-US" sz="4600" dirty="0">
                <a:latin typeface="Copperplate Gothic Bold" panose="020E0705020206020404" pitchFamily="34" charset="0"/>
              </a:rPr>
              <a:t>RESULT SUMMARIZATION </a:t>
            </a:r>
            <a:endParaRPr lang="en-IN" sz="4600" dirty="0">
              <a:latin typeface="Copperplate Gothic Bold" panose="020E0705020206020404" pitchFamily="34" charset="0"/>
            </a:endParaRPr>
          </a:p>
        </p:txBody>
      </p:sp>
      <p:grpSp>
        <p:nvGrpSpPr>
          <p:cNvPr id="23" name="Group 2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2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6">
            <a:extLst>
              <a:ext uri="{FF2B5EF4-FFF2-40B4-BE49-F238E27FC236}">
                <a16:creationId xmlns:a16="http://schemas.microsoft.com/office/drawing/2014/main" id="{8BDBC7C0-2140-4D23-84B5-216900CC6DEC}"/>
              </a:ext>
            </a:extLst>
          </p:cNvPr>
          <p:cNvGraphicFramePr>
            <a:graphicFrameLocks noGrp="1"/>
          </p:cNvGraphicFramePr>
          <p:nvPr>
            <p:ph idx="1"/>
          </p:nvPr>
        </p:nvGraphicFramePr>
        <p:xfrm>
          <a:off x="1417256" y="2598710"/>
          <a:ext cx="8855491" cy="3438147"/>
        </p:xfrm>
        <a:graphic>
          <a:graphicData uri="http://schemas.openxmlformats.org/drawingml/2006/table">
            <a:tbl>
              <a:tblPr firstRow="1" firstCol="1" bandRow="1"/>
              <a:tblGrid>
                <a:gridCol w="845876">
                  <a:extLst>
                    <a:ext uri="{9D8B030D-6E8A-4147-A177-3AD203B41FA5}">
                      <a16:colId xmlns:a16="http://schemas.microsoft.com/office/drawing/2014/main" val="1695764309"/>
                    </a:ext>
                  </a:extLst>
                </a:gridCol>
                <a:gridCol w="2993087">
                  <a:extLst>
                    <a:ext uri="{9D8B030D-6E8A-4147-A177-3AD203B41FA5}">
                      <a16:colId xmlns:a16="http://schemas.microsoft.com/office/drawing/2014/main" val="3145458500"/>
                    </a:ext>
                  </a:extLst>
                </a:gridCol>
                <a:gridCol w="919154">
                  <a:extLst>
                    <a:ext uri="{9D8B030D-6E8A-4147-A177-3AD203B41FA5}">
                      <a16:colId xmlns:a16="http://schemas.microsoft.com/office/drawing/2014/main" val="444483717"/>
                    </a:ext>
                  </a:extLst>
                </a:gridCol>
                <a:gridCol w="1078228">
                  <a:extLst>
                    <a:ext uri="{9D8B030D-6E8A-4147-A177-3AD203B41FA5}">
                      <a16:colId xmlns:a16="http://schemas.microsoft.com/office/drawing/2014/main" val="1020943315"/>
                    </a:ext>
                  </a:extLst>
                </a:gridCol>
                <a:gridCol w="1038594">
                  <a:extLst>
                    <a:ext uri="{9D8B030D-6E8A-4147-A177-3AD203B41FA5}">
                      <a16:colId xmlns:a16="http://schemas.microsoft.com/office/drawing/2014/main" val="665814719"/>
                    </a:ext>
                  </a:extLst>
                </a:gridCol>
                <a:gridCol w="990276">
                  <a:extLst>
                    <a:ext uri="{9D8B030D-6E8A-4147-A177-3AD203B41FA5}">
                      <a16:colId xmlns:a16="http://schemas.microsoft.com/office/drawing/2014/main" val="554540816"/>
                    </a:ext>
                  </a:extLst>
                </a:gridCol>
                <a:gridCol w="990276">
                  <a:extLst>
                    <a:ext uri="{9D8B030D-6E8A-4147-A177-3AD203B41FA5}">
                      <a16:colId xmlns:a16="http://schemas.microsoft.com/office/drawing/2014/main" val="444460446"/>
                    </a:ext>
                  </a:extLst>
                </a:gridCol>
              </a:tblGrid>
              <a:tr h="822879">
                <a:tc>
                  <a:txBody>
                    <a:bodyPr/>
                    <a:lstStyle/>
                    <a:p>
                      <a:pPr algn="ctr" fontAlgn="t">
                        <a:lnSpc>
                          <a:spcPct val="150000"/>
                        </a:lnSpc>
                        <a:spcBef>
                          <a:spcPts val="0"/>
                        </a:spcBef>
                        <a:spcAft>
                          <a:spcPts val="800"/>
                        </a:spcAft>
                      </a:pPr>
                      <a:r>
                        <a:rPr lang="en-IN" sz="1700" b="1" i="0" u="none" strike="noStrike">
                          <a:effectLst/>
                          <a:latin typeface="Times New Roman" panose="02020603050405020304" pitchFamily="18" charset="0"/>
                          <a:ea typeface="Calibri" panose="020F0502020204030204" pitchFamily="34" charset="0"/>
                          <a:cs typeface="Times New Roman" panose="02020603050405020304" pitchFamily="18" charset="0"/>
                        </a:rPr>
                        <a:t>S No.</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1" i="0" u="none" strike="noStrike">
                          <a:effectLst/>
                          <a:latin typeface="Times New Roman" panose="02020603050405020304" pitchFamily="18" charset="0"/>
                          <a:ea typeface="Calibri" panose="020F0502020204030204" pitchFamily="34" charset="0"/>
                          <a:cs typeface="Times New Roman" panose="02020603050405020304" pitchFamily="18" charset="0"/>
                        </a:rPr>
                        <a:t>Name of the model</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1" i="0" u="none" strike="noStrike">
                          <a:effectLst/>
                          <a:latin typeface="Times New Roman" panose="02020603050405020304" pitchFamily="18" charset="0"/>
                          <a:ea typeface="Calibri" panose="020F0502020204030204" pitchFamily="34" charset="0"/>
                          <a:cs typeface="Times New Roman" panose="02020603050405020304" pitchFamily="18" charset="0"/>
                        </a:rPr>
                        <a:t>MAE</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1" i="0" u="none" strike="noStrike">
                          <a:effectLst/>
                          <a:latin typeface="Times New Roman" panose="02020603050405020304" pitchFamily="18" charset="0"/>
                          <a:ea typeface="Calibri" panose="020F0502020204030204" pitchFamily="34" charset="0"/>
                          <a:cs typeface="Times New Roman" panose="02020603050405020304" pitchFamily="18" charset="0"/>
                        </a:rPr>
                        <a:t>MSE</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1" i="0" u="none" strike="noStrike">
                          <a:effectLst/>
                          <a:latin typeface="Times New Roman" panose="02020603050405020304" pitchFamily="18" charset="0"/>
                          <a:ea typeface="Calibri" panose="020F0502020204030204" pitchFamily="34" charset="0"/>
                          <a:cs typeface="Times New Roman" panose="02020603050405020304" pitchFamily="18" charset="0"/>
                        </a:rPr>
                        <a:t>RMSE</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1" i="0" u="none" strike="noStrike">
                          <a:effectLst/>
                          <a:latin typeface="Times New Roman" panose="02020603050405020304" pitchFamily="18" charset="0"/>
                          <a:ea typeface="Calibri" panose="020F0502020204030204" pitchFamily="34" charset="0"/>
                          <a:cs typeface="Times New Roman" panose="02020603050405020304" pitchFamily="18" charset="0"/>
                        </a:rPr>
                        <a:t>Train Score</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1" i="0" u="none" strike="noStrike">
                          <a:effectLst/>
                          <a:latin typeface="Times New Roman" panose="02020603050405020304" pitchFamily="18" charset="0"/>
                          <a:ea typeface="Calibri" panose="020F0502020204030204" pitchFamily="34" charset="0"/>
                          <a:cs typeface="Times New Roman" panose="02020603050405020304" pitchFamily="18" charset="0"/>
                        </a:rPr>
                        <a:t>Test Score</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555041"/>
                  </a:ext>
                </a:extLst>
              </a:tr>
              <a:tr h="435878">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Multiple Linear Regression</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0.39</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0.30</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0.55</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0.79</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0.51</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5908893"/>
                  </a:ext>
                </a:extLst>
              </a:tr>
              <a:tr h="435878">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2.</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Random Forest Regression</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0.16</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0.046</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0.21</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0.93</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7406842"/>
                  </a:ext>
                </a:extLst>
              </a:tr>
              <a:tr h="435878">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3.</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Random Forest Classification</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0.18</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0.18</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0.42</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1.0</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0.81</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808776"/>
                  </a:ext>
                </a:extLst>
              </a:tr>
              <a:tr h="435878">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4.</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0.18</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0.18</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0.42</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0.81</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112718"/>
                  </a:ext>
                </a:extLst>
              </a:tr>
              <a:tr h="435878">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5.</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Decision Tree Classification</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0.27</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0.27</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0.52</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1.0</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0.73</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4222325"/>
                  </a:ext>
                </a:extLst>
              </a:tr>
              <a:tr h="435878">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6.</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Naïve Bayes’ Classification</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0.28</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0.27</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0.50</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0.92</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50000"/>
                        </a:lnSpc>
                        <a:spcBef>
                          <a:spcPts val="0"/>
                        </a:spcBef>
                        <a:spcAft>
                          <a:spcPts val="800"/>
                        </a:spcAft>
                      </a:pPr>
                      <a:r>
                        <a:rPr lang="en-IN" sz="1700" b="0" i="0" u="none" strike="noStrike">
                          <a:effectLst/>
                          <a:latin typeface="Times New Roman" panose="02020603050405020304" pitchFamily="18" charset="0"/>
                          <a:ea typeface="Calibri" panose="020F0502020204030204" pitchFamily="34" charset="0"/>
                          <a:cs typeface="Times New Roman" panose="02020603050405020304" pitchFamily="18" charset="0"/>
                        </a:rPr>
                        <a:t>0.72</a:t>
                      </a:r>
                      <a:endParaRPr lang="en-IN" sz="3100" b="0" i="0" u="none" strike="noStrike">
                        <a:effectLst/>
                        <a:latin typeface="Arial" panose="020B0604020202020204" pitchFamily="34" charset="0"/>
                      </a:endParaRPr>
                    </a:p>
                  </a:txBody>
                  <a:tcPr marL="117269" marR="117269" marT="1628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6169607"/>
                  </a:ext>
                </a:extLst>
              </a:tr>
            </a:tbl>
          </a:graphicData>
        </a:graphic>
      </p:graphicFrame>
    </p:spTree>
    <p:extLst>
      <p:ext uri="{BB962C8B-B14F-4D97-AF65-F5344CB8AC3E}">
        <p14:creationId xmlns:p14="http://schemas.microsoft.com/office/powerpoint/2010/main" val="238306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B9E1C0-1305-4665-88D7-EE689C3427E5}"/>
              </a:ext>
            </a:extLst>
          </p:cNvPr>
          <p:cNvSpPr>
            <a:spLocks noGrp="1"/>
          </p:cNvSpPr>
          <p:nvPr>
            <p:ph type="title"/>
          </p:nvPr>
        </p:nvSpPr>
        <p:spPr>
          <a:xfrm>
            <a:off x="645064" y="525982"/>
            <a:ext cx="4464264" cy="1200361"/>
          </a:xfrm>
        </p:spPr>
        <p:txBody>
          <a:bodyPr anchor="b">
            <a:normAutofit/>
          </a:bodyPr>
          <a:lstStyle/>
          <a:p>
            <a:r>
              <a:rPr lang="en-US" sz="2500" b="1" dirty="0">
                <a:latin typeface="Copperplate Gothic Bold" panose="020E0705020206020404" pitchFamily="34" charset="0"/>
              </a:rPr>
              <a:t>ROAD MAP TO PHASE 3: </a:t>
            </a:r>
            <a:r>
              <a:rPr lang="en-US" sz="2500" dirty="0">
                <a:latin typeface="Copperplate Gothic Bold" panose="020E0705020206020404" pitchFamily="34" charset="0"/>
              </a:rPr>
              <a:t>ARTIFICIAL NEURAL NETWORK</a:t>
            </a:r>
            <a:endParaRPr lang="en-IN" sz="2500" dirty="0">
              <a:latin typeface="Copperplate Gothic Bold" panose="020E0705020206020404" pitchFamily="34" charset="0"/>
            </a:endParaRP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19DFAD9-2645-4D9C-AC91-54F36AACEE63}"/>
              </a:ext>
            </a:extLst>
          </p:cNvPr>
          <p:cNvSpPr>
            <a:spLocks noGrp="1"/>
          </p:cNvSpPr>
          <p:nvPr>
            <p:ph idx="1"/>
          </p:nvPr>
        </p:nvSpPr>
        <p:spPr>
          <a:xfrm>
            <a:off x="645066" y="2031101"/>
            <a:ext cx="4282984" cy="3511943"/>
          </a:xfrm>
        </p:spPr>
        <p:txBody>
          <a:bodyPr anchor="ctr">
            <a:normAutofit/>
          </a:bodyPr>
          <a:lstStyle/>
          <a:p>
            <a:pPr marL="0" indent="0" algn="just">
              <a:buNone/>
            </a:pPr>
            <a:r>
              <a:rPr lang="en-US" sz="2000" dirty="0">
                <a:latin typeface="Aileron" panose="00000500000000000000" pitchFamily="50" charset="0"/>
              </a:rPr>
              <a:t>An Artificial Neural Network (ANN) is the component of artificial intelligence that is meant to simulate the functioning of a human brain. Neurons which are the processing units make up ANN’s and they consist of inputs and outputs. </a:t>
            </a:r>
            <a:endParaRPr lang="en-IN" sz="2000" dirty="0">
              <a:latin typeface="Aileron" panose="00000500000000000000" pitchFamily="50" charset="0"/>
            </a:endParaRPr>
          </a:p>
        </p:txBody>
      </p:sp>
      <p:sp>
        <p:nvSpPr>
          <p:cNvPr id="7"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140A88E-281F-4BFB-AFBF-22953A13DFC4}"/>
              </a:ext>
            </a:extLst>
          </p:cNvPr>
          <p:cNvPicPr>
            <a:picLocks noChangeAspect="1"/>
          </p:cNvPicPr>
          <p:nvPr/>
        </p:nvPicPr>
        <p:blipFill>
          <a:blip r:embed="rId2"/>
          <a:stretch>
            <a:fillRect/>
          </a:stretch>
        </p:blipFill>
        <p:spPr>
          <a:xfrm>
            <a:off x="5987738" y="1997016"/>
            <a:ext cx="5628018" cy="2631098"/>
          </a:xfrm>
          <a:prstGeom prst="rect">
            <a:avLst/>
          </a:prstGeom>
        </p:spPr>
      </p:pic>
    </p:spTree>
    <p:extLst>
      <p:ext uri="{BB962C8B-B14F-4D97-AF65-F5344CB8AC3E}">
        <p14:creationId xmlns:p14="http://schemas.microsoft.com/office/powerpoint/2010/main" val="3824466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0822E-3C4E-4075-9B44-AD0A29EF7463}"/>
              </a:ext>
            </a:extLst>
          </p:cNvPr>
          <p:cNvSpPr>
            <a:spLocks noGrp="1"/>
          </p:cNvSpPr>
          <p:nvPr>
            <p:ph type="title"/>
          </p:nvPr>
        </p:nvSpPr>
        <p:spPr>
          <a:xfrm>
            <a:off x="3185041" y="2311405"/>
            <a:ext cx="5782716" cy="2150719"/>
          </a:xfrm>
          <a:noFill/>
        </p:spPr>
        <p:txBody>
          <a:bodyPr vert="horz" lIns="91440" tIns="45720" rIns="91440" bIns="45720" rtlCol="0" anchor="ctr">
            <a:normAutofit/>
          </a:bodyPr>
          <a:lstStyle/>
          <a:p>
            <a:pPr algn="ctr"/>
            <a:r>
              <a:rPr lang="en-US" sz="5400" b="1" kern="1200" dirty="0">
                <a:ln w="22225">
                  <a:solidFill>
                    <a:schemeClr val="accent2"/>
                  </a:solidFill>
                  <a:prstDash val="solid"/>
                </a:ln>
                <a:solidFill>
                  <a:schemeClr val="accent2">
                    <a:lumMod val="40000"/>
                    <a:lumOff val="60000"/>
                  </a:schemeClr>
                </a:solidFill>
                <a:latin typeface="+mj-lt"/>
                <a:ea typeface="+mj-ea"/>
                <a:cs typeface="+mj-cs"/>
              </a:rPr>
              <a:t>THANK YOU</a:t>
            </a:r>
            <a:endParaRPr lang="en-US" sz="4000" kern="1200" dirty="0">
              <a:solidFill>
                <a:srgbClr val="080808"/>
              </a:solidFill>
              <a:latin typeface="+mj-lt"/>
              <a:ea typeface="+mj-ea"/>
              <a:cs typeface="+mj-cs"/>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0724B3C-8FA7-45EE-858C-FE68AC782286}"/>
              </a:ext>
            </a:extLst>
          </p:cNvPr>
          <p:cNvSpPr txBox="1"/>
          <p:nvPr/>
        </p:nvSpPr>
        <p:spPr>
          <a:xfrm>
            <a:off x="7821227" y="4778314"/>
            <a:ext cx="4270159" cy="21544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TEAM MEMBERS: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UTKARSH VERMA            180178008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PRATICHI PAINULY           180178009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CHETNA GARG                 180178010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KARTIK KUMAR                180178014</a:t>
            </a: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06D1C0C-CB9D-471D-8839-352552BF5BBA}"/>
              </a:ext>
            </a:extLst>
          </p:cNvPr>
          <p:cNvSpPr/>
          <p:nvPr/>
        </p:nvSpPr>
        <p:spPr>
          <a:xfrm>
            <a:off x="7954392" y="5140171"/>
            <a:ext cx="4136994"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CC262BC7-09D5-4760-941A-6E5E8ABEA635}"/>
              </a:ext>
            </a:extLst>
          </p:cNvPr>
          <p:cNvCxnSpPr/>
          <p:nvPr/>
        </p:nvCxnSpPr>
        <p:spPr>
          <a:xfrm>
            <a:off x="8140822" y="5247601"/>
            <a:ext cx="4176000" cy="36000"/>
          </a:xfrm>
          <a:prstGeom prst="line">
            <a:avLst/>
          </a:prstGeom>
          <a:ln>
            <a:noFill/>
          </a:ln>
          <a:effectLst>
            <a:glow rad="63500">
              <a:schemeClr val="accent2">
                <a:satMod val="175000"/>
                <a:alpha val="40000"/>
              </a:schemeClr>
            </a:glow>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07678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itle 4"/>
          <p:cNvSpPr>
            <a:spLocks noGrp="1"/>
          </p:cNvSpPr>
          <p:nvPr>
            <p:ph type="title"/>
          </p:nvPr>
        </p:nvSpPr>
        <p:spPr>
          <a:xfrm>
            <a:off x="629562" y="426217"/>
            <a:ext cx="5687876" cy="1128068"/>
          </a:xfrm>
        </p:spPr>
        <p:txBody>
          <a:bodyPr vert="horz" lIns="91440" tIns="45720" rIns="91440" bIns="45720" rtlCol="0" anchor="ctr">
            <a:normAutofit fontScale="90000"/>
          </a:bodyPr>
          <a:lstStyle/>
          <a:p>
            <a:r>
              <a:rPr lang="en-US" altLang="en-US" b="1" u="sng" dirty="0">
                <a:sym typeface="+mn-ea"/>
              </a:rPr>
              <a:t>INTRODUCTION TO OUR </a:t>
            </a:r>
            <a:br>
              <a:rPr lang="en-US" altLang="en-US" b="1" u="sng" dirty="0">
                <a:sym typeface="+mn-ea"/>
              </a:rPr>
            </a:br>
            <a:r>
              <a:rPr lang="en-US" altLang="en-US" b="1" u="sng" dirty="0">
                <a:sym typeface="+mn-ea"/>
              </a:rPr>
              <a:t>PROJECT</a:t>
            </a:r>
            <a:br>
              <a:rPr lang="en-US" altLang="en-US" sz="2500" b="1" u="sng" dirty="0">
                <a:sym typeface="+mn-ea"/>
              </a:rPr>
            </a:br>
            <a:endParaRPr lang="en-US" sz="2500" dirty="0"/>
          </a:p>
        </p:txBody>
      </p:sp>
      <p:grpSp>
        <p:nvGrpSpPr>
          <p:cNvPr id="46" name="Group 4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7" name="Rectangle 4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sz="half" idx="1"/>
          </p:nvPr>
        </p:nvSpPr>
        <p:spPr>
          <a:xfrm>
            <a:off x="629562" y="1558345"/>
            <a:ext cx="4559425" cy="4659575"/>
          </a:xfrm>
        </p:spPr>
        <p:txBody>
          <a:bodyPr vert="horz" lIns="91440" tIns="45720" rIns="91440" bIns="45720" rtlCol="0" anchor="ctr">
            <a:normAutofit/>
          </a:bodyPr>
          <a:lstStyle/>
          <a:p>
            <a:pPr marL="0" indent="0">
              <a:buNone/>
            </a:pPr>
            <a:r>
              <a:rPr lang="en-US" sz="2000" b="1" dirty="0">
                <a:latin typeface="Raleway" panose="020B0803030101060003" pitchFamily="34" charset="0"/>
                <a:sym typeface="+mn-ea"/>
              </a:rPr>
              <a:t>Prediction of students’ CGPA using Machine Learning </a:t>
            </a:r>
            <a:endParaRPr lang="en-US" altLang="en-US" sz="2000" b="1" dirty="0">
              <a:latin typeface="Raleway" panose="020B0803030101060003" pitchFamily="34" charset="0"/>
              <a:sym typeface="+mn-ea"/>
            </a:endParaRPr>
          </a:p>
          <a:p>
            <a:pPr marL="0" indent="0">
              <a:buNone/>
            </a:pPr>
            <a:endParaRPr lang="en-US" altLang="en-US" sz="1700" dirty="0">
              <a:latin typeface="Raleway ExtraLight" panose="020B0303030101060003" pitchFamily="34" charset="0"/>
              <a:sym typeface="+mn-ea"/>
            </a:endParaRPr>
          </a:p>
          <a:p>
            <a:pPr marL="0" indent="0" algn="just">
              <a:lnSpc>
                <a:spcPct val="100000"/>
              </a:lnSpc>
              <a:buNone/>
            </a:pPr>
            <a:r>
              <a:rPr lang="en-US" altLang="en-US" sz="1700" dirty="0">
                <a:latin typeface="Raleway ExtraLight" panose="020B0303030101060003" pitchFamily="34" charset="0"/>
                <a:sym typeface="+mn-ea"/>
              </a:rPr>
              <a:t>The main objective of our project is to predict CGPA of students using Machine Learning and Deep Learning techniques with the help of some attributes present in our dataset  (Quiz marks, attendance, IQ Score etc.).</a:t>
            </a:r>
          </a:p>
          <a:p>
            <a:pPr marL="0" indent="0">
              <a:lnSpc>
                <a:spcPct val="100000"/>
              </a:lnSpc>
              <a:buNone/>
            </a:pPr>
            <a:r>
              <a:rPr lang="en-US" altLang="en-US" sz="2400" b="1" dirty="0">
                <a:latin typeface="Raleway" panose="020B0803030101060003" pitchFamily="34" charset="0"/>
                <a:sym typeface="+mn-ea"/>
              </a:rPr>
              <a:t>APPLICATION: </a:t>
            </a:r>
          </a:p>
          <a:p>
            <a:pPr algn="just"/>
            <a:r>
              <a:rPr lang="en-US" altLang="en-US" sz="1700" dirty="0">
                <a:latin typeface="Raleway ExtraLight" panose="020B0303030101060003" pitchFamily="34" charset="0"/>
                <a:sym typeface="+mn-ea"/>
              </a:rPr>
              <a:t>To monitor the students’ academic performance</a:t>
            </a:r>
          </a:p>
          <a:p>
            <a:pPr algn="just"/>
            <a:r>
              <a:rPr lang="en-US" sz="1700" dirty="0">
                <a:latin typeface="Raleway ExtraLight" panose="020B0303030101060003" pitchFamily="34" charset="0"/>
              </a:rPr>
              <a:t>E</a:t>
            </a:r>
            <a:r>
              <a:rPr lang="en-US" sz="1700" b="0" i="0" u="none" strike="noStrike" baseline="0" dirty="0">
                <a:latin typeface="Raleway ExtraLight" panose="020B0303030101060003" pitchFamily="34" charset="0"/>
              </a:rPr>
              <a:t>arly prediction of the final CGPA help the teachers to identify the students at risk and give high confidence in their studies</a:t>
            </a:r>
            <a:endParaRPr lang="en-US" altLang="en-US" sz="1700" dirty="0">
              <a:latin typeface="Raleway ExtraLight" panose="020B0303030101060003" pitchFamily="34" charset="0"/>
              <a:sym typeface="+mn-ea"/>
            </a:endParaRPr>
          </a:p>
          <a:p>
            <a:endParaRPr lang="en-US" altLang="en-US" sz="1700" dirty="0">
              <a:sym typeface="+mn-ea"/>
            </a:endParaRPr>
          </a:p>
        </p:txBody>
      </p:sp>
      <p:sp>
        <p:nvSpPr>
          <p:cNvPr id="52" name="Rectangle 5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39" name="Picture 38" descr="A close up of a sign&#10;&#10;Description automatically generated">
            <a:extLst>
              <a:ext uri="{FF2B5EF4-FFF2-40B4-BE49-F238E27FC236}">
                <a16:creationId xmlns:a16="http://schemas.microsoft.com/office/drawing/2014/main" id="{973E7394-1468-4C8E-879F-2BBB6D3278B8}"/>
              </a:ext>
            </a:extLst>
          </p:cNvPr>
          <p:cNvPicPr>
            <a:picLocks noChangeAspect="1"/>
          </p:cNvPicPr>
          <p:nvPr/>
        </p:nvPicPr>
        <p:blipFill rotWithShape="1">
          <a:blip r:embed="rId2">
            <a:extLst>
              <a:ext uri="{28A0092B-C50C-407E-A947-70E740481C1C}">
                <a14:useLocalDpi xmlns:a14="http://schemas.microsoft.com/office/drawing/2010/main" val="0"/>
              </a:ext>
            </a:extLst>
          </a:blip>
          <a:srcRect l="5759" r="10370" b="-2"/>
          <a:stretch/>
        </p:blipFill>
        <p:spPr>
          <a:xfrm>
            <a:off x="5977788" y="799352"/>
            <a:ext cx="5425410" cy="52592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99A8B4F-0FED-46C0-9186-5A8E116D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20">
            <a:extLst>
              <a:ext uri="{FF2B5EF4-FFF2-40B4-BE49-F238E27FC236}">
                <a16:creationId xmlns:a16="http://schemas.microsoft.com/office/drawing/2014/main" id="{DA6861EE-7660-46C9-80BD-173B8F745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4">
            <a:extLst>
              <a:ext uri="{FF2B5EF4-FFF2-40B4-BE49-F238E27FC236}">
                <a16:creationId xmlns:a16="http://schemas.microsoft.com/office/drawing/2014/main" id="{C7FE98B1-ADD7-427F-A9AA-3132EA90A095}"/>
              </a:ext>
            </a:extLst>
          </p:cNvPr>
          <p:cNvSpPr>
            <a:spLocks noGrp="1"/>
          </p:cNvSpPr>
          <p:nvPr>
            <p:ph type="title"/>
          </p:nvPr>
        </p:nvSpPr>
        <p:spPr>
          <a:xfrm>
            <a:off x="737454" y="802955"/>
            <a:ext cx="6805114" cy="1259525"/>
          </a:xfrm>
        </p:spPr>
        <p:txBody>
          <a:bodyPr vert="horz" lIns="91440" tIns="45720" rIns="91440" bIns="45720" rtlCol="0" anchor="ctr">
            <a:normAutofit fontScale="90000"/>
          </a:bodyPr>
          <a:lstStyle/>
          <a:p>
            <a:r>
              <a:rPr lang="en-US" altLang="en-US" sz="4900" b="1" u="sng" dirty="0">
                <a:solidFill>
                  <a:srgbClr val="000000"/>
                </a:solidFill>
                <a:latin typeface="Franklin Gothic Book" panose="020B0503020102020204" pitchFamily="34" charset="0"/>
                <a:sym typeface="+mn-ea"/>
              </a:rPr>
              <a:t>TOOLS AND TECHNOLOGIES USED</a:t>
            </a:r>
            <a:br>
              <a:rPr lang="en-US" altLang="en-US" sz="3600" b="1" u="sng" dirty="0">
                <a:solidFill>
                  <a:srgbClr val="000000"/>
                </a:solidFill>
                <a:sym typeface="+mn-ea"/>
              </a:rPr>
            </a:br>
            <a:endParaRPr lang="en-US" sz="3600" dirty="0">
              <a:solidFill>
                <a:srgbClr val="000000"/>
              </a:solidFill>
            </a:endParaRPr>
          </a:p>
        </p:txBody>
      </p:sp>
      <p:sp>
        <p:nvSpPr>
          <p:cNvPr id="3" name="Content Placeholder 2"/>
          <p:cNvSpPr>
            <a:spLocks noGrp="1"/>
          </p:cNvSpPr>
          <p:nvPr>
            <p:ph sz="half" idx="1"/>
          </p:nvPr>
        </p:nvSpPr>
        <p:spPr>
          <a:xfrm>
            <a:off x="732277" y="1992238"/>
            <a:ext cx="5357357" cy="1832416"/>
          </a:xfrm>
        </p:spPr>
        <p:txBody>
          <a:bodyPr vert="horz" lIns="91440" tIns="45720" rIns="91440" bIns="45720" rtlCol="0" anchor="ctr">
            <a:normAutofit fontScale="92500"/>
          </a:bodyPr>
          <a:lstStyle/>
          <a:p>
            <a:pPr marL="0" indent="0">
              <a:lnSpc>
                <a:spcPct val="110000"/>
              </a:lnSpc>
              <a:buNone/>
            </a:pPr>
            <a:r>
              <a:rPr lang="en-US" altLang="en-US" sz="3200" b="1" dirty="0">
                <a:solidFill>
                  <a:srgbClr val="000000"/>
                </a:solidFill>
                <a:latin typeface="Raleway" panose="020B0803030101060003" pitchFamily="34" charset="0"/>
              </a:rPr>
              <a:t>MACHINE LEARNING :</a:t>
            </a:r>
          </a:p>
          <a:p>
            <a:pPr marL="0" indent="0" algn="just">
              <a:lnSpc>
                <a:spcPct val="110000"/>
              </a:lnSpc>
              <a:buNone/>
            </a:pPr>
            <a:r>
              <a:rPr lang="en-US" altLang="en-US" sz="2000" dirty="0">
                <a:solidFill>
                  <a:srgbClr val="000000"/>
                </a:solidFill>
                <a:latin typeface="Raleway ExtraLight" panose="020B0303030101060003" pitchFamily="34" charset="0"/>
              </a:rPr>
              <a:t>It's the study of computer algorithms that improve automatically through experience. It is seen as a subset of artificial intelligence.</a:t>
            </a:r>
          </a:p>
        </p:txBody>
      </p:sp>
      <p:sp>
        <p:nvSpPr>
          <p:cNvPr id="23" name="Oval 22">
            <a:extLst>
              <a:ext uri="{FF2B5EF4-FFF2-40B4-BE49-F238E27FC236}">
                <a16:creationId xmlns:a16="http://schemas.microsoft.com/office/drawing/2014/main" id="{38A69B74-22E3-47CC-823F-18BE7930C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36" y="2960687"/>
            <a:ext cx="2668748" cy="2668748"/>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Freeform 71">
            <a:extLst>
              <a:ext uri="{FF2B5EF4-FFF2-40B4-BE49-F238E27FC236}">
                <a16:creationId xmlns:a16="http://schemas.microsoft.com/office/drawing/2014/main" id="{1778637B-5DB8-4A75-B2E6-FC2B1BB9A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014" y="2"/>
            <a:ext cx="4034987" cy="3428147"/>
          </a:xfrm>
          <a:custGeom>
            <a:avLst/>
            <a:gdLst>
              <a:gd name="connsiteX0" fmla="*/ 350825 w 4034987"/>
              <a:gd name="connsiteY0" fmla="*/ 0 h 3428147"/>
              <a:gd name="connsiteX1" fmla="*/ 4034987 w 4034987"/>
              <a:gd name="connsiteY1" fmla="*/ 0 h 3428147"/>
              <a:gd name="connsiteX2" fmla="*/ 4034987 w 4034987"/>
              <a:gd name="connsiteY2" fmla="*/ 2505205 h 3428147"/>
              <a:gd name="connsiteX3" fmla="*/ 3951822 w 4034987"/>
              <a:gd name="connsiteY3" fmla="*/ 2616420 h 3428147"/>
              <a:gd name="connsiteX4" fmla="*/ 2230590 w 4034987"/>
              <a:gd name="connsiteY4" fmla="*/ 3428147 h 3428147"/>
              <a:gd name="connsiteX5" fmla="*/ 0 w 4034987"/>
              <a:gd name="connsiteY5" fmla="*/ 1197557 h 3428147"/>
              <a:gd name="connsiteX6" fmla="*/ 269220 w 4034987"/>
              <a:gd name="connsiteY6" fmla="*/ 134326 h 342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987" h="3428147">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Content Placeholder 13"/>
          <p:cNvPicPr>
            <a:picLocks noGrp="1" noChangeAspect="1"/>
          </p:cNvPicPr>
          <p:nvPr>
            <p:ph sz="half" idx="2"/>
          </p:nvPr>
        </p:nvPicPr>
        <p:blipFill>
          <a:blip r:embed="rId3"/>
          <a:stretch>
            <a:fillRect/>
          </a:stretch>
        </p:blipFill>
        <p:spPr>
          <a:xfrm>
            <a:off x="9147972" y="210817"/>
            <a:ext cx="2429582" cy="2429582"/>
          </a:xfrm>
          <a:prstGeom prst="rect">
            <a:avLst/>
          </a:prstGeom>
        </p:spPr>
      </p:pic>
      <p:pic>
        <p:nvPicPr>
          <p:cNvPr id="6" name="Picture 5" descr="A close up of a sign&#10;&#10;Description automatically generated">
            <a:extLst>
              <a:ext uri="{FF2B5EF4-FFF2-40B4-BE49-F238E27FC236}">
                <a16:creationId xmlns:a16="http://schemas.microsoft.com/office/drawing/2014/main" id="{BBA792F9-CBC6-489B-A628-74A2BEE54E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4000" y="3367695"/>
            <a:ext cx="1737360" cy="2014332"/>
          </a:xfrm>
          <a:prstGeom prst="rect">
            <a:avLst/>
          </a:prstGeom>
        </p:spPr>
      </p:pic>
      <p:sp>
        <p:nvSpPr>
          <p:cNvPr id="27" name="Freeform 75">
            <a:extLst>
              <a:ext uri="{FF2B5EF4-FFF2-40B4-BE49-F238E27FC236}">
                <a16:creationId xmlns:a16="http://schemas.microsoft.com/office/drawing/2014/main" id="{0035A30C-45F3-4EFB-B2E8-6E2A11843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9131" y="4258570"/>
            <a:ext cx="3132869" cy="2599430"/>
          </a:xfrm>
          <a:custGeom>
            <a:avLst/>
            <a:gdLst>
              <a:gd name="connsiteX0" fmla="*/ 1612418 w 3061881"/>
              <a:gd name="connsiteY0" fmla="*/ 0 h 2540529"/>
              <a:gd name="connsiteX1" fmla="*/ 3030226 w 3061881"/>
              <a:gd name="connsiteY1" fmla="*/ 843844 h 2540529"/>
              <a:gd name="connsiteX2" fmla="*/ 3061881 w 3061881"/>
              <a:gd name="connsiteY2" fmla="*/ 909556 h 2540529"/>
              <a:gd name="connsiteX3" fmla="*/ 3061881 w 3061881"/>
              <a:gd name="connsiteY3" fmla="*/ 2315281 h 2540529"/>
              <a:gd name="connsiteX4" fmla="*/ 3030226 w 3061881"/>
              <a:gd name="connsiteY4" fmla="*/ 2380992 h 2540529"/>
              <a:gd name="connsiteX5" fmla="*/ 2949460 w 3061881"/>
              <a:gd name="connsiteY5" fmla="*/ 2513937 h 2540529"/>
              <a:gd name="connsiteX6" fmla="*/ 2929575 w 3061881"/>
              <a:gd name="connsiteY6" fmla="*/ 2540529 h 2540529"/>
              <a:gd name="connsiteX7" fmla="*/ 295261 w 3061881"/>
              <a:gd name="connsiteY7" fmla="*/ 2540529 h 2540529"/>
              <a:gd name="connsiteX8" fmla="*/ 275376 w 3061881"/>
              <a:gd name="connsiteY8" fmla="*/ 2513937 h 2540529"/>
              <a:gd name="connsiteX9" fmla="*/ 0 w 3061881"/>
              <a:gd name="connsiteY9" fmla="*/ 1612418 h 2540529"/>
              <a:gd name="connsiteX10" fmla="*/ 1612418 w 3061881"/>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81" h="2540529">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9" name="Picture 8" descr="A close up of a sign&#10;&#10;Description automatically generated">
            <a:extLst>
              <a:ext uri="{FF2B5EF4-FFF2-40B4-BE49-F238E27FC236}">
                <a16:creationId xmlns:a16="http://schemas.microsoft.com/office/drawing/2014/main" id="{120F233C-044A-4EB1-9BCC-E6A416FE4B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1200" y="4521995"/>
            <a:ext cx="2214879" cy="2214879"/>
          </a:xfrm>
          <a:prstGeom prst="rect">
            <a:avLst/>
          </a:prstGeom>
        </p:spPr>
      </p:pic>
      <p:graphicFrame>
        <p:nvGraphicFramePr>
          <p:cNvPr id="16" name="Content Placeholder 2">
            <a:extLst>
              <a:ext uri="{FF2B5EF4-FFF2-40B4-BE49-F238E27FC236}">
                <a16:creationId xmlns:a16="http://schemas.microsoft.com/office/drawing/2014/main" id="{95BC6582-4439-4FD4-B8DC-4E36DB6E2ACA}"/>
              </a:ext>
            </a:extLst>
          </p:cNvPr>
          <p:cNvGraphicFramePr>
            <a:graphicFrameLocks/>
          </p:cNvGraphicFramePr>
          <p:nvPr>
            <p:extLst>
              <p:ext uri="{D42A27DB-BD31-4B8C-83A1-F6EECF244321}">
                <p14:modId xmlns:p14="http://schemas.microsoft.com/office/powerpoint/2010/main" val="3476510339"/>
              </p:ext>
            </p:extLst>
          </p:nvPr>
        </p:nvGraphicFramePr>
        <p:xfrm>
          <a:off x="732278" y="4089631"/>
          <a:ext cx="3665933" cy="23087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0FA311-ECB9-49E3-B004-90CF276B5E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Copperplate Gothic Bold" panose="020E0705020206020404" pitchFamily="34" charset="0"/>
              </a:rPr>
              <a:t>SUMMARY OF LITERATURE STUDY </a:t>
            </a:r>
          </a:p>
        </p:txBody>
      </p:sp>
      <p:graphicFrame>
        <p:nvGraphicFramePr>
          <p:cNvPr id="7" name="Table 6">
            <a:extLst>
              <a:ext uri="{FF2B5EF4-FFF2-40B4-BE49-F238E27FC236}">
                <a16:creationId xmlns:a16="http://schemas.microsoft.com/office/drawing/2014/main" id="{C7F9F8B9-67FC-439C-A013-0855C1ECC5E9}"/>
              </a:ext>
            </a:extLst>
          </p:cNvPr>
          <p:cNvGraphicFramePr>
            <a:graphicFrameLocks noGrp="1"/>
          </p:cNvGraphicFramePr>
          <p:nvPr/>
        </p:nvGraphicFramePr>
        <p:xfrm>
          <a:off x="609553" y="1751932"/>
          <a:ext cx="11104881" cy="4394200"/>
        </p:xfrm>
        <a:graphic>
          <a:graphicData uri="http://schemas.openxmlformats.org/drawingml/2006/table">
            <a:tbl>
              <a:tblPr firstRow="1" firstCol="1" bandRow="1">
                <a:tableStyleId>{5C22544A-7EE6-4342-B048-85BDC9FD1C3A}</a:tableStyleId>
              </a:tblPr>
              <a:tblGrid>
                <a:gridCol w="522467">
                  <a:extLst>
                    <a:ext uri="{9D8B030D-6E8A-4147-A177-3AD203B41FA5}">
                      <a16:colId xmlns:a16="http://schemas.microsoft.com/office/drawing/2014/main" val="965309648"/>
                    </a:ext>
                  </a:extLst>
                </a:gridCol>
                <a:gridCol w="2454306">
                  <a:extLst>
                    <a:ext uri="{9D8B030D-6E8A-4147-A177-3AD203B41FA5}">
                      <a16:colId xmlns:a16="http://schemas.microsoft.com/office/drawing/2014/main" val="3043746926"/>
                    </a:ext>
                  </a:extLst>
                </a:gridCol>
                <a:gridCol w="2817464">
                  <a:extLst>
                    <a:ext uri="{9D8B030D-6E8A-4147-A177-3AD203B41FA5}">
                      <a16:colId xmlns:a16="http://schemas.microsoft.com/office/drawing/2014/main" val="470909144"/>
                    </a:ext>
                  </a:extLst>
                </a:gridCol>
                <a:gridCol w="2711459">
                  <a:extLst>
                    <a:ext uri="{9D8B030D-6E8A-4147-A177-3AD203B41FA5}">
                      <a16:colId xmlns:a16="http://schemas.microsoft.com/office/drawing/2014/main" val="968230211"/>
                    </a:ext>
                  </a:extLst>
                </a:gridCol>
                <a:gridCol w="2599185">
                  <a:extLst>
                    <a:ext uri="{9D8B030D-6E8A-4147-A177-3AD203B41FA5}">
                      <a16:colId xmlns:a16="http://schemas.microsoft.com/office/drawing/2014/main" val="3481344071"/>
                    </a:ext>
                  </a:extLst>
                </a:gridCol>
              </a:tblGrid>
              <a:tr h="524052">
                <a:tc>
                  <a:txBody>
                    <a:bodyPr/>
                    <a:lstStyle/>
                    <a:p>
                      <a:pPr algn="ctr">
                        <a:lnSpc>
                          <a:spcPct val="150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200">
                          <a:effectLst/>
                        </a:rPr>
                        <a:t>AUTHORS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200">
                          <a:effectLst/>
                        </a:rPr>
                        <a:t>OBJECTIVE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200">
                          <a:effectLst/>
                        </a:rPr>
                        <a:t>ATTRIBUTES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N" sz="1200">
                          <a:effectLst/>
                        </a:rPr>
                        <a:t>CONCLUSION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215335"/>
                  </a:ext>
                </a:extLst>
              </a:tr>
              <a:tr h="1510801">
                <a:tc>
                  <a:txBody>
                    <a:bodyPr/>
                    <a:lstStyle/>
                    <a:p>
                      <a:pPr algn="just">
                        <a:lnSpc>
                          <a:spcPct val="150000"/>
                        </a:lnSpc>
                        <a:spcAft>
                          <a:spcPts val="800"/>
                        </a:spcAft>
                      </a:pP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latin typeface="Montserrat Medium" panose="00000600000000000000" pitchFamily="2" charset="0"/>
                        </a:rPr>
                        <a:t>Sandeep S. </a:t>
                      </a:r>
                      <a:r>
                        <a:rPr lang="en-US" sz="1200" dirty="0" err="1">
                          <a:effectLst/>
                          <a:latin typeface="Montserrat Medium" panose="00000600000000000000" pitchFamily="2" charset="0"/>
                        </a:rPr>
                        <a:t>Ganorkar</a:t>
                      </a:r>
                      <a:r>
                        <a:rPr lang="en-US" sz="1200" dirty="0">
                          <a:effectLst/>
                          <a:latin typeface="Montserrat Medium" panose="00000600000000000000" pitchFamily="2" charset="0"/>
                        </a:rPr>
                        <a:t>, Nandita Tiwari, Varsha </a:t>
                      </a:r>
                      <a:r>
                        <a:rPr lang="en-US" sz="1200" dirty="0" err="1">
                          <a:effectLst/>
                          <a:latin typeface="Montserrat Medium" panose="00000600000000000000" pitchFamily="2" charset="0"/>
                        </a:rPr>
                        <a:t>Namdeo</a:t>
                      </a:r>
                      <a:r>
                        <a:rPr lang="en-US" sz="1200" dirty="0">
                          <a:effectLst/>
                          <a:latin typeface="Montserrat Medium" panose="00000600000000000000" pitchFamily="2" charset="0"/>
                        </a:rPr>
                        <a:t> (2020)</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latin typeface="Montserrat Medium" panose="00000600000000000000" pitchFamily="2" charset="0"/>
                        </a:rPr>
                        <a:t>Analysis and Prediction of Student Data using Data Mining </a:t>
                      </a:r>
                      <a:r>
                        <a:rPr lang="en-IN" sz="1200" dirty="0">
                          <a:effectLst/>
                          <a:latin typeface="Montserrat Medium" panose="00000600000000000000" pitchFamily="2" charset="0"/>
                        </a:rPr>
                        <a:t>Techniques like </a:t>
                      </a:r>
                      <a:r>
                        <a:rPr lang="en-US" sz="1200" dirty="0">
                          <a:effectLst/>
                          <a:latin typeface="Montserrat Medium" panose="00000600000000000000" pitchFamily="2" charset="0"/>
                        </a:rPr>
                        <a:t>Association, Classification, Clustering Outlier Detection</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latin typeface="Montserrat Medium" panose="00000600000000000000" pitchFamily="2" charset="0"/>
                        </a:rPr>
                        <a:t>Student ID, Gender, Date of birth</a:t>
                      </a:r>
                      <a:r>
                        <a:rPr lang="en-IN" sz="1200" dirty="0">
                          <a:effectLst/>
                          <a:latin typeface="Montserrat Medium" panose="00000600000000000000" pitchFamily="2" charset="0"/>
                        </a:rPr>
                        <a:t>, </a:t>
                      </a:r>
                      <a:r>
                        <a:rPr lang="en-US" sz="1200" dirty="0">
                          <a:effectLst/>
                          <a:latin typeface="Montserrat Medium" panose="00000600000000000000" pitchFamily="2" charset="0"/>
                        </a:rPr>
                        <a:t>Place of birth, </a:t>
                      </a:r>
                      <a:r>
                        <a:rPr lang="en-US" sz="1200" dirty="0" err="1">
                          <a:effectLst/>
                          <a:latin typeface="Montserrat Medium" panose="00000600000000000000" pitchFamily="2" charset="0"/>
                        </a:rPr>
                        <a:t>Speciality</a:t>
                      </a:r>
                      <a:r>
                        <a:rPr lang="en-IN" sz="1200" dirty="0">
                          <a:effectLst/>
                          <a:latin typeface="Montserrat Medium" panose="00000600000000000000" pitchFamily="2" charset="0"/>
                        </a:rPr>
                        <a:t>, </a:t>
                      </a:r>
                      <a:r>
                        <a:rPr lang="en-US" sz="1200" dirty="0" err="1">
                          <a:effectLst/>
                          <a:latin typeface="Montserrat Medium" panose="00000600000000000000" pitchFamily="2" charset="0"/>
                        </a:rPr>
                        <a:t>Enrolment_year</a:t>
                      </a:r>
                      <a:r>
                        <a:rPr lang="en-IN" sz="1200" dirty="0">
                          <a:effectLst/>
                          <a:latin typeface="Montserrat Medium" panose="00000600000000000000" pitchFamily="2" charset="0"/>
                        </a:rPr>
                        <a:t>, </a:t>
                      </a:r>
                      <a:r>
                        <a:rPr lang="en-US" sz="1200" dirty="0" err="1">
                          <a:effectLst/>
                          <a:latin typeface="Montserrat Medium" panose="00000600000000000000" pitchFamily="2" charset="0"/>
                        </a:rPr>
                        <a:t>Graduation_yea</a:t>
                      </a:r>
                      <a:r>
                        <a:rPr lang="en-IN" sz="1200" dirty="0">
                          <a:effectLst/>
                          <a:latin typeface="Montserrat Medium" panose="00000600000000000000" pitchFamily="2" charset="0"/>
                        </a:rPr>
                        <a:t>, </a:t>
                      </a:r>
                      <a:r>
                        <a:rPr lang="en-US" sz="1200" dirty="0">
                          <a:effectLst/>
                          <a:latin typeface="Montserrat Medium" panose="00000600000000000000" pitchFamily="2" charset="0"/>
                        </a:rPr>
                        <a:t>City</a:t>
                      </a:r>
                      <a:r>
                        <a:rPr lang="en-IN" sz="1200" dirty="0">
                          <a:effectLst/>
                          <a:latin typeface="Montserrat Medium" panose="00000600000000000000" pitchFamily="2" charset="0"/>
                        </a:rPr>
                        <a:t>, </a:t>
                      </a:r>
                      <a:r>
                        <a:rPr lang="en-US" sz="1200" dirty="0">
                          <a:effectLst/>
                          <a:latin typeface="Montserrat Medium" panose="00000600000000000000" pitchFamily="2" charset="0"/>
                        </a:rPr>
                        <a:t>Location</a:t>
                      </a:r>
                      <a:r>
                        <a:rPr lang="en-IN" sz="1200" dirty="0">
                          <a:effectLst/>
                          <a:latin typeface="Montserrat Medium" panose="00000600000000000000" pitchFamily="2" charset="0"/>
                        </a:rPr>
                        <a:t>, </a:t>
                      </a:r>
                      <a:r>
                        <a:rPr lang="en-US" sz="1200" dirty="0">
                          <a:effectLst/>
                          <a:latin typeface="Montserrat Medium" panose="00000600000000000000" pitchFamily="2" charset="0"/>
                        </a:rPr>
                        <a:t>Address</a:t>
                      </a:r>
                      <a:r>
                        <a:rPr lang="en-IN" sz="1200" dirty="0">
                          <a:effectLst/>
                          <a:latin typeface="Montserrat Medium" panose="00000600000000000000" pitchFamily="2" charset="0"/>
                        </a:rPr>
                        <a:t>, </a:t>
                      </a:r>
                      <a:r>
                        <a:rPr lang="en-US" sz="1200" dirty="0">
                          <a:effectLst/>
                          <a:latin typeface="Montserrat Medium" panose="00000600000000000000" pitchFamily="2" charset="0"/>
                        </a:rPr>
                        <a:t>Telephone</a:t>
                      </a:r>
                      <a:r>
                        <a:rPr lang="en-IN" sz="1200" dirty="0">
                          <a:effectLst/>
                          <a:latin typeface="Montserrat Medium" panose="00000600000000000000" pitchFamily="2" charset="0"/>
                        </a:rPr>
                        <a:t>, </a:t>
                      </a:r>
                      <a:r>
                        <a:rPr lang="en-US" sz="1200" dirty="0">
                          <a:effectLst/>
                          <a:latin typeface="Montserrat Medium" panose="00000600000000000000" pitchFamily="2" charset="0"/>
                        </a:rPr>
                        <a:t>Matriculation</a:t>
                      </a:r>
                      <a:r>
                        <a:rPr lang="en-IN" sz="1200" dirty="0">
                          <a:effectLst/>
                          <a:latin typeface="Montserrat Medium" panose="00000600000000000000" pitchFamily="2" charset="0"/>
                        </a:rPr>
                        <a:t>, </a:t>
                      </a:r>
                      <a:r>
                        <a:rPr lang="en-US" sz="1200" dirty="0">
                          <a:effectLst/>
                          <a:latin typeface="Montserrat Medium" panose="00000600000000000000" pitchFamily="2" charset="0"/>
                        </a:rPr>
                        <a:t>Secondary, </a:t>
                      </a:r>
                      <a:r>
                        <a:rPr lang="en-US" sz="1200" dirty="0" err="1">
                          <a:effectLst/>
                          <a:latin typeface="Montserrat Medium" panose="00000600000000000000" pitchFamily="2" charset="0"/>
                        </a:rPr>
                        <a:t>school_type</a:t>
                      </a:r>
                      <a:r>
                        <a:rPr lang="en-IN" sz="1200" dirty="0">
                          <a:effectLst/>
                          <a:latin typeface="Montserrat Medium" panose="00000600000000000000" pitchFamily="2" charset="0"/>
                        </a:rPr>
                        <a:t>, </a:t>
                      </a:r>
                      <a:r>
                        <a:rPr lang="en-US" sz="1200" dirty="0" err="1">
                          <a:effectLst/>
                          <a:latin typeface="Montserrat Medium" panose="00000600000000000000" pitchFamily="2" charset="0"/>
                        </a:rPr>
                        <a:t>Matriculation_year</a:t>
                      </a:r>
                      <a:r>
                        <a:rPr lang="en-IN" sz="1200" dirty="0">
                          <a:effectLst/>
                          <a:latin typeface="Montserrat Medium" panose="00000600000000000000" pitchFamily="2" charset="0"/>
                        </a:rPr>
                        <a:t>, </a:t>
                      </a:r>
                      <a:r>
                        <a:rPr lang="en-US" sz="1200" dirty="0" err="1">
                          <a:effectLst/>
                          <a:latin typeface="Montserrat Medium" panose="00000600000000000000" pitchFamily="2" charset="0"/>
                        </a:rPr>
                        <a:t>College_GPA</a:t>
                      </a:r>
                      <a:r>
                        <a:rPr lang="en-IN" sz="1200" dirty="0">
                          <a:effectLst/>
                          <a:latin typeface="Montserrat Medium" panose="00000600000000000000" pitchFamily="2" charset="0"/>
                        </a:rPr>
                        <a:t>, </a:t>
                      </a:r>
                      <a:r>
                        <a:rPr lang="en-US" sz="1200" dirty="0">
                          <a:effectLst/>
                          <a:latin typeface="Montserrat Medium" panose="00000600000000000000" pitchFamily="2" charset="0"/>
                        </a:rPr>
                        <a:t>Grade</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Could not measure the accuracy because this paper is a review paper of data mining techniques. </a:t>
                      </a:r>
                    </a:p>
                    <a:p>
                      <a:pPr>
                        <a:lnSpc>
                          <a:spcPct val="107000"/>
                        </a:lnSpc>
                        <a:spcAft>
                          <a:spcPts val="800"/>
                        </a:spcAft>
                      </a:pPr>
                      <a:r>
                        <a:rPr lang="en-IN" sz="1200" dirty="0">
                          <a:effectLst/>
                          <a:latin typeface="Montserrat Medium" panose="00000600000000000000" pitchFamily="2" charset="0"/>
                        </a:rPr>
                        <a:t> </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484258"/>
                  </a:ext>
                </a:extLst>
              </a:tr>
              <a:tr h="1221129">
                <a:tc>
                  <a:txBody>
                    <a:bodyPr/>
                    <a:lstStyle/>
                    <a:p>
                      <a:pPr algn="just">
                        <a:lnSpc>
                          <a:spcPct val="150000"/>
                        </a:lnSpc>
                        <a:spcAft>
                          <a:spcPts val="800"/>
                        </a:spcAft>
                      </a:pP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Nguyen Thai Nghe, Paul </a:t>
                      </a:r>
                      <a:r>
                        <a:rPr lang="en-IN" sz="1200" dirty="0" err="1">
                          <a:effectLst/>
                          <a:latin typeface="Montserrat Medium" panose="00000600000000000000" pitchFamily="2" charset="0"/>
                        </a:rPr>
                        <a:t>Janecek</a:t>
                      </a:r>
                      <a:r>
                        <a:rPr lang="en-IN" sz="1200" dirty="0">
                          <a:effectLst/>
                          <a:latin typeface="Montserrat Medium" panose="00000600000000000000" pitchFamily="2" charset="0"/>
                        </a:rPr>
                        <a:t> &amp; Peter </a:t>
                      </a:r>
                      <a:r>
                        <a:rPr lang="en-IN" sz="1200" dirty="0" err="1">
                          <a:effectLst/>
                          <a:latin typeface="Montserrat Medium" panose="00000600000000000000" pitchFamily="2" charset="0"/>
                        </a:rPr>
                        <a:t>Haddawy</a:t>
                      </a:r>
                      <a:endParaRPr lang="en-IN" sz="1200" dirty="0">
                        <a:effectLst/>
                        <a:latin typeface="Montserrat Medium" panose="00000600000000000000" pitchFamily="2" charset="0"/>
                      </a:endParaRPr>
                    </a:p>
                    <a:p>
                      <a:pPr>
                        <a:lnSpc>
                          <a:spcPct val="107000"/>
                        </a:lnSpc>
                        <a:spcAft>
                          <a:spcPts val="800"/>
                        </a:spcAft>
                      </a:pPr>
                      <a:r>
                        <a:rPr lang="en-IN" sz="1200" dirty="0">
                          <a:effectLst/>
                          <a:latin typeface="Montserrat Medium" panose="00000600000000000000" pitchFamily="2" charset="0"/>
                        </a:rPr>
                        <a:t>(2020)</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A Comparative Analysis of Techniques for Predicting Academic Performance</a:t>
                      </a:r>
                    </a:p>
                    <a:p>
                      <a:pPr>
                        <a:lnSpc>
                          <a:spcPct val="107000"/>
                        </a:lnSpc>
                        <a:spcAft>
                          <a:spcPts val="800"/>
                        </a:spcAft>
                      </a:pPr>
                      <a:r>
                        <a:rPr lang="en-IN" sz="1200">
                          <a:effectLst/>
                          <a:latin typeface="Montserrat Medium" panose="00000600000000000000" pitchFamily="2" charset="0"/>
                        </a:rPr>
                        <a:t>(Data Mining Techniques, Decision Tree, Bayesian Network)</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In total, 36 attributes were taken including CGPA, Field of Study, Age, Gender, Faculty, Religion, Country, Institute Rank.</a:t>
                      </a:r>
                    </a:p>
                    <a:p>
                      <a:pPr>
                        <a:lnSpc>
                          <a:spcPct val="107000"/>
                        </a:lnSpc>
                        <a:spcAft>
                          <a:spcPts val="800"/>
                        </a:spcAft>
                      </a:pPr>
                      <a:r>
                        <a:rPr lang="en-IN" sz="1200" dirty="0">
                          <a:effectLst/>
                          <a:latin typeface="Montserrat Medium" panose="00000600000000000000" pitchFamily="2" charset="0"/>
                        </a:rPr>
                        <a:t> </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Overall Accuracy was 86%(CTU) &amp; 74%(AIT)</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692067"/>
                  </a:ext>
                </a:extLst>
              </a:tr>
              <a:tr h="1138218">
                <a:tc>
                  <a:txBody>
                    <a:bodyPr/>
                    <a:lstStyle/>
                    <a:p>
                      <a:pPr>
                        <a:lnSpc>
                          <a:spcPct val="107000"/>
                        </a:lnSpc>
                        <a:spcAft>
                          <a:spcPts val="800"/>
                        </a:spcAft>
                      </a:pPr>
                      <a:r>
                        <a:rPr lang="en-IN" sz="1200" dirty="0">
                          <a:effectLst/>
                        </a:rPr>
                        <a:t>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SF </a:t>
                      </a:r>
                      <a:r>
                        <a:rPr lang="en-IN" sz="1200" dirty="0" err="1">
                          <a:effectLst/>
                          <a:latin typeface="Montserrat Medium" panose="00000600000000000000" pitchFamily="2" charset="0"/>
                        </a:rPr>
                        <a:t>Shetu</a:t>
                      </a:r>
                      <a:r>
                        <a:rPr lang="en-IN" sz="1200" dirty="0">
                          <a:effectLst/>
                          <a:latin typeface="Montserrat Medium" panose="00000600000000000000" pitchFamily="2" charset="0"/>
                        </a:rPr>
                        <a:t>, M </a:t>
                      </a:r>
                      <a:r>
                        <a:rPr lang="en-IN" sz="1200" dirty="0" err="1">
                          <a:effectLst/>
                          <a:latin typeface="Montserrat Medium" panose="00000600000000000000" pitchFamily="2" charset="0"/>
                        </a:rPr>
                        <a:t>Saifuzzaman</a:t>
                      </a:r>
                      <a:endParaRPr lang="en-IN" sz="1200" dirty="0">
                        <a:effectLst/>
                        <a:latin typeface="Montserrat Medium" panose="00000600000000000000" pitchFamily="2" charset="0"/>
                      </a:endParaRPr>
                    </a:p>
                    <a:p>
                      <a:pPr>
                        <a:lnSpc>
                          <a:spcPct val="107000"/>
                        </a:lnSpc>
                        <a:spcAft>
                          <a:spcPts val="800"/>
                        </a:spcAft>
                      </a:pPr>
                      <a:r>
                        <a:rPr lang="en-IN" sz="1200" dirty="0">
                          <a:effectLst/>
                          <a:latin typeface="Montserrat Medium" panose="00000600000000000000" pitchFamily="2" charset="0"/>
                        </a:rPr>
                        <a:t>NN Moon, S Sultana</a:t>
                      </a:r>
                    </a:p>
                    <a:p>
                      <a:pPr>
                        <a:lnSpc>
                          <a:spcPct val="107000"/>
                        </a:lnSpc>
                        <a:spcAft>
                          <a:spcPts val="800"/>
                        </a:spcAft>
                      </a:pPr>
                      <a:r>
                        <a:rPr lang="en-IN" sz="1200" dirty="0">
                          <a:effectLst/>
                          <a:latin typeface="Montserrat Medium" panose="00000600000000000000" pitchFamily="2" charset="0"/>
                        </a:rPr>
                        <a:t>R Yousuf (2019)</a:t>
                      </a:r>
                    </a:p>
                    <a:p>
                      <a:pPr>
                        <a:lnSpc>
                          <a:spcPct val="107000"/>
                        </a:lnSpc>
                        <a:spcAft>
                          <a:spcPts val="800"/>
                        </a:spcAft>
                      </a:pPr>
                      <a:r>
                        <a:rPr lang="en-IN" sz="1200" dirty="0">
                          <a:effectLst/>
                          <a:latin typeface="Montserrat Medium" panose="00000600000000000000" pitchFamily="2" charset="0"/>
                        </a:rPr>
                        <a:t> </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Students performance prediction using Data Mining techniques depending on overall academic status &amp; environmental attributes</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Attributes having categorical variables (high avg. low): CGPA, gender, attendance, class test, drug addiction, social media, attention, depression &amp; extra-curricular</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Correctly classified instances 77.4319%</a:t>
                      </a:r>
                    </a:p>
                    <a:p>
                      <a:pPr>
                        <a:lnSpc>
                          <a:spcPct val="107000"/>
                        </a:lnSpc>
                        <a:spcAft>
                          <a:spcPts val="800"/>
                        </a:spcAft>
                      </a:pPr>
                      <a:r>
                        <a:rPr lang="en-IN" sz="1200" dirty="0">
                          <a:effectLst/>
                          <a:latin typeface="Montserrat Medium" panose="00000600000000000000" pitchFamily="2" charset="0"/>
                        </a:rPr>
                        <a:t>Incorrectly classified 22.5681%</a:t>
                      </a:r>
                    </a:p>
                    <a:p>
                      <a:pPr>
                        <a:lnSpc>
                          <a:spcPct val="107000"/>
                        </a:lnSpc>
                        <a:spcAft>
                          <a:spcPts val="800"/>
                        </a:spcAft>
                      </a:pPr>
                      <a:r>
                        <a:rPr lang="en-IN" sz="1200" dirty="0">
                          <a:effectLst/>
                          <a:latin typeface="Montserrat Medium" panose="00000600000000000000" pitchFamily="2" charset="0"/>
                        </a:rPr>
                        <a:t>Mean absolute error 0.1087</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20" marR="613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686247"/>
                  </a:ext>
                </a:extLst>
              </a:tr>
            </a:tbl>
          </a:graphicData>
        </a:graphic>
      </p:graphicFrame>
    </p:spTree>
    <p:extLst>
      <p:ext uri="{BB962C8B-B14F-4D97-AF65-F5344CB8AC3E}">
        <p14:creationId xmlns:p14="http://schemas.microsoft.com/office/powerpoint/2010/main" val="277629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0A9B23B4-07CC-4DDB-B492-7CEABF7CCACC}"/>
              </a:ext>
            </a:extLst>
          </p:cNvPr>
          <p:cNvGraphicFramePr>
            <a:graphicFrameLocks noGrp="1"/>
          </p:cNvGraphicFramePr>
          <p:nvPr/>
        </p:nvGraphicFramePr>
        <p:xfrm>
          <a:off x="1036088" y="625502"/>
          <a:ext cx="10119823" cy="5571067"/>
        </p:xfrm>
        <a:graphic>
          <a:graphicData uri="http://schemas.openxmlformats.org/drawingml/2006/table">
            <a:tbl>
              <a:tblPr firstRow="1" firstCol="1" bandRow="1">
                <a:tableStyleId>{5C22544A-7EE6-4342-B048-85BDC9FD1C3A}</a:tableStyleId>
              </a:tblPr>
              <a:tblGrid>
                <a:gridCol w="324504">
                  <a:extLst>
                    <a:ext uri="{9D8B030D-6E8A-4147-A177-3AD203B41FA5}">
                      <a16:colId xmlns:a16="http://schemas.microsoft.com/office/drawing/2014/main" val="1773373358"/>
                    </a:ext>
                  </a:extLst>
                </a:gridCol>
                <a:gridCol w="1308837">
                  <a:extLst>
                    <a:ext uri="{9D8B030D-6E8A-4147-A177-3AD203B41FA5}">
                      <a16:colId xmlns:a16="http://schemas.microsoft.com/office/drawing/2014/main" val="3464548876"/>
                    </a:ext>
                  </a:extLst>
                </a:gridCol>
                <a:gridCol w="2097697">
                  <a:extLst>
                    <a:ext uri="{9D8B030D-6E8A-4147-A177-3AD203B41FA5}">
                      <a16:colId xmlns:a16="http://schemas.microsoft.com/office/drawing/2014/main" val="2939332010"/>
                    </a:ext>
                  </a:extLst>
                </a:gridCol>
                <a:gridCol w="3197851">
                  <a:extLst>
                    <a:ext uri="{9D8B030D-6E8A-4147-A177-3AD203B41FA5}">
                      <a16:colId xmlns:a16="http://schemas.microsoft.com/office/drawing/2014/main" val="3241564296"/>
                    </a:ext>
                  </a:extLst>
                </a:gridCol>
                <a:gridCol w="3190934">
                  <a:extLst>
                    <a:ext uri="{9D8B030D-6E8A-4147-A177-3AD203B41FA5}">
                      <a16:colId xmlns:a16="http://schemas.microsoft.com/office/drawing/2014/main" val="2825050764"/>
                    </a:ext>
                  </a:extLst>
                </a:gridCol>
              </a:tblGrid>
              <a:tr h="1608053">
                <a:tc>
                  <a:txBody>
                    <a:bodyPr/>
                    <a:lstStyle/>
                    <a:p>
                      <a:pPr algn="just">
                        <a:lnSpc>
                          <a:spcPct val="150000"/>
                        </a:lnSpc>
                        <a:spcAft>
                          <a:spcPts val="800"/>
                        </a:spcAft>
                      </a:pPr>
                      <a:r>
                        <a:rPr lang="en-IN" sz="1400">
                          <a:effectLst/>
                        </a:rPr>
                        <a:t>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b="0" dirty="0">
                          <a:solidFill>
                            <a:schemeClr val="tx1"/>
                          </a:solidFill>
                          <a:effectLst/>
                          <a:latin typeface="Montserrat Medium" panose="00000600000000000000" pitchFamily="2" charset="0"/>
                        </a:rPr>
                        <a:t>E.T. Lau, L. Sun, Q Yang</a:t>
                      </a:r>
                    </a:p>
                    <a:p>
                      <a:pPr>
                        <a:lnSpc>
                          <a:spcPct val="107000"/>
                        </a:lnSpc>
                        <a:spcAft>
                          <a:spcPts val="800"/>
                        </a:spcAft>
                      </a:pPr>
                      <a:r>
                        <a:rPr lang="en-IN" sz="1200" b="0" dirty="0">
                          <a:solidFill>
                            <a:schemeClr val="tx1"/>
                          </a:solidFill>
                          <a:effectLst/>
                          <a:latin typeface="Montserrat Medium" panose="00000600000000000000" pitchFamily="2" charset="0"/>
                        </a:rPr>
                        <a:t>(2019)</a:t>
                      </a:r>
                      <a:endParaRPr lang="en-IN" sz="1200" b="0" dirty="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800"/>
                        </a:spcAft>
                      </a:pPr>
                      <a:r>
                        <a:rPr lang="en-IN" sz="1200" b="0">
                          <a:solidFill>
                            <a:schemeClr val="tx1"/>
                          </a:solidFill>
                          <a:effectLst/>
                          <a:latin typeface="Montserrat Medium" panose="00000600000000000000" pitchFamily="2" charset="0"/>
                        </a:rPr>
                        <a:t>Modelling prediction and classification of student academic performance using ANN</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800"/>
                        </a:spcAft>
                      </a:pPr>
                      <a:r>
                        <a:rPr lang="en-IN" sz="1200" b="0">
                          <a:solidFill>
                            <a:schemeClr val="tx1"/>
                          </a:solidFill>
                          <a:effectLst/>
                          <a:latin typeface="Montserrat Medium" panose="00000600000000000000" pitchFamily="2" charset="0"/>
                        </a:rPr>
                        <a:t>National university entrance exam result and socio- economic background of the students along with previous attained CGPA taking in consideration their credit hours.</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800"/>
                        </a:spcAft>
                      </a:pPr>
                      <a:r>
                        <a:rPr lang="en-IN" sz="1200" b="0">
                          <a:solidFill>
                            <a:schemeClr val="tx1"/>
                          </a:solidFill>
                          <a:effectLst/>
                          <a:latin typeface="Montserrat Medium" panose="00000600000000000000" pitchFamily="2" charset="0"/>
                        </a:rPr>
                        <a:t>Accuracy: 84.8%</a:t>
                      </a:r>
                    </a:p>
                    <a:p>
                      <a:pPr>
                        <a:lnSpc>
                          <a:spcPct val="107000"/>
                        </a:lnSpc>
                        <a:spcAft>
                          <a:spcPts val="800"/>
                        </a:spcAft>
                      </a:pPr>
                      <a:r>
                        <a:rPr lang="en-IN" sz="1200" b="0">
                          <a:solidFill>
                            <a:schemeClr val="tx1"/>
                          </a:solidFill>
                          <a:effectLst/>
                          <a:latin typeface="Montserrat Medium" panose="00000600000000000000" pitchFamily="2" charset="0"/>
                        </a:rPr>
                        <a:t>Error: 15.02%</a:t>
                      </a:r>
                    </a:p>
                    <a:p>
                      <a:pPr>
                        <a:lnSpc>
                          <a:spcPct val="107000"/>
                        </a:lnSpc>
                        <a:spcAft>
                          <a:spcPts val="800"/>
                        </a:spcAft>
                      </a:pPr>
                      <a:r>
                        <a:rPr lang="en-IN" sz="1200" b="0">
                          <a:solidFill>
                            <a:schemeClr val="tx1"/>
                          </a:solidFill>
                          <a:effectLst/>
                          <a:latin typeface="Montserrat Medium" panose="00000600000000000000" pitchFamily="2" charset="0"/>
                        </a:rPr>
                        <a:t>Precision: 86.3%</a:t>
                      </a:r>
                    </a:p>
                    <a:p>
                      <a:pPr>
                        <a:lnSpc>
                          <a:spcPct val="107000"/>
                        </a:lnSpc>
                        <a:spcAft>
                          <a:spcPts val="800"/>
                        </a:spcAft>
                      </a:pPr>
                      <a:r>
                        <a:rPr lang="en-IN" sz="1200" b="0">
                          <a:solidFill>
                            <a:schemeClr val="tx1"/>
                          </a:solidFill>
                          <a:effectLst/>
                          <a:latin typeface="Montserrat Medium" panose="00000600000000000000" pitchFamily="2" charset="0"/>
                        </a:rPr>
                        <a:t>Area under curve: 0.86 which proves to be a good result</a:t>
                      </a:r>
                    </a:p>
                    <a:p>
                      <a:pPr>
                        <a:lnSpc>
                          <a:spcPct val="107000"/>
                        </a:lnSpc>
                        <a:spcAft>
                          <a:spcPts val="800"/>
                        </a:spcAft>
                      </a:pPr>
                      <a:r>
                        <a:rPr lang="en-IN" sz="1200" b="0">
                          <a:solidFill>
                            <a:schemeClr val="tx1"/>
                          </a:solidFill>
                          <a:effectLst/>
                          <a:latin typeface="Montserrat Medium" panose="00000600000000000000" pitchFamily="2" charset="0"/>
                        </a:rPr>
                        <a:t> </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46487064"/>
                  </a:ext>
                </a:extLst>
              </a:tr>
              <a:tr h="1721151">
                <a:tc>
                  <a:txBody>
                    <a:bodyPr/>
                    <a:lstStyle/>
                    <a:p>
                      <a:pPr algn="just">
                        <a:lnSpc>
                          <a:spcPct val="150000"/>
                        </a:lnSpc>
                        <a:spcAft>
                          <a:spcPts val="800"/>
                        </a:spcAft>
                      </a:pPr>
                      <a:r>
                        <a:rPr lang="en-IN" sz="1400">
                          <a:effectLst/>
                        </a:rPr>
                        <a:t>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Md. R Islam Rifat</a:t>
                      </a:r>
                    </a:p>
                    <a:p>
                      <a:pPr>
                        <a:lnSpc>
                          <a:spcPct val="107000"/>
                        </a:lnSpc>
                        <a:spcAft>
                          <a:spcPts val="800"/>
                        </a:spcAft>
                      </a:pPr>
                      <a:r>
                        <a:rPr lang="en-IN" sz="1200">
                          <a:effectLst/>
                          <a:latin typeface="Montserrat Medium" panose="00000600000000000000" pitchFamily="2" charset="0"/>
                        </a:rPr>
                        <a:t>AA Imran</a:t>
                      </a:r>
                    </a:p>
                    <a:p>
                      <a:pPr>
                        <a:lnSpc>
                          <a:spcPct val="107000"/>
                        </a:lnSpc>
                        <a:spcAft>
                          <a:spcPts val="800"/>
                        </a:spcAft>
                      </a:pPr>
                      <a:r>
                        <a:rPr lang="en-IN" sz="1200">
                          <a:effectLst/>
                          <a:latin typeface="Montserrat Medium" panose="00000600000000000000" pitchFamily="2" charset="0"/>
                        </a:rPr>
                        <a:t>A.S.M Badrudduzza (2019)</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A deep neural network approach for predicting CGPA of undergraduate students</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Student name, ID, Gender SGPA, Course Grade</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Accuracy was compared on the bases of baseline model: decision tree.</a:t>
                      </a:r>
                    </a:p>
                    <a:p>
                      <a:pPr>
                        <a:lnSpc>
                          <a:spcPct val="107000"/>
                        </a:lnSpc>
                        <a:spcAft>
                          <a:spcPts val="800"/>
                        </a:spcAft>
                      </a:pPr>
                      <a:r>
                        <a:rPr lang="en-IN" sz="1200">
                          <a:effectLst/>
                          <a:latin typeface="Montserrat Medium" panose="00000600000000000000" pitchFamily="2" charset="0"/>
                        </a:rPr>
                        <a:t>Mean sq. error (decision tree: 0.0226, Deep neural network: 0.008)</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33373"/>
                  </a:ext>
                </a:extLst>
              </a:tr>
              <a:tr h="724517">
                <a:tc>
                  <a:txBody>
                    <a:bodyPr/>
                    <a:lstStyle/>
                    <a:p>
                      <a:pPr>
                        <a:lnSpc>
                          <a:spcPct val="107000"/>
                        </a:lnSpc>
                        <a:spcAft>
                          <a:spcPts val="800"/>
                        </a:spcAft>
                      </a:pPr>
                      <a:r>
                        <a:rPr lang="en-IN" sz="1400">
                          <a:effectLst/>
                        </a:rPr>
                        <a:t>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Vaibhav Kumar, ML Garg (2018)</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800"/>
                        </a:spcAft>
                      </a:pPr>
                      <a:r>
                        <a:rPr lang="en-IN" sz="1200">
                          <a:effectLst/>
                          <a:latin typeface="Montserrat Medium" panose="00000600000000000000" pitchFamily="2" charset="0"/>
                        </a:rPr>
                        <a:t>Comparison of Machine Learning model in Student Result prediction</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800"/>
                        </a:spcAft>
                      </a:pPr>
                      <a:r>
                        <a:rPr lang="en-IN" sz="1200" dirty="0">
                          <a:effectLst/>
                          <a:latin typeface="Montserrat Medium" panose="00000600000000000000" pitchFamily="2" charset="0"/>
                        </a:rPr>
                        <a:t>Schooling Marks, Continuous Assessment, Final Evaluation</a:t>
                      </a:r>
                    </a:p>
                    <a:p>
                      <a:pPr>
                        <a:lnSpc>
                          <a:spcPct val="107000"/>
                        </a:lnSpc>
                        <a:spcAft>
                          <a:spcPts val="800"/>
                        </a:spcAft>
                      </a:pPr>
                      <a:r>
                        <a:rPr lang="en-IN" sz="1200" dirty="0">
                          <a:effectLst/>
                          <a:latin typeface="Montserrat Medium" panose="00000600000000000000" pitchFamily="2" charset="0"/>
                        </a:rPr>
                        <a:t> </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07000"/>
                        </a:lnSpc>
                        <a:spcAft>
                          <a:spcPts val="800"/>
                        </a:spcAft>
                      </a:pPr>
                      <a:r>
                        <a:rPr lang="en-IN" sz="1200">
                          <a:effectLst/>
                          <a:latin typeface="Montserrat Medium" panose="00000600000000000000" pitchFamily="2" charset="0"/>
                        </a:rPr>
                        <a:t>Highest Accuracy achieved by Gradient Boost model-98.26%</a:t>
                      </a:r>
                    </a:p>
                    <a:p>
                      <a:pPr>
                        <a:lnSpc>
                          <a:spcPct val="107000"/>
                        </a:lnSpc>
                        <a:spcAft>
                          <a:spcPts val="800"/>
                        </a:spcAft>
                      </a:pPr>
                      <a:r>
                        <a:rPr lang="en-IN" sz="1200">
                          <a:effectLst/>
                          <a:latin typeface="Montserrat Medium" panose="00000600000000000000" pitchFamily="2" charset="0"/>
                        </a:rPr>
                        <a:t>Neural Network – 97.05%</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44788409"/>
                  </a:ext>
                </a:extLst>
              </a:tr>
              <a:tr h="1517346">
                <a:tc>
                  <a:txBody>
                    <a:bodyPr/>
                    <a:lstStyle/>
                    <a:p>
                      <a:pPr algn="just">
                        <a:lnSpc>
                          <a:spcPct val="150000"/>
                        </a:lnSpc>
                        <a:spcAft>
                          <a:spcPts val="800"/>
                        </a:spcAft>
                      </a:pPr>
                      <a:r>
                        <a:rPr lang="en-IN" sz="1400">
                          <a:effectLst/>
                        </a:rPr>
                        <a:t>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Priyanka Dhamija,</a:t>
                      </a:r>
                    </a:p>
                    <a:p>
                      <a:pPr>
                        <a:lnSpc>
                          <a:spcPct val="107000"/>
                        </a:lnSpc>
                        <a:spcAft>
                          <a:spcPts val="800"/>
                        </a:spcAft>
                      </a:pPr>
                      <a:r>
                        <a:rPr lang="en-IN" sz="1200">
                          <a:effectLst/>
                          <a:latin typeface="Montserrat Medium" panose="00000600000000000000" pitchFamily="2" charset="0"/>
                        </a:rPr>
                        <a:t>R Nandal</a:t>
                      </a:r>
                    </a:p>
                    <a:p>
                      <a:pPr>
                        <a:lnSpc>
                          <a:spcPct val="107000"/>
                        </a:lnSpc>
                        <a:spcAft>
                          <a:spcPts val="800"/>
                        </a:spcAft>
                      </a:pPr>
                      <a:r>
                        <a:rPr lang="en-IN" sz="1200">
                          <a:effectLst/>
                          <a:latin typeface="Montserrat Medium" panose="00000600000000000000" pitchFamily="2" charset="0"/>
                        </a:rPr>
                        <a:t>H Sehrawat (2017)</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A review paper on prediction analysis: predicting student’s result on the bases of past results</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Class behaviour, Exam result, class attendance, extra-curricular </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In WEKA tool the past result is given as the input &amp; using appropriate algo a predictive model is generated. By this institutes can classify which students need attention or have low predicting grades.</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52270" marR="522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4570726"/>
                  </a:ext>
                </a:extLst>
              </a:tr>
            </a:tbl>
          </a:graphicData>
        </a:graphic>
      </p:graphicFrame>
    </p:spTree>
    <p:extLst>
      <p:ext uri="{BB962C8B-B14F-4D97-AF65-F5344CB8AC3E}">
        <p14:creationId xmlns:p14="http://schemas.microsoft.com/office/powerpoint/2010/main" val="415135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7B2CEFF9-763C-4FA8-AD38-608B8D2E8BC0}"/>
              </a:ext>
            </a:extLst>
          </p:cNvPr>
          <p:cNvGraphicFramePr>
            <a:graphicFrameLocks noGrp="1"/>
          </p:cNvGraphicFramePr>
          <p:nvPr/>
        </p:nvGraphicFramePr>
        <p:xfrm>
          <a:off x="537663" y="542926"/>
          <a:ext cx="10956499" cy="5637754"/>
        </p:xfrm>
        <a:graphic>
          <a:graphicData uri="http://schemas.openxmlformats.org/drawingml/2006/table">
            <a:tbl>
              <a:tblPr firstRow="1" firstCol="1" bandRow="1">
                <a:tableStyleId>{5C22544A-7EE6-4342-B048-85BDC9FD1C3A}</a:tableStyleId>
              </a:tblPr>
              <a:tblGrid>
                <a:gridCol w="414470">
                  <a:extLst>
                    <a:ext uri="{9D8B030D-6E8A-4147-A177-3AD203B41FA5}">
                      <a16:colId xmlns:a16="http://schemas.microsoft.com/office/drawing/2014/main" val="2194448064"/>
                    </a:ext>
                  </a:extLst>
                </a:gridCol>
                <a:gridCol w="1825506">
                  <a:extLst>
                    <a:ext uri="{9D8B030D-6E8A-4147-A177-3AD203B41FA5}">
                      <a16:colId xmlns:a16="http://schemas.microsoft.com/office/drawing/2014/main" val="2896266599"/>
                    </a:ext>
                  </a:extLst>
                </a:gridCol>
                <a:gridCol w="2920143">
                  <a:extLst>
                    <a:ext uri="{9D8B030D-6E8A-4147-A177-3AD203B41FA5}">
                      <a16:colId xmlns:a16="http://schemas.microsoft.com/office/drawing/2014/main" val="1924769679"/>
                    </a:ext>
                  </a:extLst>
                </a:gridCol>
                <a:gridCol w="3162259">
                  <a:extLst>
                    <a:ext uri="{9D8B030D-6E8A-4147-A177-3AD203B41FA5}">
                      <a16:colId xmlns:a16="http://schemas.microsoft.com/office/drawing/2014/main" val="4253276835"/>
                    </a:ext>
                  </a:extLst>
                </a:gridCol>
                <a:gridCol w="2634121">
                  <a:extLst>
                    <a:ext uri="{9D8B030D-6E8A-4147-A177-3AD203B41FA5}">
                      <a16:colId xmlns:a16="http://schemas.microsoft.com/office/drawing/2014/main" val="624773285"/>
                    </a:ext>
                  </a:extLst>
                </a:gridCol>
              </a:tblGrid>
              <a:tr h="1357394">
                <a:tc>
                  <a:txBody>
                    <a:bodyPr/>
                    <a:lstStyle/>
                    <a:p>
                      <a:pPr algn="just">
                        <a:lnSpc>
                          <a:spcPct val="150000"/>
                        </a:lnSpc>
                        <a:spcAft>
                          <a:spcPts val="800"/>
                        </a:spcAft>
                      </a:pPr>
                      <a:r>
                        <a:rPr lang="en-IN" sz="1400">
                          <a:effectLst/>
                        </a:rPr>
                        <a:t>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b="0" dirty="0">
                          <a:solidFill>
                            <a:schemeClr val="tx1"/>
                          </a:solidFill>
                          <a:effectLst/>
                          <a:latin typeface="Montserrat Medium" panose="00000600000000000000" pitchFamily="2" charset="0"/>
                        </a:rPr>
                        <a:t>Pushpa S K, Manjunath T N, </a:t>
                      </a:r>
                      <a:r>
                        <a:rPr lang="en-IN" sz="1200" b="0" dirty="0" err="1">
                          <a:solidFill>
                            <a:schemeClr val="tx1"/>
                          </a:solidFill>
                          <a:effectLst/>
                          <a:latin typeface="Montserrat Medium" panose="00000600000000000000" pitchFamily="2" charset="0"/>
                        </a:rPr>
                        <a:t>Mrunal</a:t>
                      </a:r>
                      <a:r>
                        <a:rPr lang="en-IN" sz="1200" b="0" dirty="0">
                          <a:solidFill>
                            <a:schemeClr val="tx1"/>
                          </a:solidFill>
                          <a:effectLst/>
                          <a:latin typeface="Montserrat Medium" panose="00000600000000000000" pitchFamily="2" charset="0"/>
                        </a:rPr>
                        <a:t> T V, Amartya Singh, P </a:t>
                      </a:r>
                      <a:r>
                        <a:rPr lang="en-IN" sz="1200" b="0" dirty="0" err="1">
                          <a:solidFill>
                            <a:schemeClr val="tx1"/>
                          </a:solidFill>
                          <a:effectLst/>
                          <a:latin typeface="Montserrat Medium" panose="00000600000000000000" pitchFamily="2" charset="0"/>
                        </a:rPr>
                        <a:t>Suhas</a:t>
                      </a:r>
                      <a:r>
                        <a:rPr lang="en-IN" sz="1200" b="0" dirty="0">
                          <a:solidFill>
                            <a:schemeClr val="tx1"/>
                          </a:solidFill>
                          <a:effectLst/>
                          <a:latin typeface="Montserrat Medium" panose="00000600000000000000" pitchFamily="2" charset="0"/>
                        </a:rPr>
                        <a:t> (2017)</a:t>
                      </a:r>
                    </a:p>
                    <a:p>
                      <a:pPr algn="just">
                        <a:lnSpc>
                          <a:spcPct val="150000"/>
                        </a:lnSpc>
                        <a:spcAft>
                          <a:spcPts val="800"/>
                        </a:spcAft>
                      </a:pPr>
                      <a:r>
                        <a:rPr lang="en-IN" sz="1200" b="0" dirty="0">
                          <a:solidFill>
                            <a:schemeClr val="tx1"/>
                          </a:solidFill>
                          <a:effectLst/>
                          <a:latin typeface="Montserrat Medium" panose="00000600000000000000" pitchFamily="2" charset="0"/>
                        </a:rPr>
                        <a:t> </a:t>
                      </a:r>
                      <a:endParaRPr lang="en-IN" sz="1200" b="0" dirty="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nSpc>
                          <a:spcPct val="107000"/>
                        </a:lnSpc>
                        <a:spcAft>
                          <a:spcPts val="800"/>
                        </a:spcAft>
                      </a:pPr>
                      <a:r>
                        <a:rPr lang="en-IN" sz="1200" b="0">
                          <a:solidFill>
                            <a:schemeClr val="tx1"/>
                          </a:solidFill>
                          <a:effectLst/>
                          <a:latin typeface="Montserrat Medium" panose="00000600000000000000" pitchFamily="2" charset="0"/>
                        </a:rPr>
                        <a:t>Class Result prediction using ML using Support Vector Machine, Naïve Bayes’, Random Forest, Gradient Boosting</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nSpc>
                          <a:spcPct val="107000"/>
                        </a:lnSpc>
                        <a:spcAft>
                          <a:spcPts val="800"/>
                        </a:spcAft>
                      </a:pPr>
                      <a:r>
                        <a:rPr lang="en-IN" sz="1200" b="0">
                          <a:solidFill>
                            <a:schemeClr val="tx1"/>
                          </a:solidFill>
                          <a:effectLst/>
                          <a:latin typeface="Montserrat Medium" panose="00000600000000000000" pitchFamily="2" charset="0"/>
                        </a:rPr>
                        <a:t>Internal Score, external score, and total score</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nSpc>
                          <a:spcPct val="107000"/>
                        </a:lnSpc>
                        <a:spcAft>
                          <a:spcPts val="800"/>
                        </a:spcAft>
                      </a:pPr>
                      <a:r>
                        <a:rPr lang="en-IN" sz="1200" b="0">
                          <a:solidFill>
                            <a:schemeClr val="tx1"/>
                          </a:solidFill>
                          <a:effectLst/>
                          <a:latin typeface="Montserrat Medium" panose="00000600000000000000" pitchFamily="2" charset="0"/>
                        </a:rPr>
                        <a:t>SVM- 87.5%</a:t>
                      </a:r>
                    </a:p>
                    <a:p>
                      <a:pPr>
                        <a:lnSpc>
                          <a:spcPct val="107000"/>
                        </a:lnSpc>
                        <a:spcAft>
                          <a:spcPts val="800"/>
                        </a:spcAft>
                      </a:pPr>
                      <a:r>
                        <a:rPr lang="en-IN" sz="1200" b="0">
                          <a:solidFill>
                            <a:schemeClr val="tx1"/>
                          </a:solidFill>
                          <a:effectLst/>
                          <a:latin typeface="Montserrat Medium" panose="00000600000000000000" pitchFamily="2" charset="0"/>
                        </a:rPr>
                        <a:t>Naïve Bayes’ – 87.5%</a:t>
                      </a:r>
                    </a:p>
                    <a:p>
                      <a:pPr>
                        <a:lnSpc>
                          <a:spcPct val="107000"/>
                        </a:lnSpc>
                        <a:spcAft>
                          <a:spcPts val="800"/>
                        </a:spcAft>
                      </a:pPr>
                      <a:r>
                        <a:rPr lang="en-IN" sz="1200" b="0">
                          <a:solidFill>
                            <a:schemeClr val="tx1"/>
                          </a:solidFill>
                          <a:effectLst/>
                          <a:latin typeface="Montserrat Medium" panose="00000600000000000000" pitchFamily="2" charset="0"/>
                        </a:rPr>
                        <a:t>Random forest- 89%</a:t>
                      </a:r>
                    </a:p>
                    <a:p>
                      <a:pPr>
                        <a:lnSpc>
                          <a:spcPct val="107000"/>
                        </a:lnSpc>
                        <a:spcAft>
                          <a:spcPts val="800"/>
                        </a:spcAft>
                      </a:pPr>
                      <a:r>
                        <a:rPr lang="en-IN" sz="1200" b="0">
                          <a:solidFill>
                            <a:schemeClr val="tx1"/>
                          </a:solidFill>
                          <a:effectLst/>
                          <a:latin typeface="Montserrat Medium" panose="00000600000000000000" pitchFamily="2" charset="0"/>
                        </a:rPr>
                        <a:t>Gradient Boosting-82%</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2036103891"/>
                  </a:ext>
                </a:extLst>
              </a:tr>
              <a:tr h="1012306">
                <a:tc>
                  <a:txBody>
                    <a:bodyPr/>
                    <a:lstStyle/>
                    <a:p>
                      <a:pPr algn="just">
                        <a:lnSpc>
                          <a:spcPct val="150000"/>
                        </a:lnSpc>
                        <a:spcAft>
                          <a:spcPts val="800"/>
                        </a:spcAft>
                      </a:pPr>
                      <a:r>
                        <a:rPr lang="en-IN" sz="1400">
                          <a:effectLst/>
                        </a:rPr>
                        <a:t>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Mukesh Kumar</a:t>
                      </a:r>
                    </a:p>
                    <a:p>
                      <a:pPr>
                        <a:lnSpc>
                          <a:spcPct val="107000"/>
                        </a:lnSpc>
                        <a:spcAft>
                          <a:spcPts val="800"/>
                        </a:spcAft>
                      </a:pPr>
                      <a:r>
                        <a:rPr lang="en-IN" sz="1200">
                          <a:effectLst/>
                          <a:latin typeface="Montserrat Medium" panose="00000600000000000000" pitchFamily="2" charset="0"/>
                        </a:rPr>
                        <a:t>AJ Singh</a:t>
                      </a:r>
                    </a:p>
                    <a:p>
                      <a:pPr>
                        <a:lnSpc>
                          <a:spcPct val="107000"/>
                        </a:lnSpc>
                        <a:spcAft>
                          <a:spcPts val="800"/>
                        </a:spcAft>
                      </a:pPr>
                      <a:r>
                        <a:rPr lang="en-IN" sz="1200">
                          <a:effectLst/>
                          <a:latin typeface="Montserrat Medium" panose="00000600000000000000" pitchFamily="2" charset="0"/>
                        </a:rPr>
                        <a:t>Disha Handa (2017)</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Literature survey on students’ performance prediction in education using data mining techniques</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Personal, family, institutional and social attributes</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k-nearest neighbours and Naïve Bayes’ proved to be best.</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955248"/>
                  </a:ext>
                </a:extLst>
              </a:tr>
              <a:tr h="1301388">
                <a:tc>
                  <a:txBody>
                    <a:bodyPr/>
                    <a:lstStyle/>
                    <a:p>
                      <a:pPr algn="just">
                        <a:lnSpc>
                          <a:spcPct val="150000"/>
                        </a:lnSpc>
                        <a:spcAft>
                          <a:spcPts val="800"/>
                        </a:spcAft>
                      </a:pPr>
                      <a:r>
                        <a:rPr lang="en-IN" sz="1400">
                          <a:effectLst/>
                        </a:rPr>
                        <a:t>10.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Md. Fahim Sikder         Md. Jamal Uddin &amp; Sajal Halder (2016)</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Predicting students’ yearly performance using Neural Network</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In total 14 attributes were taken including test marks, attendance, Lab performance, Previous result, Social media interaction, Study Time</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Best Accuracy-88%</a:t>
                      </a:r>
                    </a:p>
                    <a:p>
                      <a:pPr>
                        <a:lnSpc>
                          <a:spcPct val="107000"/>
                        </a:lnSpc>
                        <a:spcAft>
                          <a:spcPts val="800"/>
                        </a:spcAft>
                      </a:pPr>
                      <a:r>
                        <a:rPr lang="en-IN" sz="1200">
                          <a:effectLst/>
                          <a:latin typeface="Montserrat Medium" panose="00000600000000000000" pitchFamily="2" charset="0"/>
                        </a:rPr>
                        <a:t>Average- 74%</a:t>
                      </a:r>
                    </a:p>
                    <a:p>
                      <a:pPr>
                        <a:lnSpc>
                          <a:spcPct val="107000"/>
                        </a:lnSpc>
                        <a:spcAft>
                          <a:spcPts val="800"/>
                        </a:spcAft>
                      </a:pPr>
                      <a:r>
                        <a:rPr lang="en-IN" sz="1200">
                          <a:effectLst/>
                          <a:latin typeface="Montserrat Medium" panose="00000600000000000000" pitchFamily="2" charset="0"/>
                        </a:rPr>
                        <a:t>Neural network proved out to be the best method when compared with other ML models by having least error.</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472306"/>
                  </a:ext>
                </a:extLst>
              </a:tr>
              <a:tr h="949990">
                <a:tc>
                  <a:txBody>
                    <a:bodyPr/>
                    <a:lstStyle/>
                    <a:p>
                      <a:pPr algn="just">
                        <a:lnSpc>
                          <a:spcPct val="150000"/>
                        </a:lnSpc>
                        <a:spcAft>
                          <a:spcPts val="800"/>
                        </a:spcAft>
                      </a:pPr>
                      <a:r>
                        <a:rPr lang="en-IN" sz="1400">
                          <a:effectLst/>
                        </a:rPr>
                        <a:t>11.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Radhika R Halde, Arti Deshpande &amp; Anjali Mahajan (2016)</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Psychology assisted Prediction of Academic Performance using Machine Learning</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Pre-university percentage, Matric percentage, Semester CGPA, Motivation, Concentration, Management, Study Aids, Study Main Ideas</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Accuracy without Psychological Factors=0.9310       Accuracy with Psychological Factors=0.9999</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242879"/>
                  </a:ext>
                </a:extLst>
              </a:tr>
              <a:tr h="949990">
                <a:tc>
                  <a:txBody>
                    <a:bodyPr/>
                    <a:lstStyle/>
                    <a:p>
                      <a:pPr algn="just">
                        <a:lnSpc>
                          <a:spcPct val="150000"/>
                        </a:lnSpc>
                        <a:spcAft>
                          <a:spcPts val="800"/>
                        </a:spcAft>
                      </a:pPr>
                      <a:r>
                        <a:rPr lang="en-IN" sz="1400">
                          <a:effectLst/>
                        </a:rPr>
                        <a:t>12.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S Sebastian</a:t>
                      </a:r>
                    </a:p>
                    <a:p>
                      <a:pPr>
                        <a:lnSpc>
                          <a:spcPct val="107000"/>
                        </a:lnSpc>
                        <a:spcAft>
                          <a:spcPts val="800"/>
                        </a:spcAft>
                      </a:pPr>
                      <a:r>
                        <a:rPr lang="en-IN" sz="1200">
                          <a:effectLst/>
                          <a:latin typeface="Montserrat Medium" panose="00000600000000000000" pitchFamily="2" charset="0"/>
                        </a:rPr>
                        <a:t>JJ Puthiyidan (2015)</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Evaluating students’ performance by artificial neural network using WEKA</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Related to academic details (Interest of study, unit-test marks, attendance, assignment) &amp; personal attributes (Residence, parent education, family status).</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K fold cross validation: 91%</a:t>
                      </a:r>
                    </a:p>
                    <a:p>
                      <a:pPr>
                        <a:lnSpc>
                          <a:spcPct val="107000"/>
                        </a:lnSpc>
                        <a:spcAft>
                          <a:spcPts val="800"/>
                        </a:spcAft>
                      </a:pPr>
                      <a:r>
                        <a:rPr lang="en-IN" sz="1200" dirty="0">
                          <a:effectLst/>
                          <a:latin typeface="Montserrat Medium" panose="00000600000000000000" pitchFamily="2" charset="0"/>
                        </a:rPr>
                        <a:t>Association rule mining: 62%</a:t>
                      </a:r>
                    </a:p>
                    <a:p>
                      <a:pPr>
                        <a:lnSpc>
                          <a:spcPct val="107000"/>
                        </a:lnSpc>
                        <a:spcAft>
                          <a:spcPts val="800"/>
                        </a:spcAft>
                      </a:pPr>
                      <a:r>
                        <a:rPr lang="en-IN" sz="1200" dirty="0">
                          <a:effectLst/>
                          <a:latin typeface="Montserrat Medium" panose="00000600000000000000" pitchFamily="2" charset="0"/>
                        </a:rPr>
                        <a:t> </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34660" marR="3466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0594364"/>
                  </a:ext>
                </a:extLst>
              </a:tr>
            </a:tbl>
          </a:graphicData>
        </a:graphic>
      </p:graphicFrame>
    </p:spTree>
    <p:extLst>
      <p:ext uri="{BB962C8B-B14F-4D97-AF65-F5344CB8AC3E}">
        <p14:creationId xmlns:p14="http://schemas.microsoft.com/office/powerpoint/2010/main" val="276629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DA925B5E-E1EF-4E81-912C-7EC7B4F16593}"/>
              </a:ext>
            </a:extLst>
          </p:cNvPr>
          <p:cNvGraphicFramePr>
            <a:graphicFrameLocks noGrp="1"/>
          </p:cNvGraphicFramePr>
          <p:nvPr/>
        </p:nvGraphicFramePr>
        <p:xfrm>
          <a:off x="643466" y="1006665"/>
          <a:ext cx="10905068" cy="5091397"/>
        </p:xfrm>
        <a:graphic>
          <a:graphicData uri="http://schemas.openxmlformats.org/drawingml/2006/table">
            <a:tbl>
              <a:tblPr firstRow="1" firstCol="1" bandRow="1">
                <a:tableStyleId>{5C22544A-7EE6-4342-B048-85BDC9FD1C3A}</a:tableStyleId>
              </a:tblPr>
              <a:tblGrid>
                <a:gridCol w="435819">
                  <a:extLst>
                    <a:ext uri="{9D8B030D-6E8A-4147-A177-3AD203B41FA5}">
                      <a16:colId xmlns:a16="http://schemas.microsoft.com/office/drawing/2014/main" val="2242772602"/>
                    </a:ext>
                  </a:extLst>
                </a:gridCol>
                <a:gridCol w="1678984">
                  <a:extLst>
                    <a:ext uri="{9D8B030D-6E8A-4147-A177-3AD203B41FA5}">
                      <a16:colId xmlns:a16="http://schemas.microsoft.com/office/drawing/2014/main" val="879768987"/>
                    </a:ext>
                  </a:extLst>
                </a:gridCol>
                <a:gridCol w="2524895">
                  <a:extLst>
                    <a:ext uri="{9D8B030D-6E8A-4147-A177-3AD203B41FA5}">
                      <a16:colId xmlns:a16="http://schemas.microsoft.com/office/drawing/2014/main" val="2070412566"/>
                    </a:ext>
                  </a:extLst>
                </a:gridCol>
                <a:gridCol w="2968682">
                  <a:extLst>
                    <a:ext uri="{9D8B030D-6E8A-4147-A177-3AD203B41FA5}">
                      <a16:colId xmlns:a16="http://schemas.microsoft.com/office/drawing/2014/main" val="2510398966"/>
                    </a:ext>
                  </a:extLst>
                </a:gridCol>
                <a:gridCol w="3296688">
                  <a:extLst>
                    <a:ext uri="{9D8B030D-6E8A-4147-A177-3AD203B41FA5}">
                      <a16:colId xmlns:a16="http://schemas.microsoft.com/office/drawing/2014/main" val="3448424033"/>
                    </a:ext>
                  </a:extLst>
                </a:gridCol>
              </a:tblGrid>
              <a:tr h="1484991">
                <a:tc>
                  <a:txBody>
                    <a:bodyPr/>
                    <a:lstStyle/>
                    <a:p>
                      <a:pPr algn="just">
                        <a:lnSpc>
                          <a:spcPct val="150000"/>
                        </a:lnSpc>
                        <a:spcAft>
                          <a:spcPts val="800"/>
                        </a:spcAft>
                      </a:pPr>
                      <a:r>
                        <a:rPr lang="en-IN" sz="1400">
                          <a:effectLst/>
                        </a:rPr>
                        <a:t>13.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b="0">
                          <a:solidFill>
                            <a:schemeClr val="tx1"/>
                          </a:solidFill>
                          <a:effectLst/>
                          <a:latin typeface="Montserrat Medium" panose="00000600000000000000" pitchFamily="2" charset="0"/>
                        </a:rPr>
                        <a:t>Jamalul-lail Ab Manan,</a:t>
                      </a:r>
                      <a:endParaRPr lang="en-IN" sz="1200" b="0">
                        <a:solidFill>
                          <a:schemeClr val="tx1"/>
                        </a:solidFill>
                        <a:effectLst/>
                        <a:latin typeface="Montserrat Medium" panose="00000600000000000000" pitchFamily="2" charset="0"/>
                      </a:endParaRPr>
                    </a:p>
                    <a:p>
                      <a:pPr>
                        <a:lnSpc>
                          <a:spcPct val="107000"/>
                        </a:lnSpc>
                        <a:spcAft>
                          <a:spcPts val="800"/>
                        </a:spcAft>
                      </a:pPr>
                      <a:r>
                        <a:rPr lang="en-US" sz="1200" b="0">
                          <a:solidFill>
                            <a:schemeClr val="tx1"/>
                          </a:solidFill>
                          <a:effectLst/>
                          <a:latin typeface="Montserrat Medium" panose="00000600000000000000" pitchFamily="2" charset="0"/>
                        </a:rPr>
                        <a:t>Pauziah Mohd Arsad, </a:t>
                      </a:r>
                      <a:endParaRPr lang="en-IN" sz="1200" b="0">
                        <a:solidFill>
                          <a:schemeClr val="tx1"/>
                        </a:solidFill>
                        <a:effectLst/>
                        <a:latin typeface="Montserrat Medium" panose="00000600000000000000" pitchFamily="2" charset="0"/>
                      </a:endParaRPr>
                    </a:p>
                    <a:p>
                      <a:pPr>
                        <a:lnSpc>
                          <a:spcPct val="107000"/>
                        </a:lnSpc>
                        <a:spcAft>
                          <a:spcPts val="800"/>
                        </a:spcAft>
                      </a:pPr>
                      <a:r>
                        <a:rPr lang="en-US" sz="1200" b="0">
                          <a:solidFill>
                            <a:schemeClr val="tx1"/>
                          </a:solidFill>
                          <a:effectLst/>
                          <a:latin typeface="Montserrat Medium" panose="00000600000000000000" pitchFamily="2" charset="0"/>
                        </a:rPr>
                        <a:t>Norlida Buniyamin </a:t>
                      </a:r>
                      <a:r>
                        <a:rPr lang="en-IN" sz="1200" b="0">
                          <a:solidFill>
                            <a:schemeClr val="tx1"/>
                          </a:solidFill>
                          <a:effectLst/>
                          <a:latin typeface="Montserrat Medium" panose="00000600000000000000" pitchFamily="2" charset="0"/>
                        </a:rPr>
                        <a:t>(2014)</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nSpc>
                          <a:spcPct val="107000"/>
                        </a:lnSpc>
                        <a:spcAft>
                          <a:spcPts val="800"/>
                        </a:spcAft>
                      </a:pPr>
                      <a:r>
                        <a:rPr lang="en-US" sz="1200" b="0" dirty="0">
                          <a:solidFill>
                            <a:schemeClr val="tx1"/>
                          </a:solidFill>
                          <a:effectLst/>
                          <a:latin typeface="Montserrat Medium" panose="00000600000000000000" pitchFamily="2" charset="0"/>
                        </a:rPr>
                        <a:t>Neural Network and Linear Regression Methods for Prediction of Students’ Academic Achievement</a:t>
                      </a:r>
                      <a:endParaRPr lang="en-IN" sz="1200" b="0" dirty="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nSpc>
                          <a:spcPct val="107000"/>
                        </a:lnSpc>
                        <a:spcAft>
                          <a:spcPts val="800"/>
                        </a:spcAft>
                      </a:pPr>
                      <a:r>
                        <a:rPr lang="en-US" sz="1200" b="0">
                          <a:solidFill>
                            <a:schemeClr val="tx1"/>
                          </a:solidFill>
                          <a:effectLst/>
                          <a:latin typeface="Montserrat Medium" panose="00000600000000000000" pitchFamily="2" charset="0"/>
                        </a:rPr>
                        <a:t>CGPA is the only parameter measured of the students of Electrical Engineering.</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nSpc>
                          <a:spcPct val="107000"/>
                        </a:lnSpc>
                        <a:spcAft>
                          <a:spcPts val="800"/>
                        </a:spcAft>
                      </a:pPr>
                      <a:r>
                        <a:rPr lang="en-IN" sz="1200" b="0">
                          <a:solidFill>
                            <a:schemeClr val="tx1"/>
                          </a:solidFill>
                          <a:effectLst/>
                          <a:latin typeface="Montserrat Medium" panose="00000600000000000000" pitchFamily="2" charset="0"/>
                        </a:rPr>
                        <a:t>Both prediction models indicated similar results as far as Mean Square Error is concerned.</a:t>
                      </a:r>
                      <a:endParaRPr lang="en-IN" sz="1200" b="0">
                        <a:solidFill>
                          <a:schemeClr val="tx1"/>
                        </a:solidFill>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888264530"/>
                  </a:ext>
                </a:extLst>
              </a:tr>
              <a:tr h="754150">
                <a:tc>
                  <a:txBody>
                    <a:bodyPr/>
                    <a:lstStyle/>
                    <a:p>
                      <a:pPr algn="just">
                        <a:lnSpc>
                          <a:spcPct val="150000"/>
                        </a:lnSpc>
                        <a:spcAft>
                          <a:spcPts val="800"/>
                        </a:spcAft>
                      </a:pPr>
                      <a:r>
                        <a:rPr lang="en-IN" sz="1400">
                          <a:effectLst/>
                        </a:rPr>
                        <a:t>14.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Dorina Kabakchieva (2013)</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Predicting Student Performance by Using Data Mining Methods for Classification</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Age, Gender, Ethnicity, Education, Work Status &amp; Disability</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Accuracy with Decision tree = 66%                     </a:t>
                      </a:r>
                    </a:p>
                    <a:p>
                      <a:pPr>
                        <a:lnSpc>
                          <a:spcPct val="107000"/>
                        </a:lnSpc>
                        <a:spcAft>
                          <a:spcPts val="800"/>
                        </a:spcAft>
                      </a:pPr>
                      <a:r>
                        <a:rPr lang="en-IN" sz="1200">
                          <a:effectLst/>
                          <a:latin typeface="Montserrat Medium" panose="00000600000000000000" pitchFamily="2" charset="0"/>
                        </a:rPr>
                        <a:t>k-Nearest = 60%</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954461"/>
                  </a:ext>
                </a:extLst>
              </a:tr>
              <a:tr h="1084017">
                <a:tc>
                  <a:txBody>
                    <a:bodyPr/>
                    <a:lstStyle/>
                    <a:p>
                      <a:pPr algn="just">
                        <a:lnSpc>
                          <a:spcPct val="150000"/>
                        </a:lnSpc>
                        <a:spcAft>
                          <a:spcPts val="800"/>
                        </a:spcAft>
                      </a:pPr>
                      <a:r>
                        <a:rPr lang="en-IN" sz="1400">
                          <a:effectLst/>
                        </a:rPr>
                        <a:t>15.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R.</a:t>
                      </a:r>
                      <a:r>
                        <a:rPr lang="en-US" sz="1200">
                          <a:effectLst/>
                          <a:latin typeface="Montserrat Medium" panose="00000600000000000000" pitchFamily="2" charset="0"/>
                        </a:rPr>
                        <a:t>R. Kabra</a:t>
                      </a:r>
                      <a:r>
                        <a:rPr lang="en-IN" sz="1200">
                          <a:effectLst/>
                          <a:latin typeface="Montserrat Medium" panose="00000600000000000000" pitchFamily="2" charset="0"/>
                        </a:rPr>
                        <a:t>, </a:t>
                      </a:r>
                      <a:r>
                        <a:rPr lang="en-US" sz="1200">
                          <a:effectLst/>
                          <a:latin typeface="Montserrat Medium" panose="00000600000000000000" pitchFamily="2" charset="0"/>
                        </a:rPr>
                        <a:t>R.S. Bichkar</a:t>
                      </a:r>
                      <a:endParaRPr lang="en-IN" sz="1200">
                        <a:effectLst/>
                        <a:latin typeface="Montserrat Medium" panose="00000600000000000000" pitchFamily="2" charset="0"/>
                      </a:endParaRPr>
                    </a:p>
                    <a:p>
                      <a:pPr>
                        <a:lnSpc>
                          <a:spcPct val="107000"/>
                        </a:lnSpc>
                        <a:spcAft>
                          <a:spcPts val="800"/>
                        </a:spcAft>
                      </a:pPr>
                      <a:r>
                        <a:rPr lang="en-IN" sz="1200">
                          <a:effectLst/>
                          <a:latin typeface="Montserrat Medium" panose="00000600000000000000" pitchFamily="2" charset="0"/>
                        </a:rPr>
                        <a:t>(2011)</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latin typeface="Montserrat Medium" panose="00000600000000000000" pitchFamily="2" charset="0"/>
                        </a:rPr>
                        <a:t>Performance Prediction of Engineering Students using Decision Trees</a:t>
                      </a:r>
                      <a:endParaRPr lang="en-IN" sz="1200">
                        <a:effectLst/>
                        <a:latin typeface="Montserrat Medium" panose="00000600000000000000" pitchFamily="2" charset="0"/>
                      </a:endParaRP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Branch, HSC Percent, SSC Percent, SSC Maths, SSC Science, Category, Gender, Living Location, SSC Board, Father_occupation, Mother_occupation</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latin typeface="Montserrat Medium" panose="00000600000000000000" pitchFamily="2" charset="0"/>
                        </a:rPr>
                        <a:t>The accuracy of the model is 60.46 %. That is out of 346 instances 209 instances are correctly classified. </a:t>
                      </a:r>
                      <a:endParaRPr lang="en-IN" sz="1200">
                        <a:effectLst/>
                        <a:latin typeface="Montserrat Medium" panose="00000600000000000000" pitchFamily="2" charset="0"/>
                      </a:endParaRP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551567"/>
                  </a:ext>
                </a:extLst>
              </a:tr>
              <a:tr h="1768239">
                <a:tc>
                  <a:txBody>
                    <a:bodyPr/>
                    <a:lstStyle/>
                    <a:p>
                      <a:pPr algn="just">
                        <a:lnSpc>
                          <a:spcPct val="150000"/>
                        </a:lnSpc>
                        <a:spcAft>
                          <a:spcPts val="800"/>
                        </a:spcAft>
                      </a:pPr>
                      <a:r>
                        <a:rPr lang="en-IN" sz="1400">
                          <a:effectLst/>
                        </a:rPr>
                        <a:t>16.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Zaidah Ibrahim</a:t>
                      </a:r>
                    </a:p>
                    <a:p>
                      <a:pPr>
                        <a:lnSpc>
                          <a:spcPct val="107000"/>
                        </a:lnSpc>
                        <a:spcAft>
                          <a:spcPts val="800"/>
                        </a:spcAft>
                      </a:pPr>
                      <a:r>
                        <a:rPr lang="en-IN" sz="1200">
                          <a:effectLst/>
                          <a:latin typeface="Montserrat Medium" panose="00000600000000000000" pitchFamily="2" charset="0"/>
                        </a:rPr>
                        <a:t>Daliela Rusli (2007)</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Predicting students’ academic performance: Comparing ANN, Decision tree and Regression</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a:effectLst/>
                          <a:latin typeface="Montserrat Medium" panose="00000600000000000000" pitchFamily="2" charset="0"/>
                        </a:rPr>
                        <a:t>IT application knowledge,</a:t>
                      </a:r>
                    </a:p>
                    <a:p>
                      <a:pPr>
                        <a:lnSpc>
                          <a:spcPct val="107000"/>
                        </a:lnSpc>
                        <a:spcAft>
                          <a:spcPts val="800"/>
                        </a:spcAft>
                      </a:pPr>
                      <a:r>
                        <a:rPr lang="en-IN" sz="1200">
                          <a:effectLst/>
                          <a:latin typeface="Montserrat Medium" panose="00000600000000000000" pitchFamily="2" charset="0"/>
                        </a:rPr>
                        <a:t>Previous schooling,</a:t>
                      </a:r>
                    </a:p>
                    <a:p>
                      <a:pPr>
                        <a:lnSpc>
                          <a:spcPct val="107000"/>
                        </a:lnSpc>
                        <a:spcAft>
                          <a:spcPts val="800"/>
                        </a:spcAft>
                      </a:pPr>
                      <a:r>
                        <a:rPr lang="en-IN" sz="1200">
                          <a:effectLst/>
                          <a:latin typeface="Montserrat Medium" panose="00000600000000000000" pitchFamily="2" charset="0"/>
                        </a:rPr>
                        <a:t>Programming knowledge,</a:t>
                      </a:r>
                    </a:p>
                    <a:p>
                      <a:pPr>
                        <a:lnSpc>
                          <a:spcPct val="107000"/>
                        </a:lnSpc>
                        <a:spcAft>
                          <a:spcPts val="800"/>
                        </a:spcAft>
                      </a:pPr>
                      <a:r>
                        <a:rPr lang="en-IN" sz="1200">
                          <a:effectLst/>
                          <a:latin typeface="Montserrat Medium" panose="00000600000000000000" pitchFamily="2" charset="0"/>
                        </a:rPr>
                        <a:t>Family financial status,</a:t>
                      </a:r>
                    </a:p>
                    <a:p>
                      <a:pPr>
                        <a:lnSpc>
                          <a:spcPct val="107000"/>
                        </a:lnSpc>
                        <a:spcAft>
                          <a:spcPts val="800"/>
                        </a:spcAft>
                      </a:pPr>
                      <a:r>
                        <a:rPr lang="en-IN" sz="1200">
                          <a:effectLst/>
                          <a:latin typeface="Montserrat Medium" panose="00000600000000000000" pitchFamily="2" charset="0"/>
                        </a:rPr>
                        <a:t>CGPA</a:t>
                      </a:r>
                    </a:p>
                    <a:p>
                      <a:pPr>
                        <a:lnSpc>
                          <a:spcPct val="107000"/>
                        </a:lnSpc>
                        <a:spcAft>
                          <a:spcPts val="800"/>
                        </a:spcAft>
                      </a:pPr>
                      <a:r>
                        <a:rPr lang="en-IN" sz="1200">
                          <a:effectLst/>
                          <a:latin typeface="Montserrat Medium" panose="00000600000000000000" pitchFamily="2" charset="0"/>
                        </a:rPr>
                        <a:t> </a:t>
                      </a:r>
                      <a:endParaRPr lang="en-IN" sz="120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1200" dirty="0">
                          <a:effectLst/>
                          <a:latin typeface="Montserrat Medium" panose="00000600000000000000" pitchFamily="2" charset="0"/>
                        </a:rPr>
                        <a:t>Evaluation was done on RASE (sq. Root of Average Squared Error)</a:t>
                      </a:r>
                    </a:p>
                    <a:p>
                      <a:pPr>
                        <a:lnSpc>
                          <a:spcPct val="107000"/>
                        </a:lnSpc>
                        <a:spcAft>
                          <a:spcPts val="800"/>
                        </a:spcAft>
                      </a:pPr>
                      <a:r>
                        <a:rPr lang="en-IN" sz="1200" dirty="0">
                          <a:effectLst/>
                          <a:latin typeface="Montserrat Medium" panose="00000600000000000000" pitchFamily="2" charset="0"/>
                        </a:rPr>
                        <a:t>ANN has lowest RASE: 0.1714</a:t>
                      </a:r>
                    </a:p>
                    <a:p>
                      <a:pPr>
                        <a:lnSpc>
                          <a:spcPct val="107000"/>
                        </a:lnSpc>
                        <a:spcAft>
                          <a:spcPts val="800"/>
                        </a:spcAft>
                      </a:pPr>
                      <a:r>
                        <a:rPr lang="en-IN" sz="1200" dirty="0">
                          <a:effectLst/>
                          <a:latin typeface="Montserrat Medium" panose="00000600000000000000" pitchFamily="2" charset="0"/>
                        </a:rPr>
                        <a:t>Decision tree: 0.1769</a:t>
                      </a:r>
                    </a:p>
                    <a:p>
                      <a:pPr>
                        <a:lnSpc>
                          <a:spcPct val="107000"/>
                        </a:lnSpc>
                        <a:spcAft>
                          <a:spcPts val="800"/>
                        </a:spcAft>
                      </a:pPr>
                      <a:r>
                        <a:rPr lang="en-IN" sz="1200" dirty="0">
                          <a:effectLst/>
                          <a:latin typeface="Montserrat Medium" panose="00000600000000000000" pitchFamily="2" charset="0"/>
                        </a:rPr>
                        <a:t>Regression: 0.1848</a:t>
                      </a:r>
                      <a:endParaRPr lang="en-IN" sz="1200" dirty="0">
                        <a:effectLst/>
                        <a:latin typeface="Montserrat Medium" panose="00000600000000000000" pitchFamily="2" charset="0"/>
                        <a:ea typeface="Calibri" panose="020F0502020204030204" pitchFamily="34" charset="0"/>
                        <a:cs typeface="Times New Roman" panose="02020603050405020304" pitchFamily="18" charset="0"/>
                      </a:endParaRPr>
                    </a:p>
                  </a:txBody>
                  <a:tcPr marL="61384" marR="613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743879"/>
                  </a:ext>
                </a:extLst>
              </a:tr>
            </a:tbl>
          </a:graphicData>
        </a:graphic>
      </p:graphicFrame>
    </p:spTree>
    <p:extLst>
      <p:ext uri="{BB962C8B-B14F-4D97-AF65-F5344CB8AC3E}">
        <p14:creationId xmlns:p14="http://schemas.microsoft.com/office/powerpoint/2010/main" val="422669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332682" y="1282135"/>
            <a:ext cx="11526636" cy="4508044"/>
          </a:xfrm>
          <a:prstGeom prst="rect">
            <a:avLst/>
          </a:prstGeom>
        </p:spPr>
        <p:txBody>
          <a:bodyPr vert="horz" lIns="91440" tIns="45720" rIns="91440" bIns="45720" rtlCol="0" anchor="b">
            <a:normAutofit lnSpcReduction="10000"/>
          </a:bodyPr>
          <a:lstStyle/>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It will contain the attributes required to calculate the result CGPA of the students. Here we are using both academic and social attributes affecting student’s life.</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Here, we will take the dataset of our batch students at the University.</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The a</a:t>
            </a:r>
            <a:r>
              <a:rPr kumimoji="0" lang="en-US" sz="1600" b="0" i="0" u="none" strike="noStrike" kern="1200" cap="none" spc="0" normalizeH="0" baseline="0" noProof="0" dirty="0" err="1">
                <a:ln>
                  <a:noFill/>
                </a:ln>
                <a:solidFill>
                  <a:prstClr val="black"/>
                </a:solidFill>
                <a:effectLst/>
                <a:uLnTx/>
                <a:uFillTx/>
                <a:latin typeface="Raleway ExtraLight" panose="020B0303030101060003" pitchFamily="34" charset="0"/>
                <a:ea typeface="+mn-ea"/>
                <a:cs typeface="+mn-cs"/>
              </a:rPr>
              <a:t>ttributes</a:t>
            </a: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 include:</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[1] Programming knowledge</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[2] Daily social media interaction</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[3] Physical activity</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[4] Attendance</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[5] Self study duration </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[6] External study references</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[7] Attention during classes</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[8] Frequency of doubt-clearing during group study</a:t>
            </a:r>
          </a:p>
          <a:p>
            <a:pPr marL="0" marR="0" lvl="0" indent="0" algn="just" defTabSz="914400" rtl="0" eaLnBrk="1" fontAlgn="auto" latinLnBrk="0" hangingPunct="1">
              <a:lnSpc>
                <a:spcPct val="12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aleway ExtraLight" panose="020B0303030101060003" pitchFamily="34" charset="0"/>
                <a:ea typeface="+mn-ea"/>
                <a:cs typeface="+mn-cs"/>
              </a:rPr>
              <a:t>[9] SGPA of previous semesters</a:t>
            </a:r>
          </a:p>
        </p:txBody>
      </p:sp>
      <p:sp>
        <p:nvSpPr>
          <p:cNvPr id="5" name="Title 4" hidden="1"/>
          <p:cNvSpPr>
            <a:spLocks noGrp="1"/>
          </p:cNvSpPr>
          <p:nvPr>
            <p:ph type="title"/>
          </p:nvPr>
        </p:nvSpPr>
        <p:spPr/>
        <p:txBody>
          <a:bodyPr/>
          <a:lstStyle/>
          <a:p>
            <a:r>
              <a:rPr lang="en-US" dirty="0"/>
              <a:t>Slide 3</a:t>
            </a:r>
          </a:p>
        </p:txBody>
      </p:sp>
      <p:sp>
        <p:nvSpPr>
          <p:cNvPr id="12" name="TextBox 11"/>
          <p:cNvSpPr txBox="1"/>
          <p:nvPr/>
        </p:nvSpPr>
        <p:spPr>
          <a:xfrm>
            <a:off x="308468" y="161341"/>
            <a:ext cx="6424864" cy="910108"/>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OUR DATASET</a:t>
            </a:r>
          </a:p>
        </p:txBody>
      </p:sp>
      <p:cxnSp>
        <p:nvCxnSpPr>
          <p:cNvPr id="3" name="Straight Connector 2">
            <a:extLst>
              <a:ext uri="{FF2B5EF4-FFF2-40B4-BE49-F238E27FC236}">
                <a16:creationId xmlns:a16="http://schemas.microsoft.com/office/drawing/2014/main" id="{25E1175B-CFDC-44D6-957E-0F1B355B0094}"/>
              </a:ext>
            </a:extLst>
          </p:cNvPr>
          <p:cNvCxnSpPr>
            <a:cxnSpLocks/>
          </p:cNvCxnSpPr>
          <p:nvPr/>
        </p:nvCxnSpPr>
        <p:spPr>
          <a:xfrm>
            <a:off x="422764" y="1071449"/>
            <a:ext cx="5169144"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12" descr="Graphical user interface, application, Teams&#10;&#10;Description automatically generated">
            <a:extLst>
              <a:ext uri="{FF2B5EF4-FFF2-40B4-BE49-F238E27FC236}">
                <a16:creationId xmlns:a16="http://schemas.microsoft.com/office/drawing/2014/main" id="{2C4A0B2C-9D2D-40D3-A723-7B723CB97545}"/>
              </a:ext>
            </a:extLst>
          </p:cNvPr>
          <p:cNvPicPr>
            <a:picLocks noChangeAspect="1"/>
          </p:cNvPicPr>
          <p:nvPr/>
        </p:nvPicPr>
        <p:blipFill>
          <a:blip r:embed="rId3"/>
          <a:stretch>
            <a:fillRect/>
          </a:stretch>
        </p:blipFill>
        <p:spPr>
          <a:xfrm>
            <a:off x="6257310" y="2329961"/>
            <a:ext cx="4934683" cy="3108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79D34716-23C1-4521-95D0-1F4D42E13739}"/>
              </a:ext>
            </a:extLst>
          </p:cNvPr>
          <p:cNvSpPr txBox="1"/>
          <p:nvPr/>
        </p:nvSpPr>
        <p:spPr>
          <a:xfrm>
            <a:off x="6257310" y="5504199"/>
            <a:ext cx="5366121" cy="523220"/>
          </a:xfrm>
          <a:prstGeom prst="rect">
            <a:avLst/>
          </a:prstGeom>
          <a:noFill/>
        </p:spPr>
        <p:txBody>
          <a:bodyPr wrap="square" rtlCol="0">
            <a:spAutoFit/>
          </a:bodyPr>
          <a:lstStyle/>
          <a:p>
            <a:r>
              <a:rPr lang="en-US" sz="1400" dirty="0"/>
              <a:t>(Link for the survey form: </a:t>
            </a:r>
            <a:r>
              <a:rPr lang="en-US" sz="1400" dirty="0">
                <a:hlinkClick r:id="rId4"/>
              </a:rPr>
              <a:t>https://forms.office.com/r/tLk27FhyVw</a:t>
            </a:r>
            <a:r>
              <a:rPr lang="en-US" sz="1400" dirty="0"/>
              <a:t>)</a:t>
            </a:r>
          </a:p>
          <a:p>
            <a:r>
              <a:rPr lang="en-US" sz="1400" dirty="0"/>
              <a:t>(Link for the dataset: </a:t>
            </a:r>
            <a:r>
              <a:rPr lang="en-US" sz="1400" dirty="0">
                <a:hlinkClick r:id="rId5"/>
              </a:rPr>
              <a:t>https://bit.ly/2PXvv1c</a:t>
            </a:r>
            <a:r>
              <a:rPr lang="en-US" sz="1400" dirty="0"/>
              <a:t>) </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71" y="486947"/>
            <a:ext cx="6764784" cy="1076683"/>
          </a:xfrm>
        </p:spPr>
        <p:txBody>
          <a:bodyPr>
            <a:normAutofit/>
          </a:bodyPr>
          <a:lstStyle/>
          <a:p>
            <a:r>
              <a:rPr lang="en-US" b="1" u="sng" dirty="0">
                <a:latin typeface="Franklin Gothic Book" panose="020B0503020102020204" pitchFamily="34" charset="0"/>
              </a:rPr>
              <a:t>DATASET PRE-PROCESSING</a:t>
            </a:r>
            <a:endParaRPr lang="en-IN" b="1" u="sng" dirty="0">
              <a:latin typeface="Franklin Gothic Book" panose="020B0503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83" y="1006412"/>
            <a:ext cx="5338715" cy="5338715"/>
          </a:xfrm>
          <a:prstGeom prst="rect">
            <a:avLst/>
          </a:prstGeom>
        </p:spPr>
      </p:pic>
      <p:graphicFrame>
        <p:nvGraphicFramePr>
          <p:cNvPr id="9" name="TextBox 4"/>
          <p:cNvGraphicFramePr/>
          <p:nvPr/>
        </p:nvGraphicFramePr>
        <p:xfrm>
          <a:off x="433704" y="1851921"/>
          <a:ext cx="6880194"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1601</Words>
  <Application>Microsoft Office PowerPoint</Application>
  <PresentationFormat>Widescreen</PresentationFormat>
  <Paragraphs>281</Paragraphs>
  <Slides>17</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Aileron</vt:lpstr>
      <vt:lpstr>Arial</vt:lpstr>
      <vt:lpstr>Berlin Sans FB</vt:lpstr>
      <vt:lpstr>Calibri</vt:lpstr>
      <vt:lpstr>Calibri Light</vt:lpstr>
      <vt:lpstr>Copperplate Gothic Bold</vt:lpstr>
      <vt:lpstr>Franklin Gothic Book</vt:lpstr>
      <vt:lpstr>Montserrat Medium</vt:lpstr>
      <vt:lpstr>Raleway</vt:lpstr>
      <vt:lpstr>Raleway ExtraLight</vt:lpstr>
      <vt:lpstr>Times New Roman</vt:lpstr>
      <vt:lpstr>Office Theme</vt:lpstr>
      <vt:lpstr>1_Office Theme</vt:lpstr>
      <vt:lpstr>Phase 2-  Final Presentation</vt:lpstr>
      <vt:lpstr>INTRODUCTION TO OUR  PROJECT </vt:lpstr>
      <vt:lpstr>TOOLS AND TECHNOLOGIES USED </vt:lpstr>
      <vt:lpstr>SUMMARY OF LITERATURE STUDY </vt:lpstr>
      <vt:lpstr>PowerPoint Presentation</vt:lpstr>
      <vt:lpstr>PowerPoint Presentation</vt:lpstr>
      <vt:lpstr>PowerPoint Presentation</vt:lpstr>
      <vt:lpstr>Slide 3</vt:lpstr>
      <vt:lpstr>DATASET PRE-PROCESSING</vt:lpstr>
      <vt:lpstr>PowerPoint Presentation</vt:lpstr>
      <vt:lpstr>MACHINE LEARNING MODELS APPLIED IN PHASE – 2 </vt:lpstr>
      <vt:lpstr>PowerPoint Presentation</vt:lpstr>
      <vt:lpstr>PowerPoint Presentation</vt:lpstr>
      <vt:lpstr>PowerPoint Presentation</vt:lpstr>
      <vt:lpstr>RESULT SUMMARIZATION </vt:lpstr>
      <vt:lpstr>ROAD MAP TO PHASE 3: ARTIFICIAL NEURAL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CHETNA  GARG</dc:creator>
  <cp:lastModifiedBy>UTKARSH  VERMA</cp:lastModifiedBy>
  <cp:revision>20</cp:revision>
  <dcterms:created xsi:type="dcterms:W3CDTF">2021-04-18T06:59:28Z</dcterms:created>
  <dcterms:modified xsi:type="dcterms:W3CDTF">2021-04-19T06:56:12Z</dcterms:modified>
</cp:coreProperties>
</file>