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81" r:id="rId3"/>
    <p:sldId id="403" r:id="rId4"/>
    <p:sldId id="280" r:id="rId5"/>
    <p:sldId id="496" r:id="rId6"/>
    <p:sldId id="497" r:id="rId7"/>
    <p:sldId id="321" r:id="rId8"/>
    <p:sldId id="322" r:id="rId9"/>
    <p:sldId id="398" r:id="rId10"/>
    <p:sldId id="359" r:id="rId11"/>
    <p:sldId id="399" r:id="rId12"/>
    <p:sldId id="400" r:id="rId13"/>
    <p:sldId id="401" r:id="rId14"/>
    <p:sldId id="396" r:id="rId15"/>
    <p:sldId id="499" r:id="rId16"/>
    <p:sldId id="498" r:id="rId17"/>
    <p:sldId id="257" r:id="rId18"/>
    <p:sldId id="258" r:id="rId19"/>
    <p:sldId id="265" r:id="rId20"/>
    <p:sldId id="456" r:id="rId21"/>
    <p:sldId id="500" r:id="rId22"/>
    <p:sldId id="267" r:id="rId23"/>
    <p:sldId id="283" r:id="rId24"/>
    <p:sldId id="287" r:id="rId25"/>
    <p:sldId id="288" r:id="rId26"/>
    <p:sldId id="289" r:id="rId27"/>
    <p:sldId id="290" r:id="rId28"/>
    <p:sldId id="296" r:id="rId29"/>
    <p:sldId id="297" r:id="rId30"/>
    <p:sldId id="501" r:id="rId31"/>
    <p:sldId id="299" r:id="rId32"/>
    <p:sldId id="285" r:id="rId33"/>
    <p:sldId id="286" r:id="rId34"/>
    <p:sldId id="268" r:id="rId35"/>
    <p:sldId id="272" r:id="rId36"/>
    <p:sldId id="460" r:id="rId37"/>
    <p:sldId id="277" r:id="rId38"/>
    <p:sldId id="278" r:id="rId39"/>
    <p:sldId id="279" r:id="rId40"/>
    <p:sldId id="282" r:id="rId41"/>
    <p:sldId id="50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5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08" autoAdjust="0"/>
  </p:normalViewPr>
  <p:slideViewPr>
    <p:cSldViewPr>
      <p:cViewPr>
        <p:scale>
          <a:sx n="70" d="100"/>
          <a:sy n="70" d="100"/>
        </p:scale>
        <p:origin x="-1144" y="-48"/>
      </p:cViewPr>
      <p:guideLst>
        <p:guide orient="horz" pos="214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5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38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7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/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8"/>
            <p:cNvSpPr/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9"/>
            <p:cNvSpPr/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0"/>
            <p:cNvSpPr/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11"/>
            <p:cNvSpPr/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7" name="Freeform 46"/>
          <p:cNvSpPr/>
          <p:nvPr userDrawn="1"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8" name="Freeform 47"/>
          <p:cNvSpPr/>
          <p:nvPr userDrawn="1"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/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/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83640" y="1318260"/>
            <a:ext cx="3992245" cy="706755"/>
          </a:xfrm>
        </p:spPr>
        <p:txBody>
          <a:bodyPr wrap="square"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61437" y="4221088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组长：</a:t>
            </a:r>
            <a:r>
              <a:rPr lang="en-US" altLang="zh-CN" dirty="0"/>
              <a:t>15331004</a:t>
            </a:r>
            <a:r>
              <a:rPr lang="zh-CN" altLang="zh-CN" dirty="0"/>
              <a:t>毕</a:t>
            </a:r>
            <a:r>
              <a:rPr lang="en-US" altLang="zh-CN" dirty="0"/>
              <a:t>  </a:t>
            </a:r>
            <a:r>
              <a:rPr lang="zh-CN" altLang="zh-CN" dirty="0"/>
              <a:t>胜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15331021</a:t>
            </a:r>
            <a:r>
              <a:rPr lang="zh-CN" altLang="zh-CN" dirty="0"/>
              <a:t>陈锦宇</a:t>
            </a:r>
          </a:p>
          <a:p>
            <a:r>
              <a:rPr lang="en-US" altLang="zh-CN" dirty="0" smtClean="0"/>
              <a:t>             15331232</a:t>
            </a:r>
            <a:r>
              <a:rPr lang="zh-CN" altLang="zh-CN" dirty="0"/>
              <a:t>罗文璐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 smtClean="0"/>
              <a:t>             15331008</a:t>
            </a:r>
            <a:r>
              <a:rPr lang="zh-CN" altLang="zh-CN" dirty="0"/>
              <a:t>曹浩楠 </a:t>
            </a:r>
          </a:p>
          <a:p>
            <a:r>
              <a:rPr lang="en-US" altLang="zh-CN" dirty="0" smtClean="0"/>
              <a:t>             15331079</a:t>
            </a:r>
            <a:r>
              <a:rPr lang="zh-CN" altLang="zh-CN" dirty="0"/>
              <a:t>冯奕健</a:t>
            </a:r>
          </a:p>
          <a:p>
            <a:r>
              <a:rPr lang="en-US" altLang="zh-CN" dirty="0" smtClean="0"/>
              <a:t>             15331327</a:t>
            </a:r>
            <a:r>
              <a:rPr lang="zh-CN" altLang="zh-CN" dirty="0"/>
              <a:t>谢苑珍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7530" y="2502535"/>
            <a:ext cx="565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系统分析与</a:t>
            </a:r>
            <a:r>
              <a:rPr lang="zh-CN" altLang="en-US" sz="32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设计成果展示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88415" y="390748"/>
            <a:ext cx="6858000" cy="583565"/>
          </a:xfrm>
        </p:spPr>
        <p:txBody>
          <a:bodyPr/>
          <a:lstStyle/>
          <a:p>
            <a:pPr algn="l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选择课程用例规约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55576" y="1484784"/>
            <a:ext cx="7056784" cy="4536504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337235" cy="346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88415" y="390748"/>
            <a:ext cx="6858000" cy="583565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1.3.1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发布活动用例规约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2280" y="1467629"/>
            <a:ext cx="69847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15695" y="6259195"/>
            <a:ext cx="465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图1-2 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加入课程活动图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8365" y="1099185"/>
            <a:ext cx="181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7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）活动图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01955" y="974090"/>
            <a:ext cx="6009005" cy="56534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44" y="1557602"/>
            <a:ext cx="3390825" cy="448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88415" y="390748"/>
            <a:ext cx="6858000" cy="583565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1.3.2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发布通知用例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规约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03505" y="974090"/>
            <a:ext cx="8650605" cy="58210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009480"/>
            <a:ext cx="69847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．简要说明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zh-CN" dirty="0" smtClean="0"/>
              <a:t>本</a:t>
            </a:r>
            <a:r>
              <a:rPr lang="zh-CN" altLang="zh-CN" dirty="0"/>
              <a:t>用例允许教师根据自身的教学需求，发布对应课程所有学生必会收到的课程信息，包括课程通知。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事件流</a:t>
            </a:r>
          </a:p>
          <a:p>
            <a:r>
              <a:rPr lang="en-US" altLang="zh-CN" dirty="0" smtClean="0"/>
              <a:t>  2.1</a:t>
            </a:r>
            <a:r>
              <a:rPr lang="zh-CN" altLang="zh-CN" dirty="0"/>
              <a:t>基本事件流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zh-CN" dirty="0" smtClean="0"/>
              <a:t>用例</a:t>
            </a:r>
            <a:r>
              <a:rPr lang="zh-CN" altLang="zh-CN" dirty="0"/>
              <a:t>开始于教师对进行自己的课程，查看选项。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1</a:t>
            </a:r>
            <a:r>
              <a:rPr lang="en-US" altLang="zh-CN" dirty="0"/>
              <a:t>)</a:t>
            </a:r>
            <a:r>
              <a:rPr lang="zh-CN" altLang="zh-CN" dirty="0"/>
              <a:t>系统要求教师给出要执行的操作。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2</a:t>
            </a:r>
            <a:r>
              <a:rPr lang="en-US" altLang="zh-CN" dirty="0"/>
              <a:t>)</a:t>
            </a:r>
            <a:r>
              <a:rPr lang="zh-CN" altLang="zh-CN" dirty="0"/>
              <a:t>教师给出操作，以下子事件流将被执行。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/>
              <a:t>如果选择的是发布课程信息，发布课程信息子事件流将被执行。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2.1.1</a:t>
            </a:r>
            <a:r>
              <a:rPr lang="zh-CN" altLang="zh-CN" dirty="0"/>
              <a:t>发布课程信息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1</a:t>
            </a:r>
            <a:r>
              <a:rPr lang="en-US" altLang="zh-CN" dirty="0"/>
              <a:t>)</a:t>
            </a:r>
            <a:r>
              <a:rPr lang="zh-CN" altLang="zh-CN" dirty="0"/>
              <a:t>输入通知标题和内容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2</a:t>
            </a:r>
            <a:r>
              <a:rPr lang="en-US" altLang="zh-CN" dirty="0"/>
              <a:t>)</a:t>
            </a:r>
            <a:r>
              <a:rPr lang="zh-CN" altLang="zh-CN" dirty="0"/>
              <a:t>发布通知</a:t>
            </a:r>
          </a:p>
          <a:p>
            <a:r>
              <a:rPr lang="en-US" altLang="zh-CN" dirty="0" smtClean="0"/>
              <a:t>   2.2</a:t>
            </a:r>
            <a:r>
              <a:rPr lang="zh-CN" altLang="zh-CN" dirty="0"/>
              <a:t>备选事件流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无。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zh-CN" dirty="0"/>
              <a:t>特殊需求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无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前置条件。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作为</a:t>
            </a:r>
            <a:r>
              <a:rPr lang="zh-CN" altLang="zh-CN" dirty="0"/>
              <a:t>教师身份进入课程。</a:t>
            </a:r>
          </a:p>
          <a:p>
            <a:r>
              <a:rPr lang="en-US" altLang="zh-CN" dirty="0"/>
              <a:t>5.</a:t>
            </a:r>
            <a:r>
              <a:rPr lang="zh-CN" altLang="zh-CN" dirty="0"/>
              <a:t>后置条件。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服务器</a:t>
            </a:r>
            <a:r>
              <a:rPr lang="zh-CN" altLang="zh-CN" dirty="0"/>
              <a:t>接收信息，发送给学生端。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88415" y="390748"/>
            <a:ext cx="6858000" cy="583565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1.3.2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发布通知用例规约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2280" y="1467629"/>
            <a:ext cx="69847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32305" y="6383655"/>
            <a:ext cx="443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图1-3 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发布通知活动图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160" y="974090"/>
            <a:ext cx="7597775" cy="58210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4407282" cy="495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7460" y="537433"/>
            <a:ext cx="6858000" cy="583565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补充规约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2280" y="1467629"/>
            <a:ext cx="69847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54377" y="1581287"/>
            <a:ext cx="71418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1.4.1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目标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本文档的目的是定义课堂管理系统的需求。本补充规约列出了不便于在用例模型的用例中获取的系统需求。补充规约和用例模型一起记录关于系统的一整套需求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.4.2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功能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1)	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多个用户必须能同时执行操作。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2)	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如果某教师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学生输入信息错误，系统必须提醒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该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教师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学生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3)	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发布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的课程信息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必须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告知该课程内的所有学生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.4.3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可行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性</a:t>
            </a: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手机用户界面应与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Android 7.0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兼容。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18160" y="1340769"/>
            <a:ext cx="8014280" cy="5143852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7460" y="537433"/>
            <a:ext cx="6858000" cy="583565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补充规约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2280" y="1467629"/>
            <a:ext cx="69847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3608" y="1468371"/>
            <a:ext cx="702437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1.4.4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可靠性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选课系统在每周七天，每天二十四小时内都应是可以使用的。宕机的时间应少于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10%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.4.5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性能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1)	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在任意既定时刻，系统最多可支持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2000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名用户同时使用中央数据库，并在任意时刻最多可支持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500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名用户同时使用本地服务器。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2)	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系统将能在十秒钟内提供对遗留课程目录数据库的访问。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	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系统必须能够在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分钟内完成所有事务的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80%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。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.4.6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.约束性</a:t>
            </a: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系统必须提供基于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Android 7.0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的接口。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59460" y="1467485"/>
            <a:ext cx="7989004" cy="5057859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88415" y="390748"/>
            <a:ext cx="6858000" cy="583565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术语表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2280" y="1467629"/>
            <a:ext cx="69847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33070" y="974090"/>
            <a:ext cx="8335010" cy="58210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34845" y="1104900"/>
            <a:ext cx="494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表1-1 志愿者管理系统术语表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77" y="1700808"/>
            <a:ext cx="7105982" cy="443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71600" y="682849"/>
            <a:ext cx="6858000" cy="583565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952769"/>
            <a:ext cx="7365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该部分又称为概要设计，主要描述系统设计时所使用的基本架构</a:t>
            </a:r>
            <a:r>
              <a:rPr lang="zh-CN" altLang="en-US" sz="2000" b="1" dirty="0" smtClean="0"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本</a:t>
            </a:r>
            <a:r>
              <a:rPr lang="zh-CN" altLang="en-US" sz="2000" b="1" dirty="0" smtClean="0">
                <a:latin typeface="黑体" panose="02010609060101010101" charset="-122"/>
                <a:ea typeface="黑体" panose="02010609060101010101" charset="-122"/>
              </a:rPr>
              <a:t>系统使用的是</a:t>
            </a:r>
            <a:r>
              <a:rPr lang="en-US" altLang="zh-CN" sz="2000" b="1" dirty="0" smtClean="0">
                <a:latin typeface="黑体" panose="02010609060101010101" charset="-122"/>
                <a:ea typeface="黑体" panose="02010609060101010101" charset="-122"/>
              </a:rPr>
              <a:t>MVC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架构</a:t>
            </a:r>
            <a:r>
              <a:rPr lang="zh-CN" altLang="en-US" sz="2000" b="1" dirty="0" smtClean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主要分为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个步骤：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架构描述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架构图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关键抽象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2373846"/>
            <a:ext cx="7369963" cy="371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本系统采用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MVC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Model-View-Controller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）模式进行架构设计。该系统分为模型层、视图层和控制器层。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MVC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架构设计将业务逻辑、数据和界面显示分离开来，使得开发人员在改进和个性化定制界面及用户交互的同时，不需要重新编写业务逻辑。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视图层主要是课程管理系统图形界面，为用户提供交互界面；控制器负责转发请求，对请求进行处理，它控制着应用程序的流程，处理时间并进行响应；模型封装了与应用程序的业务逻辑相关的数据如课程信息、用户信息等。</a:t>
            </a:r>
          </a:p>
        </p:txBody>
      </p:sp>
      <p:sp>
        <p:nvSpPr>
          <p:cNvPr id="7" name="Title 3"/>
          <p:cNvSpPr/>
          <p:nvPr/>
        </p:nvSpPr>
        <p:spPr>
          <a:xfrm>
            <a:off x="971600" y="790481"/>
            <a:ext cx="6858000" cy="3683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架构描述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1001" y="1351496"/>
            <a:ext cx="7102757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Title 3"/>
          <p:cNvSpPr txBox="1"/>
          <p:nvPr/>
        </p:nvSpPr>
        <p:spPr>
          <a:xfrm>
            <a:off x="971600" y="682849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架构图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30530" y="2276872"/>
            <a:ext cx="6877774" cy="3803253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0366" y="3203575"/>
            <a:ext cx="7538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/>
            <a:endParaRPr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/>
            <a:endParaRPr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/>
            <a:endParaRPr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/>
            <a:endParaRPr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/>
            <a:endParaRPr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/>
            <a:endParaRPr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/>
            <a:endParaRPr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图2-1 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课程管理系统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架构图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36" y="3429000"/>
            <a:ext cx="5550413" cy="122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71600" y="682848"/>
            <a:ext cx="6858000" cy="583565"/>
          </a:xfrm>
        </p:spPr>
        <p:txBody>
          <a:bodyPr/>
          <a:lstStyle/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项目组成员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2665178270"/>
              </p:ext>
            </p:extLst>
          </p:nvPr>
        </p:nvGraphicFramePr>
        <p:xfrm>
          <a:off x="1372235" y="1855470"/>
          <a:ext cx="639953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97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2920">
                <a:tc gridSpan="2"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 dirty="0">
                          <a:latin typeface="黑体" panose="02010609060101010101" charset="-122"/>
                          <a:ea typeface="黑体" panose="02010609060101010101" charset="-122"/>
                        </a:rPr>
                        <a:t>指导老师：衣杨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 dirty="0" smtClean="0">
                          <a:latin typeface="黑体" panose="02010609060101010101" charset="-122"/>
                          <a:ea typeface="黑体" panose="02010609060101010101" charset="-122"/>
                        </a:rPr>
                        <a:t>毕胜</a:t>
                      </a:r>
                      <a:endParaRPr lang="zh-CN" altLang="en-US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b="1" dirty="0" smtClean="0">
                          <a:latin typeface="黑体" panose="02010609060101010101" charset="-122"/>
                          <a:ea typeface="黑体" panose="02010609060101010101" charset="-122"/>
                        </a:rPr>
                        <a:t>15331004</a:t>
                      </a:r>
                      <a:endParaRPr lang="en-US" altLang="zh-CN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 dirty="0" smtClean="0">
                          <a:latin typeface="黑体" panose="02010609060101010101" charset="-122"/>
                          <a:ea typeface="黑体" panose="02010609060101010101" charset="-122"/>
                        </a:rPr>
                        <a:t>陈锦宇</a:t>
                      </a:r>
                      <a:endParaRPr lang="zh-CN" altLang="en-US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b="1" dirty="0" smtClean="0">
                          <a:latin typeface="黑体" panose="02010609060101010101" charset="-122"/>
                          <a:ea typeface="黑体" panose="02010609060101010101" charset="-122"/>
                        </a:rPr>
                        <a:t>15331021</a:t>
                      </a:r>
                      <a:endParaRPr lang="en-US" altLang="zh-CN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 dirty="0" smtClean="0">
                          <a:latin typeface="黑体" panose="02010609060101010101" charset="-122"/>
                          <a:ea typeface="黑体" panose="02010609060101010101" charset="-122"/>
                        </a:rPr>
                        <a:t>罗文璐</a:t>
                      </a:r>
                      <a:endParaRPr lang="zh-CN" altLang="en-US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b="1" dirty="0" smtClean="0">
                          <a:latin typeface="黑体" panose="02010609060101010101" charset="-122"/>
                          <a:ea typeface="黑体" panose="02010609060101010101" charset="-122"/>
                        </a:rPr>
                        <a:t>15331232</a:t>
                      </a:r>
                      <a:endParaRPr lang="en-US" altLang="zh-CN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 dirty="0" smtClean="0">
                          <a:latin typeface="黑体" panose="02010609060101010101" charset="-122"/>
                          <a:ea typeface="黑体" panose="02010609060101010101" charset="-122"/>
                        </a:rPr>
                        <a:t>谢苑珍</a:t>
                      </a:r>
                      <a:endParaRPr lang="zh-CN" altLang="en-US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b="1" dirty="0" smtClean="0">
                          <a:latin typeface="黑体" panose="02010609060101010101" charset="-122"/>
                          <a:ea typeface="黑体" panose="02010609060101010101" charset="-122"/>
                        </a:rPr>
                        <a:t>15331327</a:t>
                      </a:r>
                      <a:endParaRPr lang="en-US" altLang="zh-CN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 dirty="0" smtClean="0">
                          <a:latin typeface="黑体" panose="02010609060101010101" charset="-122"/>
                          <a:ea typeface="黑体" panose="02010609060101010101" charset="-122"/>
                        </a:rPr>
                        <a:t>冯奕健</a:t>
                      </a:r>
                      <a:endParaRPr lang="zh-CN" altLang="en-US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b="1" dirty="0" smtClean="0">
                          <a:latin typeface="黑体" panose="02010609060101010101" charset="-122"/>
                          <a:ea typeface="黑体" panose="02010609060101010101" charset="-122"/>
                        </a:rPr>
                        <a:t>15331079</a:t>
                      </a:r>
                      <a:endParaRPr lang="en-US" altLang="zh-CN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 dirty="0" smtClean="0">
                          <a:latin typeface="黑体" panose="02010609060101010101" charset="-122"/>
                          <a:ea typeface="黑体" panose="02010609060101010101" charset="-122"/>
                        </a:rPr>
                        <a:t>曹浩楠</a:t>
                      </a:r>
                      <a:endParaRPr lang="zh-CN" altLang="en-US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b="1" dirty="0" smtClean="0">
                          <a:latin typeface="黑体" panose="02010609060101010101" charset="-122"/>
                          <a:ea typeface="黑体" panose="02010609060101010101" charset="-122"/>
                        </a:rPr>
                        <a:t>15331008</a:t>
                      </a:r>
                      <a:endParaRPr lang="en-US" altLang="zh-CN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9205" y="4293096"/>
            <a:ext cx="6985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     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   图2-2 课程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管理系统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实体类图</a:t>
            </a:r>
          </a:p>
        </p:txBody>
      </p:sp>
      <p:sp>
        <p:nvSpPr>
          <p:cNvPr id="7" name="Title 3"/>
          <p:cNvSpPr txBox="1"/>
          <p:nvPr/>
        </p:nvSpPr>
        <p:spPr>
          <a:xfrm>
            <a:off x="933500" y="588234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关键抽象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87450" y="1412875"/>
            <a:ext cx="7128510" cy="44640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02" y="1756276"/>
            <a:ext cx="5544616" cy="320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5656" y="4365104"/>
            <a:ext cx="6985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     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   图2-2 课程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管理系统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实体类图</a:t>
            </a:r>
          </a:p>
        </p:txBody>
      </p:sp>
      <p:sp>
        <p:nvSpPr>
          <p:cNvPr id="7" name="Title 3"/>
          <p:cNvSpPr txBox="1"/>
          <p:nvPr/>
        </p:nvSpPr>
        <p:spPr>
          <a:xfrm>
            <a:off x="933500" y="588234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关键抽象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87450" y="1412875"/>
            <a:ext cx="7128510" cy="44640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4556596" cy="3646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118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971600" y="724759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用例分析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842532"/>
            <a:ext cx="73708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用例分析为详细设计的第一部分。主要对系统用例进行具体分析。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主要分为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个步骤：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补充用例规约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用例中类的析取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分析机制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合并分析类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971600" y="682849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补充用例规约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25364" y="3689920"/>
            <a:ext cx="7200344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4558" y="3912986"/>
            <a:ext cx="6812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3.1.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补充用例规约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经检查， 本项目组发现用例规约比较完善，暂时无需补充。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971600" y="682849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加入课程用例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析取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1520" y="2130425"/>
            <a:ext cx="8568952" cy="45576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2852936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边界类：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courseForm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边界类为选择课程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页面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控制类：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CourseAction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控制类负责处理加入课程和退出课程的相关操作，包括加入课程、退出课程、网络异常处理、用户关联课程、课程关联用户、更新课程列表、退出课程时删除用户与课程的关联和确认加入或退出课程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实体类：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CourseModel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实体类表示课程实体，包含课程名、课程描述、上课时间、上课地点、课堂容量和加入课程邀请码。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992555" y="535529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加入课程用例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析取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36857"/>
            <a:ext cx="6197035" cy="403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71800" y="577404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3-1  </a:t>
            </a:r>
            <a:r>
              <a:rPr lang="zh-CN" altLang="en-US" dirty="0" smtClean="0"/>
              <a:t>加入课程用例析取图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971600" y="619984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发布活动用例析取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33974"/>
            <a:ext cx="4824536" cy="459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5816" y="6066449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3-2 </a:t>
            </a:r>
            <a:r>
              <a:rPr lang="zh-CN" altLang="en-US" dirty="0" smtClean="0"/>
              <a:t>加入课程用例时序图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971600" y="682849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加入课程用例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析取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1791" y="2492896"/>
            <a:ext cx="727280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学生点击课程列表中的某一门课程，系统调用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addOrQuitCourse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方法进入加入或退出课程页面，点击加入课程调用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joinCourse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方法，退出课程调用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quitCourse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方法，加入课程后将课程加载到“我的课程”，退出课程则从“我的课程”删除该课程，最后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调</a:t>
            </a:r>
            <a:r>
              <a:rPr lang="en-US" altLang="zh-CN" dirty="0" err="1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generateCourseList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更新“我的课程”课程列表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7385" y="1997075"/>
            <a:ext cx="7881620" cy="3160117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971600" y="682849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3.2.2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发布通知用例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析取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576" y="2249812"/>
            <a:ext cx="7632848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>
              <a:lnSpc>
                <a:spcPct val="150000"/>
              </a:lnSpc>
              <a:spcAft>
                <a:spcPts val="800"/>
              </a:spcAft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根据需求分析中的用例归约，经分析可得到该用例中的三种类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Aft>
                <a:spcPts val="800"/>
              </a:spcAft>
            </a:pP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边界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类：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NotificationForm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Notification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是通知显示区页面。</a:t>
            </a:r>
          </a:p>
          <a:p>
            <a:pPr indent="304800">
              <a:lnSpc>
                <a:spcPct val="150000"/>
              </a:lnSpc>
              <a:spcAft>
                <a:spcPts val="800"/>
              </a:spcAft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控制类：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NotificationForm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Notification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控制类负责通知的相关操作：发布通知，输入通知的的标题和内容，查看通知，标记已读通知。</a:t>
            </a:r>
          </a:p>
          <a:p>
            <a:pPr indent="304800">
              <a:lnSpc>
                <a:spcPct val="150000"/>
              </a:lnSpc>
              <a:spcAft>
                <a:spcPts val="800"/>
              </a:spcAft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实体类：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NotificationModel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。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NotificationModel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实体类表示发布通知的教师或者管理员实体，包括：用户信息，用户昵称，用户性别，通知标题，通知内容，通知作者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39552" y="2130424"/>
            <a:ext cx="8064896" cy="3962871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971600" y="620688"/>
            <a:ext cx="6858000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3.2.2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发布通知用例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析取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272808" cy="348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5816" y="54359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3-3  </a:t>
            </a:r>
            <a:r>
              <a:rPr lang="zh-CN" altLang="en-US" dirty="0" smtClean="0"/>
              <a:t>发布通知用例析取图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71600" y="682849"/>
            <a:ext cx="6858000" cy="583565"/>
          </a:xfrm>
        </p:spPr>
        <p:txBody>
          <a:bodyPr/>
          <a:lstStyle/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7440" y="1515130"/>
            <a:ext cx="6929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charset="-122"/>
                <a:ea typeface="黑体" panose="02010609060101010101" charset="-122"/>
              </a:rPr>
              <a:t>小组成员按照课程所学知识，开发基于安卓平台的“课程管理系统”</a:t>
            </a:r>
            <a:r>
              <a:rPr lang="en-US" altLang="zh-CN" sz="2400" b="1" dirty="0" smtClean="0">
                <a:latin typeface="黑体" panose="02010609060101010101" charset="-122"/>
                <a:ea typeface="黑体" panose="02010609060101010101" charset="-122"/>
              </a:rPr>
              <a:t>APP</a:t>
            </a:r>
            <a:r>
              <a:rPr lang="zh-CN" altLang="en-US" sz="2400" b="1" dirty="0" smtClean="0">
                <a:latin typeface="黑体" panose="02010609060101010101" charset="-122"/>
                <a:ea typeface="黑体" panose="02010609060101010101" charset="-122"/>
              </a:rPr>
              <a:t>，主要目的为便于师生进行课堂交流与讨论，同时便于学生接收信息，起到辅助教学的作业。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971600" y="682244"/>
            <a:ext cx="6858000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3.2.2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发布通知用例析取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8" y="1556792"/>
            <a:ext cx="7704856" cy="34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15816" y="54359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3-4  </a:t>
            </a:r>
            <a:r>
              <a:rPr lang="zh-CN" altLang="en-US" dirty="0" smtClean="0"/>
              <a:t>发布通知用例析取图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664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971600" y="682849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3.2.2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发布通知用例析取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2852936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教师点击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课程详情中的发布按钮，通过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activity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跳转进入发布通知界面，输入通知的标题和内容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getNotification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来开始触发发送通知，使用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setNotification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编辑并保存通知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，用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return()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返回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。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Display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（）来显示通知。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9552" y="2708921"/>
            <a:ext cx="8064896" cy="2448271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961440" y="619984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分析机制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1440" y="1106928"/>
            <a:ext cx="7406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本节根据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1.4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补充规约得到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上述边界类、控制类、数据类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需要满足的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非功能性需求，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列出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系统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的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分析机制表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，如下表所示。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22129"/>
              </p:ext>
            </p:extLst>
          </p:nvPr>
        </p:nvGraphicFramePr>
        <p:xfrm>
          <a:off x="1410728" y="3031380"/>
          <a:ext cx="6408712" cy="2436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43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1800" b="1" dirty="0">
                          <a:solidFill>
                            <a:sysClr val="windowText" lastClr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分析类（</a:t>
                      </a: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analysis classes</a:t>
                      </a:r>
                      <a:r>
                        <a:rPr lang="zh-CN" sz="1800" b="1" dirty="0">
                          <a:solidFill>
                            <a:sysClr val="windowText" lastClr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1800" b="1" dirty="0">
                          <a:solidFill>
                            <a:sysClr val="windowText" lastClr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分析机制</a:t>
                      </a: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(analysis mechanism)</a:t>
                      </a:r>
                      <a:endParaRPr lang="zh-CN" sz="1800" b="1" dirty="0">
                        <a:solidFill>
                          <a:sysClr val="windowText" lastClr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8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CommentModel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1800" b="0" dirty="0">
                          <a:solidFill>
                            <a:sysClr val="windowText" lastClr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持久性、安全性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8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CourseModel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1800" b="0" dirty="0">
                          <a:solidFill>
                            <a:sysClr val="windowText" lastClr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持久性、安全性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8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ysClr val="windowText" lastClr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UserModel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1800" b="0" dirty="0">
                          <a:solidFill>
                            <a:sysClr val="windowText" lastClr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持久性、安全性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8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NotificationModel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dirty="0" smtClean="0">
                          <a:solidFill>
                            <a:sysClr val="windowText" lastClr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持久性、安全性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89176" y="2565086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3-1 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课程管理</a:t>
            </a:r>
            <a:r>
              <a:rPr lang="zh-CN" altLang="zh-CN" b="1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系统分析</a:t>
            </a:r>
            <a:r>
              <a:rPr lang="zh-CN" altLang="zh-CN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机制表</a:t>
            </a: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61390" y="2374265"/>
            <a:ext cx="7499042" cy="3647023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856030" y="515209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合并分析类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31" y="1297493"/>
            <a:ext cx="7464602" cy="469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45314" y="59656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3-5  </a:t>
            </a:r>
            <a:r>
              <a:rPr lang="zh-CN" altLang="en-US" dirty="0" smtClean="0"/>
              <a:t>课程管理系统总类图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1916832"/>
            <a:ext cx="73581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子系统及其接口设计为详细设计的第二部分。主要描述系统功能较为复杂时，将一部分功能封装成为子系统。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主要有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个步骤：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确定设计类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定义子系统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定义接口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确定可重用子系统</a:t>
            </a:r>
          </a:p>
        </p:txBody>
      </p:sp>
      <p:sp>
        <p:nvSpPr>
          <p:cNvPr id="7" name="Title 3"/>
          <p:cNvSpPr txBox="1"/>
          <p:nvPr/>
        </p:nvSpPr>
        <p:spPr>
          <a:xfrm>
            <a:off x="971600" y="682849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子系统及其接口设计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971600" y="682849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部件设计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6" y="1844824"/>
            <a:ext cx="72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部件设计为详细设计的第三部分。主要分析了系统在运行时可能产生的一些非功能性需求，解决资源抢占造成的冲突，并给出详细的设计方案。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主要有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个步骤：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分析并发需求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针对某个需求的设计方案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生命周期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映射到现实系统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982395" y="588234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分析并发需求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640" y="2401760"/>
            <a:ext cx="7010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本系统在运行时会产生一些并发需求：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(1)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多人同时使用该系统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(2)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加入课程人数超过该课程的最大容量</a:t>
            </a:r>
          </a:p>
          <a:p>
            <a:pPr indent="457200" fontAlgn="auto"/>
            <a:endParaRPr lang="en-US" altLang="zh-CN" dirty="0"/>
          </a:p>
        </p:txBody>
      </p:sp>
      <p:sp>
        <p:nvSpPr>
          <p:cNvPr id="2" name="圆角矩形 1"/>
          <p:cNvSpPr/>
          <p:nvPr/>
        </p:nvSpPr>
        <p:spPr>
          <a:xfrm>
            <a:off x="1188085" y="1556385"/>
            <a:ext cx="7056755" cy="374459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971600" y="682244"/>
            <a:ext cx="6858000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针对加入课程人数的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929055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系统运行时，课程加入人数可能会超过课程最大容纳量，此时可能会产生资源冲突问题。为了解决这个问题，我们使用了发布者设置加入课程邀请码机制，即加入课程人数可以超出课程最大容量，但只有持有发布者的课程邀请码的人可以加入课程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971600" y="682849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484784"/>
            <a:ext cx="7272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整一个系统仅由一个进程构成，该进程生命周期与系统的生命周期一致，当系统结束运行时候，进程将结束；如果进程被迫结束（如发生异常），则该系统也会结束。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该进程包括多个线程。可能存在多个用户请求，需要一个请求线程，该线程仅用来接收所有用户的请求，并将请求放到对应的请求队列中去。需要一个响应线程对该队列进行轮询操作，如果发现请求队列存在用户的请求，则从资源池请求分配资源进行响应。处理线程由资源池进行分配，当响应线程请求一个线程处理请求的时候，如果资源池存在空闲的线程，则将该空闲线程用于处理该请求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/>
          <p:nvPr/>
        </p:nvSpPr>
        <p:spPr>
          <a:xfrm>
            <a:off x="971600" y="682849"/>
            <a:ext cx="6858000" cy="5835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映射到现实系统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2492896"/>
            <a:ext cx="7488832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该系统仅适用于安卓手机用户，用户可通过下载安装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App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，在联网的条件下能在现实系统中运行该设计方案。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71600" y="682849"/>
            <a:ext cx="6858000" cy="583565"/>
          </a:xfrm>
        </p:spPr>
        <p:txBody>
          <a:bodyPr/>
          <a:lstStyle/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需求分析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1600" y="1772816"/>
            <a:ext cx="7344816" cy="371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该部分对待开发系统进行了详细分析，旨在明确待开发系统所解决的问题、功能性需求及非功能性需求等。</a:t>
            </a:r>
            <a:endParaRPr lang="en-US" altLang="zh-CN" sz="2000" dirty="0"/>
          </a:p>
          <a:p>
            <a:pPr indent="457200" fontAlgn="auto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主要分为5个步骤：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问题陈述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用例析取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用例规约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补充规约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术语表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19872" y="3140968"/>
            <a:ext cx="6858000" cy="830997"/>
          </a:xfrm>
        </p:spPr>
        <p:txBody>
          <a:bodyPr/>
          <a:lstStyle/>
          <a:p>
            <a:pPr algn="l"/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8"/>
            <a:ext cx="763284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小组分工：</a:t>
            </a:r>
          </a:p>
          <a:p>
            <a:r>
              <a:rPr lang="zh-CN" altLang="zh-CN" dirty="0"/>
              <a:t>组长：</a:t>
            </a:r>
            <a:r>
              <a:rPr lang="en-US" altLang="zh-CN" dirty="0"/>
              <a:t>15331004 </a:t>
            </a:r>
            <a:r>
              <a:rPr lang="zh-CN" altLang="zh-CN" dirty="0"/>
              <a:t>毕胜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产品：</a:t>
            </a:r>
          </a:p>
          <a:p>
            <a:r>
              <a:rPr lang="en-US" altLang="zh-CN" dirty="0"/>
              <a:t>15331004</a:t>
            </a:r>
            <a:r>
              <a:rPr lang="zh-CN" altLang="zh-CN" dirty="0"/>
              <a:t>毕</a:t>
            </a:r>
            <a:r>
              <a:rPr lang="en-US" altLang="zh-CN" dirty="0"/>
              <a:t>  </a:t>
            </a:r>
            <a:r>
              <a:rPr lang="zh-CN" altLang="zh-CN" dirty="0"/>
              <a:t>胜（项目管理，课堂展示，系统</a:t>
            </a:r>
            <a:r>
              <a:rPr lang="zh-CN" altLang="zh-CN" dirty="0" smtClean="0"/>
              <a:t>文档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PPT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r>
              <a:rPr lang="en-US" altLang="zh-CN" dirty="0"/>
              <a:t>15331021</a:t>
            </a:r>
            <a:r>
              <a:rPr lang="zh-CN" altLang="zh-CN" dirty="0"/>
              <a:t>陈锦宇（项目管理，课堂展示，系统文档）</a:t>
            </a:r>
          </a:p>
          <a:p>
            <a:r>
              <a:rPr lang="en-US" altLang="zh-CN" dirty="0"/>
              <a:t>15331232</a:t>
            </a:r>
            <a:r>
              <a:rPr lang="zh-CN" altLang="zh-CN" dirty="0"/>
              <a:t>罗文璐（系统文档，文档汇总）</a:t>
            </a:r>
          </a:p>
          <a:p>
            <a:r>
              <a:rPr lang="en-US" altLang="zh-CN" dirty="0"/>
              <a:t>15331317</a:t>
            </a:r>
            <a:r>
              <a:rPr lang="zh-CN" altLang="zh-CN" dirty="0"/>
              <a:t>吴雪敏（需求分析，视频录制）</a:t>
            </a:r>
          </a:p>
          <a:p>
            <a:r>
              <a:rPr lang="en-US" altLang="zh-CN" dirty="0"/>
              <a:t>15331327</a:t>
            </a:r>
            <a:r>
              <a:rPr lang="zh-CN" altLang="zh-CN" dirty="0"/>
              <a:t>谢苑珍（系统文档，使用说明）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代码：</a:t>
            </a:r>
          </a:p>
          <a:p>
            <a:r>
              <a:rPr lang="en-US" altLang="zh-CN" dirty="0"/>
              <a:t>15331008</a:t>
            </a:r>
            <a:r>
              <a:rPr lang="zh-CN" altLang="zh-CN" dirty="0"/>
              <a:t>曹浩楠（项目基础构建，</a:t>
            </a:r>
            <a:r>
              <a:rPr lang="en-US" altLang="zh-CN" dirty="0"/>
              <a:t>UI</a:t>
            </a:r>
            <a:r>
              <a:rPr lang="zh-CN" altLang="zh-CN" dirty="0"/>
              <a:t>前端，教师功能） </a:t>
            </a:r>
          </a:p>
          <a:p>
            <a:r>
              <a:rPr lang="en-US" altLang="zh-CN" dirty="0"/>
              <a:t>15331079</a:t>
            </a:r>
            <a:r>
              <a:rPr lang="zh-CN" altLang="zh-CN" dirty="0"/>
              <a:t>冯奕健（讨论区功能实现，业务逻辑）</a:t>
            </a:r>
          </a:p>
          <a:p>
            <a:r>
              <a:rPr lang="en-US" altLang="zh-CN" dirty="0"/>
              <a:t>15331004</a:t>
            </a:r>
            <a:r>
              <a:rPr lang="zh-CN" altLang="zh-CN" dirty="0"/>
              <a:t>毕</a:t>
            </a:r>
            <a:r>
              <a:rPr lang="en-US" altLang="zh-CN" dirty="0"/>
              <a:t>  </a:t>
            </a:r>
            <a:r>
              <a:rPr lang="zh-CN" altLang="zh-CN" dirty="0"/>
              <a:t>胜（部分</a:t>
            </a:r>
            <a:r>
              <a:rPr lang="en-US" altLang="zh-CN" dirty="0"/>
              <a:t>UI</a:t>
            </a:r>
            <a:r>
              <a:rPr lang="zh-CN" altLang="zh-CN" dirty="0"/>
              <a:t>前端及逻辑，教师功能，异常检测）</a:t>
            </a:r>
          </a:p>
        </p:txBody>
      </p:sp>
    </p:spTree>
    <p:extLst>
      <p:ext uri="{BB962C8B-B14F-4D97-AF65-F5344CB8AC3E}">
        <p14:creationId xmlns:p14="http://schemas.microsoft.com/office/powerpoint/2010/main" val="399922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71600" y="445993"/>
            <a:ext cx="6858000" cy="583565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问题陈述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9505" y="1145540"/>
            <a:ext cx="7319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设计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和开发本系统的原因及背景。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72795" y="1608455"/>
            <a:ext cx="7666355" cy="50133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1600" y="2708920"/>
            <a:ext cx="71361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在教学当中，老师常常会发布一些教学信息，也需要与学生进行适当的线上讨论。现今，微信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群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和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QQ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群的使用当中，往往会出现消息过多，导致通知寻找困难甚至丢失的情况。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同时，师生讨论时话题过多，也为老师答疑解惑造成了困难，学生获取有效信息也增加了难度。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71600" y="445993"/>
            <a:ext cx="6858000" cy="583565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问题陈述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9505" y="1145540"/>
            <a:ext cx="731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/>
            <a:r>
              <a:rPr lang="zh-CN" altLang="en-US" sz="20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主要功能介绍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72795" y="2002790"/>
            <a:ext cx="7666355" cy="461899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9505" y="2002790"/>
            <a:ext cx="713613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基于此，本项目组将设计和开发一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个课程管理系统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。该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系统基于安卓，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基于MVC三层架构，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集发布通知、师生讨论、查阅课程信息等功能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于一身，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为师生提供了高效的线上信息获取平台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。该系统设定两个角色，分别为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管理员、教师、学生。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管理员的功能有课程管理、人员管理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；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教师的功能有课程管理、发布通知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；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学生的功能有选择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课程；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教师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和学生共有的功能：注册登录、查看消息、师生讨论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88415" y="390748"/>
            <a:ext cx="6858000" cy="583565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用例析取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07745" y="6022340"/>
            <a:ext cx="452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图1-1 课程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管理系统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用例图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79475" y="1484784"/>
            <a:ext cx="5276701" cy="513699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26" y="1993707"/>
            <a:ext cx="4924797" cy="384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7460" y="527273"/>
            <a:ext cx="6858000" cy="583565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用例规约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2280" y="1467629"/>
            <a:ext cx="69847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77" y="1539776"/>
            <a:ext cx="2664601" cy="454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64615" y="284703"/>
            <a:ext cx="6858000" cy="583565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1.3.1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选择课程用例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规约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12420" y="868045"/>
            <a:ext cx="8639175" cy="59531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5616" y="980728"/>
            <a:ext cx="69847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．简要说明</a:t>
            </a:r>
          </a:p>
          <a:p>
            <a:r>
              <a:rPr lang="zh-CN" altLang="zh-CN" dirty="0"/>
              <a:t>本用例允许学生选择加入或者退出本学期的课程。在学期开始时，学生可以使用课堂邀请码加入所选</a:t>
            </a:r>
            <a:r>
              <a:rPr lang="zh-CN" altLang="zh-CN" dirty="0" smtClean="0"/>
              <a:t>课程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．事件流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2.1</a:t>
            </a:r>
            <a:r>
              <a:rPr lang="zh-CN" altLang="zh-CN" dirty="0"/>
              <a:t>基本事件流</a:t>
            </a:r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用例</a:t>
            </a:r>
            <a:r>
              <a:rPr lang="zh-CN" altLang="zh-CN" dirty="0"/>
              <a:t>开始于学生查看所选的课程</a:t>
            </a:r>
          </a:p>
          <a:p>
            <a:pPr lvl="0"/>
            <a:r>
              <a:rPr lang="en-US" altLang="zh-CN" dirty="0" smtClean="0"/>
              <a:t>  </a:t>
            </a:r>
            <a:r>
              <a:rPr lang="zh-CN" altLang="zh-CN" dirty="0" smtClean="0"/>
              <a:t>系统</a:t>
            </a:r>
            <a:r>
              <a:rPr lang="zh-CN" altLang="zh-CN" dirty="0"/>
              <a:t>要求学生指出要执行的</a:t>
            </a:r>
            <a:r>
              <a:rPr lang="zh-CN" altLang="zh-CN" dirty="0" smtClean="0"/>
              <a:t>操作</a:t>
            </a:r>
            <a:r>
              <a:rPr lang="en-US" altLang="zh-CN" dirty="0"/>
              <a:t>,</a:t>
            </a:r>
            <a:r>
              <a:rPr lang="zh-CN" altLang="zh-CN" dirty="0" smtClean="0"/>
              <a:t>一旦学生</a:t>
            </a:r>
            <a:r>
              <a:rPr lang="zh-CN" altLang="en-US" dirty="0" smtClean="0"/>
              <a:t>进入详情界面</a:t>
            </a:r>
            <a:r>
              <a:rPr lang="zh-CN" altLang="zh-CN" dirty="0" smtClean="0"/>
              <a:t>提供</a:t>
            </a:r>
            <a:r>
              <a:rPr lang="zh-CN" altLang="zh-CN" dirty="0"/>
              <a:t>了所</a:t>
            </a:r>
            <a:r>
              <a:rPr lang="zh-CN" altLang="zh-CN" dirty="0" smtClean="0"/>
              <a:t>需</a:t>
            </a:r>
            <a:r>
              <a:rPr lang="zh-CN" altLang="en-US" dirty="0" smtClean="0"/>
              <a:t>指令</a:t>
            </a:r>
            <a:r>
              <a:rPr lang="zh-CN" altLang="zh-CN" dirty="0" smtClean="0"/>
              <a:t>，</a:t>
            </a:r>
            <a:r>
              <a:rPr lang="zh-CN" altLang="zh-CN" dirty="0"/>
              <a:t>以下的一条子事件流将被执行</a:t>
            </a:r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如果</a:t>
            </a:r>
            <a:r>
              <a:rPr lang="zh-CN" altLang="zh-CN" dirty="0"/>
              <a:t>选择的是“加入课程”，加入课程子事件流将被执行</a:t>
            </a:r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如果</a:t>
            </a:r>
            <a:r>
              <a:rPr lang="zh-CN" altLang="zh-CN" dirty="0"/>
              <a:t>选择的是</a:t>
            </a:r>
            <a:r>
              <a:rPr lang="zh-CN" altLang="zh-CN" dirty="0" smtClean="0"/>
              <a:t>“</a:t>
            </a:r>
            <a:r>
              <a:rPr lang="zh-CN" altLang="en-US" dirty="0" smtClean="0"/>
              <a:t>退出课程</a:t>
            </a:r>
            <a:r>
              <a:rPr lang="zh-CN" altLang="zh-CN" dirty="0" smtClean="0"/>
              <a:t>”，</a:t>
            </a:r>
            <a:r>
              <a:rPr lang="zh-CN" altLang="en-US" dirty="0" smtClean="0"/>
              <a:t>退出课程</a:t>
            </a:r>
            <a:r>
              <a:rPr lang="zh-CN" altLang="zh-CN" dirty="0" smtClean="0"/>
              <a:t>子</a:t>
            </a:r>
            <a:r>
              <a:rPr lang="zh-CN" altLang="zh-CN" dirty="0"/>
              <a:t>事件流将被执行</a:t>
            </a:r>
          </a:p>
          <a:p>
            <a:r>
              <a:rPr lang="en-US" altLang="zh-CN" dirty="0" smtClean="0"/>
              <a:t>     2.1.1</a:t>
            </a:r>
            <a:r>
              <a:rPr lang="zh-CN" altLang="zh-CN" dirty="0"/>
              <a:t>加入课程</a:t>
            </a:r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学生</a:t>
            </a:r>
            <a:r>
              <a:rPr lang="zh-CN" altLang="zh-CN" dirty="0"/>
              <a:t>在弹出的对话框中输入该课堂的课堂邀请码，成功加入</a:t>
            </a:r>
            <a:r>
              <a:rPr lang="zh-CN" altLang="zh-CN" dirty="0" smtClean="0"/>
              <a:t>该。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 2.1.2</a:t>
            </a:r>
            <a:r>
              <a:rPr lang="zh-CN" altLang="en-US" dirty="0" smtClean="0"/>
              <a:t>退出课程</a:t>
            </a:r>
            <a:endParaRPr lang="zh-CN" altLang="zh-CN" dirty="0"/>
          </a:p>
          <a:p>
            <a:pPr lvl="0"/>
            <a:r>
              <a:rPr lang="en-US" altLang="zh-CN" dirty="0" smtClean="0"/>
              <a:t>      </a:t>
            </a:r>
            <a:r>
              <a:rPr lang="zh-CN" altLang="zh-CN" dirty="0" smtClean="0"/>
              <a:t>一旦</a:t>
            </a:r>
            <a:r>
              <a:rPr lang="zh-CN" altLang="zh-CN" dirty="0"/>
              <a:t>学生点击了退出课程，系统弹出对话框询问是否退出</a:t>
            </a:r>
          </a:p>
          <a:p>
            <a:pPr lvl="0"/>
            <a:r>
              <a:rPr lang="en-US" altLang="zh-CN" dirty="0" smtClean="0"/>
              <a:t>     </a:t>
            </a:r>
            <a:r>
              <a:rPr lang="zh-CN" altLang="zh-CN" dirty="0" smtClean="0"/>
              <a:t>若</a:t>
            </a:r>
            <a:r>
              <a:rPr lang="zh-CN" altLang="zh-CN" dirty="0"/>
              <a:t>选择退出，学生的已加入课程列表中删除该课程的选项</a:t>
            </a:r>
          </a:p>
          <a:p>
            <a:r>
              <a:rPr lang="en-US" altLang="zh-CN" dirty="0" smtClean="0"/>
              <a:t>  2.2</a:t>
            </a:r>
            <a:r>
              <a:rPr lang="zh-CN" altLang="zh-CN" dirty="0"/>
              <a:t>备选事件流</a:t>
            </a:r>
          </a:p>
          <a:p>
            <a:r>
              <a:rPr lang="en-US" altLang="zh-CN" dirty="0" smtClean="0"/>
              <a:t>    2.2.1</a:t>
            </a:r>
            <a:r>
              <a:rPr lang="zh-CN" altLang="zh-CN" dirty="0"/>
              <a:t>课堂邀请码错误</a:t>
            </a:r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若学</a:t>
            </a:r>
            <a:r>
              <a:rPr lang="zh-CN" altLang="zh-CN" dirty="0"/>
              <a:t>生输入了错误的课堂邀请码，系统则不通过该学生对该课堂加入的申请，并提示错误，需要学生重新选择加入课堂</a:t>
            </a:r>
          </a:p>
          <a:p>
            <a:endParaRPr lang="zh-CN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design slid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商务设计幻灯片（绿色波形设计）</Template>
  <TotalTime>241</TotalTime>
  <Words>2077</Words>
  <Application>Microsoft Office PowerPoint</Application>
  <PresentationFormat>全屏显示(4:3)</PresentationFormat>
  <Paragraphs>277</Paragraphs>
  <Slides>41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Business design slide</vt:lpstr>
      <vt:lpstr>课程管理系统</vt:lpstr>
      <vt:lpstr>项目组成员</vt:lpstr>
      <vt:lpstr>简述</vt:lpstr>
      <vt:lpstr>1 需求分析</vt:lpstr>
      <vt:lpstr>1.1 问题陈述</vt:lpstr>
      <vt:lpstr>1.1 问题陈述</vt:lpstr>
      <vt:lpstr>1.2 用例析取</vt:lpstr>
      <vt:lpstr>1.3 用例规约</vt:lpstr>
      <vt:lpstr>1.3.1 选择课程用例规约</vt:lpstr>
      <vt:lpstr>1.3.1选择课程用例规约</vt:lpstr>
      <vt:lpstr>1.3.1 发布活动用例规约</vt:lpstr>
      <vt:lpstr>1.3.2 发布通知用例规约</vt:lpstr>
      <vt:lpstr>1.3.2 发布通知用例规约</vt:lpstr>
      <vt:lpstr>1.4 补充规约</vt:lpstr>
      <vt:lpstr>1.4 补充规约</vt:lpstr>
      <vt:lpstr>1.5 术语表</vt:lpstr>
      <vt:lpstr>2 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系统分析与设计分享</dc:title>
  <dc:creator>Win10</dc:creator>
  <cp:lastModifiedBy>lenovo</cp:lastModifiedBy>
  <cp:revision>210</cp:revision>
  <dcterms:created xsi:type="dcterms:W3CDTF">2017-12-03T05:54:00Z</dcterms:created>
  <dcterms:modified xsi:type="dcterms:W3CDTF">2018-07-03T09:20:55Z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  <property fmtid="{D5CDD505-2E9C-101B-9397-08002B2CF9AE}" pid="3" name="KSOProductBuildVer">
    <vt:lpwstr>2052-10.1.0.7022</vt:lpwstr>
  </property>
</Properties>
</file>