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notesMasterIdLst>
    <p:notesMasterId r:id="rId11"/>
  </p:notesMasterIdLst>
  <p:handoutMasterIdLst>
    <p:handoutMasterId r:id="rId12"/>
  </p:handoutMasterIdLst>
  <p:sldIdLst>
    <p:sldId id="278" r:id="rId2"/>
    <p:sldId id="289" r:id="rId3"/>
    <p:sldId id="311" r:id="rId4"/>
    <p:sldId id="327" r:id="rId5"/>
    <p:sldId id="324" r:id="rId6"/>
    <p:sldId id="328" r:id="rId7"/>
    <p:sldId id="330" r:id="rId8"/>
    <p:sldId id="320" r:id="rId9"/>
    <p:sldId id="33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nknown User1" initials="Unknown User1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9DDC"/>
    <a:srgbClr val="FFA100"/>
    <a:srgbClr val="FFFFFF"/>
    <a:srgbClr val="C93E92"/>
    <a:srgbClr val="B382C7"/>
    <a:srgbClr val="00A7B8"/>
    <a:srgbClr val="65CFE9"/>
    <a:srgbClr val="7AB800"/>
    <a:srgbClr val="C4D600"/>
    <a:srgbClr val="FEB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25" autoAdjust="0"/>
    <p:restoredTop sz="94591" autoAdjust="0"/>
  </p:normalViewPr>
  <p:slideViewPr>
    <p:cSldViewPr snapToGrid="0" snapToObjects="1">
      <p:cViewPr>
        <p:scale>
          <a:sx n="125" d="100"/>
          <a:sy n="125" d="100"/>
        </p:scale>
        <p:origin x="-536" y="-7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6CB2C-DF6B-AD4A-9BB6-147E1997059E}" type="datetimeFigureOut">
              <a:rPr lang="en-US" smtClean="0"/>
              <a:t>9/24/14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FD95F-4187-0741-84EE-01513742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6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E6A25-A8BD-9146-93F2-6BE42D76EA7F}" type="datetimeFigureOut">
              <a:rPr lang="en-US" smtClean="0"/>
              <a:t>9/24/14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A7D8-7C47-0447-88EE-449AE27E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7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Presentation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We want presentations to outline</a:t>
            </a:r>
            <a:r>
              <a:rPr lang="en-US" baseline="0" dirty="0" smtClean="0"/>
              <a:t> a complete story arc including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Initial goals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Iterations/pain points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Lessons</a:t>
            </a:r>
            <a:r>
              <a:rPr lang="en-US" baseline="0" dirty="0" smtClean="0"/>
              <a:t> learned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Success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Future plans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4A7D8-7C47-0447-88EE-449AE27EC8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7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Orange - Dis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ord 13"/>
          <p:cNvSpPr/>
          <p:nvPr userDrawn="1"/>
        </p:nvSpPr>
        <p:spPr>
          <a:xfrm rot="10800000">
            <a:off x="-2083042" y="124054"/>
            <a:ext cx="4829793" cy="4829793"/>
          </a:xfrm>
          <a:prstGeom prst="chord">
            <a:avLst>
              <a:gd name="adj1" fmla="val 4875889"/>
              <a:gd name="adj2" fmla="val 16721886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background-artwork-16x9-product-no-lin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06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47"/>
          <a:stretch/>
        </p:blipFill>
        <p:spPr>
          <a:xfrm>
            <a:off x="1" y="3716955"/>
            <a:ext cx="9143998" cy="1433698"/>
          </a:xfrm>
          <a:prstGeom prst="rect">
            <a:avLst/>
          </a:prstGeom>
        </p:spPr>
      </p:pic>
      <p:cxnSp>
        <p:nvCxnSpPr>
          <p:cNvPr id="25" name="Straight Connector 24"/>
          <p:cNvCxnSpPr/>
          <p:nvPr userDrawn="1"/>
        </p:nvCxnSpPr>
        <p:spPr>
          <a:xfrm>
            <a:off x="2739647" y="2382615"/>
            <a:ext cx="5221434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2963333" y="1531507"/>
            <a:ext cx="4960442" cy="77931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2300" b="0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Main Title Slide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963332" y="2516010"/>
            <a:ext cx="4960441" cy="60364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 b="0" i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Subtitle, Speaker Name, etc.</a:t>
            </a:r>
          </a:p>
        </p:txBody>
      </p:sp>
      <p:sp>
        <p:nvSpPr>
          <p:cNvPr id="28" name="Oval 27"/>
          <p:cNvSpPr/>
          <p:nvPr userDrawn="1"/>
        </p:nvSpPr>
        <p:spPr>
          <a:xfrm>
            <a:off x="7960868" y="1923773"/>
            <a:ext cx="905565" cy="90556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2413000" y="542755"/>
            <a:ext cx="1280581" cy="778045"/>
            <a:chOff x="2413000" y="542755"/>
            <a:chExt cx="1280581" cy="778045"/>
          </a:xfrm>
        </p:grpSpPr>
        <p:grpSp>
          <p:nvGrpSpPr>
            <p:cNvPr id="31" name="Group 30"/>
            <p:cNvGrpSpPr/>
            <p:nvPr/>
          </p:nvGrpSpPr>
          <p:grpSpPr>
            <a:xfrm>
              <a:off x="2889250" y="542755"/>
              <a:ext cx="804331" cy="664633"/>
              <a:chOff x="2404536" y="4296522"/>
              <a:chExt cx="804331" cy="664633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480733" y="4296522"/>
                <a:ext cx="664633" cy="664633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404536" y="4493329"/>
                <a:ext cx="804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" dirty="0" smtClean="0">
                    <a:solidFill>
                      <a:srgbClr val="FFFFFF"/>
                    </a:solidFill>
                    <a:latin typeface="Arial"/>
                    <a:cs typeface="Arial"/>
                  </a:rPr>
                  <a:t>#CNX14</a:t>
                </a:r>
                <a:endParaRPr lang="en-US" sz="1150" dirty="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V="1">
              <a:off x="2413000" y="1007541"/>
              <a:ext cx="584201" cy="313259"/>
            </a:xfrm>
            <a:prstGeom prst="line">
              <a:avLst/>
            </a:prstGeom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hord 34"/>
          <p:cNvSpPr/>
          <p:nvPr userDrawn="1"/>
        </p:nvSpPr>
        <p:spPr>
          <a:xfrm rot="10800000">
            <a:off x="-2083042" y="124054"/>
            <a:ext cx="4829793" cy="4829793"/>
          </a:xfrm>
          <a:prstGeom prst="chord">
            <a:avLst>
              <a:gd name="adj1" fmla="val 4875889"/>
              <a:gd name="adj2" fmla="val 16721886"/>
            </a:avLst>
          </a:prstGeom>
          <a:gradFill flip="none" rotWithShape="1">
            <a:gsLst>
              <a:gs pos="30000">
                <a:schemeClr val="tx2"/>
              </a:gs>
              <a:gs pos="81000">
                <a:schemeClr val="tx2">
                  <a:alpha val="0"/>
                </a:schemeClr>
              </a:gs>
            </a:gsLst>
            <a:lin ang="5400000" scaled="0"/>
            <a:tileRect/>
          </a:gra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42309"/>
            <a:ext cx="2428692" cy="4141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 descr="sfdc_logo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997" y="4063363"/>
            <a:ext cx="1429480" cy="9847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355" y="1876838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3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- Dis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66740" y="2235199"/>
            <a:ext cx="2286000" cy="2599267"/>
          </a:xfrm>
        </p:spPr>
        <p:txBody>
          <a:bodyPr/>
          <a:lstStyle>
            <a:lvl1pPr marL="169863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Column 1 content here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3420006" y="2235199"/>
            <a:ext cx="2286000" cy="2599267"/>
          </a:xfrm>
        </p:spPr>
        <p:txBody>
          <a:bodyPr/>
          <a:lstStyle>
            <a:lvl1pPr marL="169863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Column 2 content here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6273273" y="2235199"/>
            <a:ext cx="2286000" cy="2599267"/>
          </a:xfrm>
        </p:spPr>
        <p:txBody>
          <a:bodyPr/>
          <a:lstStyle>
            <a:lvl1pPr marL="169863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Column 3 content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141136" y="2269072"/>
            <a:ext cx="0" cy="2505622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5994401" y="2269072"/>
            <a:ext cx="0" cy="2505622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751944" y="776847"/>
            <a:ext cx="7841723" cy="6455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5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 Slide - Dis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48" b="-716"/>
          <a:stretch/>
        </p:blipFill>
        <p:spPr>
          <a:xfrm>
            <a:off x="0" y="0"/>
            <a:ext cx="9144000" cy="1656898"/>
          </a:xfrm>
          <a:prstGeom prst="rect">
            <a:avLst/>
          </a:prstGeom>
        </p:spPr>
      </p:pic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751944" y="776847"/>
            <a:ext cx="7841723" cy="6455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15082" y="176952"/>
            <a:ext cx="472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Track: Developers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628900" y="204338"/>
            <a:ext cx="6248054" cy="554032"/>
            <a:chOff x="2628900" y="105797"/>
            <a:chExt cx="6248054" cy="55403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628900" y="361120"/>
              <a:ext cx="5694022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8322922" y="105797"/>
              <a:ext cx="554032" cy="5540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ounded Rectangle 8"/>
          <p:cNvSpPr/>
          <p:nvPr userDrawn="1"/>
        </p:nvSpPr>
        <p:spPr>
          <a:xfrm>
            <a:off x="292100" y="257397"/>
            <a:ext cx="2332382" cy="4064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142" y="36087"/>
            <a:ext cx="2332382" cy="891489"/>
          </a:xfrm>
          <a:prstGeom prst="rect">
            <a:avLst/>
          </a:prstGeom>
        </p:spPr>
      </p:pic>
      <p:sp>
        <p:nvSpPr>
          <p:cNvPr id="12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66740" y="1912968"/>
            <a:ext cx="2286000" cy="2777571"/>
          </a:xfrm>
        </p:spPr>
        <p:txBody>
          <a:bodyPr/>
          <a:lstStyle>
            <a:lvl1pPr marL="169863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Column 1 content here</a:t>
            </a:r>
            <a:endParaRPr lang="en-US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3420006" y="1912968"/>
            <a:ext cx="2286000" cy="2777571"/>
          </a:xfrm>
        </p:spPr>
        <p:txBody>
          <a:bodyPr/>
          <a:lstStyle>
            <a:lvl1pPr marL="169863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Column 2 content here</a:t>
            </a:r>
            <a:endParaRPr lang="en-US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6273273" y="1912968"/>
            <a:ext cx="2286000" cy="2777571"/>
          </a:xfrm>
        </p:spPr>
        <p:txBody>
          <a:bodyPr/>
          <a:lstStyle>
            <a:lvl1pPr marL="169863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Column 3 content here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98142" y="439423"/>
            <a:ext cx="472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#CNX14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97" y="175902"/>
            <a:ext cx="59436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 ET slide for Screenshot - Dis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84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639733"/>
          </a:xfrm>
          <a:prstGeom prst="rect">
            <a:avLst/>
          </a:prstGeom>
        </p:spPr>
        <p:txBody>
          <a:bodyPr/>
          <a:lstStyle>
            <a:lvl1pPr marL="370332" indent="0">
              <a:buNone/>
              <a:defRPr baseline="0"/>
            </a:lvl1pPr>
          </a:lstStyle>
          <a:p>
            <a:r>
              <a:rPr lang="en-US" dirty="0" smtClean="0"/>
              <a:t>Click to paste picture if copying from other slide. Click in center to browse for file to place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1944" y="683710"/>
            <a:ext cx="7977189" cy="64555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Full size screen shot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04" b="-716"/>
          <a:stretch/>
        </p:blipFill>
        <p:spPr>
          <a:xfrm>
            <a:off x="0" y="4636008"/>
            <a:ext cx="9144000" cy="546605"/>
          </a:xfrm>
          <a:prstGeom prst="rect">
            <a:avLst/>
          </a:prstGeom>
        </p:spPr>
      </p:pic>
      <p:pic>
        <p:nvPicPr>
          <p:cNvPr id="10" name="Picture 9" descr="CNX-logo-horiz-forOrange-01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17733" y="4627198"/>
            <a:ext cx="2649643" cy="5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7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Dis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hite - Dis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84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963333" y="1683907"/>
            <a:ext cx="4960442" cy="77931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2300" b="0" i="0" spc="0" baseline="0">
                <a:solidFill>
                  <a:srgbClr val="95959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Main Title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963332" y="2668410"/>
            <a:ext cx="4960441" cy="60364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 b="0" i="1" baseline="0">
                <a:solidFill>
                  <a:srgbClr val="959595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Subtitle, Speaker Name, etc.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752347" y="2535015"/>
            <a:ext cx="5221434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7973781" y="2076173"/>
            <a:ext cx="905565" cy="905565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3793"/>
            <a:ext cx="2434136" cy="414245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Oval 14"/>
          <p:cNvSpPr>
            <a:spLocks noChangeAspect="1"/>
          </p:cNvSpPr>
          <p:nvPr userDrawn="1"/>
        </p:nvSpPr>
        <p:spPr>
          <a:xfrm>
            <a:off x="7998967" y="2101572"/>
            <a:ext cx="851231" cy="85123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ord 12"/>
          <p:cNvSpPr/>
          <p:nvPr userDrawn="1"/>
        </p:nvSpPr>
        <p:spPr>
          <a:xfrm rot="10800000">
            <a:off x="-2083042" y="124054"/>
            <a:ext cx="4829793" cy="4829793"/>
          </a:xfrm>
          <a:prstGeom prst="chord">
            <a:avLst>
              <a:gd name="adj1" fmla="val 4875889"/>
              <a:gd name="adj2" fmla="val 16721886"/>
            </a:avLst>
          </a:prstGeom>
          <a:noFill/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413000" y="542755"/>
            <a:ext cx="1280581" cy="778045"/>
            <a:chOff x="2413000" y="542755"/>
            <a:chExt cx="1280581" cy="778045"/>
          </a:xfrm>
        </p:grpSpPr>
        <p:grpSp>
          <p:nvGrpSpPr>
            <p:cNvPr id="21" name="Group 20"/>
            <p:cNvGrpSpPr/>
            <p:nvPr/>
          </p:nvGrpSpPr>
          <p:grpSpPr>
            <a:xfrm>
              <a:off x="2889250" y="542755"/>
              <a:ext cx="804331" cy="664633"/>
              <a:chOff x="2404536" y="4296522"/>
              <a:chExt cx="804331" cy="66463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80733" y="4296522"/>
                <a:ext cx="664633" cy="664633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404536" y="4493329"/>
                <a:ext cx="804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" dirty="0" smtClean="0">
                    <a:solidFill>
                      <a:srgbClr val="CCCCCC"/>
                    </a:solidFill>
                    <a:latin typeface="Arial"/>
                    <a:cs typeface="Arial"/>
                  </a:rPr>
                  <a:t>#CNX14</a:t>
                </a:r>
                <a:endParaRPr lang="en-US" sz="1150" dirty="0">
                  <a:solidFill>
                    <a:srgbClr val="CCCCCC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 flipV="1">
              <a:off x="2413000" y="1007541"/>
              <a:ext cx="584201" cy="313259"/>
            </a:xfrm>
            <a:prstGeom prst="line">
              <a:avLst/>
            </a:prstGeom>
            <a:ln w="9525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055" y="2033472"/>
            <a:ext cx="977900" cy="977900"/>
          </a:xfrm>
          <a:prstGeom prst="rect">
            <a:avLst/>
          </a:prstGeom>
        </p:spPr>
      </p:pic>
      <p:pic>
        <p:nvPicPr>
          <p:cNvPr id="17" name="Picture 16" descr="sfdc_logo-0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997" y="4063363"/>
            <a:ext cx="1429480" cy="9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3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Orange - Dis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0653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1607460" y="1709515"/>
            <a:ext cx="592908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607460" y="3716115"/>
            <a:ext cx="592908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4572538" y="3716115"/>
            <a:ext cx="0" cy="31470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2538" y="4846415"/>
            <a:ext cx="0" cy="31470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4572538" y="1270000"/>
            <a:ext cx="0" cy="439515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952500" y="1980247"/>
            <a:ext cx="7264401" cy="66558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90000"/>
              </a:lnSpc>
              <a:defRPr sz="2300" b="0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Main Title Slide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52500" y="2795410"/>
            <a:ext cx="7264400" cy="60364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 b="0" i="1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Subtitle, Speaker Name, etc.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3984" y="0"/>
            <a:ext cx="2808663" cy="9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Oval 14"/>
          <p:cNvSpPr>
            <a:spLocks noChangeAspect="1"/>
          </p:cNvSpPr>
          <p:nvPr userDrawn="1"/>
        </p:nvSpPr>
        <p:spPr>
          <a:xfrm>
            <a:off x="4163468" y="4036612"/>
            <a:ext cx="818154" cy="81815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/>
          <p:cNvSpPr/>
          <p:nvPr userDrawn="1"/>
        </p:nvSpPr>
        <p:spPr>
          <a:xfrm rot="16200000">
            <a:off x="2950632" y="-1965023"/>
            <a:ext cx="3238257" cy="3238257"/>
          </a:xfrm>
          <a:prstGeom prst="chord">
            <a:avLst>
              <a:gd name="adj1" fmla="val 6073885"/>
              <a:gd name="adj2" fmla="val 15525676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20835" y="677329"/>
            <a:ext cx="1037166" cy="854826"/>
            <a:chOff x="2171701" y="4114796"/>
            <a:chExt cx="1037166" cy="854826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171701" y="4114796"/>
              <a:ext cx="359834" cy="330199"/>
            </a:xfrm>
            <a:prstGeom prst="line">
              <a:avLst/>
            </a:prstGeom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472266" y="4304989"/>
              <a:ext cx="664633" cy="664633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04536" y="4493329"/>
              <a:ext cx="804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" dirty="0" smtClean="0">
                  <a:solidFill>
                    <a:schemeClr val="bg1"/>
                  </a:solidFill>
                  <a:latin typeface="Arial"/>
                  <a:cs typeface="Arial"/>
                </a:rPr>
                <a:t>#CNX14</a:t>
              </a:r>
              <a:endParaRPr lang="en-US" sz="1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32" y="4021329"/>
            <a:ext cx="848223" cy="84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4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White - Dis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84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1523" y="0"/>
            <a:ext cx="2899354" cy="10176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1607460" y="1709515"/>
            <a:ext cx="5929081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607460" y="3716115"/>
            <a:ext cx="5929081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 rot="16200000" flipH="1">
            <a:off x="4005451" y="3875160"/>
            <a:ext cx="1133099" cy="815009"/>
            <a:chOff x="3821947" y="2126973"/>
            <a:chExt cx="1133099" cy="815009"/>
          </a:xfrm>
        </p:grpSpPr>
        <p:cxnSp>
          <p:nvCxnSpPr>
            <p:cNvPr id="9" name="Straight Connector 8"/>
            <p:cNvCxnSpPr/>
            <p:nvPr userDrawn="1"/>
          </p:nvCxnSpPr>
          <p:spPr>
            <a:xfrm rot="16200000" flipH="1" flipV="1">
              <a:off x="3979297" y="2377665"/>
              <a:ext cx="0" cy="314700"/>
            </a:xfrm>
            <a:prstGeom prst="line">
              <a:avLst/>
            </a:prstGeom>
            <a:ln w="127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>
              <a:spLocks noChangeAspect="1"/>
            </p:cNvSpPr>
            <p:nvPr userDrawn="1"/>
          </p:nvSpPr>
          <p:spPr>
            <a:xfrm flipH="1">
              <a:off x="4140037" y="2126973"/>
              <a:ext cx="815009" cy="815009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 flipV="1">
            <a:off x="4572538" y="4846415"/>
            <a:ext cx="0" cy="31470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4572538" y="1270000"/>
            <a:ext cx="0" cy="439515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952500" y="1980247"/>
            <a:ext cx="7264401" cy="66558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90000"/>
              </a:lnSpc>
              <a:defRPr sz="2300" b="0" i="0" spc="0" baseline="0">
                <a:solidFill>
                  <a:srgbClr val="95959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Main Title Slide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52500" y="2795410"/>
            <a:ext cx="7264400" cy="60364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 b="0" i="1" baseline="0">
                <a:solidFill>
                  <a:srgbClr val="959595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Subtitle, Speaker Name, etc.</a:t>
            </a:r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4206240" y="4069080"/>
            <a:ext cx="738352" cy="73835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21"/>
          <p:cNvSpPr/>
          <p:nvPr userDrawn="1"/>
        </p:nvSpPr>
        <p:spPr>
          <a:xfrm rot="16200000">
            <a:off x="2950632" y="-1965023"/>
            <a:ext cx="3238257" cy="3238257"/>
          </a:xfrm>
          <a:prstGeom prst="chord">
            <a:avLst>
              <a:gd name="adj1" fmla="val 6073885"/>
              <a:gd name="adj2" fmla="val 15525676"/>
            </a:avLst>
          </a:prstGeom>
          <a:noFill/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820835" y="677329"/>
            <a:ext cx="1037166" cy="854826"/>
            <a:chOff x="2171701" y="4114796"/>
            <a:chExt cx="1037166" cy="854826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171701" y="4114796"/>
              <a:ext cx="359834" cy="330199"/>
            </a:xfrm>
            <a:prstGeom prst="line">
              <a:avLst/>
            </a:prstGeom>
            <a:ln w="9525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472266" y="4304989"/>
              <a:ext cx="664633" cy="664633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04536" y="4493329"/>
              <a:ext cx="804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" dirty="0" smtClean="0">
                  <a:solidFill>
                    <a:schemeClr val="accent2"/>
                  </a:solidFill>
                  <a:latin typeface="Arial"/>
                  <a:cs typeface="Arial"/>
                </a:rPr>
                <a:t>#CNX14</a:t>
              </a:r>
              <a:endParaRPr lang="en-US" sz="115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32" y="4021329"/>
            <a:ext cx="848223" cy="84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4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ANGE - Dis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065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9125"/>
            <a:ext cx="8229600" cy="352839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ct val="90000"/>
              </a:lnSpc>
              <a:defRPr sz="4400" b="0" i="1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company or industry quote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15082" y="176952"/>
            <a:ext cx="472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Track: Developers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628900" y="204338"/>
            <a:ext cx="6248054" cy="554032"/>
            <a:chOff x="2628900" y="105797"/>
            <a:chExt cx="6248054" cy="5540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628900" y="361120"/>
              <a:ext cx="5694022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8322922" y="105797"/>
              <a:ext cx="554032" cy="5540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 userDrawn="1"/>
        </p:nvSpPr>
        <p:spPr>
          <a:xfrm>
            <a:off x="292100" y="257397"/>
            <a:ext cx="2332382" cy="4064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142" y="36087"/>
            <a:ext cx="2332382" cy="8914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97" y="175902"/>
            <a:ext cx="594360" cy="59436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598142" y="439423"/>
            <a:ext cx="472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#CNX14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99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 - Dis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9125"/>
            <a:ext cx="8229600" cy="35398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ct val="90000"/>
              </a:lnSpc>
              <a:defRPr sz="4400" b="0" i="1" baseline="0">
                <a:solidFill>
                  <a:srgbClr val="95959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company or industry 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0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 1 ET slide - Dis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1944" y="776847"/>
            <a:ext cx="7841723" cy="6455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52475" y="1473727"/>
            <a:ext cx="7840663" cy="3241675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5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 2 ET slide wPic - Dis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751944" y="776847"/>
            <a:ext cx="7841723" cy="6455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52476" y="1473727"/>
            <a:ext cx="3904192" cy="3241675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097463" y="1473200"/>
            <a:ext cx="3175000" cy="32416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8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 3 slide w/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52476" y="1473728"/>
            <a:ext cx="3633257" cy="1540406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697942" y="1474784"/>
            <a:ext cx="3633257" cy="1540406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3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751944" y="776847"/>
            <a:ext cx="7841723" cy="6455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751944" y="1473199"/>
            <a:ext cx="7841724" cy="331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 2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err="1" smtClean="0"/>
              <a:t>Sdfxfjgvj</a:t>
            </a:r>
            <a:endParaRPr lang="en-US" dirty="0" smtClean="0"/>
          </a:p>
          <a:p>
            <a:pPr lvl="6"/>
            <a:r>
              <a:rPr lang="en-US" dirty="0" err="1" smtClean="0"/>
              <a:t>Xfgvjvj</a:t>
            </a:r>
            <a:endParaRPr lang="en-US" dirty="0" smtClean="0"/>
          </a:p>
          <a:p>
            <a:pPr lvl="7"/>
            <a:r>
              <a:rPr lang="en-US" dirty="0" err="1" smtClean="0"/>
              <a:t>Szrfxhc</a:t>
            </a:r>
            <a:endParaRPr lang="en-US" dirty="0" smtClean="0"/>
          </a:p>
          <a:p>
            <a:pPr lvl="8"/>
            <a:r>
              <a:rPr lang="en-US" dirty="0" err="1" smtClean="0"/>
              <a:t>Esdgfhh</a:t>
            </a:r>
            <a:endParaRPr lang="en-US" dirty="0" smtClean="0"/>
          </a:p>
          <a:p>
            <a:pPr lvl="8"/>
            <a:r>
              <a:rPr lang="en-US" dirty="0" err="1" smtClean="0"/>
              <a:t>dfghv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054600"/>
            <a:ext cx="9144000" cy="88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615082" y="176952"/>
            <a:ext cx="472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Track: Developers</a:t>
            </a:r>
            <a:endParaRPr lang="en-US" sz="12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628900" y="204338"/>
            <a:ext cx="6248054" cy="554032"/>
            <a:chOff x="2628900" y="105797"/>
            <a:chExt cx="6248054" cy="55403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628900" y="361120"/>
              <a:ext cx="569402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322922" y="105797"/>
              <a:ext cx="554032" cy="554032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344004" y="128016"/>
              <a:ext cx="511868" cy="5118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97" y="175902"/>
            <a:ext cx="594360" cy="594360"/>
          </a:xfrm>
          <a:prstGeom prst="rect">
            <a:avLst/>
          </a:prstGeom>
        </p:spPr>
      </p:pic>
      <p:sp>
        <p:nvSpPr>
          <p:cNvPr id="16" name="Rounded Rectangle 15"/>
          <p:cNvSpPr/>
          <p:nvPr userDrawn="1"/>
        </p:nvSpPr>
        <p:spPr>
          <a:xfrm>
            <a:off x="292100" y="257397"/>
            <a:ext cx="2332382" cy="4064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NX-logo-horiz-forwhite-03.png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330" y="184369"/>
            <a:ext cx="2218662" cy="49834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598142" y="439423"/>
            <a:ext cx="472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#CNX14</a:t>
            </a:r>
            <a:endParaRPr lang="en-US" sz="12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86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3" r:id="rId2"/>
    <p:sldLayoutId id="2147483897" r:id="rId3"/>
    <p:sldLayoutId id="2147483896" r:id="rId4"/>
    <p:sldLayoutId id="2147483890" r:id="rId5"/>
    <p:sldLayoutId id="2147483894" r:id="rId6"/>
    <p:sldLayoutId id="2147483891" r:id="rId7"/>
    <p:sldLayoutId id="2147483901" r:id="rId8"/>
    <p:sldLayoutId id="2147483902" r:id="rId9"/>
    <p:sldLayoutId id="2147483899" r:id="rId10"/>
    <p:sldLayoutId id="2147483900" r:id="rId11"/>
    <p:sldLayoutId id="2147483830" r:id="rId12"/>
    <p:sldLayoutId id="2147483898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7663" indent="-1778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b="0" i="0" kern="1200" baseline="0">
          <a:solidFill>
            <a:schemeClr val="tx1"/>
          </a:solidFill>
          <a:latin typeface="Arial"/>
          <a:ea typeface="+mn-ea"/>
          <a:cs typeface="Arial"/>
        </a:defRPr>
      </a:lvl1pPr>
      <a:lvl2pPr marL="627063" indent="-169863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914400" indent="-169863" algn="l" defTabSz="457200" rtl="0" eaLnBrk="1" latinLnBrk="0" hangingPunct="1">
        <a:spcBef>
          <a:spcPct val="20000"/>
        </a:spcBef>
        <a:buClr>
          <a:schemeClr val="accent1"/>
        </a:buClr>
        <a:buSzPct val="80000"/>
        <a:buFont typeface="Arial"/>
        <a:buChar char="•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143000" indent="-109538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1490663" indent="-1778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1770063" indent="-169863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6pPr>
      <a:lvl7pPr marL="2116138" indent="-168275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7pPr>
      <a:lvl8pPr marL="2455863" indent="-169863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8pPr>
      <a:lvl9pPr marL="2801938" indent="-117475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ctTarget/Fuel-Node-Auth" TargetMode="External"/><Relationship Id="rId4" Type="http://schemas.openxmlformats.org/officeDocument/2006/relationships/hyperlink" Target="https://github.com/ExactTarget/Fuel-Node-SOAP" TargetMode="External"/><Relationship Id="rId5" Type="http://schemas.openxmlformats.org/officeDocument/2006/relationships/hyperlink" Target="http://code.exacttarget.com/" TargetMode="External"/><Relationship Id="rId6" Type="http://schemas.openxmlformats.org/officeDocument/2006/relationships/hyperlink" Target="http://code.exacttarget.com/apis-sdks/soap-api/" TargetMode="External"/><Relationship Id="rId7" Type="http://schemas.openxmlformats.org/officeDocument/2006/relationships/hyperlink" Target="http://code.exacttarget.com/apis-sdks/rest-api/v1/routes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ExactTarget/Fuel-Node-RE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More with Fuel Node Client Libraries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963332" y="2516010"/>
            <a:ext cx="5228168" cy="60364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Aydrian</a:t>
            </a:r>
            <a:r>
              <a:rPr lang="en-US" dirty="0" smtClean="0"/>
              <a:t> Howard, Software Engineer, @</a:t>
            </a:r>
            <a:r>
              <a:rPr lang="en-US" dirty="0" err="1" smtClean="0"/>
              <a:t>aydrianh</a:t>
            </a:r>
            <a:endParaRPr lang="en-US" dirty="0" smtClean="0"/>
          </a:p>
          <a:p>
            <a:r>
              <a:rPr lang="en-US" dirty="0" smtClean="0"/>
              <a:t>Alex Vernacchia, Software Engineer, @</a:t>
            </a:r>
            <a:r>
              <a:rPr lang="en-US" dirty="0" err="1" smtClean="0"/>
              <a:t>vernacchia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3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4="http://schemas.microsoft.com/office/drawing/2010/main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We aim to make interacting with ExactTarget using </a:t>
            </a:r>
            <a:r>
              <a:rPr lang="en-US" dirty="0" err="1" smtClean="0"/>
              <a:t>Node.js</a:t>
            </a:r>
            <a:r>
              <a:rPr lang="en-US" dirty="0" smtClean="0"/>
              <a:t> as easy as possible!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4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Fuel-Node Client Libraries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472668" y="1426126"/>
            <a:ext cx="6211626" cy="593198"/>
            <a:chOff x="1472668" y="1426126"/>
            <a:chExt cx="6211626" cy="593198"/>
          </a:xfrm>
        </p:grpSpPr>
        <p:grpSp>
          <p:nvGrpSpPr>
            <p:cNvPr id="11" name="Group 10"/>
            <p:cNvGrpSpPr/>
            <p:nvPr/>
          </p:nvGrpSpPr>
          <p:grpSpPr>
            <a:xfrm>
              <a:off x="1472668" y="1426126"/>
              <a:ext cx="593198" cy="593198"/>
              <a:chOff x="1472668" y="1493862"/>
              <a:chExt cx="593198" cy="59319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511034" y="1532228"/>
                <a:ext cx="516467" cy="51646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lang="en-US" sz="24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472668" y="1493862"/>
                <a:ext cx="593198" cy="593198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9633" y="1426126"/>
              <a:ext cx="593198" cy="593198"/>
              <a:chOff x="1472668" y="1493862"/>
              <a:chExt cx="593198" cy="593198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511034" y="1532228"/>
                <a:ext cx="516467" cy="51646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2</a:t>
                </a:r>
                <a:endParaRPr lang="en-US" sz="24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472668" y="1493862"/>
                <a:ext cx="593198" cy="593198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091096" y="1426126"/>
              <a:ext cx="593198" cy="593198"/>
              <a:chOff x="1472668" y="1493862"/>
              <a:chExt cx="593198" cy="59319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511034" y="1532228"/>
                <a:ext cx="516467" cy="51646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3</a:t>
                </a:r>
                <a:endParaRPr lang="en-US" sz="24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72668" y="1493862"/>
                <a:ext cx="593198" cy="593198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Connector 18"/>
            <p:cNvCxnSpPr>
              <a:stCxn id="10" idx="6"/>
              <a:endCxn id="14" idx="2"/>
            </p:cNvCxnSpPr>
            <p:nvPr/>
          </p:nvCxnSpPr>
          <p:spPr>
            <a:xfrm>
              <a:off x="2065866" y="1722725"/>
              <a:ext cx="2213767" cy="0"/>
            </a:xfrm>
            <a:prstGeom prst="line">
              <a:avLst/>
            </a:prstGeom>
            <a:ln w="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72831" y="1718250"/>
              <a:ext cx="2213767" cy="0"/>
            </a:xfrm>
            <a:prstGeom prst="line">
              <a:avLst/>
            </a:prstGeom>
            <a:ln w="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2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Fuel </a:t>
            </a:r>
            <a:r>
              <a:rPr lang="en-US" b="1" dirty="0" err="1" smtClean="0"/>
              <a:t>Auth</a:t>
            </a:r>
            <a:endParaRPr lang="en-US" b="1" dirty="0" smtClean="0"/>
          </a:p>
          <a:p>
            <a:r>
              <a:rPr lang="en-US" dirty="0" smtClean="0"/>
              <a:t>Authentication with the ExactTarget API</a:t>
            </a:r>
            <a:endParaRPr lang="en-US" dirty="0"/>
          </a:p>
          <a:p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 smtClean="0"/>
              <a:t>Fuel REST</a:t>
            </a:r>
          </a:p>
          <a:p>
            <a:r>
              <a:rPr lang="en-US" dirty="0" smtClean="0"/>
              <a:t>Easy access to the ExactTarget REST API</a:t>
            </a:r>
            <a:endParaRPr lang="en-US" dirty="0"/>
          </a:p>
          <a:p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 dirty="0" smtClean="0"/>
              <a:t>Fuel SOAP</a:t>
            </a:r>
          </a:p>
          <a:p>
            <a:r>
              <a:rPr lang="en-US" dirty="0"/>
              <a:t>Easy* calls to the ExactTarget SOAP Web </a:t>
            </a:r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2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Fuel </a:t>
            </a:r>
            <a:r>
              <a:rPr lang="en-US" dirty="0" err="1" smtClean="0"/>
              <a:t>Auth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Easy Authentication with the ExactTarget API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do you need?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Code@ account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Registered App on App Center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Client Id and Client Secret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do you get?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Access token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Fuel 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52475" y="1473727"/>
            <a:ext cx="7841191" cy="3241675"/>
          </a:xfrm>
        </p:spPr>
        <p:txBody>
          <a:bodyPr/>
          <a:lstStyle/>
          <a:p>
            <a:r>
              <a:rPr lang="en-US" dirty="0"/>
              <a:t>Easy </a:t>
            </a:r>
            <a:r>
              <a:rPr lang="en-US" dirty="0" smtClean="0"/>
              <a:t>REST calls to the ExactTarget REST 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do you need?</a:t>
            </a:r>
          </a:p>
          <a:p>
            <a:pPr lvl="1"/>
            <a:r>
              <a:rPr lang="en-US" dirty="0" smtClean="0"/>
              <a:t>API Endpoints</a:t>
            </a:r>
          </a:p>
          <a:p>
            <a:pPr lvl="1"/>
            <a:r>
              <a:rPr lang="en-US" dirty="0" smtClean="0"/>
              <a:t>Everything required by Fuel </a:t>
            </a:r>
            <a:r>
              <a:rPr lang="en-US" dirty="0" err="1" smtClean="0"/>
              <a:t>Auth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What do you get?</a:t>
            </a:r>
          </a:p>
          <a:p>
            <a:pPr lvl="1"/>
            <a:r>
              <a:rPr lang="en-US" dirty="0" smtClean="0"/>
              <a:t>API access with automatic retry and token management</a:t>
            </a:r>
          </a:p>
          <a:p>
            <a:pPr marL="169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9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Fuel SOAP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52475" y="1473727"/>
            <a:ext cx="7841191" cy="3241675"/>
          </a:xfrm>
        </p:spPr>
        <p:txBody>
          <a:bodyPr>
            <a:normAutofit/>
          </a:bodyPr>
          <a:lstStyle/>
          <a:p>
            <a:r>
              <a:rPr lang="en-US" dirty="0" smtClean="0"/>
              <a:t>Easy* calls to the ExactTarget SOAP Web Services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do you need?</a:t>
            </a:r>
          </a:p>
          <a:p>
            <a:pPr lvl="1"/>
            <a:r>
              <a:rPr lang="en-US" dirty="0" smtClean="0"/>
              <a:t>SOAP Endpoints</a:t>
            </a:r>
          </a:p>
          <a:p>
            <a:pPr lvl="1"/>
            <a:r>
              <a:rPr lang="en-US" dirty="0" smtClean="0"/>
              <a:t>Everything required by Fuel </a:t>
            </a:r>
            <a:r>
              <a:rPr lang="en-US" dirty="0" err="1" smtClean="0"/>
              <a:t>Auth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What do you get?</a:t>
            </a:r>
          </a:p>
          <a:p>
            <a:pPr lvl="1"/>
            <a:r>
              <a:rPr lang="en-US" dirty="0" smtClean="0"/>
              <a:t>Access to the SOAP Methods using JavaScript Objects.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retry and token management</a:t>
            </a:r>
          </a:p>
          <a:p>
            <a:pPr marL="169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1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 – Create Emails and Interactions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2475" y="1473727"/>
            <a:ext cx="7841191" cy="3241675"/>
          </a:xfrm>
        </p:spPr>
        <p:txBody>
          <a:bodyPr/>
          <a:lstStyle/>
          <a:p>
            <a:pPr marL="169863" indent="0">
              <a:buNone/>
            </a:pPr>
            <a:r>
              <a:rPr lang="en-US" sz="2000" dirty="0" smtClean="0"/>
              <a:t>What’s Required/Setup?</a:t>
            </a:r>
            <a:endParaRPr lang="en-US" sz="2000" dirty="0" smtClean="0"/>
          </a:p>
          <a:p>
            <a:pPr marL="792163" lvl="1" indent="-342900">
              <a:buFont typeface="+mj-lt"/>
              <a:buAutoNum type="arabicPeriod"/>
            </a:pPr>
            <a:r>
              <a:rPr lang="en-US" dirty="0" smtClean="0"/>
              <a:t>An account with Journey Builder</a:t>
            </a:r>
            <a:endParaRPr lang="en-US" dirty="0" smtClean="0"/>
          </a:p>
          <a:p>
            <a:pPr marL="792163" lvl="1" indent="-342900">
              <a:buFont typeface="+mj-lt"/>
              <a:buAutoNum type="arabicPeriod"/>
            </a:pPr>
            <a:r>
              <a:rPr lang="en-US" dirty="0" smtClean="0"/>
              <a:t>Created </a:t>
            </a:r>
            <a:r>
              <a:rPr lang="en-US" dirty="0" smtClean="0"/>
              <a:t>Server-to-Server application on Code@</a:t>
            </a:r>
          </a:p>
          <a:p>
            <a:pPr marL="1079500" lvl="2" indent="-342900"/>
            <a:r>
              <a:rPr lang="en-US" dirty="0" smtClean="0"/>
              <a:t>Linked App to ExactTarget Account</a:t>
            </a:r>
          </a:p>
          <a:p>
            <a:pPr marL="512763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17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1049125"/>
            <a:ext cx="8229600" cy="2798975"/>
          </a:xfrm>
        </p:spPr>
        <p:txBody>
          <a:bodyPr anchor="ctr" anchorCtr="0"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Clients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REST: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2"/>
              </a:rPr>
              <a:t>https://github.com/ExactTarget/Fuel-Node-REST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Auth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3"/>
              </a:rPr>
              <a:t>https://github.com/ExactTarget/Fuel-Node-Auth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SOAP: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4"/>
              </a:rPr>
              <a:t>https://github.com/ExactTarget/Fuel-Node-SOAP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Code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@ -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5"/>
              </a:rPr>
              <a:t>http://code.exacttarget.com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hlinkClick r:id="rId5"/>
              </a:rPr>
              <a:t>/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7663" lvl="2" indent="-177800">
              <a:lnSpc>
                <a:spcPct val="130000"/>
              </a:lnSpc>
              <a:buSzTx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SOAP Reference: </a:t>
            </a:r>
            <a:r>
              <a:rPr lang="en-US" sz="1600" dirty="0">
                <a:hlinkClick r:id="rId6"/>
              </a:rPr>
              <a:t>http://code.exacttarget.com/apis-sdks/soap-api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pPr marL="347663" lvl="2" indent="-177800">
              <a:lnSpc>
                <a:spcPct val="130000"/>
              </a:lnSpc>
              <a:buSzTx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REST Reference: </a:t>
            </a:r>
            <a:r>
              <a:rPr lang="en-US" sz="1600" dirty="0">
                <a:hlinkClick r:id="rId7"/>
              </a:rPr>
              <a:t>http://code.exacttarget.com/apis-sdks/rest-api/v1/</a:t>
            </a:r>
            <a:r>
              <a:rPr lang="en-US" sz="1600" dirty="0" smtClean="0">
                <a:hlinkClick r:id="rId7"/>
              </a:rPr>
              <a:t>routes.html</a:t>
            </a:r>
            <a:endParaRPr lang="en-US" sz="1600" dirty="0" smtClean="0"/>
          </a:p>
          <a:p>
            <a:pPr lvl="1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5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CNX2014 Breakouts - Discover">
  <a:themeElements>
    <a:clrScheme name="Custom 4">
      <a:dk1>
        <a:srgbClr val="4D4D4D"/>
      </a:dk1>
      <a:lt1>
        <a:srgbClr val="FFFFFF"/>
      </a:lt1>
      <a:dk2>
        <a:srgbClr val="E98300"/>
      </a:dk2>
      <a:lt2>
        <a:srgbClr val="4D4D4D"/>
      </a:lt2>
      <a:accent1>
        <a:srgbClr val="959595"/>
      </a:accent1>
      <a:accent2>
        <a:srgbClr val="CCCCCC"/>
      </a:accent2>
      <a:accent3>
        <a:srgbClr val="F26722"/>
      </a:accent3>
      <a:accent4>
        <a:srgbClr val="FEBE10"/>
      </a:accent4>
      <a:accent5>
        <a:srgbClr val="009DDC"/>
      </a:accent5>
      <a:accent6>
        <a:srgbClr val="007FB3"/>
      </a:accent6>
      <a:hlink>
        <a:srgbClr val="009DDC"/>
      </a:hlink>
      <a:folHlink>
        <a:srgbClr val="C93E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15124</TotalTime>
  <Words>333</Words>
  <Application>Microsoft Macintosh PowerPoint</Application>
  <PresentationFormat>On-screen Show (16:9)</PresentationFormat>
  <Paragraphs>66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1_CNX2014 Breakouts - Discover</vt:lpstr>
      <vt:lpstr>Do More with Fuel Node Client Libraries</vt:lpstr>
      <vt:lpstr>We aim to make interacting with ExactTarget using Node.js as easy as possible!</vt:lpstr>
      <vt:lpstr>Our Fuel-Node Client Libraries</vt:lpstr>
      <vt:lpstr>Fuel Auth</vt:lpstr>
      <vt:lpstr>Fuel REST</vt:lpstr>
      <vt:lpstr>Fuel SOAP</vt:lpstr>
      <vt:lpstr>Live Demo – Create Emails and Interactions</vt:lpstr>
      <vt:lpstr>Questions?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Eckert</dc:creator>
  <cp:lastModifiedBy>Alex Vernacchia</cp:lastModifiedBy>
  <cp:revision>774</cp:revision>
  <cp:lastPrinted>2014-06-26T18:32:47Z</cp:lastPrinted>
  <dcterms:created xsi:type="dcterms:W3CDTF">2013-01-15T14:26:36Z</dcterms:created>
  <dcterms:modified xsi:type="dcterms:W3CDTF">2014-09-24T17:05:54Z</dcterms:modified>
</cp:coreProperties>
</file>