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70" autoAdjust="0"/>
  </p:normalViewPr>
  <p:slideViewPr>
    <p:cSldViewPr snapToGrid="0" snapToObjects="1">
      <p:cViewPr varScale="1">
        <p:scale>
          <a:sx n="98" d="100"/>
          <a:sy n="98" d="100"/>
        </p:scale>
        <p:origin x="-11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23333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1200" dirty="0" smtClean="0"/>
              <a:t>Easy to create</a:t>
            </a:r>
            <a:r>
              <a:rPr lang="en-US" sz="1200" baseline="0" dirty="0" smtClean="0"/>
              <a:t> facades around </a:t>
            </a:r>
            <a:r>
              <a:rPr lang="en-US" sz="1200" baseline="0" dirty="0" err="1" smtClean="0"/>
              <a:t>apis</a:t>
            </a:r>
            <a:r>
              <a:rPr lang="en-US" sz="1200" baseline="0" dirty="0" smtClean="0"/>
              <a:t> (rest, soap) (14:30)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1200" baseline="0" dirty="0" smtClean="0"/>
              <a:t>Transforming response payload</a:t>
            </a:r>
            <a:endParaRPr sz="1200" dirty="0"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consistently evaluating new </a:t>
            </a:r>
            <a:r>
              <a:rPr lang="en-US" sz="1100" dirty="0" smtClean="0"/>
              <a:t>technology (~18:00)</a:t>
            </a:r>
            <a:endParaRPr lang="en-US" sz="1100" dirty="0"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new apps built with node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don’t see it stopping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managers coming around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more node apps going into production with every release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~19:00</a:t>
            </a:r>
            <a:endParaRPr sz="1200" dirty="0"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298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tabLst/>
              <a:defRPr/>
            </a:pPr>
            <a:r>
              <a:rPr lang="en-US" sz="1100" dirty="0"/>
              <a:t>Cross Channel Marketing </a:t>
            </a:r>
            <a:r>
              <a:rPr lang="en-US" sz="1100" dirty="0" smtClean="0"/>
              <a:t>Company (~11 sec)</a:t>
            </a:r>
            <a:endParaRPr lang="en-US" sz="1100" dirty="0"/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100" dirty="0" smtClean="0"/>
              <a:t>B2B</a:t>
            </a:r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endParaRPr lang="en-US" sz="1100" dirty="0" smtClean="0"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/>
              <a:t>Some of our customers</a:t>
            </a:r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/>
              <a:t>What we do for them</a:t>
            </a:r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/>
              <a:t>Send a lot of messages</a:t>
            </a:r>
          </a:p>
          <a:p>
            <a:pPr marL="1371600" lvl="2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romanLcPeriod"/>
            </a:pPr>
            <a:r>
              <a:rPr lang="en-US" sz="1100"/>
              <a:t>primarily email</a:t>
            </a:r>
          </a:p>
          <a:p>
            <a:pPr marL="1371600" lvl="2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romanLcPeriod"/>
            </a:pPr>
            <a:r>
              <a:rPr lang="en-US" sz="1100"/>
              <a:t>social, sms, push notifications</a:t>
            </a:r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/>
              <a:t>scale</a:t>
            </a:r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/>
              <a:t>1.2 billion messages on cyber monday</a:t>
            </a:r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/>
              <a:t>~100,000 users</a:t>
            </a:r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/>
              <a:t>Salesforce - if you have no idea - Branded Salesforce ExactTarget Marketing Cloud</a:t>
            </a:r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Started using node about 18 months </a:t>
            </a:r>
            <a:r>
              <a:rPr lang="en-US" sz="1100" dirty="0" smtClean="0"/>
              <a:t>ago (~5:30)</a:t>
            </a:r>
            <a:endParaRPr lang="en-US" sz="1100" dirty="0"/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one team started it all because:</a:t>
            </a:r>
          </a:p>
          <a:p>
            <a:pPr marL="1371600" lvl="2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romanLcPeriod"/>
            </a:pPr>
            <a:r>
              <a:rPr lang="en-US" sz="1100" dirty="0" smtClean="0"/>
              <a:t>Wanted </a:t>
            </a:r>
            <a:r>
              <a:rPr lang="en-US" sz="1100" dirty="0"/>
              <a:t>to move frontend away from Monolithic </a:t>
            </a:r>
            <a:r>
              <a:rPr lang="en-US" sz="1100" dirty="0" err="1"/>
              <a:t>.Net</a:t>
            </a:r>
            <a:r>
              <a:rPr lang="en-US" sz="1100" dirty="0"/>
              <a:t> backend.</a:t>
            </a:r>
          </a:p>
          <a:p>
            <a:pPr marL="1371600" lvl="2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romanLcPeriod"/>
            </a:pPr>
            <a:r>
              <a:rPr lang="en-US" sz="1100" dirty="0"/>
              <a:t>wanting to let people to choose runtimes and services, not only node (</a:t>
            </a:r>
            <a:r>
              <a:rPr lang="en-US" sz="1100" dirty="0" err="1"/>
              <a:t>php</a:t>
            </a:r>
            <a:r>
              <a:rPr lang="en-US" sz="1100" dirty="0"/>
              <a:t>, etc.)</a:t>
            </a:r>
          </a:p>
          <a:p>
            <a:pPr marL="1828800" lvl="3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enable choices of tools for work they wanted to do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setup internal </a:t>
            </a:r>
            <a:r>
              <a:rPr lang="en-US" sz="1100" dirty="0" err="1"/>
              <a:t>PaaS</a:t>
            </a:r>
            <a:endParaRPr lang="en-US" sz="1100" dirty="0"/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 err="1"/>
              <a:t>ActiveState</a:t>
            </a:r>
            <a:r>
              <a:rPr lang="en-US" sz="1100" dirty="0"/>
              <a:t> </a:t>
            </a:r>
            <a:r>
              <a:rPr lang="en-US" sz="1100" dirty="0" err="1"/>
              <a:t>stackato</a:t>
            </a:r>
            <a:endParaRPr lang="en-US" sz="1100" dirty="0"/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only used internally for 6ish months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 err="1"/>
              <a:t>HubExchange</a:t>
            </a:r>
            <a:endParaRPr lang="en-US" sz="1100" dirty="0"/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1st production node app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all customers and partners have access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Connections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keynote demo made using node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demo created starting point for boilerplate code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Journey Builder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future of company</a:t>
            </a:r>
          </a:p>
          <a:p>
            <a:pPr marL="1371600" lvl="2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romanLcPeriod"/>
            </a:pPr>
            <a:r>
              <a:rPr lang="en-US" sz="1100" dirty="0"/>
              <a:t>allows marketers to see interactions with consumers in no way before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made with node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Generator made (talk later, not too in-depth)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transition of node into Services from static landing pages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Most new apps being made use node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consistently releasing node apps to </a:t>
            </a:r>
            <a:r>
              <a:rPr lang="en-US" sz="1100" dirty="0" smtClean="0"/>
              <a:t>production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endParaRPr lang="en-US" sz="1100" dirty="0" smtClean="0"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ET </a:t>
            </a:r>
            <a:r>
              <a:rPr lang="en-US" sz="1100" dirty="0" smtClean="0"/>
              <a:t>Platform (~6)</a:t>
            </a:r>
            <a:endParaRPr lang="en-US" sz="1100" dirty="0"/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Home grown </a:t>
            </a:r>
            <a:r>
              <a:rPr lang="en-US" sz="1100" dirty="0" err="1"/>
              <a:t>PaaS</a:t>
            </a:r>
            <a:r>
              <a:rPr lang="en-US" sz="1100" dirty="0"/>
              <a:t> with 99.999% uptime</a:t>
            </a:r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Uses </a:t>
            </a:r>
            <a:r>
              <a:rPr lang="en-US" sz="1100" dirty="0" err="1"/>
              <a:t>Jint</a:t>
            </a:r>
            <a:endParaRPr lang="en-US" sz="1100" dirty="0"/>
          </a:p>
          <a:p>
            <a:pPr marL="1371600" lvl="2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romanLcPeriod"/>
            </a:pPr>
            <a:r>
              <a:rPr lang="en-US" sz="1100" dirty="0"/>
              <a:t>works well /s</a:t>
            </a:r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good amount of apps on left are being transitioned to node eventually</a:t>
            </a:r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A year ago, all apps would have been on the left.</a:t>
            </a:r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100" dirty="0"/>
              <a:t>Clear separation of Backend code and Backend UI </a:t>
            </a:r>
            <a:r>
              <a:rPr lang="en-US" sz="1100" dirty="0" smtClean="0"/>
              <a:t>code (~-7:30)</a:t>
            </a:r>
            <a:endParaRPr lang="en-US" sz="1100" dirty="0"/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100" dirty="0"/>
              <a:t>Front end </a:t>
            </a:r>
            <a:r>
              <a:rPr lang="en-US" sz="1100" dirty="0" err="1"/>
              <a:t>devs</a:t>
            </a:r>
            <a:r>
              <a:rPr lang="en-US" sz="1100" dirty="0"/>
              <a:t> don’t need to know about how the backend works</a:t>
            </a:r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100" dirty="0"/>
              <a:t>Front end applications can handle</a:t>
            </a:r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100" dirty="0"/>
              <a:t>Session Management</a:t>
            </a:r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100" dirty="0"/>
              <a:t>Security</a:t>
            </a:r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100" dirty="0"/>
              <a:t>Building</a:t>
            </a:r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100" dirty="0"/>
              <a:t>Unit Tests / Integration Tests</a:t>
            </a:r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100" dirty="0"/>
              <a:t>CI </a:t>
            </a:r>
            <a:r>
              <a:rPr lang="en-US" sz="1100" dirty="0" err="1"/>
              <a:t>disattached</a:t>
            </a:r>
            <a:r>
              <a:rPr lang="en-US" sz="1100" dirty="0"/>
              <a:t> from large backend.</a:t>
            </a:r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100" dirty="0"/>
              <a:t>Cross Domain Proxy</a:t>
            </a:r>
          </a:p>
          <a:p>
            <a:pPr marL="1371600" lvl="2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-US" sz="1100" dirty="0"/>
              <a:t>Node handles this so that we don’t have to.</a:t>
            </a:r>
          </a:p>
          <a:p>
            <a:pPr marL="1371600" lvl="2" indent="-298450">
              <a:spcBef>
                <a:spcPts val="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-US" sz="1100" dirty="0"/>
              <a:t>Same proxy locally as in production.</a:t>
            </a: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Change our </a:t>
            </a:r>
            <a:r>
              <a:rPr lang="en-US" sz="1100" dirty="0" err="1"/>
              <a:t>Dev</a:t>
            </a:r>
            <a:r>
              <a:rPr lang="en-US" sz="1100" dirty="0"/>
              <a:t> </a:t>
            </a:r>
            <a:r>
              <a:rPr lang="en-US" sz="1100" dirty="0" smtClean="0"/>
              <a:t>Lifecycle (~9:15)</a:t>
            </a:r>
            <a:endParaRPr lang="en-US" sz="1100" dirty="0"/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Rapid prototyping</a:t>
            </a:r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Continuous Integration and baby step our way to Continuous Deployment</a:t>
            </a:r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Can run </a:t>
            </a:r>
            <a:r>
              <a:rPr lang="en-US" sz="1100" dirty="0" err="1"/>
              <a:t>dev</a:t>
            </a:r>
            <a:r>
              <a:rPr lang="en-US" sz="1100" dirty="0"/>
              <a:t> without a local backend</a:t>
            </a:r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Easier to test UI pieces</a:t>
            </a:r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Generated tests give a great launching point for more tests.</a:t>
            </a:r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Better UI optimization</a:t>
            </a:r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build process</a:t>
            </a:r>
          </a:p>
          <a:p>
            <a:pPr marL="1371600" lvl="2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romanLcPeriod"/>
            </a:pPr>
            <a:r>
              <a:rPr lang="en-US" sz="1100" dirty="0" err="1"/>
              <a:t>js</a:t>
            </a:r>
            <a:r>
              <a:rPr lang="en-US" sz="1100" dirty="0"/>
              <a:t>, </a:t>
            </a:r>
            <a:r>
              <a:rPr lang="en-US" sz="1100" dirty="0" err="1"/>
              <a:t>css</a:t>
            </a:r>
            <a:r>
              <a:rPr lang="en-US" sz="1100" dirty="0"/>
              <a:t>, image optimization</a:t>
            </a:r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Modularize code</a:t>
            </a:r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push coding standards</a:t>
            </a:r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Differentiate between releases and deployments</a:t>
            </a:r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Dog </a:t>
            </a:r>
            <a:r>
              <a:rPr lang="en-US" sz="1100" dirty="0" err="1"/>
              <a:t>fooding</a:t>
            </a:r>
            <a:r>
              <a:rPr lang="en-US" sz="1100" dirty="0"/>
              <a:t> of Hub Exchange</a:t>
            </a:r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doing everything like our clients/partners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 dirty="0"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After running the generator teams have the freedom to develop their own app</a:t>
            </a:r>
            <a:r>
              <a:rPr lang="en-US" sz="1100" dirty="0" smtClean="0"/>
              <a:t>. (~11:45)</a:t>
            </a:r>
            <a:endParaRPr lang="en-US" sz="1100" dirty="0"/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This can lead to different build/deployment steps, and a larger workload for our deployment team.</a:t>
            </a:r>
          </a:p>
          <a:p>
            <a:pPr marL="914400" lvl="1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App and generator code can be divergent, up to individual teams to get the newer changes.</a:t>
            </a:r>
          </a:p>
          <a:p>
            <a:pPr marL="1371600" lvl="2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romanLcPeriod"/>
            </a:pPr>
            <a:r>
              <a:rPr lang="en-US" sz="1100" dirty="0"/>
              <a:t>Lack of communication</a:t>
            </a:r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>
                <a:solidFill>
                  <a:schemeClr val="dk1"/>
                </a:solidFill>
              </a:rPr>
              <a:t>Too much freedom, is hard to standardize.</a:t>
            </a:r>
          </a:p>
          <a:p>
            <a:pPr marL="914400" lvl="1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US" sz="1100" dirty="0">
                <a:solidFill>
                  <a:schemeClr val="dk1"/>
                </a:solidFill>
              </a:rPr>
              <a:t>Teams/Projects have ultimate control of libraries/versions used.</a:t>
            </a:r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>
                <a:solidFill>
                  <a:schemeClr val="dk1"/>
                </a:solidFill>
              </a:rPr>
              <a:t>Over optimization</a:t>
            </a:r>
          </a:p>
          <a:p>
            <a:pPr marL="914400" lvl="1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US" sz="1100" dirty="0" err="1">
                <a:solidFill>
                  <a:schemeClr val="dk1"/>
                </a:solidFill>
              </a:rPr>
              <a:t>Requirejs</a:t>
            </a:r>
            <a:r>
              <a:rPr lang="en-US" sz="1100" dirty="0">
                <a:solidFill>
                  <a:schemeClr val="dk1"/>
                </a:solidFill>
              </a:rPr>
              <a:t> optimization on each app makes caching difficult.</a:t>
            </a:r>
          </a:p>
          <a:p>
            <a:pPr marL="914400" lvl="1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US" sz="1100" dirty="0">
                <a:solidFill>
                  <a:schemeClr val="dk1"/>
                </a:solidFill>
              </a:rPr>
              <a:t>Is it worth one time caching or loading less files? (Panel)</a:t>
            </a:r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>
                <a:solidFill>
                  <a:schemeClr val="dk1"/>
                </a:solidFill>
              </a:rPr>
              <a:t>“If it works why change it?” </a:t>
            </a:r>
            <a:r>
              <a:rPr lang="en-US" sz="1100" dirty="0" err="1">
                <a:solidFill>
                  <a:schemeClr val="dk1"/>
                </a:solidFill>
              </a:rPr>
              <a:t>Mentallity</a:t>
            </a:r>
            <a:endParaRPr lang="en-US" sz="1100" dirty="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>
                <a:solidFill>
                  <a:schemeClr val="dk1"/>
                </a:solidFill>
              </a:rPr>
              <a:t>Nonstandard release/deploy process</a:t>
            </a:r>
          </a:p>
          <a:p>
            <a:pPr marL="914400" lvl="1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US" sz="1100" dirty="0">
                <a:solidFill>
                  <a:schemeClr val="dk1"/>
                </a:solidFill>
              </a:rPr>
              <a:t>Dependencies in or out</a:t>
            </a:r>
          </a:p>
          <a:p>
            <a:pPr marL="914400" lvl="1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US" sz="1100" dirty="0">
                <a:solidFill>
                  <a:schemeClr val="dk1"/>
                </a:solidFill>
              </a:rPr>
              <a:t>Need to build or no?</a:t>
            </a:r>
          </a:p>
          <a:p>
            <a:pPr marL="914400" lvl="1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US" sz="1100" dirty="0">
                <a:solidFill>
                  <a:schemeClr val="dk1"/>
                </a:solidFill>
              </a:rPr>
              <a:t>Multiple </a:t>
            </a:r>
            <a:r>
              <a:rPr lang="en-US" sz="1100" dirty="0" err="1">
                <a:solidFill>
                  <a:schemeClr val="dk1"/>
                </a:solidFill>
              </a:rPr>
              <a:t>configs</a:t>
            </a:r>
            <a:r>
              <a:rPr lang="en-US" sz="1100" dirty="0">
                <a:solidFill>
                  <a:schemeClr val="dk1"/>
                </a:solidFill>
              </a:rPr>
              <a:t>?</a:t>
            </a:r>
          </a:p>
          <a:p>
            <a:pPr marL="914400" lvl="1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-US" sz="1100" dirty="0">
                <a:solidFill>
                  <a:schemeClr val="dk1"/>
                </a:solidFill>
              </a:rPr>
              <a:t>Master or release branch?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standardization of all release/deploy process across </a:t>
            </a:r>
            <a:r>
              <a:rPr lang="en-US" sz="1100" dirty="0" smtClean="0"/>
              <a:t>teams (~14:00)</a:t>
            </a:r>
            <a:endParaRPr lang="en-US" sz="1100" dirty="0"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 smtClean="0"/>
              <a:t>trying </a:t>
            </a:r>
            <a:r>
              <a:rPr lang="en-US" sz="1100" dirty="0"/>
              <a:t>to educate everyone about the actual technology, not what they think it can and can’t do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Lenient management</a:t>
            </a:r>
          </a:p>
          <a:p>
            <a:pPr marL="13716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1100" dirty="0"/>
              <a:t>as long as you get your work done and can prove it’s a viable path, they give most free reign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100" dirty="0"/>
              <a:t>Comes down to more of a procedural issue than technical issue</a:t>
            </a:r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ption 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1" y="1"/>
            <a:ext cx="9156329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E46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001775" y="3186177"/>
            <a:ext cx="8158340" cy="3692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93694" y="2050800"/>
            <a:ext cx="7451281" cy="10390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719649" y="3106331"/>
            <a:ext cx="7014736" cy="804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 ET slide for Screensho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6186311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585119" y="97497"/>
            <a:ext cx="7994663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t ET slide orang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21763" y="2007506"/>
            <a:ext cx="2968021" cy="827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21761" y="2835152"/>
            <a:ext cx="2968023" cy="30162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8127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1pPr>
            <a:lvl2pPr marL="731520" indent="-185419" rtl="0">
              <a:lnSpc>
                <a:spcPct val="110000"/>
              </a:lnSpc>
              <a:spcBef>
                <a:spcPts val="0"/>
              </a:spcBef>
              <a:defRPr/>
            </a:lvl2pPr>
            <a:lvl3pPr marL="1188720" indent="-9651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3pPr>
            <a:lvl4pPr marL="1463040" indent="-2539" rtl="0">
              <a:spcBef>
                <a:spcPts val="0"/>
              </a:spcBef>
              <a:buFont typeface="Arial"/>
              <a:buNone/>
              <a:defRPr/>
            </a:lvl4pPr>
            <a:lvl5pPr marL="2148840" indent="-104139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3908425" y="2007505"/>
            <a:ext cx="4964112" cy="3839432"/>
          </a:xfrm>
          <a:prstGeom prst="rect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ient Success v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" y="1"/>
            <a:ext cx="9156329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0" y="3526971"/>
            <a:ext cx="9153144" cy="26592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96412" y="957785"/>
            <a:ext cx="8354510" cy="26403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284662" y="3787329"/>
            <a:ext cx="4568825" cy="23770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182880" rtl="0">
              <a:spcBef>
                <a:spcPts val="300"/>
              </a:spcBef>
              <a:spcAft>
                <a:spcPts val="500"/>
              </a:spcAft>
              <a:defRPr/>
            </a:lvl1pPr>
            <a:lvl2pPr marL="182880" indent="-182880" rtl="0">
              <a:spcBef>
                <a:spcPts val="300"/>
              </a:spcBef>
              <a:spcAft>
                <a:spcPts val="500"/>
              </a:spcAft>
              <a:defRPr/>
            </a:lvl2pPr>
            <a:lvl3pPr marL="457200" indent="-190500" rtl="0">
              <a:spcBef>
                <a:spcPts val="300"/>
              </a:spcBef>
              <a:spcAft>
                <a:spcPts val="500"/>
              </a:spcAft>
              <a:defRPr/>
            </a:lvl3pPr>
            <a:lvl4pPr marL="685800" indent="-190500" rtl="0">
              <a:spcBef>
                <a:spcPts val="300"/>
              </a:spcBef>
              <a:spcAft>
                <a:spcPts val="500"/>
              </a:spcAft>
              <a:defRPr/>
            </a:lvl4pPr>
            <a:lvl5pPr marL="914400" indent="-190500" rtl="0">
              <a:spcBef>
                <a:spcPts val="300"/>
              </a:spcBef>
              <a:spcAft>
                <a:spcPts val="500"/>
              </a:spcAft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7976264" y="6239386"/>
            <a:ext cx="948106" cy="512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ient Success v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96412" y="957785"/>
            <a:ext cx="8354510" cy="26403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284662" y="3787329"/>
            <a:ext cx="4568825" cy="23770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182880" rtl="0">
              <a:spcBef>
                <a:spcPts val="300"/>
              </a:spcBef>
              <a:spcAft>
                <a:spcPts val="500"/>
              </a:spcAft>
              <a:defRPr/>
            </a:lvl1pPr>
            <a:lvl2pPr marL="182880" indent="-182880" rtl="0">
              <a:spcBef>
                <a:spcPts val="300"/>
              </a:spcBef>
              <a:spcAft>
                <a:spcPts val="500"/>
              </a:spcAft>
              <a:defRPr/>
            </a:lvl2pPr>
            <a:lvl3pPr marL="457200" indent="-190500" rtl="0">
              <a:spcBef>
                <a:spcPts val="300"/>
              </a:spcBef>
              <a:spcAft>
                <a:spcPts val="500"/>
              </a:spcAft>
              <a:defRPr/>
            </a:lvl3pPr>
            <a:lvl4pPr marL="685800" indent="-190500" rtl="0">
              <a:spcBef>
                <a:spcPts val="300"/>
              </a:spcBef>
              <a:spcAft>
                <a:spcPts val="500"/>
              </a:spcAft>
              <a:defRPr/>
            </a:lvl4pPr>
            <a:lvl5pPr marL="914400" indent="-190500" rtl="0">
              <a:spcBef>
                <a:spcPts val="300"/>
              </a:spcBef>
              <a:spcAft>
                <a:spcPts val="500"/>
              </a:spcAft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ient Success v3-no log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" y="1"/>
            <a:ext cx="9156329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0" y="3526971"/>
            <a:ext cx="9153144" cy="26592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96412" y="957785"/>
            <a:ext cx="8354510" cy="26403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563562" y="3787329"/>
            <a:ext cx="8289924" cy="23770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182880" rtl="0">
              <a:spcBef>
                <a:spcPts val="300"/>
              </a:spcBef>
              <a:spcAft>
                <a:spcPts val="500"/>
              </a:spcAft>
              <a:defRPr/>
            </a:lvl1pPr>
            <a:lvl2pPr marL="182880" indent="-182880" rtl="0">
              <a:spcBef>
                <a:spcPts val="300"/>
              </a:spcBef>
              <a:spcAft>
                <a:spcPts val="500"/>
              </a:spcAft>
              <a:defRPr/>
            </a:lvl2pPr>
            <a:lvl3pPr marL="457200" indent="-190500" rtl="0">
              <a:spcBef>
                <a:spcPts val="300"/>
              </a:spcBef>
              <a:spcAft>
                <a:spcPts val="500"/>
              </a:spcAft>
              <a:defRPr/>
            </a:lvl3pPr>
            <a:lvl4pPr marL="685800" indent="-190500" rtl="0">
              <a:spcBef>
                <a:spcPts val="300"/>
              </a:spcBef>
              <a:spcAft>
                <a:spcPts val="500"/>
              </a:spcAft>
              <a:defRPr/>
            </a:lvl4pPr>
            <a:lvl5pPr marL="914400" indent="-190500" rtl="0">
              <a:spcBef>
                <a:spcPts val="300"/>
              </a:spcBef>
              <a:spcAft>
                <a:spcPts val="500"/>
              </a:spcAft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7976264" y="6239386"/>
            <a:ext cx="948106" cy="512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ient Success v4-no log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96412" y="957785"/>
            <a:ext cx="8354510" cy="26403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563562" y="3787329"/>
            <a:ext cx="8289924" cy="23770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182880" rtl="0">
              <a:spcBef>
                <a:spcPts val="300"/>
              </a:spcBef>
              <a:spcAft>
                <a:spcPts val="500"/>
              </a:spcAft>
              <a:defRPr/>
            </a:lvl1pPr>
            <a:lvl2pPr marL="182880" indent="-182880" rtl="0">
              <a:spcBef>
                <a:spcPts val="300"/>
              </a:spcBef>
              <a:spcAft>
                <a:spcPts val="500"/>
              </a:spcAft>
              <a:defRPr/>
            </a:lvl2pPr>
            <a:lvl3pPr marL="457200" indent="-190500" rtl="0">
              <a:spcBef>
                <a:spcPts val="300"/>
              </a:spcBef>
              <a:spcAft>
                <a:spcPts val="500"/>
              </a:spcAft>
              <a:defRPr/>
            </a:lvl3pPr>
            <a:lvl4pPr marL="685800" indent="-190500" rtl="0">
              <a:spcBef>
                <a:spcPts val="300"/>
              </a:spcBef>
              <a:spcAft>
                <a:spcPts val="500"/>
              </a:spcAft>
              <a:defRPr/>
            </a:lvl4pPr>
            <a:lvl5pPr marL="914400" indent="-190500" rtl="0">
              <a:spcBef>
                <a:spcPts val="300"/>
              </a:spcBef>
              <a:spcAft>
                <a:spcPts val="500"/>
              </a:spcAft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-Email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96413" y="2792143"/>
            <a:ext cx="8046453" cy="2739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96413" y="1384239"/>
            <a:ext cx="8046453" cy="1505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Clr>
                <a:srgbClr val="FFA100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ld Statement-Email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" y="1"/>
            <a:ext cx="9156329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E46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7976264" y="6239386"/>
            <a:ext cx="948106" cy="51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8345793" y="382145"/>
            <a:ext cx="515129" cy="68683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96412" y="1539655"/>
            <a:ext cx="8085780" cy="1739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96412" y="2660465"/>
            <a:ext cx="8085778" cy="3402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ail Quote on Yellow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277695"/>
            <a:ext cx="8229600" cy="47779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 Email Slid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587978" y="325226"/>
            <a:ext cx="7681139" cy="8147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587976" y="1152873"/>
            <a:ext cx="8015379" cy="44558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8127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1pPr>
            <a:lvl2pPr marL="731520" indent="-185419" rtl="0">
              <a:lnSpc>
                <a:spcPct val="110000"/>
              </a:lnSpc>
              <a:spcBef>
                <a:spcPts val="0"/>
              </a:spcBef>
              <a:defRPr/>
            </a:lvl2pPr>
            <a:lvl3pPr marL="1188720" indent="-9651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3pPr>
            <a:lvl4pPr marL="1463040" indent="-2539" rtl="0">
              <a:spcBef>
                <a:spcPts val="0"/>
              </a:spcBef>
              <a:buFont typeface="Arial"/>
              <a:buNone/>
              <a:defRPr/>
            </a:lvl4pPr>
            <a:lvl5pPr marL="2148840" indent="-104139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ption 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" y="1"/>
            <a:ext cx="9156329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E46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4852416" y="4920150"/>
            <a:ext cx="4312266" cy="195164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96412" y="1334393"/>
            <a:ext cx="8085778" cy="19910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607825" y="3437363"/>
            <a:ext cx="5486399" cy="804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 Email for Screensho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6186311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1694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t Email Slid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21763" y="2007506"/>
            <a:ext cx="2968021" cy="827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521761" y="2835152"/>
            <a:ext cx="2968023" cy="30162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8127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1pPr>
            <a:lvl2pPr marL="731520" indent="-185419" rtl="0">
              <a:lnSpc>
                <a:spcPct val="110000"/>
              </a:lnSpc>
              <a:spcBef>
                <a:spcPts val="0"/>
              </a:spcBef>
              <a:defRPr/>
            </a:lvl2pPr>
            <a:lvl3pPr marL="1188720" indent="-9651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3pPr>
            <a:lvl4pPr marL="1463040" indent="-2539" rtl="0">
              <a:spcBef>
                <a:spcPts val="0"/>
              </a:spcBef>
              <a:buFont typeface="Arial"/>
              <a:buNone/>
              <a:defRPr/>
            </a:lvl4pPr>
            <a:lvl5pPr marL="2148840" indent="-104139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pic" idx="2"/>
          </p:nvPr>
        </p:nvSpPr>
        <p:spPr>
          <a:xfrm>
            <a:off x="3908425" y="2007505"/>
            <a:ext cx="4964112" cy="3839432"/>
          </a:xfrm>
          <a:prstGeom prst="rect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6" name="Shape 106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- Mobi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96413" y="2792143"/>
            <a:ext cx="8046453" cy="2739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96413" y="1384239"/>
            <a:ext cx="8046453" cy="1505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Clr>
                <a:srgbClr val="7AB800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ld Statement-Mobil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" y="1"/>
            <a:ext cx="9156329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E46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7976264" y="6239386"/>
            <a:ext cx="948106" cy="51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8324628" y="382145"/>
            <a:ext cx="515129" cy="68683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96412" y="1539655"/>
            <a:ext cx="8085780" cy="1739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96412" y="2660466"/>
            <a:ext cx="8085778" cy="3424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bile Quote on Gree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1277697"/>
            <a:ext cx="8229600" cy="4648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 Mobile Slide Layou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587978" y="325226"/>
            <a:ext cx="7681139" cy="8147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587976" y="1152873"/>
            <a:ext cx="8015379" cy="44558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8127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1pPr>
            <a:lvl2pPr marL="731520" indent="-185419" rtl="0">
              <a:lnSpc>
                <a:spcPct val="110000"/>
              </a:lnSpc>
              <a:spcBef>
                <a:spcPts val="0"/>
              </a:spcBef>
              <a:defRPr/>
            </a:lvl2pPr>
            <a:lvl3pPr marL="1188720" indent="-9651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3pPr>
            <a:lvl4pPr marL="1463040" indent="-2539" rtl="0">
              <a:spcBef>
                <a:spcPts val="0"/>
              </a:spcBef>
              <a:buFont typeface="Arial"/>
              <a:buNone/>
              <a:defRPr/>
            </a:lvl4pPr>
            <a:lvl5pPr marL="2148840" indent="-104139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 Mobile for Screensho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6186311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11694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t Mobile Slide Layou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04536" y="2007506"/>
            <a:ext cx="2968021" cy="827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04534" y="2835152"/>
            <a:ext cx="2968023" cy="30162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8127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1pPr>
            <a:lvl2pPr marL="731520" indent="-185419" rtl="0">
              <a:lnSpc>
                <a:spcPct val="110000"/>
              </a:lnSpc>
              <a:spcBef>
                <a:spcPts val="0"/>
              </a:spcBef>
              <a:defRPr/>
            </a:lvl2pPr>
            <a:lvl3pPr marL="1188720" indent="-9651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3pPr>
            <a:lvl4pPr marL="1463040" indent="-2539" rtl="0">
              <a:spcBef>
                <a:spcPts val="0"/>
              </a:spcBef>
              <a:buFont typeface="Arial"/>
              <a:buNone/>
              <a:defRPr/>
            </a:lvl4pPr>
            <a:lvl5pPr marL="2148840" indent="-104139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pic" idx="2"/>
          </p:nvPr>
        </p:nvSpPr>
        <p:spPr>
          <a:xfrm>
            <a:off x="3908425" y="2007505"/>
            <a:ext cx="4964112" cy="3839432"/>
          </a:xfrm>
          <a:prstGeom prst="rect">
            <a:avLst/>
          </a:prstGeom>
          <a:noFill/>
          <a:ln>
            <a:noFill/>
          </a:ln>
        </p:spPr>
      </p:sp>
      <p:pic>
        <p:nvPicPr>
          <p:cNvPr id="132" name="Shape 132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- Social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96413" y="2792143"/>
            <a:ext cx="8046453" cy="2739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96413" y="1384239"/>
            <a:ext cx="8046453" cy="1505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Clr>
                <a:srgbClr val="65CFE9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ld Statement-Social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" y="1"/>
            <a:ext cx="9156329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E46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7976264" y="6239386"/>
            <a:ext cx="948106" cy="51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96412" y="1539655"/>
            <a:ext cx="8085780" cy="1739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96412" y="2660466"/>
            <a:ext cx="8085778" cy="3424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1" y="1"/>
            <a:ext cx="9156329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E46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901096" y="1625008"/>
            <a:ext cx="5875040" cy="10390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936136" y="2675066"/>
            <a:ext cx="4572638" cy="804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2730492" y="1723618"/>
            <a:ext cx="0" cy="2630513"/>
          </a:xfrm>
          <a:prstGeom prst="straightConnector1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" name="Shape 28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292338" y="1517954"/>
            <a:ext cx="2231136" cy="1205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ial Quote on Blu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1277697"/>
            <a:ext cx="8229600" cy="4648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 Social Slide Layou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587978" y="325226"/>
            <a:ext cx="7681139" cy="8147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587976" y="1152873"/>
            <a:ext cx="8015379" cy="44558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8127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1pPr>
            <a:lvl2pPr marL="731520" indent="-185419" rtl="0">
              <a:lnSpc>
                <a:spcPct val="110000"/>
              </a:lnSpc>
              <a:spcBef>
                <a:spcPts val="0"/>
              </a:spcBef>
              <a:defRPr/>
            </a:lvl2pPr>
            <a:lvl3pPr marL="1188720" indent="-9651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3pPr>
            <a:lvl4pPr marL="1463040" indent="-2539" rtl="0">
              <a:spcBef>
                <a:spcPts val="0"/>
              </a:spcBef>
              <a:buFont typeface="Arial"/>
              <a:buNone/>
              <a:defRPr/>
            </a:lvl4pPr>
            <a:lvl5pPr marL="2148840" indent="-104139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 Social for Fullscree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6186311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11694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t Social Slide Layou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04536" y="2007506"/>
            <a:ext cx="2968021" cy="827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04534" y="2835152"/>
            <a:ext cx="2968023" cy="30162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8127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1pPr>
            <a:lvl2pPr marL="731520" indent="-185419" rtl="0">
              <a:lnSpc>
                <a:spcPct val="110000"/>
              </a:lnSpc>
              <a:spcBef>
                <a:spcPts val="0"/>
              </a:spcBef>
              <a:defRPr/>
            </a:lvl2pPr>
            <a:lvl3pPr marL="1188720" indent="-9651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3pPr>
            <a:lvl4pPr marL="1463040" indent="-2539" rtl="0">
              <a:spcBef>
                <a:spcPts val="0"/>
              </a:spcBef>
              <a:buFont typeface="Arial"/>
              <a:buNone/>
              <a:defRPr/>
            </a:lvl4pPr>
            <a:lvl5pPr marL="2148840" indent="-104139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pic" idx="2"/>
          </p:nvPr>
        </p:nvSpPr>
        <p:spPr>
          <a:xfrm>
            <a:off x="3908425" y="2007505"/>
            <a:ext cx="4964112" cy="3839432"/>
          </a:xfrm>
          <a:prstGeom prst="rect">
            <a:avLst/>
          </a:prstGeom>
          <a:noFill/>
          <a:ln>
            <a:noFill/>
          </a:ln>
        </p:spPr>
      </p:sp>
      <p:pic>
        <p:nvPicPr>
          <p:cNvPr id="158" name="Shape 158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eb Section Break Layou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96413" y="2792143"/>
            <a:ext cx="8046453" cy="2739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96413" y="1384239"/>
            <a:ext cx="8046453" cy="1505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Clr>
                <a:srgbClr val="B382C7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ld Statement-Web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" y="1"/>
            <a:ext cx="9156329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E46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7976264" y="6239386"/>
            <a:ext cx="948106" cy="51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96412" y="1539655"/>
            <a:ext cx="8085780" cy="1739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96412" y="2660466"/>
            <a:ext cx="8085778" cy="3424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eb Quote on Purple bgrnd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339273"/>
            <a:ext cx="8229600" cy="45873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 Web Slide Layou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587978" y="325226"/>
            <a:ext cx="7681139" cy="8147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587976" y="1152873"/>
            <a:ext cx="8015379" cy="44558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8127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1pPr>
            <a:lvl2pPr marL="731520" indent="-185419" rtl="0">
              <a:lnSpc>
                <a:spcPct val="110000"/>
              </a:lnSpc>
              <a:spcBef>
                <a:spcPts val="0"/>
              </a:spcBef>
              <a:defRPr/>
            </a:lvl2pPr>
            <a:lvl3pPr marL="1188720" indent="-9651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3pPr>
            <a:lvl4pPr marL="1463040" indent="-2539" rtl="0">
              <a:spcBef>
                <a:spcPts val="0"/>
              </a:spcBef>
              <a:buFont typeface="Arial"/>
              <a:buNone/>
              <a:defRPr/>
            </a:lvl4pPr>
            <a:lvl5pPr marL="2148840" indent="-104139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 Web for Screensho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6186311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11694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t Web Slide Layou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04536" y="2007506"/>
            <a:ext cx="2968021" cy="827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04534" y="2835152"/>
            <a:ext cx="2968023" cy="30162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8127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1pPr>
            <a:lvl2pPr marL="731520" indent="-185419" rtl="0">
              <a:lnSpc>
                <a:spcPct val="110000"/>
              </a:lnSpc>
              <a:spcBef>
                <a:spcPts val="0"/>
              </a:spcBef>
              <a:defRPr/>
            </a:lvl2pPr>
            <a:lvl3pPr marL="1188720" indent="-9651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3pPr>
            <a:lvl4pPr marL="1463040" indent="-2539" rtl="0">
              <a:spcBef>
                <a:spcPts val="0"/>
              </a:spcBef>
              <a:buFont typeface="Arial"/>
              <a:buNone/>
              <a:defRPr/>
            </a:lvl4pPr>
            <a:lvl5pPr marL="2148840" indent="-104139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pic" idx="2"/>
          </p:nvPr>
        </p:nvSpPr>
        <p:spPr>
          <a:xfrm>
            <a:off x="3908425" y="2007505"/>
            <a:ext cx="4964112" cy="3839432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Shape 184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" y="1"/>
            <a:ext cx="9156329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E46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7417209" y="5817093"/>
            <a:ext cx="1562438" cy="84433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87977" y="1052367"/>
            <a:ext cx="8282162" cy="1036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19725" y="2102555"/>
            <a:ext cx="7931608" cy="3625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279400" rtl="0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457200" indent="-190500" rtl="0">
              <a:lnSpc>
                <a:spcPct val="110000"/>
              </a:lnSpc>
              <a:spcBef>
                <a:spcPts val="0"/>
              </a:spcBef>
              <a:defRPr/>
            </a:lvl2pPr>
            <a:lvl3pPr marL="731520" indent="-96519" rtl="0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005839" indent="-104139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1280160" indent="-99060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1554480" indent="-182880" rtl="0">
              <a:spcBef>
                <a:spcPts val="0"/>
              </a:spcBef>
              <a:defRPr/>
            </a:lvl6pPr>
            <a:lvl7pPr marL="1828800"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-Mrkt Auto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96413" y="4079126"/>
            <a:ext cx="8046453" cy="14299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96413" y="1384239"/>
            <a:ext cx="8046453" cy="1505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ld Statement-Mrkt Automation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1" y="1"/>
            <a:ext cx="9156329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E46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7976264" y="6239386"/>
            <a:ext cx="948106" cy="51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96412" y="1539655"/>
            <a:ext cx="8085780" cy="1739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96412" y="2660466"/>
            <a:ext cx="8085778" cy="3424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rkt Automation Quote on Pi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1339273"/>
            <a:ext cx="8229600" cy="45873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 Mrkt Auto Slide Layou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587978" y="325226"/>
            <a:ext cx="7681139" cy="8147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587976" y="1152873"/>
            <a:ext cx="8015379" cy="44558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8127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1pPr>
            <a:lvl2pPr marL="731520" indent="-185419" rtl="0">
              <a:lnSpc>
                <a:spcPct val="110000"/>
              </a:lnSpc>
              <a:spcBef>
                <a:spcPts val="0"/>
              </a:spcBef>
              <a:defRPr/>
            </a:lvl2pPr>
            <a:lvl3pPr marL="1188720" indent="-9651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3pPr>
            <a:lvl4pPr marL="1463040" indent="-2539" rtl="0">
              <a:spcBef>
                <a:spcPts val="0"/>
              </a:spcBef>
              <a:buFont typeface="Arial"/>
              <a:buNone/>
              <a:defRPr/>
            </a:lvl4pPr>
            <a:lvl5pPr marL="2148840" indent="-104139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 Mrkt Auto for Screensho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6186311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11694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t Mrkt Auto Slide Layou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04536" y="2007506"/>
            <a:ext cx="2968021" cy="827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04534" y="2835152"/>
            <a:ext cx="2968023" cy="30162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8127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1pPr>
            <a:lvl2pPr marL="731520" indent="-185419" rtl="0">
              <a:lnSpc>
                <a:spcPct val="110000"/>
              </a:lnSpc>
              <a:spcBef>
                <a:spcPts val="0"/>
              </a:spcBef>
              <a:defRPr/>
            </a:lvl2pPr>
            <a:lvl3pPr marL="1188720" indent="-9651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3pPr>
            <a:lvl4pPr marL="1463040" indent="-2539" rtl="0">
              <a:spcBef>
                <a:spcPts val="0"/>
              </a:spcBef>
              <a:buFont typeface="Arial"/>
              <a:buNone/>
              <a:defRPr/>
            </a:lvl4pPr>
            <a:lvl5pPr marL="2148840" indent="-104139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pic" idx="2"/>
          </p:nvPr>
        </p:nvSpPr>
        <p:spPr>
          <a:xfrm>
            <a:off x="3908425" y="2007505"/>
            <a:ext cx="4964112" cy="3839432"/>
          </a:xfrm>
          <a:prstGeom prst="rect">
            <a:avLst/>
          </a:prstGeom>
          <a:noFill/>
          <a:ln>
            <a:noFill/>
          </a:ln>
        </p:spPr>
      </p:sp>
      <p:pic>
        <p:nvPicPr>
          <p:cNvPr id="210" name="Shape 210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-Data Analytic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96413" y="2792143"/>
            <a:ext cx="8046453" cy="2739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96413" y="1384239"/>
            <a:ext cx="8046453" cy="1505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Clr>
                <a:srgbClr val="E98300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ld Statement-Data &amp; Analytic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" y="1"/>
            <a:ext cx="9156329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E46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7976264" y="6239386"/>
            <a:ext cx="948106" cy="51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96412" y="1539655"/>
            <a:ext cx="8085780" cy="1739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96412" y="2660466"/>
            <a:ext cx="8085778" cy="3424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ataAnalytics Quote on pale green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1277697"/>
            <a:ext cx="8229600" cy="4648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 Data Analyt Slide Layou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587978" y="325226"/>
            <a:ext cx="7681139" cy="8147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587976" y="1152873"/>
            <a:ext cx="8015379" cy="44558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8127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1pPr>
            <a:lvl2pPr marL="731520" indent="-185419" rtl="0">
              <a:lnSpc>
                <a:spcPct val="110000"/>
              </a:lnSpc>
              <a:spcBef>
                <a:spcPts val="0"/>
              </a:spcBef>
              <a:defRPr/>
            </a:lvl2pPr>
            <a:lvl3pPr marL="1188720" indent="-9651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3pPr>
            <a:lvl4pPr marL="1463040" indent="-2539" rtl="0">
              <a:spcBef>
                <a:spcPts val="0"/>
              </a:spcBef>
              <a:buFont typeface="Arial"/>
              <a:buNone/>
              <a:defRPr/>
            </a:lvl4pPr>
            <a:lvl5pPr marL="2148840" indent="-104139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ld Slide wlogo+ico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" y="1"/>
            <a:ext cx="9156329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E46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7417209" y="5817093"/>
            <a:ext cx="1562438" cy="84433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6412" y="1539655"/>
            <a:ext cx="8085780" cy="1739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96412" y="2660466"/>
            <a:ext cx="8085778" cy="3027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 DataAnalyt for Screensho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6186311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11694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t Data Analyt Slide Layou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04536" y="2007506"/>
            <a:ext cx="2968021" cy="827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04534" y="2835152"/>
            <a:ext cx="2968023" cy="30162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8127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1pPr>
            <a:lvl2pPr marL="731520" indent="-185419" rtl="0">
              <a:lnSpc>
                <a:spcPct val="110000"/>
              </a:lnSpc>
              <a:spcBef>
                <a:spcPts val="0"/>
              </a:spcBef>
              <a:defRPr/>
            </a:lvl2pPr>
            <a:lvl3pPr marL="1188720" indent="-9651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3pPr>
            <a:lvl4pPr marL="1463040" indent="-2539" rtl="0">
              <a:spcBef>
                <a:spcPts val="0"/>
              </a:spcBef>
              <a:buFont typeface="Arial"/>
              <a:buNone/>
              <a:defRPr/>
            </a:lvl4pPr>
            <a:lvl5pPr marL="2148840" indent="-104139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pic" idx="2"/>
          </p:nvPr>
        </p:nvSpPr>
        <p:spPr>
          <a:xfrm>
            <a:off x="3908425" y="2007505"/>
            <a:ext cx="4964112" cy="3839432"/>
          </a:xfrm>
          <a:prstGeom prst="rect">
            <a:avLst/>
          </a:prstGeom>
          <a:noFill/>
          <a:ln>
            <a:noFill/>
          </a:ln>
        </p:spPr>
      </p:sp>
      <p:pic>
        <p:nvPicPr>
          <p:cNvPr id="236" name="Shape 236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- Platform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96413" y="2792143"/>
            <a:ext cx="8046453" cy="2739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96413" y="1384239"/>
            <a:ext cx="8046453" cy="1505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ld Statement-Platform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" y="1"/>
            <a:ext cx="9156329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E46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7976264" y="6239386"/>
            <a:ext cx="948106" cy="51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8324629" y="380095"/>
            <a:ext cx="515129" cy="68683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96412" y="1539655"/>
            <a:ext cx="8085780" cy="1739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96412" y="2660466"/>
            <a:ext cx="8085778" cy="3424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tform Quote on Gra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1339273"/>
            <a:ext cx="8229600" cy="45873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 Platform Slide Layou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587978" y="325226"/>
            <a:ext cx="7681139" cy="8147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587976" y="1152873"/>
            <a:ext cx="8015379" cy="44558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8127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1pPr>
            <a:lvl2pPr marL="731520" indent="-185419" rtl="0">
              <a:lnSpc>
                <a:spcPct val="110000"/>
              </a:lnSpc>
              <a:spcBef>
                <a:spcPts val="0"/>
              </a:spcBef>
              <a:defRPr/>
            </a:lvl2pPr>
            <a:lvl3pPr marL="1188720" indent="-9651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3pPr>
            <a:lvl4pPr marL="1463040" indent="-2539" rtl="0">
              <a:spcBef>
                <a:spcPts val="0"/>
              </a:spcBef>
              <a:buFont typeface="Arial"/>
              <a:buNone/>
              <a:defRPr/>
            </a:lvl4pPr>
            <a:lvl5pPr marL="2148840" indent="-104139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 Platform for Screensho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6186311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11694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t Platform Slide Layou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04536" y="2007506"/>
            <a:ext cx="2968021" cy="827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04534" y="2835152"/>
            <a:ext cx="2968023" cy="30162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8127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1pPr>
            <a:lvl2pPr marL="731520" indent="-185419" rtl="0">
              <a:lnSpc>
                <a:spcPct val="110000"/>
              </a:lnSpc>
              <a:spcBef>
                <a:spcPts val="0"/>
              </a:spcBef>
              <a:defRPr/>
            </a:lvl2pPr>
            <a:lvl3pPr marL="1188720" indent="-9651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3pPr>
            <a:lvl4pPr marL="1463040" indent="-2539" rtl="0">
              <a:spcBef>
                <a:spcPts val="0"/>
              </a:spcBef>
              <a:buFont typeface="Arial"/>
              <a:buNone/>
              <a:defRPr/>
            </a:lvl4pPr>
            <a:lvl5pPr marL="2148840" indent="-104139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pic" idx="2"/>
          </p:nvPr>
        </p:nvSpPr>
        <p:spPr>
          <a:xfrm>
            <a:off x="3908425" y="2007505"/>
            <a:ext cx="4964112" cy="3839432"/>
          </a:xfrm>
          <a:prstGeom prst="rect">
            <a:avLst/>
          </a:prstGeom>
          <a:noFill/>
          <a:ln>
            <a:noFill/>
          </a:ln>
        </p:spPr>
      </p:sp>
      <p:pic>
        <p:nvPicPr>
          <p:cNvPr id="262" name="Shape 262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8349440" y="374717"/>
            <a:ext cx="515129" cy="68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ld/Intro Slide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1" y="1"/>
            <a:ext cx="9156329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374379" y="1322320"/>
            <a:ext cx="5993523" cy="323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ny/Industry Quot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" y="1"/>
            <a:ext cx="9156329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E46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7417209" y="5817093"/>
            <a:ext cx="1562438" cy="84433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56560"/>
            <a:ext cx="8229600" cy="4720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Orange Info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" y="1"/>
            <a:ext cx="9156329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E46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7417209" y="5817093"/>
            <a:ext cx="1562438" cy="84433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587977" y="300863"/>
            <a:ext cx="8282162" cy="8147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587976" y="1128512"/>
            <a:ext cx="8015379" cy="4547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81279" rtl="0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731520" indent="-185419" rtl="0">
              <a:lnSpc>
                <a:spcPct val="110000"/>
              </a:lnSpc>
              <a:spcBef>
                <a:spcPts val="0"/>
              </a:spcBef>
              <a:defRPr/>
            </a:lvl2pPr>
            <a:lvl3pPr marL="1188720" indent="-96519" rtl="0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463040" indent="-2539" rtl="0">
              <a:spcBef>
                <a:spcPts val="0"/>
              </a:spcBef>
              <a:buFont typeface="Arial"/>
              <a:buNone/>
              <a:defRPr/>
            </a:lvl4pPr>
            <a:lvl5pPr marL="2148840" indent="-104139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- E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" y="1"/>
            <a:ext cx="9156329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E46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4852416" y="4920150"/>
            <a:ext cx="4312266" cy="195164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96413" y="2792143"/>
            <a:ext cx="8046453" cy="2739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96413" y="1384239"/>
            <a:ext cx="8046453" cy="1505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 ET slide orang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587977" y="325226"/>
            <a:ext cx="8282162" cy="8147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87976" y="1152873"/>
            <a:ext cx="8015379" cy="44558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8127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1pPr>
            <a:lvl2pPr marL="731520" indent="-185419" rtl="0">
              <a:lnSpc>
                <a:spcPct val="110000"/>
              </a:lnSpc>
              <a:spcBef>
                <a:spcPts val="0"/>
              </a:spcBef>
              <a:defRPr/>
            </a:lvl2pPr>
            <a:lvl3pPr marL="1188720" indent="-96519" rtl="0">
              <a:lnSpc>
                <a:spcPct val="110000"/>
              </a:lnSpc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3pPr>
            <a:lvl4pPr marL="1463040" indent="-2539" rtl="0">
              <a:spcBef>
                <a:spcPts val="0"/>
              </a:spcBef>
              <a:buFont typeface="Arial"/>
              <a:buNone/>
              <a:defRPr/>
            </a:lvl4pPr>
            <a:lvl5pPr marL="2148840" indent="-104139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6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85119" y="97497"/>
            <a:ext cx="7994663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85119" y="1240500"/>
            <a:ext cx="7994663" cy="438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56082" marR="0" indent="-186182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1pPr>
            <a:lvl2pPr marL="1097280" marR="0" indent="-195580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2pPr>
            <a:lvl3pPr marL="1371600" marR="0" indent="-157480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3pPr>
            <a:lvl4pPr marL="1645920" marR="0" indent="-147320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4pPr>
            <a:lvl5pPr marL="1874520" marR="0" indent="-147320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5pPr>
            <a:lvl6pPr marL="2514600" marR="0" indent="-139700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6pPr>
            <a:lvl7pPr marL="2971800" marR="0" indent="-139700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7pPr>
            <a:lvl8pPr marL="3429000" marR="0" indent="-139700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8pPr>
            <a:lvl9pPr marL="3886200" marR="0" indent="-139700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" y="6169597"/>
            <a:ext cx="9156329" cy="69493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60"/>
          <a:srcRect/>
          <a:stretch/>
        </p:blipFill>
        <p:spPr>
          <a:xfrm>
            <a:off x="7976264" y="6239386"/>
            <a:ext cx="948106" cy="51235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jpg"/><Relationship Id="rId12" Type="http://schemas.openxmlformats.org/officeDocument/2006/relationships/image" Target="../media/image26.jpg"/><Relationship Id="rId13" Type="http://schemas.openxmlformats.org/officeDocument/2006/relationships/image" Target="../media/image27.jpg"/><Relationship Id="rId14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Relationship Id="rId7" Type="http://schemas.openxmlformats.org/officeDocument/2006/relationships/image" Target="../media/image21.jpg"/><Relationship Id="rId8" Type="http://schemas.openxmlformats.org/officeDocument/2006/relationships/image" Target="../media/image22.jpg"/><Relationship Id="rId9" Type="http://schemas.openxmlformats.org/officeDocument/2006/relationships/image" Target="../media/image23.jpg"/><Relationship Id="rId10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96412" y="1334393"/>
            <a:ext cx="8085778" cy="12601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5000">
                <a:solidFill>
                  <a:schemeClr val="lt1"/>
                </a:solidFill>
              </a:rPr>
              <a:t>Node at ExactTarget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2"/>
          </p:nvPr>
        </p:nvSpPr>
        <p:spPr>
          <a:xfrm>
            <a:off x="607825" y="2732933"/>
            <a:ext cx="2431200" cy="173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200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Alex Vernacchia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200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Software Engineer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200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ExactTarget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200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@vernacchia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3"/>
          </p:nvPr>
        </p:nvSpPr>
        <p:spPr>
          <a:xfrm>
            <a:off x="3284275" y="2732933"/>
            <a:ext cx="2431200" cy="173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200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Gary Borton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200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Software Engineer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200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ExactTarget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0" y="3021600"/>
            <a:ext cx="9144000" cy="8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Demo… Maybe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Font typeface="Arial"/>
              <a:buNone/>
            </a:pP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0" y="3021600"/>
            <a:ext cx="9144000" cy="8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Future of Node at ET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Font typeface="Arial"/>
              <a:buNone/>
            </a:pP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0" y="3021600"/>
            <a:ext cx="9144000" cy="8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Thank You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Font typeface="Arial"/>
              <a:buNone/>
            </a:pP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0" y="3021600"/>
            <a:ext cx="9144000" cy="8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lt2"/>
                </a:solidFill>
              </a:rPr>
              <a:t>Exact… Who?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hape 2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3301" y="422650"/>
            <a:ext cx="1990725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436012" y="2321450"/>
            <a:ext cx="241935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232375" y="422650"/>
            <a:ext cx="165735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287325" y="422650"/>
            <a:ext cx="140970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2723400" y="422650"/>
            <a:ext cx="211455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2543013" y="4439750"/>
            <a:ext cx="1762125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-64375" y="2219867"/>
            <a:ext cx="238125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283288" y="4439750"/>
            <a:ext cx="1628775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7039775" y="2321450"/>
            <a:ext cx="226695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4936063" y="4439750"/>
            <a:ext cx="1571625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13"/>
          <a:stretch>
            <a:fillRect/>
          </a:stretch>
        </p:blipFill>
        <p:spPr>
          <a:xfrm>
            <a:off x="6979975" y="4439750"/>
            <a:ext cx="196215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14"/>
          <a:stretch>
            <a:fillRect/>
          </a:stretch>
        </p:blipFill>
        <p:spPr>
          <a:xfrm>
            <a:off x="2590456" y="2525134"/>
            <a:ext cx="2114550" cy="82456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0" y="3021600"/>
            <a:ext cx="9144000" cy="8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lt2"/>
                </a:solidFill>
              </a:rPr>
              <a:t>It all started 18 months ago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0" y="203200"/>
            <a:ext cx="9144000" cy="8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lt2"/>
                </a:solidFill>
              </a:rPr>
              <a:t>ExactTarget Product Breakdown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754162" y="1018000"/>
            <a:ext cx="3636300" cy="505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ExactTarget Platform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Audience Builder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Automation Studio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Distributed Sending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Email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Interaction Studio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Marketing Cloud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Mobile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dirty="0" err="1"/>
              <a:t>MobileConnect</a:t>
            </a:r>
            <a:endParaRPr lang="en-US" dirty="0"/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dirty="0" err="1"/>
              <a:t>MobilePush</a:t>
            </a:r>
            <a:endParaRPr lang="en-US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Social Pages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2" name="Shape 302"/>
          <p:cNvSpPr txBox="1"/>
          <p:nvPr/>
        </p:nvSpPr>
        <p:spPr>
          <a:xfrm>
            <a:off x="5100174" y="1018000"/>
            <a:ext cx="3636300" cy="505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 err="1"/>
              <a:t>NodeJS</a:t>
            </a:r>
            <a:endParaRPr lang="en-US" sz="1800" b="1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Active Audiences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 err="1"/>
              <a:t>BrandBuilder</a:t>
            </a:r>
            <a:endParaRPr lang="en-US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Content Canvas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 err="1"/>
              <a:t>CloudPages</a:t>
            </a:r>
            <a:endParaRPr lang="en-US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Enhanced Email Portfolio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 err="1"/>
              <a:t>HubExchange</a:t>
            </a:r>
            <a:endParaRPr lang="en-US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Journey Builder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Journey Maps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Transaction Builder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Etc.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3508426" y="1152867"/>
            <a:ext cx="2094299" cy="3678800"/>
          </a:xfrm>
          <a:prstGeom prst="flowChartAlternateProcess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6632626" y="1152867"/>
            <a:ext cx="2094299" cy="3678800"/>
          </a:xfrm>
          <a:prstGeom prst="flowChartAlternateProcess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5659825" y="2011001"/>
            <a:ext cx="864599" cy="48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</a:rPr>
              <a:t>Serves</a:t>
            </a:r>
          </a:p>
        </p:txBody>
      </p:sp>
      <p:sp>
        <p:nvSpPr>
          <p:cNvPr id="310" name="Shape 310"/>
          <p:cNvSpPr/>
          <p:nvPr/>
        </p:nvSpPr>
        <p:spPr>
          <a:xfrm>
            <a:off x="792426" y="1195967"/>
            <a:ext cx="1584899" cy="3635600"/>
          </a:xfrm>
          <a:prstGeom prst="flowChartAlternateProcess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0" y="223633"/>
            <a:ext cx="9144000" cy="8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lt2"/>
                </a:solidFill>
              </a:rPr>
              <a:t>How We Use Node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731951" y="1254467"/>
            <a:ext cx="1708799" cy="1668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ctr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u="sng">
                <a:solidFill>
                  <a:schemeClr val="lt2"/>
                </a:solidFill>
              </a:rPr>
              <a:t>Backend API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320"/>
              </a:spcBef>
              <a:buNone/>
            </a:pPr>
            <a:r>
              <a:rPr lang="en-US" sz="1600">
                <a:solidFill>
                  <a:schemeClr val="lt2"/>
                </a:solidFill>
              </a:rPr>
              <a:t>.NET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320"/>
              </a:spcBef>
              <a:buNone/>
            </a:pPr>
            <a:r>
              <a:rPr lang="en-US" sz="1600">
                <a:solidFill>
                  <a:schemeClr val="lt2"/>
                </a:solidFill>
              </a:rPr>
              <a:t>Magic*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2"/>
          </p:nvPr>
        </p:nvSpPr>
        <p:spPr>
          <a:xfrm>
            <a:off x="3330900" y="1152867"/>
            <a:ext cx="2482200" cy="4455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ctr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u="sng">
                <a:solidFill>
                  <a:schemeClr val="lt2"/>
                </a:solidFill>
              </a:rPr>
              <a:t>Backend UI (node)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lt2"/>
                </a:solidFill>
              </a:rPr>
              <a:t>CI/CD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lt2"/>
                </a:solidFill>
              </a:rPr>
              <a:t>Unit Tests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lt2"/>
                </a:solidFill>
              </a:rPr>
              <a:t>“Compilation”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lt2"/>
                </a:solidFill>
              </a:rPr>
              <a:t>Session Management</a:t>
            </a:r>
          </a:p>
          <a:p>
            <a:pPr marL="0" marR="0" indent="0" algn="ctr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lt2"/>
                </a:solidFill>
              </a:rPr>
              <a:t>Security</a:t>
            </a:r>
          </a:p>
          <a:p>
            <a:pPr marL="0" marR="0" indent="0" algn="ctr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lt2"/>
                </a:solidFill>
              </a:rPr>
              <a:t>Dependency Mgmt.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lt2"/>
                </a:solidFill>
              </a:rPr>
              <a:t>Cross Domain Proxy</a:t>
            </a:r>
          </a:p>
        </p:txBody>
      </p:sp>
      <p:cxnSp>
        <p:nvCxnSpPr>
          <p:cNvPr id="314" name="Shape 314"/>
          <p:cNvCxnSpPr/>
          <p:nvPr/>
        </p:nvCxnSpPr>
        <p:spPr>
          <a:xfrm>
            <a:off x="2470075" y="2088849"/>
            <a:ext cx="8778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5" name="Shape 315"/>
          <p:cNvCxnSpPr/>
          <p:nvPr/>
        </p:nvCxnSpPr>
        <p:spPr>
          <a:xfrm rot="10800000">
            <a:off x="2466301" y="2539216"/>
            <a:ext cx="8645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6" name="Shape 316"/>
          <p:cNvSpPr txBox="1"/>
          <p:nvPr/>
        </p:nvSpPr>
        <p:spPr>
          <a:xfrm>
            <a:off x="2535626" y="2011009"/>
            <a:ext cx="8144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</a:rPr>
              <a:t>Rest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6285576" y="1152867"/>
            <a:ext cx="2800199" cy="377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lt2"/>
                </a:solidFill>
              </a:rPr>
              <a:t>Single Page Apps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3"/>
          </p:nvPr>
        </p:nvSpPr>
        <p:spPr>
          <a:xfrm>
            <a:off x="6002075" y="5463601"/>
            <a:ext cx="3007500" cy="48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lt2"/>
                </a:solidFill>
              </a:rPr>
              <a:t>* Frontend dev’s perspective.</a:t>
            </a:r>
          </a:p>
        </p:txBody>
      </p:sp>
      <p:cxnSp>
        <p:nvCxnSpPr>
          <p:cNvPr id="319" name="Shape 319"/>
          <p:cNvCxnSpPr/>
          <p:nvPr/>
        </p:nvCxnSpPr>
        <p:spPr>
          <a:xfrm>
            <a:off x="5670475" y="2495249"/>
            <a:ext cx="8778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0" name="Shape 320"/>
          <p:cNvCxnSpPr/>
          <p:nvPr/>
        </p:nvCxnSpPr>
        <p:spPr>
          <a:xfrm>
            <a:off x="2671350" y="1075601"/>
            <a:ext cx="0" cy="365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1" name="Shape 321"/>
          <p:cNvCxnSpPr/>
          <p:nvPr/>
        </p:nvCxnSpPr>
        <p:spPr>
          <a:xfrm>
            <a:off x="2671350" y="1583600"/>
            <a:ext cx="0" cy="365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2" name="Shape 322"/>
          <p:cNvCxnSpPr/>
          <p:nvPr/>
        </p:nvCxnSpPr>
        <p:spPr>
          <a:xfrm>
            <a:off x="2671350" y="2091601"/>
            <a:ext cx="0" cy="365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3" name="Shape 323"/>
          <p:cNvCxnSpPr/>
          <p:nvPr/>
        </p:nvCxnSpPr>
        <p:spPr>
          <a:xfrm>
            <a:off x="2671350" y="2599601"/>
            <a:ext cx="0" cy="365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4" name="Shape 324"/>
          <p:cNvCxnSpPr/>
          <p:nvPr/>
        </p:nvCxnSpPr>
        <p:spPr>
          <a:xfrm>
            <a:off x="2671350" y="3107601"/>
            <a:ext cx="0" cy="365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5" name="Shape 325"/>
          <p:cNvCxnSpPr/>
          <p:nvPr/>
        </p:nvCxnSpPr>
        <p:spPr>
          <a:xfrm>
            <a:off x="2671350" y="3615601"/>
            <a:ext cx="0" cy="365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6" name="Shape 326"/>
          <p:cNvCxnSpPr/>
          <p:nvPr/>
        </p:nvCxnSpPr>
        <p:spPr>
          <a:xfrm>
            <a:off x="2671350" y="4123601"/>
            <a:ext cx="0" cy="365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7" name="Shape 327"/>
          <p:cNvCxnSpPr/>
          <p:nvPr/>
        </p:nvCxnSpPr>
        <p:spPr>
          <a:xfrm>
            <a:off x="2671350" y="4631601"/>
            <a:ext cx="0" cy="365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0" y="3021600"/>
            <a:ext cx="9144000" cy="8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lt2"/>
                </a:solidFill>
              </a:rPr>
              <a:t>Node allows us to...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0" y="3021600"/>
            <a:ext cx="9144000" cy="8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lt2"/>
                </a:solidFill>
              </a:rPr>
              <a:t>Challenges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0" y="3021600"/>
            <a:ext cx="9144000" cy="8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lt2"/>
                </a:solidFill>
              </a:rPr>
              <a:t>How do we fix this?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Corporate Deck Template">
  <a:themeElements>
    <a:clrScheme name="Custom 4">
      <a:dk1>
        <a:srgbClr val="4D4D4D"/>
      </a:dk1>
      <a:lt1>
        <a:srgbClr val="FFFFFF"/>
      </a:lt1>
      <a:dk2>
        <a:srgbClr val="E98300"/>
      </a:dk2>
      <a:lt2>
        <a:srgbClr val="4D4D4D"/>
      </a:lt2>
      <a:accent1>
        <a:srgbClr val="959595"/>
      </a:accent1>
      <a:accent2>
        <a:srgbClr val="CCCCCC"/>
      </a:accent2>
      <a:accent3>
        <a:srgbClr val="F26722"/>
      </a:accent3>
      <a:accent4>
        <a:srgbClr val="FEBE10"/>
      </a:accent4>
      <a:accent5>
        <a:srgbClr val="009DDC"/>
      </a:accent5>
      <a:accent6>
        <a:srgbClr val="007FB3"/>
      </a:accent6>
      <a:hlink>
        <a:srgbClr val="009DDC"/>
      </a:hlink>
      <a:folHlink>
        <a:srgbClr val="C93E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784</Words>
  <Application>Microsoft Macintosh PowerPoint</Application>
  <PresentationFormat>On-screen Show (4:3)</PresentationFormat>
  <Paragraphs>147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1_Corporate Deck Template</vt:lpstr>
      <vt:lpstr>PowerPoint Presentation</vt:lpstr>
      <vt:lpstr>Exact… Who?</vt:lpstr>
      <vt:lpstr>PowerPoint Presentation</vt:lpstr>
      <vt:lpstr>It all started 18 months ago</vt:lpstr>
      <vt:lpstr>ExactTarget Product Breakdown</vt:lpstr>
      <vt:lpstr>How We Use Node</vt:lpstr>
      <vt:lpstr>Node allows us to...</vt:lpstr>
      <vt:lpstr>Challenges</vt:lpstr>
      <vt:lpstr>How do we fix this?</vt:lpstr>
      <vt:lpstr>Demo… Maybe </vt:lpstr>
      <vt:lpstr>Future of Node at ET 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Vernacchia</cp:lastModifiedBy>
  <cp:revision>3</cp:revision>
  <dcterms:modified xsi:type="dcterms:W3CDTF">2014-06-18T17:09:21Z</dcterms:modified>
</cp:coreProperties>
</file>