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D2718B-2B4F-46A9-ACA5-8742AC1A3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BFF424-9896-4A10-934F-793E25324C8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Fractional Factorials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3810000"/>
          <a:ext cx="1879600" cy="457200"/>
        </p:xfrm>
        <a:graphic>
          <a:graphicData uri="http://schemas.openxmlformats.org/presentationml/2006/ole">
            <p:oleObj spid="_x0000_s1028" name="Equation" r:id="rId3" imgW="9396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It’s all Group theory, of course! A </a:t>
            </a:r>
            <a:r>
              <a:rPr lang="en-US" sz="3200" b="1" i="1" dirty="0" err="1" smtClean="0"/>
              <a:t>semigroup</a:t>
            </a:r>
            <a:r>
              <a:rPr lang="en-US" sz="3200" i="1" dirty="0" smtClean="0"/>
              <a:t> has an operator * such that: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43200" y="3276600"/>
          <a:ext cx="2942665" cy="990600"/>
        </p:xfrm>
        <a:graphic>
          <a:graphicData uri="http://schemas.openxmlformats.org/presentationml/2006/ole">
            <p:oleObj spid="_x0000_s3075" name="Equation" r:id="rId3" imgW="12826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For fractional factorials, the Contrasts </a:t>
            </a:r>
            <a:r>
              <a:rPr lang="en-US" sz="3200" i="1" dirty="0" smtClean="0"/>
              <a:t>for </a:t>
            </a:r>
            <a:r>
              <a:rPr lang="en-US" sz="3200" i="1" dirty="0" smtClean="0"/>
              <a:t>the Effects </a:t>
            </a:r>
            <a:r>
              <a:rPr lang="en-US" sz="3200" i="1" dirty="0" smtClean="0"/>
              <a:t>(plus a vector of 1’s) form </a:t>
            </a:r>
            <a:r>
              <a:rPr lang="en-US" sz="3200" i="1" dirty="0" smtClean="0"/>
              <a:t>a </a:t>
            </a:r>
            <a:r>
              <a:rPr lang="en-US" sz="3200" b="1" i="1" dirty="0" err="1" smtClean="0"/>
              <a:t>semigroup</a:t>
            </a:r>
            <a:endParaRPr lang="en-US" sz="32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If G is our </a:t>
            </a:r>
            <a:r>
              <a:rPr lang="en-US" b="1" i="1" dirty="0" err="1" smtClean="0"/>
              <a:t>semigroup</a:t>
            </a:r>
            <a:r>
              <a:rPr lang="en-US" i="1" dirty="0" smtClean="0"/>
              <a:t>, then the members of G include the contrasts:</a:t>
            </a:r>
          </a:p>
          <a:p>
            <a:pPr>
              <a:buNone/>
            </a:pPr>
            <a:r>
              <a:rPr lang="en-US" i="1" dirty="0" smtClean="0"/>
              <a:t>(-1,+1,-1,+1,-1,+1,-1,+1) for A</a:t>
            </a:r>
          </a:p>
          <a:p>
            <a:pPr>
              <a:buNone/>
            </a:pPr>
            <a:r>
              <a:rPr lang="en-US" i="1" dirty="0" smtClean="0"/>
              <a:t>(-1,-1,+1,+1,-1,-1,+1,+1) for B</a:t>
            </a:r>
          </a:p>
          <a:p>
            <a:pPr>
              <a:buNone/>
            </a:pPr>
            <a:r>
              <a:rPr lang="en-US" i="1" dirty="0" smtClean="0"/>
              <a:t>(-1,-1,-1,-1,+1,+1,+1,+1) for C</a:t>
            </a:r>
          </a:p>
          <a:p>
            <a:pPr>
              <a:buNone/>
            </a:pPr>
            <a:r>
              <a:rPr lang="en-US" i="1" dirty="0" smtClean="0"/>
              <a:t>and A*B (which we will denote as AB from now on) gives</a:t>
            </a:r>
          </a:p>
          <a:p>
            <a:pPr>
              <a:buNone/>
            </a:pPr>
            <a:r>
              <a:rPr lang="en-US" i="1" dirty="0" smtClean="0"/>
              <a:t>(+1,-1,-1,+1,+1,-1,-1,+1)</a:t>
            </a:r>
          </a:p>
          <a:p>
            <a:pPr>
              <a:buNone/>
            </a:pPr>
            <a:r>
              <a:rPr lang="en-US" i="1" dirty="0" smtClean="0"/>
              <a:t>as long as * means </a:t>
            </a:r>
            <a:r>
              <a:rPr lang="en-US" i="1" dirty="0" smtClean="0"/>
              <a:t>the pair-wise </a:t>
            </a:r>
            <a:r>
              <a:rPr lang="en-US" i="1" dirty="0" smtClean="0"/>
              <a:t>product </a:t>
            </a:r>
            <a:r>
              <a:rPr lang="en-US" i="1" dirty="0" smtClean="0"/>
              <a:t>of elements for the vectors. We could have don’t this in terms of Matrices but we’ll stick to the shorthand notation.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Is our </a:t>
            </a:r>
            <a:r>
              <a:rPr lang="en-US" sz="3200" i="1" dirty="0" err="1" smtClean="0"/>
              <a:t>semigroup</a:t>
            </a:r>
            <a:r>
              <a:rPr lang="en-US" sz="3200" i="1" dirty="0" smtClean="0"/>
              <a:t>, G a Group?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i="1" dirty="0" smtClean="0"/>
              <a:t>Yes, as long as we include: </a:t>
            </a:r>
          </a:p>
          <a:p>
            <a:pPr>
              <a:buNone/>
            </a:pPr>
            <a:r>
              <a:rPr lang="en-US" i="1" dirty="0" smtClean="0"/>
              <a:t>   AA=A</a:t>
            </a:r>
            <a:r>
              <a:rPr lang="en-US" i="1" baseline="30000" dirty="0" smtClean="0"/>
              <a:t>2</a:t>
            </a:r>
            <a:r>
              <a:rPr lang="en-US" i="1" dirty="0" smtClean="0"/>
              <a:t>=I and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 I=(1,1,1,1,1,1,1,1).</a:t>
            </a:r>
          </a:p>
          <a:p>
            <a:pPr>
              <a:buNone/>
            </a:pP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   In Group theory, I is referred to as the </a:t>
            </a:r>
            <a:r>
              <a:rPr lang="en-US" b="1" i="1" dirty="0" smtClean="0"/>
              <a:t>identity</a:t>
            </a:r>
            <a:r>
              <a:rPr lang="en-US" i="1" dirty="0" smtClean="0"/>
              <a:t>, although for Fractional Factorials this term has a double meaning for determining “aliases”. Aliases tell us which terms are confounded with which other terms.</a:t>
            </a:r>
            <a:endParaRPr lang="en-US" b="1" dirty="0" smtClean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Back to the 2</a:t>
            </a:r>
            <a:r>
              <a:rPr lang="en-US" sz="3200" i="1" baseline="30000" dirty="0" smtClean="0"/>
              <a:t>3-1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For the 2</a:t>
            </a:r>
            <a:r>
              <a:rPr lang="en-US" i="1" baseline="30000" dirty="0" smtClean="0"/>
              <a:t>3-1</a:t>
            </a:r>
            <a:r>
              <a:rPr lang="en-US" i="1" dirty="0" smtClean="0"/>
              <a:t> design, we run one incomplete block</a:t>
            </a:r>
            <a:endParaRPr lang="en-US" dirty="0" smtClean="0"/>
          </a:p>
          <a:p>
            <a:r>
              <a:rPr lang="en-US" i="1" dirty="0" smtClean="0"/>
              <a:t>The Identity, I=ABC, gave us our incomplete blocks, and we run one of them (doesn’t matter which for the analysis)</a:t>
            </a:r>
          </a:p>
          <a:p>
            <a:r>
              <a:rPr lang="en-US" i="1" dirty="0" smtClean="0"/>
              <a:t>The Identity also tells us which terms are confounded with each other</a:t>
            </a:r>
          </a:p>
          <a:p>
            <a:r>
              <a:rPr lang="en-US" i="1" dirty="0" smtClean="0"/>
              <a:t>So A=BC, B=AC and C=BC</a:t>
            </a:r>
          </a:p>
          <a:p>
            <a:r>
              <a:rPr lang="en-US" i="1" dirty="0" smtClean="0"/>
              <a:t>So at least the Main Effects are not confounded with each other</a:t>
            </a:r>
          </a:p>
          <a:p>
            <a:r>
              <a:rPr lang="en-US" i="1" dirty="0" smtClean="0"/>
              <a:t>This is the minimum we want out of any fractional factorial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What about more factors?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 2</a:t>
            </a:r>
            <a:r>
              <a:rPr lang="en-US" i="1" baseline="30000" dirty="0" smtClean="0"/>
              <a:t>3-1</a:t>
            </a:r>
            <a:r>
              <a:rPr lang="en-US" i="1" dirty="0" smtClean="0"/>
              <a:t> design is not too useful since we have no degrees of freedom for error (though you can at least estimate the Main Effects)</a:t>
            </a:r>
            <a:endParaRPr lang="en-US" dirty="0" smtClean="0"/>
          </a:p>
          <a:p>
            <a:r>
              <a:rPr lang="en-US" i="1" dirty="0" smtClean="0"/>
              <a:t>For more factors you just need the Identity to specify the design (</a:t>
            </a:r>
            <a:r>
              <a:rPr lang="zh-CN" altLang="en-US" i="1" dirty="0" smtClean="0"/>
              <a:t>很容易！！</a:t>
            </a:r>
            <a:r>
              <a:rPr lang="en-US" altLang="zh-CN" i="1" dirty="0" smtClean="0"/>
              <a:t>)</a:t>
            </a:r>
          </a:p>
          <a:p>
            <a:r>
              <a:rPr lang="en-US" i="1" dirty="0" smtClean="0"/>
              <a:t>For half fractions we always the highest order interaction</a:t>
            </a:r>
          </a:p>
          <a:p>
            <a:r>
              <a:rPr lang="en-US" i="1" dirty="0" smtClean="0"/>
              <a:t>So for a 2</a:t>
            </a:r>
            <a:r>
              <a:rPr lang="en-US" i="1" baseline="30000" dirty="0" smtClean="0"/>
              <a:t>5-1</a:t>
            </a:r>
            <a:r>
              <a:rPr lang="en-US" i="1" dirty="0" smtClean="0"/>
              <a:t> design we use I=ABCDE for the Identity to generate the design</a:t>
            </a:r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What if….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My client comes in with six factors</a:t>
            </a:r>
          </a:p>
          <a:p>
            <a:r>
              <a:rPr lang="en-US" i="1" dirty="0" smtClean="0"/>
              <a:t>I recommend a 2</a:t>
            </a:r>
            <a:r>
              <a:rPr lang="en-US" i="1" baseline="30000" dirty="0" smtClean="0"/>
              <a:t>6-1</a:t>
            </a:r>
            <a:r>
              <a:rPr lang="en-US" i="1" dirty="0" smtClean="0"/>
              <a:t> fractional factorial</a:t>
            </a:r>
            <a:endParaRPr lang="en-US" dirty="0" smtClean="0"/>
          </a:p>
          <a:p>
            <a:r>
              <a:rPr lang="en-US" i="1" dirty="0" smtClean="0"/>
              <a:t>My client asks how many observations</a:t>
            </a:r>
          </a:p>
          <a:p>
            <a:r>
              <a:rPr lang="en-US" i="1" dirty="0" smtClean="0"/>
              <a:t>You say 32</a:t>
            </a:r>
          </a:p>
          <a:p>
            <a:r>
              <a:rPr lang="en-US" i="1" dirty="0" smtClean="0"/>
              <a:t>Client says that will use up the rest of the research money</a:t>
            </a:r>
          </a:p>
          <a:p>
            <a:r>
              <a:rPr lang="en-US" i="1" dirty="0" smtClean="0"/>
              <a:t>So how about a 2</a:t>
            </a:r>
            <a:r>
              <a:rPr lang="en-US" i="1" baseline="30000" dirty="0" smtClean="0"/>
              <a:t>6-2</a:t>
            </a:r>
            <a:r>
              <a:rPr lang="en-US" i="1" dirty="0" smtClean="0"/>
              <a:t> fractional factorial?</a:t>
            </a:r>
            <a:endParaRPr lang="en-US" dirty="0" smtClean="0"/>
          </a:p>
          <a:p>
            <a:r>
              <a:rPr lang="en-US" i="1" dirty="0" smtClean="0"/>
              <a:t>Your client can afford 16 observations and have some money left over for further experiments!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How to set up a 2</a:t>
            </a:r>
            <a:r>
              <a:rPr lang="en-US" sz="3200" i="1" baseline="30000" dirty="0" smtClean="0"/>
              <a:t>6-2</a:t>
            </a:r>
            <a:r>
              <a:rPr lang="en-US" sz="3200" i="1" dirty="0" smtClean="0"/>
              <a:t> fractional factorial?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 need to divide up our treatment combinations in half, then divide those in half again</a:t>
            </a:r>
          </a:p>
          <a:p>
            <a:r>
              <a:rPr lang="en-US" i="1" dirty="0" smtClean="0"/>
              <a:t>This gives us a ¼  fraction</a:t>
            </a:r>
          </a:p>
          <a:p>
            <a:r>
              <a:rPr lang="en-US" i="1" dirty="0" smtClean="0"/>
              <a:t>We need to choose two terms in the Model to set up two incomplete blocks</a:t>
            </a:r>
          </a:p>
          <a:p>
            <a:r>
              <a:rPr lang="en-US" i="1" dirty="0" smtClean="0"/>
              <a:t>How about ABCD and CDEF?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What are the incomplete blocks that my treatment combinations go to?</a:t>
            </a:r>
            <a:endParaRPr lang="en-US" sz="3200" i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28881" y="2971800"/>
            <a:ext cx="349528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What is the pattern of confounding?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Well, if we ran only ¼ of the possible combinations, you can show that terms must be confounded in groups of four</a:t>
            </a:r>
          </a:p>
          <a:p>
            <a:r>
              <a:rPr lang="en-US" i="1" dirty="0" smtClean="0"/>
              <a:t>I=ABCD=CDEF doesn’t give all of the confounded terms, but if we include one more term…</a:t>
            </a:r>
          </a:p>
          <a:p>
            <a:r>
              <a:rPr lang="en-US" i="1" dirty="0" smtClean="0"/>
              <a:t>I=ABCD=CDEF=ABEF</a:t>
            </a:r>
          </a:p>
          <a:p>
            <a:r>
              <a:rPr lang="en-US" i="1" dirty="0" smtClean="0"/>
              <a:t>Where did ABEF come from?</a:t>
            </a:r>
          </a:p>
          <a:p>
            <a:r>
              <a:rPr lang="en-US" i="1" dirty="0" smtClean="0"/>
              <a:t>ABCDCDEF=ABC</a:t>
            </a:r>
            <a:r>
              <a:rPr lang="en-US" i="1" baseline="30000" dirty="0" smtClean="0"/>
              <a:t>2</a:t>
            </a:r>
            <a:r>
              <a:rPr lang="en-US" i="1" dirty="0" smtClean="0"/>
              <a:t>D</a:t>
            </a:r>
            <a:r>
              <a:rPr lang="en-US" i="1" baseline="30000" dirty="0" smtClean="0"/>
              <a:t>2</a:t>
            </a:r>
            <a:r>
              <a:rPr lang="en-US" i="1" dirty="0" smtClean="0"/>
              <a:t>EF=ABEF</a:t>
            </a:r>
            <a:endParaRPr lang="en-US" dirty="0" smtClean="0"/>
          </a:p>
          <a:p>
            <a:r>
              <a:rPr lang="en-US" i="1" dirty="0" smtClean="0"/>
              <a:t>ABEF is called the Generalized Interaction of ABCD and CDEF</a:t>
            </a:r>
          </a:p>
          <a:p>
            <a:r>
              <a:rPr lang="en-US" i="1" dirty="0" smtClean="0"/>
              <a:t>That part was not intuitive (unless you are a Math head), but everything is accounted for now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Review of the basics: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We generate the design by choosing one or more terms in the model to set up our incomplete blocks</a:t>
            </a:r>
          </a:p>
          <a:p>
            <a:r>
              <a:rPr lang="en-US" i="1" dirty="0" smtClean="0"/>
              <a:t>The number of terms we chose determines the degree of the fractional factorial</a:t>
            </a:r>
          </a:p>
          <a:p>
            <a:r>
              <a:rPr lang="en-US" i="1" dirty="0" smtClean="0"/>
              <a:t>One term gives a 2</a:t>
            </a:r>
            <a:r>
              <a:rPr lang="en-US" i="1" baseline="30000" dirty="0" smtClean="0"/>
              <a:t>k-1</a:t>
            </a:r>
            <a:r>
              <a:rPr lang="en-US" i="1" dirty="0" smtClean="0"/>
              <a:t>, two terms gives a 2</a:t>
            </a:r>
            <a:r>
              <a:rPr lang="en-US" i="1" baseline="30000" dirty="0" smtClean="0"/>
              <a:t>k-2</a:t>
            </a:r>
            <a:r>
              <a:rPr lang="en-US" i="1" dirty="0" smtClean="0"/>
              <a:t>, three terms gives a 2</a:t>
            </a:r>
            <a:r>
              <a:rPr lang="en-US" i="1" baseline="30000" dirty="0" smtClean="0"/>
              <a:t>k-3</a:t>
            </a:r>
            <a:r>
              <a:rPr lang="en-US" i="1" dirty="0" smtClean="0"/>
              <a:t> and so forth</a:t>
            </a:r>
            <a:endParaRPr lang="en-US" dirty="0" smtClean="0"/>
          </a:p>
          <a:p>
            <a:r>
              <a:rPr lang="en-US" i="1" dirty="0" smtClean="0"/>
              <a:t>The terms, along with the generalized interactions, give the Identity</a:t>
            </a:r>
          </a:p>
          <a:p>
            <a:r>
              <a:rPr lang="en-US" i="1" dirty="0" smtClean="0"/>
              <a:t>The Identity tells us what is confounded with what</a:t>
            </a:r>
          </a:p>
          <a:p>
            <a:r>
              <a:rPr lang="en-US" i="1" dirty="0" smtClean="0"/>
              <a:t>Whew!!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  </a:t>
            </a:r>
            <a:r>
              <a:rPr lang="en-US" sz="3200" i="1" dirty="0" smtClean="0"/>
              <a:t>2</a:t>
            </a:r>
            <a:r>
              <a:rPr lang="en-US" sz="3200" i="1" baseline="30000" dirty="0" smtClean="0"/>
              <a:t>k-p</a:t>
            </a:r>
            <a:r>
              <a:rPr lang="en-US" sz="3200" i="1" dirty="0" smtClean="0"/>
              <a:t> Designs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 factors</a:t>
            </a:r>
          </a:p>
          <a:p>
            <a:r>
              <a:rPr lang="en-US" i="1" dirty="0" smtClean="0"/>
              <a:t>two levels for each factor</a:t>
            </a:r>
          </a:p>
          <a:p>
            <a:r>
              <a:rPr lang="en-US" i="1" dirty="0" smtClean="0"/>
              <a:t>will only run 2</a:t>
            </a:r>
            <a:r>
              <a:rPr lang="en-US" i="1" baseline="30000" dirty="0" smtClean="0"/>
              <a:t>-p</a:t>
            </a:r>
            <a:r>
              <a:rPr lang="en-US" i="1" dirty="0" smtClean="0"/>
              <a:t> of the possible factor combinations</a:t>
            </a:r>
          </a:p>
          <a:p>
            <a:r>
              <a:rPr lang="en-US" i="1" dirty="0" smtClean="0"/>
              <a:t>will </a:t>
            </a:r>
            <a:r>
              <a:rPr lang="en-US" i="1" dirty="0" smtClean="0"/>
              <a:t>only run 2</a:t>
            </a:r>
            <a:r>
              <a:rPr lang="en-US" i="1" baseline="30000" dirty="0" smtClean="0"/>
              <a:t>k-p</a:t>
            </a:r>
            <a:r>
              <a:rPr lang="en-US" i="1" dirty="0" smtClean="0"/>
              <a:t> observations total</a:t>
            </a:r>
            <a:endParaRPr lang="en-US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Back to the  2</a:t>
            </a:r>
            <a:r>
              <a:rPr lang="en-US" sz="3200" i="1" baseline="30000" dirty="0" smtClean="0"/>
              <a:t>k-2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The Identity was I=ABCD=CDEF=ABEF</a:t>
            </a:r>
          </a:p>
          <a:p>
            <a:pPr>
              <a:buNone/>
            </a:pPr>
            <a:r>
              <a:rPr lang="en-US" i="1" dirty="0" smtClean="0"/>
              <a:t>This tells us that:</a:t>
            </a:r>
          </a:p>
          <a:p>
            <a:r>
              <a:rPr lang="en-US" i="1" dirty="0" smtClean="0"/>
              <a:t>A=BCD=ACDEF=BEF</a:t>
            </a:r>
          </a:p>
          <a:p>
            <a:r>
              <a:rPr lang="en-US" i="1" dirty="0" smtClean="0"/>
              <a:t>B=ACD=BCDEF=AEF</a:t>
            </a:r>
          </a:p>
          <a:p>
            <a:r>
              <a:rPr lang="en-US" i="1" dirty="0" smtClean="0"/>
              <a:t>AB=CD=ABCDEF=EF</a:t>
            </a:r>
          </a:p>
          <a:p>
            <a:r>
              <a:rPr lang="en-US" i="1" dirty="0" smtClean="0"/>
              <a:t>etc.</a:t>
            </a:r>
          </a:p>
          <a:p>
            <a:r>
              <a:rPr lang="en-US" i="1" dirty="0" smtClean="0"/>
              <a:t>So main effects are not confounded with each other, but two ways are confounded with each other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How many fractional factorials are there and how do I choose which one to use?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Lots of possibilities exist</a:t>
            </a:r>
          </a:p>
          <a:p>
            <a:r>
              <a:rPr lang="en-US" i="1" dirty="0" smtClean="0"/>
              <a:t>You decide based upon which terms you are interested in estimating/testing</a:t>
            </a:r>
          </a:p>
          <a:p>
            <a:r>
              <a:rPr lang="en-US" i="1" dirty="0" smtClean="0"/>
              <a:t>Generally, this means you want Main effects at the minimum</a:t>
            </a:r>
          </a:p>
          <a:p>
            <a:r>
              <a:rPr lang="en-US" i="1" dirty="0" smtClean="0"/>
              <a:t>You don’t want Main effects confounded with things that are likely to be significant</a:t>
            </a:r>
          </a:p>
          <a:p>
            <a:r>
              <a:rPr lang="en-US" i="1" dirty="0" smtClean="0"/>
              <a:t>Low order terms are likely to be significant, high order terms are less likely to be insignificant</a:t>
            </a:r>
            <a:endParaRPr 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Is there an easy way to tell?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For once, the answer is yes (</a:t>
            </a:r>
            <a:r>
              <a:rPr lang="en-US" i="1" dirty="0" err="1" smtClean="0"/>
              <a:t>WooHoo</a:t>
            </a:r>
            <a:r>
              <a:rPr lang="en-US" i="1" dirty="0" smtClean="0"/>
              <a:t>!, </a:t>
            </a:r>
            <a:r>
              <a:rPr lang="zh-CN" altLang="en-US" i="1" dirty="0" smtClean="0"/>
              <a:t>太好了！</a:t>
            </a:r>
            <a:r>
              <a:rPr lang="en-US" altLang="zh-CN" i="1" dirty="0" smtClean="0"/>
              <a:t>, Super!)</a:t>
            </a:r>
          </a:p>
          <a:p>
            <a:r>
              <a:rPr lang="en-US" i="1" dirty="0" smtClean="0"/>
              <a:t>Look at the Identity (example: I=ABCD=CDEF=ABEF)</a:t>
            </a:r>
          </a:p>
          <a:p>
            <a:r>
              <a:rPr lang="en-US" i="1" dirty="0" smtClean="0"/>
              <a:t>Count the number of letters in the shortest string of letters (other than I), that is the Resolution of the design (for the example above it is Resolution IV)</a:t>
            </a:r>
          </a:p>
          <a:p>
            <a:r>
              <a:rPr lang="en-US" i="1" dirty="0" smtClean="0"/>
              <a:t>The higher the Resolution the better</a:t>
            </a:r>
          </a:p>
          <a:p>
            <a:r>
              <a:rPr lang="en-US" i="1" dirty="0" smtClean="0"/>
              <a:t>Most Statistical Software packages will actually generate the designs for you if you ask for designs of a certain Resolution for a given number of factors (they give you the treatment combinations to run also)</a:t>
            </a: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For example: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For a 2</a:t>
            </a:r>
            <a:r>
              <a:rPr lang="en-US" i="1" baseline="30000" dirty="0" smtClean="0"/>
              <a:t>3-1</a:t>
            </a:r>
            <a:r>
              <a:rPr lang="en-US" i="1" dirty="0" smtClean="0"/>
              <a:t> with I=ABC, the Resolution is III</a:t>
            </a:r>
            <a:endParaRPr lang="en-US" dirty="0" smtClean="0"/>
          </a:p>
          <a:p>
            <a:r>
              <a:rPr lang="en-US" i="1" dirty="0" smtClean="0"/>
              <a:t>For a 2</a:t>
            </a:r>
            <a:r>
              <a:rPr lang="en-US" i="1" baseline="30000" dirty="0" smtClean="0"/>
              <a:t>4-1</a:t>
            </a:r>
            <a:r>
              <a:rPr lang="en-US" i="1" dirty="0" smtClean="0"/>
              <a:t> with I=ABCD, the Resolution is IV</a:t>
            </a:r>
          </a:p>
          <a:p>
            <a:r>
              <a:rPr lang="en-US" i="1" dirty="0" smtClean="0"/>
              <a:t>For a 2</a:t>
            </a:r>
            <a:r>
              <a:rPr lang="en-US" i="1" baseline="30000" dirty="0" smtClean="0"/>
              <a:t>6-2</a:t>
            </a:r>
            <a:r>
              <a:rPr lang="en-US" i="1" dirty="0" smtClean="0"/>
              <a:t> with I=ABCD=CDEF=ABEF, the Resolution is IV</a:t>
            </a:r>
            <a:endParaRPr lang="en-US" dirty="0" smtClean="0"/>
          </a:p>
          <a:p>
            <a:r>
              <a:rPr lang="en-US" i="1" dirty="0" smtClean="0"/>
              <a:t>For a 2</a:t>
            </a:r>
            <a:r>
              <a:rPr lang="en-US" i="1" baseline="30000" dirty="0" smtClean="0"/>
              <a:t>6-2</a:t>
            </a:r>
            <a:r>
              <a:rPr lang="en-US" i="1" dirty="0" smtClean="0"/>
              <a:t> with I=ABC=DEF=ABCDEF, the Resolution is III</a:t>
            </a:r>
            <a:endParaRPr lang="en-US" dirty="0" smtClean="0"/>
          </a:p>
          <a:p>
            <a:r>
              <a:rPr lang="en-US" i="1" dirty="0" smtClean="0"/>
              <a:t>Resolution IV is better then Resolution III since Main effects are confounded with three way and higher terms, while the Resolution III design confounds Main effects with two-way interactions which are more likely to be significant than higher order terms</a:t>
            </a:r>
            <a:r>
              <a:rPr lang="en-US" i="1" dirty="0" smtClean="0">
                <a:sym typeface="Wingdings" pitchFamily="2" charset="2"/>
              </a:rPr>
              <a:t></a:t>
            </a:r>
            <a:endParaRPr lang="en-U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Does this get more complicated?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Of course</a:t>
            </a:r>
          </a:p>
          <a:p>
            <a:r>
              <a:rPr lang="en-US" i="1" dirty="0" smtClean="0"/>
              <a:t>You may need to run the experiment in Blocks</a:t>
            </a:r>
          </a:p>
          <a:p>
            <a:r>
              <a:rPr lang="en-US" i="1" dirty="0" smtClean="0"/>
              <a:t>You may have more than two levels in some of your factors</a:t>
            </a:r>
          </a:p>
          <a:p>
            <a:r>
              <a:rPr lang="en-US" i="1" dirty="0" smtClean="0"/>
              <a:t>You may want to fit a curvilinear response if most variables are quantitative (Chemical Engineers do this all the time, it’s called Response Surface Methodology)</a:t>
            </a:r>
          </a:p>
          <a:p>
            <a:r>
              <a:rPr lang="en-US" i="1" dirty="0" smtClean="0"/>
              <a:t>Go see a Statistical consultant who understands this stuff, you are in over your head here</a:t>
            </a:r>
          </a:p>
          <a:p>
            <a:r>
              <a:rPr lang="en-US" i="1" dirty="0" smtClean="0"/>
              <a:t>The semester </a:t>
            </a:r>
            <a:r>
              <a:rPr lang="en-US" i="1" smtClean="0"/>
              <a:t>is now over</a:t>
            </a:r>
            <a:r>
              <a:rPr lang="en-US" i="1" dirty="0" smtClean="0"/>
              <a:t>!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Basic facts about fractional factorials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will only have 2</a:t>
            </a:r>
            <a:r>
              <a:rPr lang="en-US" i="1" baseline="30000" dirty="0" smtClean="0"/>
              <a:t>k-p</a:t>
            </a:r>
            <a:r>
              <a:rPr lang="en-US" i="1" dirty="0" smtClean="0"/>
              <a:t>-1 degrees of freedom total</a:t>
            </a:r>
          </a:p>
          <a:p>
            <a:r>
              <a:rPr lang="en-US" i="1" dirty="0" smtClean="0"/>
              <a:t>can only estimate that many terms in the model (actually less if we are to have degrees of freedom for error)</a:t>
            </a:r>
          </a:p>
          <a:p>
            <a:r>
              <a:rPr lang="en-US" i="1" dirty="0" smtClean="0"/>
              <a:t>many terms are confounded with each other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What do we need to do?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determine which terms we are most interested in (Main Effects, two-way Interactions, </a:t>
            </a:r>
            <a:r>
              <a:rPr lang="en-US" i="1" dirty="0" smtClean="0"/>
              <a:t>etc.)</a:t>
            </a:r>
            <a:endParaRPr lang="en-US" i="1" dirty="0" smtClean="0"/>
          </a:p>
          <a:p>
            <a:r>
              <a:rPr lang="en-US" i="1" dirty="0" smtClean="0"/>
              <a:t>figure out which treatment combinations to run</a:t>
            </a:r>
          </a:p>
          <a:p>
            <a:r>
              <a:rPr lang="en-US" i="1" dirty="0" smtClean="0"/>
              <a:t>then figure out which terms in the Model are confounded with each other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Let’s start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minimum we want out of any fractional factorial is to retrieve Main Effects</a:t>
            </a:r>
          </a:p>
          <a:p>
            <a:r>
              <a:rPr lang="en-US" i="1" dirty="0" smtClean="0"/>
              <a:t>Pick an Identity to generate incomplete Blocks for the fractional factorial</a:t>
            </a:r>
          </a:p>
          <a:p>
            <a:r>
              <a:rPr lang="en-US" i="1" dirty="0" smtClean="0"/>
              <a:t>Use Orthogonal Contrasts to get the Identity!!!</a:t>
            </a:r>
          </a:p>
          <a:p>
            <a:r>
              <a:rPr lang="en-US" i="1" dirty="0" smtClean="0"/>
              <a:t>(knew Dr. Tom was going over those for some reason :p)</a:t>
            </a:r>
            <a:endParaRPr 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Easiest case, 2</a:t>
            </a:r>
            <a:r>
              <a:rPr lang="en-US" sz="3200" i="1" baseline="30000" dirty="0" smtClean="0"/>
              <a:t>k-1</a:t>
            </a:r>
            <a:r>
              <a:rPr lang="en-US" sz="3200" i="1" dirty="0" smtClean="0"/>
              <a:t>, a half fraction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Recall the three factor design with A, B and C</a:t>
            </a:r>
          </a:p>
          <a:p>
            <a:r>
              <a:rPr lang="en-US" i="1" dirty="0" smtClean="0"/>
              <a:t>There were eight treatment combinations</a:t>
            </a:r>
          </a:p>
          <a:p>
            <a:r>
              <a:rPr lang="en-US" i="1" dirty="0" smtClean="0"/>
              <a:t>Lets look at the contrast for ABC</a:t>
            </a:r>
          </a:p>
          <a:p>
            <a:pPr>
              <a:buNone/>
            </a:pPr>
            <a:r>
              <a:rPr lang="en-US" i="1" dirty="0" smtClean="0"/>
              <a:t>               </a:t>
            </a:r>
          </a:p>
          <a:p>
            <a:pPr>
              <a:buNone/>
            </a:pPr>
            <a:r>
              <a:rPr lang="en-US" i="1" dirty="0" smtClean="0"/>
              <a:t>                (1)    a    b    </a:t>
            </a:r>
            <a:r>
              <a:rPr lang="en-US" i="1" dirty="0" err="1" smtClean="0"/>
              <a:t>ab</a:t>
            </a:r>
            <a:r>
              <a:rPr lang="en-US" i="1" dirty="0" smtClean="0"/>
              <a:t>    c    ac    </a:t>
            </a:r>
            <a:r>
              <a:rPr lang="en-US" i="1" dirty="0" err="1" smtClean="0"/>
              <a:t>bc</a:t>
            </a:r>
            <a:r>
              <a:rPr lang="en-US" i="1" dirty="0" smtClean="0"/>
              <a:t>    </a:t>
            </a:r>
            <a:r>
              <a:rPr lang="en-US" i="1" dirty="0" err="1" smtClean="0"/>
              <a:t>abc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  ABC       -     +     +     -      +      -       -       +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This Identity gives us two (incomplete) Blocks</a:t>
            </a:r>
            <a:endParaRPr lang="en-US" sz="3200" i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352800"/>
            <a:ext cx="272821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i="1" dirty="0" smtClean="0"/>
              <a:t>How do we know which treatment combinations go in the minus (-) block and which in the plus (+) block?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See what factors are in the experiment</a:t>
            </a:r>
          </a:p>
          <a:p>
            <a:r>
              <a:rPr lang="en-US" i="1" dirty="0" smtClean="0"/>
              <a:t>For the 2</a:t>
            </a:r>
            <a:r>
              <a:rPr lang="en-US" i="1" baseline="30000" dirty="0" smtClean="0"/>
              <a:t>3-1</a:t>
            </a:r>
            <a:r>
              <a:rPr lang="en-US" i="1" dirty="0" smtClean="0"/>
              <a:t> it is Factors A, B and C</a:t>
            </a:r>
            <a:endParaRPr lang="en-US" dirty="0" smtClean="0"/>
          </a:p>
          <a:p>
            <a:r>
              <a:rPr lang="en-US" i="1" dirty="0" smtClean="0"/>
              <a:t>List the treatment combinations, i.e. (1), a, b, </a:t>
            </a:r>
            <a:r>
              <a:rPr lang="en-US" i="1" dirty="0" err="1" smtClean="0"/>
              <a:t>ab</a:t>
            </a:r>
            <a:r>
              <a:rPr lang="en-US" i="1" dirty="0" smtClean="0"/>
              <a:t>, c, ac, </a:t>
            </a:r>
            <a:r>
              <a:rPr lang="en-US" i="1" dirty="0" err="1" smtClean="0"/>
              <a:t>bc</a:t>
            </a:r>
            <a:r>
              <a:rPr lang="en-US" i="1" dirty="0" smtClean="0"/>
              <a:t>, </a:t>
            </a:r>
            <a:r>
              <a:rPr lang="en-US" i="1" dirty="0" err="1" smtClean="0"/>
              <a:t>abc</a:t>
            </a:r>
            <a:endParaRPr lang="en-US" i="1" dirty="0" smtClean="0"/>
          </a:p>
          <a:p>
            <a:r>
              <a:rPr lang="en-US" i="1" dirty="0" smtClean="0"/>
              <a:t>If I block on ABC, then count the number of letters in a treatment combination whose upper cases are in the blocking term, here it is ABC</a:t>
            </a:r>
          </a:p>
          <a:p>
            <a:r>
              <a:rPr lang="en-US" i="1" dirty="0" smtClean="0"/>
              <a:t>If that number is odd, it goes into the plus (+) block, otherwise it goes into the minus (-) block (useful for </a:t>
            </a:r>
            <a:r>
              <a:rPr lang="en-US" i="1" dirty="0" smtClean="0"/>
              <a:t>the next </a:t>
            </a:r>
            <a:r>
              <a:rPr lang="en-US" i="1" dirty="0" smtClean="0"/>
              <a:t>HW </a:t>
            </a:r>
            <a:r>
              <a:rPr lang="en-US" i="1" dirty="0" smtClean="0"/>
              <a:t>problem)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/>
              <a:t>The Identity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I=ABC is the “Identity”</a:t>
            </a:r>
          </a:p>
          <a:p>
            <a:r>
              <a:rPr lang="en-US" i="1" dirty="0" smtClean="0"/>
              <a:t>The Identity gives us the incomplete blocks</a:t>
            </a:r>
          </a:p>
          <a:p>
            <a:r>
              <a:rPr lang="en-US" i="1" dirty="0" smtClean="0"/>
              <a:t>The Identity tells us the pattern of confounding</a:t>
            </a:r>
          </a:p>
          <a:p>
            <a:r>
              <a:rPr lang="en-US" i="1" dirty="0" smtClean="0"/>
              <a:t>A=A</a:t>
            </a:r>
            <a:r>
              <a:rPr lang="en-US" i="1" baseline="30000" dirty="0" smtClean="0"/>
              <a:t>2</a:t>
            </a:r>
            <a:r>
              <a:rPr lang="en-US" i="1" dirty="0" smtClean="0"/>
              <a:t>BC=BC, for example</a:t>
            </a:r>
            <a:endParaRPr lang="en-US" dirty="0" smtClean="0"/>
          </a:p>
          <a:p>
            <a:r>
              <a:rPr lang="en-US" i="1" dirty="0" smtClean="0"/>
              <a:t>and how do we know that, pray tell?</a:t>
            </a:r>
            <a:endParaRPr 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</TotalTime>
  <Words>1452</Words>
  <Application>Microsoft Office PowerPoint</Application>
  <PresentationFormat>On-screen Show 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Flow</vt:lpstr>
      <vt:lpstr>Equation</vt:lpstr>
      <vt:lpstr>Fractional Factorials</vt:lpstr>
      <vt:lpstr>  2k-p Designs</vt:lpstr>
      <vt:lpstr>Basic facts about fractional factorials</vt:lpstr>
      <vt:lpstr>What do we need to do?</vt:lpstr>
      <vt:lpstr>Let’s start</vt:lpstr>
      <vt:lpstr>Easiest case, 2k-1, a half fraction</vt:lpstr>
      <vt:lpstr>This Identity gives us two (incomplete) Blocks</vt:lpstr>
      <vt:lpstr>How do we know which treatment combinations go in the minus (-) block and which in the plus (+) block?</vt:lpstr>
      <vt:lpstr>The Identity</vt:lpstr>
      <vt:lpstr>It’s all Group theory, of course! A semigroup has an operator * such that:</vt:lpstr>
      <vt:lpstr>For fractional factorials, the Contrasts for the Effects (plus a vector of 1’s) form a semigroup</vt:lpstr>
      <vt:lpstr>Is our semigroup, G a Group?</vt:lpstr>
      <vt:lpstr>Back to the 23-1 </vt:lpstr>
      <vt:lpstr>What about more factors?</vt:lpstr>
      <vt:lpstr>What if….</vt:lpstr>
      <vt:lpstr>How to set up a 26-2 fractional factorial? </vt:lpstr>
      <vt:lpstr>What are the incomplete blocks that my treatment combinations go to?</vt:lpstr>
      <vt:lpstr>What is the pattern of confounding?</vt:lpstr>
      <vt:lpstr>Review of the basics:</vt:lpstr>
      <vt:lpstr>Back to the  2k-2 </vt:lpstr>
      <vt:lpstr>How many fractional factorials are there and how do I choose which one to use?</vt:lpstr>
      <vt:lpstr>Is there an easy way to tell?</vt:lpstr>
      <vt:lpstr>For example:</vt:lpstr>
      <vt:lpstr>Does this get more complicated?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Fractional Factorials</dc:title>
  <dc:creator>kuczek</dc:creator>
  <cp:lastModifiedBy>kuczek</cp:lastModifiedBy>
  <cp:revision>52</cp:revision>
  <dcterms:created xsi:type="dcterms:W3CDTF">2012-11-30T14:57:26Z</dcterms:created>
  <dcterms:modified xsi:type="dcterms:W3CDTF">2012-12-03T17:12:50Z</dcterms:modified>
</cp:coreProperties>
</file>