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6" r:id="rId2"/>
    <p:sldId id="278" r:id="rId3"/>
    <p:sldId id="279" r:id="rId4"/>
    <p:sldId id="266" r:id="rId5"/>
    <p:sldId id="267" r:id="rId6"/>
    <p:sldId id="272" r:id="rId7"/>
    <p:sldId id="271" r:id="rId8"/>
    <p:sldId id="257" r:id="rId9"/>
    <p:sldId id="260" r:id="rId10"/>
    <p:sldId id="265" r:id="rId11"/>
    <p:sldId id="262" r:id="rId12"/>
    <p:sldId id="263" r:id="rId13"/>
    <p:sldId id="264" r:id="rId14"/>
    <p:sldId id="268" r:id="rId15"/>
    <p:sldId id="270" r:id="rId16"/>
    <p:sldId id="269" r:id="rId17"/>
    <p:sldId id="273" r:id="rId18"/>
    <p:sldId id="275" r:id="rId19"/>
    <p:sldId id="276" r:id="rId20"/>
    <p:sldId id="274" r:id="rId21"/>
    <p:sldId id="277" r:id="rId22"/>
    <p:sldId id="261" r:id="rId23"/>
    <p:sldId id="258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4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ICDs for TAS-FSC transaction interfaces jointly </a:t>
            </a:r>
            <a:r>
              <a:rPr lang="en-US" dirty="0" smtClean="0"/>
              <a:t>between TAS-CORE and the FSC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895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3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9" y="1219200"/>
            <a:ext cx="6934200" cy="524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38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62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TAS Core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4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2" t="1689" r="15039" b="60324"/>
          <a:stretch/>
        </p:blipFill>
        <p:spPr bwMode="auto">
          <a:xfrm>
            <a:off x="685800" y="1752600"/>
            <a:ext cx="764227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TAS Core FSC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9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ICD Layout (Section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Purpose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Scope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System Identification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Operational </a:t>
            </a:r>
            <a:r>
              <a:rPr lang="en-US" sz="2400" dirty="0" smtClean="0">
                <a:ea typeface="Calibri"/>
                <a:cs typeface="Times New Roman"/>
              </a:rPr>
              <a:t>Agreement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31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536" y="12954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Times New Roman"/>
              </a:rPr>
              <a:t>Interface Definition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System Overview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Overview Diagram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Interface Overview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Connectivity between the systems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Operations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Data Extraction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Data Transformation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Sending/Receiving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Data Transfer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Data is transferred between the FSC and the TAS Core Application Stack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Transaction Types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Defined for Each ICD 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ICD Layout (Section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Data Exchanges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FHIR Based Resources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JSON Format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Bundle Definition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Communication Methods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HTTP(S)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Ports and Protocols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ESB Configuration(s)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System Configuration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Performance Requirements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 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Security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Is within the VA Firewall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Testing Requirements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Comparison of Data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Completeness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ea typeface="Calibri"/>
                <a:cs typeface="Times New Roman"/>
              </a:rPr>
              <a:t>Policies and Constraints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ea typeface="Calibri"/>
                <a:cs typeface="Times New Roman"/>
              </a:rPr>
              <a:t>HIPAA Compliance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ICD Layout </a:t>
            </a:r>
            <a:r>
              <a:rPr lang="en-US" dirty="0"/>
              <a:t>(Section 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ICD Layout (Appendix 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6407075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Bundle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Resource Sections 1..N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Embedded spreadsheet with the following columns: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Element 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Max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FSC Transaction Location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FSC Comments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FHIR Resource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TAS Core Comments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6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ICD Layout (Appendix B)</a:t>
            </a:r>
          </a:p>
          <a:p>
            <a:r>
              <a:rPr lang="en-US" dirty="0" smtClean="0"/>
              <a:t>TAS Core Mapping Rules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23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ICD Layout (Appendix C)</a:t>
            </a:r>
          </a:p>
          <a:p>
            <a:r>
              <a:rPr lang="en-US" dirty="0" smtClean="0"/>
              <a:t>TAS Core Default Values</a:t>
            </a:r>
            <a:endParaRPr lang="en-US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156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Introductions (Glen lead and use the resource/product matrix for context)</a:t>
            </a:r>
          </a:p>
          <a:p>
            <a:pPr lvl="0"/>
            <a:r>
              <a:rPr lang="en-US" dirty="0" smtClean="0"/>
              <a:t>Previous Meeting Action Items (Glen)</a:t>
            </a:r>
          </a:p>
          <a:p>
            <a:pPr lvl="0"/>
            <a:r>
              <a:rPr lang="en-US" dirty="0" smtClean="0"/>
              <a:t>Purpose </a:t>
            </a:r>
            <a:r>
              <a:rPr lang="en-US" dirty="0"/>
              <a:t>of ICD collaboration between MCCF and FSC teams (Tony)</a:t>
            </a:r>
          </a:p>
          <a:p>
            <a:pPr lvl="0"/>
            <a:r>
              <a:rPr lang="en-US" dirty="0"/>
              <a:t>Goals and timelines (Tony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Team Structure</a:t>
            </a:r>
          </a:p>
          <a:p>
            <a:pPr lvl="0"/>
            <a:r>
              <a:rPr lang="en-US" dirty="0" smtClean="0"/>
              <a:t>Transaction List</a:t>
            </a:r>
            <a:endParaRPr lang="en-US" dirty="0"/>
          </a:p>
          <a:p>
            <a:pPr lvl="0"/>
            <a:r>
              <a:rPr lang="en-US" dirty="0" smtClean="0"/>
              <a:t>Acceptance Criteria for TAS Core</a:t>
            </a:r>
            <a:endParaRPr lang="en-US" dirty="0"/>
          </a:p>
          <a:p>
            <a:r>
              <a:rPr lang="en-US" dirty="0"/>
              <a:t>Proposed Approach (Tony)</a:t>
            </a:r>
          </a:p>
          <a:p>
            <a:pPr lvl="0"/>
            <a:r>
              <a:rPr lang="en-US" dirty="0" smtClean="0"/>
              <a:t>Next </a:t>
            </a:r>
            <a:r>
              <a:rPr lang="en-US" dirty="0"/>
              <a:t>Steps and Action Items (Tony)</a:t>
            </a:r>
          </a:p>
          <a:p>
            <a:pPr lvl="0"/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ICD Layout (Appendix D) </a:t>
            </a:r>
          </a:p>
          <a:p>
            <a:r>
              <a:rPr lang="en-US" dirty="0" smtClean="0"/>
              <a:t>FSC Mapping Rules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1F497D"/>
              </a:solidFill>
              <a:ea typeface="Calibri"/>
              <a:cs typeface="Times New Roman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TPA Clearinghouse ID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Site Focus Testing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Payer ID Switch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Set X12 Outbound Claim Version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NPI from Medicare Claims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AB3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LQ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AAA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2U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Default Service Facility Address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Default Billing Address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Modify Secondary ID’s for Medicare Claims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Other Payer Information from Claim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Secondary ID’s from Claims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Compare Subscriber and Patient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Swap Address Lines</a:t>
            </a:r>
          </a:p>
          <a:p>
            <a:pPr lvl="1">
              <a:spcBef>
                <a:spcPts val="0"/>
              </a:spcBef>
            </a:pPr>
            <a:endParaRPr lang="en-US" sz="2000" dirty="0" smtClean="0">
              <a:solidFill>
                <a:srgbClr val="1F497D"/>
              </a:solidFill>
              <a:ea typeface="Calibri"/>
              <a:cs typeface="Times New Roman"/>
            </a:endParaRP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74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ICD Layout (Appendix E) </a:t>
            </a:r>
          </a:p>
          <a:p>
            <a:r>
              <a:rPr lang="en-US" dirty="0" smtClean="0"/>
              <a:t>FSC Default Values</a:t>
            </a:r>
            <a:endParaRPr lang="en-US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  <a:endParaRPr lang="en-US" sz="2000" dirty="0" smtClean="0">
              <a:solidFill>
                <a:srgbClr val="1F497D"/>
              </a:solidFill>
              <a:ea typeface="Calibri"/>
              <a:cs typeface="Times New Roman"/>
            </a:endParaRP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02284"/>
              </p:ext>
            </p:extLst>
          </p:nvPr>
        </p:nvGraphicFramePr>
        <p:xfrm>
          <a:off x="491836" y="2362200"/>
          <a:ext cx="8194964" cy="2819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3068"/>
                <a:gridCol w="1368495"/>
                <a:gridCol w="1512547"/>
                <a:gridCol w="2360854"/>
              </a:tblGrid>
              <a:tr h="55829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Field Name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Institutional Location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Professional Location</a:t>
                      </a:r>
                      <a:endParaRPr lang="en-US" sz="1600" b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600" b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Information source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BHT01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BHT01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0019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Original transaction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BHT02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BHT02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00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Transaction type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BHT06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BHT06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CH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name qualifier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NM101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41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name type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NM102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NM102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name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NM103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NM103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DEPT VETERANS AFFAIRS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ID qualifier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NM108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NM108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46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ID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NM109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NM109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741612229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contact qualifier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PER01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PER01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IC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1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1611" y="1343890"/>
            <a:ext cx="1600200" cy="5063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 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1265959"/>
            <a:ext cx="1600200" cy="508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1295400"/>
            <a:ext cx="0" cy="502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54381" y="1447800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835i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30861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AITC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154382" y="1827068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CCD+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54382" y="2206336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54381" y="2585604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54381" y="2964872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40527" y="3344140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4382" y="3723408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4381" y="4102676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40528" y="4481944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277RFAI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26674" y="4861212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277CA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40529" y="5240480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40528" y="5619748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 HCCE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40527" y="5999019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 HCSR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05054" y="1447800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835i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91200" y="1827068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CCD+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05055" y="2206336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05054" y="2585604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05054" y="2964872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3344140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05055" y="3723408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05054" y="4102676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1201" y="4481944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277RFAI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777347" y="4861212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277CA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91202" y="5240480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91201" y="5619748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 HCCE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91200" y="5999019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275HCSR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76598" y="1524000"/>
            <a:ext cx="2514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262746" y="1676400"/>
            <a:ext cx="2542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90451" y="1905000"/>
            <a:ext cx="2514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76599" y="2057400"/>
            <a:ext cx="2542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76596" y="2286000"/>
            <a:ext cx="2514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62744" y="2438400"/>
            <a:ext cx="2542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3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 numCol="4"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A-D</a:t>
            </a:r>
          </a:p>
          <a:p>
            <a:pPr marL="0" indent="0">
              <a:buNone/>
            </a:pPr>
            <a:r>
              <a:rPr lang="en-US" dirty="0" smtClean="0"/>
              <a:t>•Account 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ActivityDefinition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AllergyIntolerance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AdverseEvent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•Appointment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AppointmentResponse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AuditEvent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•Basic 1</a:t>
            </a:r>
          </a:p>
          <a:p>
            <a:pPr marL="0" indent="0">
              <a:buNone/>
            </a:pPr>
            <a:r>
              <a:rPr lang="en-US" dirty="0"/>
              <a:t>•Binary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BodySite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•Bundle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CapabilityStatement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CarePlan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CareTeam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ChargeItem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•Claim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ClaimResponse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ClinicalImpression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CodeSystem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•Communication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CommunicationRequest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CompartmentDefinition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•Composition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ConceptMap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•Condition (aka Problem) 3</a:t>
            </a:r>
          </a:p>
          <a:p>
            <a:pPr marL="0" indent="0">
              <a:buNone/>
            </a:pPr>
            <a:r>
              <a:rPr lang="en-US" dirty="0"/>
              <a:t>•Consent 1</a:t>
            </a:r>
          </a:p>
          <a:p>
            <a:pPr marL="0" indent="0">
              <a:buNone/>
            </a:pPr>
            <a:r>
              <a:rPr lang="en-US" dirty="0"/>
              <a:t>•Contract 1</a:t>
            </a:r>
          </a:p>
          <a:p>
            <a:pPr marL="0" indent="0">
              <a:buNone/>
            </a:pPr>
            <a:r>
              <a:rPr lang="en-US" dirty="0"/>
              <a:t>•Coverage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DataElement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DetectedIssue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D-I:</a:t>
            </a:r>
          </a:p>
          <a:p>
            <a:pPr marL="0" indent="0">
              <a:buNone/>
            </a:pPr>
            <a:r>
              <a:rPr lang="en-US" dirty="0"/>
              <a:t>•Device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DeviceComponent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DeviceMetric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DeviceRequest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DeviceUseStatement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DiagnosticReport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DocumentManifest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DocumentReference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EligibilityRequest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EligibilityResponse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•Encounter 2</a:t>
            </a:r>
          </a:p>
          <a:p>
            <a:pPr marL="0" indent="0">
              <a:buNone/>
            </a:pPr>
            <a:r>
              <a:rPr lang="en-US" dirty="0"/>
              <a:t>•Endpoint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EnrollmentRequest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EnrollmentResponse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EpisodeOfCare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ExpansionProfile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ExplanationOfBenefit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FamilyMemberHistory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•Flag 1</a:t>
            </a:r>
          </a:p>
          <a:p>
            <a:pPr marL="0" indent="0">
              <a:buNone/>
            </a:pPr>
            <a:r>
              <a:rPr lang="en-US" dirty="0"/>
              <a:t>•Goal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GraphDefinition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•Group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GuidanceResponse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HealthcareService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ImagingManifest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ImagingStudy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•Immunization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ImmunizationRecommendation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ImplementationGuide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I-P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•Library 2</a:t>
            </a:r>
          </a:p>
          <a:p>
            <a:pPr marL="0" indent="0">
              <a:buNone/>
            </a:pPr>
            <a:r>
              <a:rPr lang="en-US" dirty="0"/>
              <a:t>•Linkage 0</a:t>
            </a:r>
          </a:p>
          <a:p>
            <a:pPr marL="0" indent="0">
              <a:buNone/>
            </a:pPr>
            <a:r>
              <a:rPr lang="en-US" dirty="0"/>
              <a:t>•List 1</a:t>
            </a:r>
          </a:p>
          <a:p>
            <a:pPr marL="0" indent="0">
              <a:buNone/>
            </a:pPr>
            <a:r>
              <a:rPr lang="en-US" dirty="0"/>
              <a:t>•Location 3</a:t>
            </a:r>
          </a:p>
          <a:p>
            <a:pPr marL="0" indent="0">
              <a:buNone/>
            </a:pPr>
            <a:r>
              <a:rPr lang="en-US" dirty="0"/>
              <a:t>•Measure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MeasureReport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•Media 1</a:t>
            </a:r>
          </a:p>
          <a:p>
            <a:pPr marL="0" indent="0">
              <a:buNone/>
            </a:pPr>
            <a:r>
              <a:rPr lang="en-US" dirty="0"/>
              <a:t>•Medication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MedicationAdministration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MedicationDispense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MedicationRequest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MedicationStatement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MessageDefinition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MessageHeader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NamingSystem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NutritionOrder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•Observation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OperationDefinition</a:t>
            </a:r>
            <a:r>
              <a:rPr lang="en-US" dirty="0"/>
              <a:t> 4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OperationOutcome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•Organization 3</a:t>
            </a:r>
          </a:p>
          <a:p>
            <a:pPr marL="0" indent="0">
              <a:buNone/>
            </a:pPr>
            <a:r>
              <a:rPr lang="en-US" dirty="0"/>
              <a:t>•Parameters 5</a:t>
            </a:r>
          </a:p>
          <a:p>
            <a:pPr marL="0" indent="0">
              <a:buNone/>
            </a:pPr>
            <a:r>
              <a:rPr lang="en-US" dirty="0"/>
              <a:t>•Patient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PaymentNotice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PaymentReconciliation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•Person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PlanDefinition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•Practitioner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PractitionerRole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•Procedure 3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P-Z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ProcedureRequest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ProcessRequest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ProcessResponse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•Provenance 3</a:t>
            </a:r>
          </a:p>
          <a:p>
            <a:pPr marL="0" indent="0">
              <a:buNone/>
            </a:pPr>
            <a:r>
              <a:rPr lang="en-US" dirty="0"/>
              <a:t>•Questionnaire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QuestionnaireResponse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ReferralRequest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RelatedPerson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RequestGroup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ResearchStudy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ResearchSubject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RiskAssessment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•Schedule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SearchParameter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•Sequence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ServiceDefinition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•Slot 3</a:t>
            </a:r>
          </a:p>
          <a:p>
            <a:pPr marL="0" indent="0">
              <a:buNone/>
            </a:pPr>
            <a:r>
              <a:rPr lang="en-US" dirty="0"/>
              <a:t>•Specimen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StructureDefinition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StructureMap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•Subscription 3</a:t>
            </a:r>
          </a:p>
          <a:p>
            <a:pPr marL="0" indent="0">
              <a:buNone/>
            </a:pPr>
            <a:r>
              <a:rPr lang="en-US" dirty="0"/>
              <a:t>•Substance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SupplyDelivery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SupplyRequest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•Task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TestScript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TestReport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ValueSet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VisionPrescription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20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EXAMPLE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3" t="9690" r="23778" b="9530"/>
          <a:stretch/>
        </p:blipFill>
        <p:spPr bwMode="auto">
          <a:xfrm>
            <a:off x="2209800" y="1219199"/>
            <a:ext cx="4686300" cy="524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99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Meeting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MCCF </a:t>
            </a:r>
            <a:r>
              <a:rPr lang="en-US" dirty="0"/>
              <a:t>- Will provide a preliminary table this afternoon (Glen)</a:t>
            </a:r>
          </a:p>
          <a:p>
            <a:pPr lvl="2"/>
            <a:r>
              <a:rPr lang="en-US" dirty="0"/>
              <a:t>FSC - Jai will provide the name against the table (Jai/Rey)</a:t>
            </a:r>
          </a:p>
          <a:p>
            <a:pPr lvl="2"/>
            <a:r>
              <a:rPr lang="en-US" dirty="0"/>
              <a:t>MCCF can provide the Build schedule for the 837. </a:t>
            </a:r>
          </a:p>
          <a:p>
            <a:pPr lvl="0"/>
            <a:r>
              <a:rPr lang="en-US" dirty="0" err="1"/>
              <a:t>eBilling</a:t>
            </a:r>
            <a:r>
              <a:rPr lang="en-US" dirty="0"/>
              <a:t> Build 7 (6/11/18 - 8/31/18). ICDs will be needed in advance.</a:t>
            </a:r>
          </a:p>
          <a:p>
            <a:pPr lvl="0"/>
            <a:r>
              <a:rPr lang="en-US" dirty="0"/>
              <a:t>MCCF has user stories in the current build which takes us out to 3/9/18. </a:t>
            </a:r>
          </a:p>
          <a:p>
            <a:pPr lvl="0"/>
            <a:r>
              <a:rPr lang="en-US" dirty="0"/>
              <a:t>Goal is to complete ICDs by 3/9/18.</a:t>
            </a:r>
          </a:p>
          <a:p>
            <a:pPr lvl="2"/>
            <a:r>
              <a:rPr lang="en-US" dirty="0"/>
              <a:t>Set up follow-on meeting with all POCs to set up the working process. Evaluate holiday capacity. (Glen)</a:t>
            </a:r>
          </a:p>
          <a:p>
            <a:pPr lvl="2"/>
            <a:r>
              <a:rPr lang="en-US" dirty="0"/>
              <a:t>Jai would like a weekly touchpoint meeting for scrum team progress (Mike/Tony/Rey)</a:t>
            </a:r>
          </a:p>
          <a:p>
            <a:pPr lvl="0"/>
            <a:r>
              <a:rPr lang="en-US" dirty="0"/>
              <a:t>Send revised list of transactions to Jai/Rey (Glen/Mike)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4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ICD 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ICD Collaborations is to understand and develop Interface Control Documents that will allow for development</a:t>
            </a:r>
            <a:r>
              <a:rPr lang="en-US" dirty="0"/>
              <a:t> </a:t>
            </a:r>
            <a:r>
              <a:rPr lang="en-US" dirty="0" smtClean="0"/>
              <a:t>and interfacing between the TAS CORE platform and the FSC.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4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Time Lines (9 Weeks)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01/05/2018 </a:t>
            </a:r>
          </a:p>
          <a:p>
            <a:pPr lvl="1"/>
            <a:r>
              <a:rPr lang="en-US" dirty="0" smtClean="0"/>
              <a:t>Define a Design for the Interface</a:t>
            </a:r>
          </a:p>
          <a:p>
            <a:pPr lvl="1"/>
            <a:r>
              <a:rPr lang="en-US" dirty="0" smtClean="0"/>
              <a:t>Determine Initial Transaction(s) for ICD Development</a:t>
            </a:r>
          </a:p>
          <a:p>
            <a:pPr lvl="1"/>
            <a:r>
              <a:rPr lang="en-US" dirty="0" smtClean="0"/>
              <a:t>Review/Define Structure of ICD</a:t>
            </a:r>
          </a:p>
          <a:p>
            <a:pPr lvl="1"/>
            <a:r>
              <a:rPr lang="en-US" dirty="0" smtClean="0"/>
              <a:t>Discuss Bundles and JSON</a:t>
            </a:r>
          </a:p>
          <a:p>
            <a:r>
              <a:rPr lang="en-US" dirty="0" smtClean="0"/>
              <a:t>01/12/2018 </a:t>
            </a:r>
          </a:p>
          <a:p>
            <a:pPr lvl="1"/>
            <a:r>
              <a:rPr lang="en-US" dirty="0" smtClean="0"/>
              <a:t>Define Initial Bundles for Messages to FSC </a:t>
            </a:r>
          </a:p>
          <a:p>
            <a:pPr lvl="1"/>
            <a:r>
              <a:rPr lang="en-US" dirty="0" smtClean="0"/>
              <a:t>Define Bundles for Messages to TAS CORE</a:t>
            </a:r>
          </a:p>
          <a:p>
            <a:r>
              <a:rPr lang="en-US" dirty="0" smtClean="0"/>
              <a:t>01/19/2018 </a:t>
            </a:r>
          </a:p>
          <a:p>
            <a:pPr lvl="1"/>
            <a:r>
              <a:rPr lang="en-US" dirty="0" smtClean="0"/>
              <a:t>Continue Definition of Message Bundles</a:t>
            </a:r>
          </a:p>
          <a:p>
            <a:r>
              <a:rPr lang="en-US" dirty="0" smtClean="0"/>
              <a:t>01/26/2018</a:t>
            </a:r>
          </a:p>
          <a:p>
            <a:pPr lvl="1"/>
            <a:r>
              <a:rPr lang="en-US" dirty="0" smtClean="0"/>
              <a:t>Continue </a:t>
            </a:r>
            <a:r>
              <a:rPr lang="en-US" dirty="0"/>
              <a:t>Definition of Message Bundles</a:t>
            </a:r>
          </a:p>
          <a:p>
            <a:r>
              <a:rPr lang="en-US" dirty="0" smtClean="0"/>
              <a:t>02/02/2018</a:t>
            </a:r>
            <a:endParaRPr lang="en-US" dirty="0"/>
          </a:p>
          <a:p>
            <a:pPr lvl="1"/>
            <a:r>
              <a:rPr lang="en-US" dirty="0" smtClean="0"/>
              <a:t>Start construction of Documentation</a:t>
            </a:r>
          </a:p>
          <a:p>
            <a:r>
              <a:rPr lang="en-US" dirty="0" smtClean="0"/>
              <a:t>02/09/2018</a:t>
            </a:r>
          </a:p>
          <a:p>
            <a:pPr lvl="1"/>
            <a:r>
              <a:rPr lang="en-US" dirty="0" smtClean="0"/>
              <a:t>Continue Construction of Documents</a:t>
            </a:r>
          </a:p>
          <a:p>
            <a:r>
              <a:rPr lang="en-US" dirty="0" smtClean="0"/>
              <a:t>02/16/2018</a:t>
            </a:r>
          </a:p>
          <a:p>
            <a:pPr lvl="1"/>
            <a:r>
              <a:rPr lang="en-US" dirty="0" smtClean="0"/>
              <a:t>Continue Construction of Documents</a:t>
            </a:r>
          </a:p>
          <a:p>
            <a:r>
              <a:rPr lang="en-US" dirty="0" smtClean="0"/>
              <a:t>02/23/2018</a:t>
            </a:r>
          </a:p>
          <a:p>
            <a:pPr lvl="1"/>
            <a:r>
              <a:rPr lang="en-US" dirty="0" smtClean="0"/>
              <a:t>Continue Construction of Documents</a:t>
            </a:r>
          </a:p>
          <a:p>
            <a:r>
              <a:rPr lang="en-US" dirty="0" smtClean="0"/>
              <a:t>03/02/2018</a:t>
            </a:r>
          </a:p>
          <a:p>
            <a:pPr lvl="1"/>
            <a:r>
              <a:rPr lang="en-US" dirty="0" smtClean="0"/>
              <a:t>Begin Review of Documents</a:t>
            </a:r>
            <a:endParaRPr lang="en-US" dirty="0"/>
          </a:p>
          <a:p>
            <a:r>
              <a:rPr lang="en-US" dirty="0"/>
              <a:t>03/09/2018</a:t>
            </a:r>
            <a:endParaRPr lang="en-US" dirty="0" smtClean="0"/>
          </a:p>
          <a:p>
            <a:pPr lvl="1"/>
            <a:r>
              <a:rPr lang="en-US" dirty="0" smtClean="0"/>
              <a:t>ICD Deliveries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3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29891"/>
              </p:ext>
            </p:extLst>
          </p:nvPr>
        </p:nvGraphicFramePr>
        <p:xfrm>
          <a:off x="533400" y="762000"/>
          <a:ext cx="8229601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204"/>
                <a:gridCol w="1242204"/>
                <a:gridCol w="1319842"/>
                <a:gridCol w="1475117"/>
                <a:gridCol w="1475117"/>
                <a:gridCol w="147511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eBilling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ePharmacy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ePayments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Interface and Shared Components</a:t>
                      </a:r>
                    </a:p>
                    <a:p>
                      <a:r>
                        <a:rPr lang="en-US" sz="1200" dirty="0" smtClean="0"/>
                        <a:t>NPI Extracts</a:t>
                      </a:r>
                    </a:p>
                    <a:p>
                      <a:r>
                        <a:rPr lang="en-US" sz="1200" dirty="0" smtClean="0"/>
                        <a:t>NIF Messages</a:t>
                      </a:r>
                    </a:p>
                    <a:p>
                      <a:r>
                        <a:rPr lang="en-US" sz="1200" dirty="0" smtClean="0"/>
                        <a:t>MDA 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837I</a:t>
                      </a:r>
                    </a:p>
                    <a:p>
                      <a:r>
                        <a:rPr lang="en-US" sz="1200" dirty="0" smtClean="0"/>
                        <a:t>837P</a:t>
                      </a:r>
                    </a:p>
                    <a:p>
                      <a:r>
                        <a:rPr lang="en-US" sz="1200" dirty="0" smtClean="0"/>
                        <a:t>837D</a:t>
                      </a:r>
                    </a:p>
                    <a:p>
                      <a:r>
                        <a:rPr lang="en-US" sz="1200" dirty="0" smtClean="0"/>
                        <a:t>278-215</a:t>
                      </a:r>
                    </a:p>
                    <a:p>
                      <a:r>
                        <a:rPr lang="en-US" sz="1200" dirty="0" smtClean="0"/>
                        <a:t>278-217</a:t>
                      </a:r>
                    </a:p>
                    <a:p>
                      <a:r>
                        <a:rPr lang="en-US" sz="1200" dirty="0" smtClean="0"/>
                        <a:t>275</a:t>
                      </a:r>
                    </a:p>
                    <a:p>
                      <a:r>
                        <a:rPr lang="en-US" sz="1200" dirty="0" smtClean="0"/>
                        <a:t>276</a:t>
                      </a:r>
                    </a:p>
                    <a:p>
                      <a:r>
                        <a:rPr lang="en-US" sz="1200" dirty="0" smtClean="0"/>
                        <a:t>277RFAI, CA, STAT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270</a:t>
                      </a:r>
                    </a:p>
                    <a:p>
                      <a:r>
                        <a:rPr lang="en-US" sz="1200" dirty="0" smtClean="0"/>
                        <a:t>271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NCPDP</a:t>
                      </a:r>
                    </a:p>
                    <a:p>
                      <a:r>
                        <a:rPr lang="en-US" sz="1200" dirty="0" smtClean="0"/>
                        <a:t>B1</a:t>
                      </a:r>
                    </a:p>
                    <a:p>
                      <a:r>
                        <a:rPr lang="en-US" sz="1200" dirty="0" smtClean="0"/>
                        <a:t>B2</a:t>
                      </a:r>
                    </a:p>
                    <a:p>
                      <a:r>
                        <a:rPr lang="en-US" sz="1200" dirty="0" smtClean="0"/>
                        <a:t>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835 (EFT, ERA, MRA)</a:t>
                      </a:r>
                    </a:p>
                    <a:p>
                      <a:r>
                        <a:rPr lang="en-US" sz="1200" dirty="0" smtClean="0"/>
                        <a:t>CCD+</a:t>
                      </a:r>
                      <a:endParaRPr lang="en-US" sz="1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 Manager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AJ Delisle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Sharon Taubenfeld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Tony </a:t>
                      </a:r>
                      <a:r>
                        <a:rPr lang="en-US" sz="1200" dirty="0" err="1" smtClean="0"/>
                        <a:t>Barazza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Sharon</a:t>
                      </a:r>
                      <a:r>
                        <a:rPr lang="en-US" sz="1200" baseline="0" dirty="0" smtClean="0"/>
                        <a:t> Taubenfeld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Tony </a:t>
                      </a:r>
                      <a:r>
                        <a:rPr lang="en-US" sz="1200" dirty="0" err="1" smtClean="0"/>
                        <a:t>Barazza</a:t>
                      </a:r>
                      <a:endParaRPr lang="en-US" sz="1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ICD Primary POC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Tony Howard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Steffen Maerdian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Steffen Maerdian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Steffen</a:t>
                      </a:r>
                      <a:r>
                        <a:rPr lang="en-US" sz="1200" baseline="0" dirty="0" smtClean="0"/>
                        <a:t> Maerdian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Steffen</a:t>
                      </a:r>
                      <a:r>
                        <a:rPr lang="en-US" sz="1200" baseline="0" dirty="0" smtClean="0"/>
                        <a:t> Maerdian</a:t>
                      </a:r>
                      <a:endParaRPr lang="en-US" sz="1200" dirty="0" smtClean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ICD Secondary POC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 Cordi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Keith Oulson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Keith Oulson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Keith Oulson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Keith Oulson</a:t>
                      </a:r>
                      <a:endParaRPr lang="en-US" sz="12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Analyst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Kim Battles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 </a:t>
                      </a:r>
                      <a:r>
                        <a:rPr lang="en-US" sz="1200" dirty="0" err="1" smtClean="0"/>
                        <a:t>Debacker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Mary Simons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Rebecca Russell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Cynthia Fawcett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Robert Fecteau</a:t>
                      </a:r>
                      <a:endParaRPr lang="en-US" sz="1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Product Team Dev Lead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William Jutzi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Darlene</a:t>
                      </a:r>
                      <a:r>
                        <a:rPr lang="en-US" sz="1200" baseline="0" dirty="0" smtClean="0"/>
                        <a:t> White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 Dawson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Fred Altman</a:t>
                      </a:r>
                      <a:endParaRPr lang="en-US" sz="1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 Smith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Dan Moran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Paul Devine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Peter</a:t>
                      </a:r>
                      <a:r>
                        <a:rPr lang="en-US" sz="1200" baseline="0" dirty="0" smtClean="0"/>
                        <a:t> Hartley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285295"/>
            <a:ext cx="34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ICD </a:t>
            </a:r>
            <a:r>
              <a:rPr lang="en-US" dirty="0" smtClean="0"/>
              <a:t>Development Team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6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 Listing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19644"/>
              </p:ext>
            </p:extLst>
          </p:nvPr>
        </p:nvGraphicFramePr>
        <p:xfrm>
          <a:off x="457200" y="1600200"/>
          <a:ext cx="8229600" cy="33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752600"/>
                <a:gridCol w="1600200"/>
                <a:gridCol w="1524000"/>
                <a:gridCol w="1524000"/>
              </a:tblGrid>
              <a:tr h="55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eBilling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ePharmacy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ePayments</a:t>
                      </a:r>
                      <a:endParaRPr lang="en-US" dirty="0"/>
                    </a:p>
                  </a:txBody>
                  <a:tcPr/>
                </a:tc>
              </a:tr>
              <a:tr h="2264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Interface and Shared Components</a:t>
                      </a:r>
                    </a:p>
                    <a:p>
                      <a:r>
                        <a:rPr lang="en-US" sz="2000" dirty="0" smtClean="0"/>
                        <a:t>NPI Extracts</a:t>
                      </a:r>
                    </a:p>
                    <a:p>
                      <a:r>
                        <a:rPr lang="en-US" sz="2000" dirty="0" smtClean="0"/>
                        <a:t>NIF Messages</a:t>
                      </a:r>
                    </a:p>
                    <a:p>
                      <a:r>
                        <a:rPr lang="en-US" sz="2000" dirty="0" smtClean="0"/>
                        <a:t>MDA Report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837I</a:t>
                      </a:r>
                    </a:p>
                    <a:p>
                      <a:r>
                        <a:rPr lang="en-US" sz="2000" dirty="0" smtClean="0"/>
                        <a:t>837P</a:t>
                      </a:r>
                    </a:p>
                    <a:p>
                      <a:r>
                        <a:rPr lang="en-US" sz="2000" dirty="0" smtClean="0"/>
                        <a:t>837D</a:t>
                      </a:r>
                    </a:p>
                    <a:p>
                      <a:r>
                        <a:rPr lang="en-US" sz="2000" dirty="0" smtClean="0"/>
                        <a:t>278-215</a:t>
                      </a:r>
                    </a:p>
                    <a:p>
                      <a:r>
                        <a:rPr lang="en-US" sz="2000" dirty="0" smtClean="0"/>
                        <a:t>278-217</a:t>
                      </a:r>
                    </a:p>
                    <a:p>
                      <a:r>
                        <a:rPr lang="en-US" sz="2000" dirty="0" smtClean="0"/>
                        <a:t>275</a:t>
                      </a:r>
                    </a:p>
                    <a:p>
                      <a:r>
                        <a:rPr lang="en-US" sz="2000" dirty="0" smtClean="0"/>
                        <a:t>276</a:t>
                      </a:r>
                    </a:p>
                    <a:p>
                      <a:r>
                        <a:rPr lang="en-US" sz="2000" dirty="0" smtClean="0"/>
                        <a:t>277RFAI, CA, STAT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270</a:t>
                      </a:r>
                    </a:p>
                    <a:p>
                      <a:r>
                        <a:rPr lang="en-US" sz="2000" dirty="0" smtClean="0"/>
                        <a:t>271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NCPDP</a:t>
                      </a:r>
                    </a:p>
                    <a:p>
                      <a:r>
                        <a:rPr lang="en-US" sz="2000" dirty="0" smtClean="0"/>
                        <a:t>B1</a:t>
                      </a:r>
                    </a:p>
                    <a:p>
                      <a:r>
                        <a:rPr lang="en-US" sz="2000" dirty="0" smtClean="0"/>
                        <a:t>B2</a:t>
                      </a:r>
                    </a:p>
                    <a:p>
                      <a:r>
                        <a:rPr lang="en-US" sz="2000" dirty="0" smtClean="0"/>
                        <a:t>E1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835 (EFT, ERA, MRA)</a:t>
                      </a:r>
                    </a:p>
                    <a:p>
                      <a:r>
                        <a:rPr lang="en-US" sz="2000" dirty="0" smtClean="0"/>
                        <a:t>CCD+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1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Acceptance Criteria for ICD’s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95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Scope </a:t>
            </a:r>
            <a:r>
              <a:rPr lang="en-US" dirty="0"/>
              <a:t>and sequence of ICD Development is determined with the FSC including the X12 versions </a:t>
            </a:r>
            <a:r>
              <a:rPr lang="en-US" dirty="0" smtClean="0"/>
              <a:t>will be developed</a:t>
            </a:r>
            <a:endParaRPr lang="en-US" dirty="0"/>
          </a:p>
          <a:p>
            <a:r>
              <a:rPr lang="en-US" dirty="0"/>
              <a:t>Verify that one or more ICDs for following TAS-FSC transaction have been developed jointly with </a:t>
            </a:r>
            <a:r>
              <a:rPr lang="en-US" dirty="0" smtClean="0"/>
              <a:t>FSC</a:t>
            </a:r>
            <a:r>
              <a:rPr lang="en-US" dirty="0"/>
              <a:t>  </a:t>
            </a:r>
          </a:p>
          <a:p>
            <a:pPr lvl="1"/>
            <a:r>
              <a:rPr lang="en-US" dirty="0" smtClean="0"/>
              <a:t>835I </a:t>
            </a:r>
            <a:r>
              <a:rPr lang="en-US" dirty="0"/>
              <a:t>(Institutional 835)</a:t>
            </a:r>
          </a:p>
          <a:p>
            <a:pPr lvl="1"/>
            <a:r>
              <a:rPr lang="en-US" dirty="0" smtClean="0"/>
              <a:t>CCD</a:t>
            </a:r>
            <a:r>
              <a:rPr lang="en-US" dirty="0"/>
              <a:t>+ (Cash concentration or disbursement)</a:t>
            </a:r>
          </a:p>
          <a:p>
            <a:pPr lvl="1"/>
            <a:r>
              <a:rPr lang="en-US" dirty="0" smtClean="0"/>
              <a:t>E1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837D </a:t>
            </a:r>
            <a:r>
              <a:rPr lang="en-US" dirty="0"/>
              <a:t>(837 Dental)</a:t>
            </a:r>
          </a:p>
          <a:p>
            <a:pPr lvl="1"/>
            <a:r>
              <a:rPr lang="en-US" dirty="0" smtClean="0"/>
              <a:t>837P </a:t>
            </a:r>
            <a:r>
              <a:rPr lang="en-US" dirty="0"/>
              <a:t>(837 Professional)</a:t>
            </a:r>
          </a:p>
          <a:p>
            <a:pPr lvl="1"/>
            <a:r>
              <a:rPr lang="en-US" dirty="0" smtClean="0"/>
              <a:t>837I </a:t>
            </a:r>
            <a:r>
              <a:rPr lang="en-US" dirty="0"/>
              <a:t>(837 Institutional)</a:t>
            </a:r>
          </a:p>
          <a:p>
            <a:pPr lvl="1"/>
            <a:r>
              <a:rPr lang="en-US" dirty="0" smtClean="0"/>
              <a:t>278-215 </a:t>
            </a:r>
            <a:r>
              <a:rPr lang="en-US" dirty="0"/>
              <a:t>(Healthcare service review inquiry and response)</a:t>
            </a:r>
          </a:p>
          <a:p>
            <a:pPr lvl="1"/>
            <a:r>
              <a:rPr lang="en-US" dirty="0" smtClean="0"/>
              <a:t>278-217 </a:t>
            </a:r>
            <a:r>
              <a:rPr lang="en-US" dirty="0"/>
              <a:t>(Healthcare services request for review and response)</a:t>
            </a:r>
          </a:p>
          <a:p>
            <a:pPr lvl="1"/>
            <a:r>
              <a:rPr lang="en-US" dirty="0" smtClean="0"/>
              <a:t>277RFAI </a:t>
            </a:r>
            <a:r>
              <a:rPr lang="en-US" dirty="0"/>
              <a:t>(Request for additional information)</a:t>
            </a:r>
          </a:p>
          <a:p>
            <a:pPr lvl="1"/>
            <a:r>
              <a:rPr lang="en-US" dirty="0" smtClean="0"/>
              <a:t>277CA </a:t>
            </a:r>
            <a:r>
              <a:rPr lang="en-US" dirty="0"/>
              <a:t>(Claim acknowledgment)</a:t>
            </a:r>
          </a:p>
          <a:p>
            <a:pPr lvl="1"/>
            <a:r>
              <a:rPr lang="en-US" dirty="0" smtClean="0"/>
              <a:t>276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275 </a:t>
            </a:r>
            <a:r>
              <a:rPr lang="en-US" dirty="0"/>
              <a:t>(Additional Information to Support a Health Care Claim or Encounter)</a:t>
            </a:r>
          </a:p>
          <a:p>
            <a:pPr lvl="1"/>
            <a:r>
              <a:rPr lang="en-US" dirty="0"/>
              <a:t>275 (Additional Information to Support a Healthcare Service Review) </a:t>
            </a:r>
            <a:endParaRPr lang="en-US" dirty="0" smtClean="0"/>
          </a:p>
          <a:p>
            <a:r>
              <a:rPr lang="en-US" dirty="0"/>
              <a:t>Validate that mappings in the ICDs are consistent with previously designed mappings (see dependencies). If there are mapping discrepancies, verify that previous mapping documentation has been reconciled</a:t>
            </a:r>
            <a:r>
              <a:rPr lang="en-US" dirty="0" smtClean="0"/>
              <a:t>.</a:t>
            </a:r>
          </a:p>
          <a:p>
            <a:r>
              <a:rPr lang="en-US" dirty="0"/>
              <a:t>Process for ICD development is determined with FSC, including where work in progress and final work will be stored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</a:t>
            </a:r>
            <a:r>
              <a:rPr lang="en-US" dirty="0"/>
              <a:t>which </a:t>
            </a:r>
            <a:r>
              <a:rPr lang="en-US" dirty="0" smtClean="0"/>
              <a:t>transaction we </a:t>
            </a:r>
            <a:r>
              <a:rPr lang="en-US" dirty="0"/>
              <a:t>start with or possibly assign to multiple sub-groups to work that may be the most efficient</a:t>
            </a:r>
          </a:p>
          <a:p>
            <a:r>
              <a:rPr lang="en-US" dirty="0"/>
              <a:t>Discuss layout and format of the transactions</a:t>
            </a:r>
          </a:p>
          <a:p>
            <a:r>
              <a:rPr lang="en-US" dirty="0"/>
              <a:t>Document structure of the ICD</a:t>
            </a:r>
          </a:p>
          <a:p>
            <a:r>
              <a:rPr lang="en-US" dirty="0"/>
              <a:t>Review the current ICD's and what can be reused.</a:t>
            </a:r>
          </a:p>
          <a:p>
            <a:r>
              <a:rPr lang="en-US" dirty="0" smtClean="0"/>
              <a:t>Review of JSON and initial payload structure;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1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1269</Words>
  <Application>Microsoft Office PowerPoint</Application>
  <PresentationFormat>On-screen Show (4:3)</PresentationFormat>
  <Paragraphs>442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Develop ICDs for TAS-FSC transaction interfaces jointly between TAS-CORE and the FSC</vt:lpstr>
      <vt:lpstr>Agenda</vt:lpstr>
      <vt:lpstr>Previous Meeting Action Items</vt:lpstr>
      <vt:lpstr>Purpose of ICD Collaborations</vt:lpstr>
      <vt:lpstr>GOALS and Time Lines (9 Weeks)</vt:lpstr>
      <vt:lpstr>PowerPoint Presentation</vt:lpstr>
      <vt:lpstr>PowerPoint Presentation</vt:lpstr>
      <vt:lpstr>Acceptance Criteria for ICD’s</vt:lpstr>
      <vt:lpstr>Proposed Approach</vt:lpstr>
      <vt:lpstr>PowerPoint Presentation</vt:lpstr>
      <vt:lpstr>Business Processing</vt:lpstr>
      <vt:lpstr>PowerPoint Presentation</vt:lpstr>
      <vt:lpstr>PowerPoint Presentation</vt:lpstr>
      <vt:lpstr>ICD Layout (Section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FHIR RESOURCES</vt:lpstr>
      <vt:lpstr>BUNDLE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Department of Veterans Affairs</cp:lastModifiedBy>
  <cp:revision>15</cp:revision>
  <dcterms:created xsi:type="dcterms:W3CDTF">2006-08-16T00:00:00Z</dcterms:created>
  <dcterms:modified xsi:type="dcterms:W3CDTF">2018-01-05T01:21:44Z</dcterms:modified>
</cp:coreProperties>
</file>