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3" r:id="rId4"/>
    <p:sldMasterId id="2147483714" r:id="rId5"/>
    <p:sldMasterId id="2147483725" r:id="rId6"/>
    <p:sldMasterId id="2147483729" r:id="rId7"/>
    <p:sldMasterId id="2147483743" r:id="rId8"/>
  </p:sldMasterIdLst>
  <p:notesMasterIdLst>
    <p:notesMasterId r:id="rId35"/>
  </p:notesMasterIdLst>
  <p:handoutMasterIdLst>
    <p:handoutMasterId r:id="rId36"/>
  </p:handoutMasterIdLst>
  <p:sldIdLst>
    <p:sldId id="368" r:id="rId9"/>
    <p:sldId id="370" r:id="rId10"/>
    <p:sldId id="371" r:id="rId11"/>
    <p:sldId id="372" r:id="rId12"/>
    <p:sldId id="373" r:id="rId13"/>
    <p:sldId id="374" r:id="rId14"/>
    <p:sldId id="375" r:id="rId15"/>
    <p:sldId id="376" r:id="rId16"/>
    <p:sldId id="377" r:id="rId17"/>
    <p:sldId id="393" r:id="rId18"/>
    <p:sldId id="394" r:id="rId19"/>
    <p:sldId id="378" r:id="rId20"/>
    <p:sldId id="379" r:id="rId21"/>
    <p:sldId id="380" r:id="rId22"/>
    <p:sldId id="381" r:id="rId23"/>
    <p:sldId id="382" r:id="rId24"/>
    <p:sldId id="383" r:id="rId25"/>
    <p:sldId id="384" r:id="rId26"/>
    <p:sldId id="385" r:id="rId27"/>
    <p:sldId id="386" r:id="rId28"/>
    <p:sldId id="387" r:id="rId29"/>
    <p:sldId id="388" r:id="rId30"/>
    <p:sldId id="389" r:id="rId31"/>
    <p:sldId id="390" r:id="rId32"/>
    <p:sldId id="391" r:id="rId33"/>
    <p:sldId id="392" r:id="rId34"/>
  </p:sldIdLst>
  <p:sldSz cx="9144000" cy="6858000" type="screen4x3"/>
  <p:notesSz cx="6997700" cy="9271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2352">
          <p15:clr>
            <a:srgbClr val="A4A3A4"/>
          </p15:clr>
        </p15:guide>
        <p15:guide id="4" orient="horz" pos="11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0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partment of Veterans Affairs" initials="DoVA" lastIdx="5" clrIdx="0"/>
  <p:cmAuthor id="1" name="Patrick, David (Leidos)" initials="PD(" lastIdx="5" clrIdx="1"/>
  <p:cmAuthor id="2" name="Caneel, Glen J" initials="CGJ" lastIdx="14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16577"/>
    <a:srgbClr val="B2B2B2"/>
    <a:srgbClr val="0635BA"/>
    <a:srgbClr val="DEA900"/>
    <a:srgbClr val="1479AC"/>
    <a:srgbClr val="196EA7"/>
    <a:srgbClr val="339966"/>
    <a:srgbClr val="00CC99"/>
    <a:srgbClr val="DFE2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0951" autoAdjust="0"/>
    <p:restoredTop sz="80933" autoAdjust="0"/>
  </p:normalViewPr>
  <p:slideViewPr>
    <p:cSldViewPr>
      <p:cViewPr>
        <p:scale>
          <a:sx n="80" d="100"/>
          <a:sy n="80" d="100"/>
        </p:scale>
        <p:origin x="-1378" y="-187"/>
      </p:cViewPr>
      <p:guideLst>
        <p:guide orient="horz" pos="2160"/>
        <p:guide orient="horz" pos="1152"/>
        <p:guide pos="2880"/>
        <p:guide pos="2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1200"/>
    </p:cViewPr>
  </p:sorterViewPr>
  <p:notesViewPr>
    <p:cSldViewPr>
      <p:cViewPr varScale="1">
        <p:scale>
          <a:sx n="63" d="100"/>
          <a:sy n="63" d="100"/>
        </p:scale>
        <p:origin x="-3086" y="-82"/>
      </p:cViewPr>
      <p:guideLst>
        <p:guide orient="horz" pos="2920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337" cy="463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58" tIns="45079" rIns="90158" bIns="4507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744" y="0"/>
            <a:ext cx="3032337" cy="463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58" tIns="45079" rIns="90158" bIns="4507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smtClean="0"/>
              <a:t>9/23/2016</a:t>
            </a:r>
            <a:endParaRPr lang="en-US" dirty="0"/>
          </a:p>
        </p:txBody>
      </p:sp>
      <p:sp>
        <p:nvSpPr>
          <p:cNvPr id="137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5550"/>
            <a:ext cx="3032337" cy="463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58" tIns="45079" rIns="90158" bIns="4507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7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744" y="8805550"/>
            <a:ext cx="3032337" cy="463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58" tIns="45079" rIns="90158" bIns="4507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75BA8CC-889C-4A87-9A47-A4D47E8AA1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81953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337" cy="463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56" tIns="45078" rIns="90156" bIns="4507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744" y="0"/>
            <a:ext cx="3032337" cy="463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56" tIns="45078" rIns="90156" bIns="4507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smtClean="0"/>
              <a:t>9/23/2016</a:t>
            </a:r>
            <a:endParaRPr lang="en-US" dirty="0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5550"/>
            <a:ext cx="3032337" cy="463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56" tIns="45078" rIns="90156" bIns="4507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Notes Placeholder 7"/>
          <p:cNvSpPr>
            <a:spLocks noGrp="1"/>
          </p:cNvSpPr>
          <p:nvPr>
            <p:ph type="body" sz="quarter" idx="3"/>
          </p:nvPr>
        </p:nvSpPr>
        <p:spPr>
          <a:xfrm>
            <a:off x="699770" y="4404359"/>
            <a:ext cx="5598160" cy="4171634"/>
          </a:xfrm>
          <a:prstGeom prst="rect">
            <a:avLst/>
          </a:prstGeom>
        </p:spPr>
        <p:txBody>
          <a:bodyPr vert="horz" lIns="90158" tIns="45079" rIns="90158" bIns="4507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5"/>
          </p:nvPr>
        </p:nvSpPr>
        <p:spPr>
          <a:xfrm>
            <a:off x="3963744" y="8805550"/>
            <a:ext cx="3032337" cy="463867"/>
          </a:xfrm>
          <a:prstGeom prst="rect">
            <a:avLst/>
          </a:prstGeom>
        </p:spPr>
        <p:txBody>
          <a:bodyPr vert="horz" lIns="90158" tIns="45079" rIns="90158" bIns="45079" rtlCol="0" anchor="b"/>
          <a:lstStyle>
            <a:lvl1pPr algn="r">
              <a:defRPr sz="1200"/>
            </a:lvl1pPr>
          </a:lstStyle>
          <a:p>
            <a:pPr>
              <a:defRPr/>
            </a:pPr>
            <a:fld id="{DDBE89B3-F064-44B3-B12D-48C2EF15DF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59486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180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837</a:t>
            </a:r>
            <a:r>
              <a:rPr lang="en-US" baseline="0" dirty="0" smtClean="0"/>
              <a:t> </a:t>
            </a:r>
            <a:r>
              <a:rPr lang="en-US" dirty="0" smtClean="0"/>
              <a:t>I,P,D</a:t>
            </a:r>
            <a:r>
              <a:rPr lang="en-US" baseline="0" dirty="0" smtClean="0"/>
              <a:t> as one document </a:t>
            </a:r>
          </a:p>
          <a:p>
            <a:r>
              <a:rPr lang="en-US" baseline="0" dirty="0" smtClean="0"/>
              <a:t>278-215, 278-217 as one </a:t>
            </a:r>
            <a:r>
              <a:rPr lang="en-US" baseline="0" dirty="0" err="1" smtClean="0"/>
              <a:t>docoument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502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Alternate Processing (Connectivity) Beyond AITC</a:t>
            </a:r>
          </a:p>
          <a:p>
            <a:r>
              <a:rPr lang="en-US" dirty="0" smtClean="0"/>
              <a:t>Express</a:t>
            </a:r>
            <a:r>
              <a:rPr lang="en-US" baseline="0" dirty="0" smtClean="0"/>
              <a:t> Route from Mag into the AITC</a:t>
            </a:r>
          </a:p>
          <a:p>
            <a:r>
              <a:rPr lang="en-US" baseline="0" dirty="0" smtClean="0"/>
              <a:t>What is our common design.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433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or_Cover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731" y="6466"/>
            <a:ext cx="9242966" cy="387973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-57733" y="3876793"/>
            <a:ext cx="9242968" cy="95564"/>
          </a:xfrm>
          <a:prstGeom prst="rect">
            <a:avLst/>
          </a:prstGeom>
          <a:solidFill>
            <a:srgbClr val="7AC1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371600" y="914400"/>
            <a:ext cx="7086600" cy="2514600"/>
          </a:xfrm>
        </p:spPr>
        <p:txBody>
          <a:bodyPr lIns="0" tIns="0" rIns="0" bIns="0" anchor="b" anchorCtr="0">
            <a:normAutofit/>
          </a:bodyPr>
          <a:lstStyle>
            <a:lvl1pPr algn="l">
              <a:defRPr sz="2800" b="1" baseline="0">
                <a:solidFill>
                  <a:srgbClr val="262729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OFFICE OF INFORMATION AND TECHNOLOGY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371600" y="3886200"/>
            <a:ext cx="7086600" cy="2344819"/>
          </a:xfrm>
        </p:spPr>
        <p:txBody>
          <a:bodyPr lIns="0" tIns="457200" rIns="0">
            <a:noAutofit/>
          </a:bodyPr>
          <a:lstStyle>
            <a:lvl1pPr marL="0" indent="0" algn="l">
              <a:buNone/>
              <a:defRPr sz="2000">
                <a:solidFill>
                  <a:srgbClr val="262729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VA_OIT_PD_4CLR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943600" y="5696285"/>
            <a:ext cx="2514600" cy="52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45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47906" y="6366948"/>
            <a:ext cx="490750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425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3152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5/11/2017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or_Cover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66"/>
            <a:ext cx="9144000" cy="387973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-1" y="3876793"/>
            <a:ext cx="9144001" cy="95564"/>
          </a:xfrm>
          <a:prstGeom prst="rect">
            <a:avLst/>
          </a:prstGeom>
          <a:solidFill>
            <a:srgbClr val="7AC1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371600" y="914400"/>
            <a:ext cx="7086600" cy="2514600"/>
          </a:xfrm>
        </p:spPr>
        <p:txBody>
          <a:bodyPr lIns="0" tIns="0" rIns="0" bIns="0" anchor="b" anchorCtr="0">
            <a:normAutofit/>
          </a:bodyPr>
          <a:lstStyle>
            <a:lvl1pPr algn="l">
              <a:defRPr sz="2800" b="1" baseline="0">
                <a:solidFill>
                  <a:srgbClr val="262729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OFFICE OF INFORMATION AND TECHNOLOGY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371600" y="3886200"/>
            <a:ext cx="7086600" cy="2344819"/>
          </a:xfrm>
        </p:spPr>
        <p:txBody>
          <a:bodyPr lIns="0" tIns="457200" rIns="0">
            <a:noAutofit/>
          </a:bodyPr>
          <a:lstStyle>
            <a:lvl1pPr marL="0" indent="0" algn="l">
              <a:buNone/>
              <a:defRPr sz="2000">
                <a:solidFill>
                  <a:srgbClr val="262729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VA_OIT_PD_4CLR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943600" y="5696285"/>
            <a:ext cx="2514600" cy="52812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45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7026"/>
            <a:ext cx="8229600" cy="4529138"/>
          </a:xfrm>
        </p:spPr>
        <p:txBody>
          <a:bodyPr/>
          <a:lstStyle>
            <a:lvl1pPr>
              <a:defRPr>
                <a:solidFill>
                  <a:srgbClr val="262729"/>
                </a:solidFill>
              </a:defRPr>
            </a:lvl1pPr>
            <a:lvl2pPr>
              <a:defRPr>
                <a:solidFill>
                  <a:srgbClr val="262729"/>
                </a:solidFill>
              </a:defRPr>
            </a:lvl2pPr>
            <a:lvl3pPr>
              <a:defRPr>
                <a:solidFill>
                  <a:srgbClr val="262729"/>
                </a:solidFill>
              </a:defRPr>
            </a:lvl3pPr>
            <a:lvl4pPr>
              <a:defRPr>
                <a:solidFill>
                  <a:srgbClr val="262729"/>
                </a:solidFill>
              </a:defRPr>
            </a:lvl4pPr>
            <a:lvl5pPr marL="1144588" indent="-225425">
              <a:defRPr sz="1400">
                <a:solidFill>
                  <a:srgbClr val="262729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955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3152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5/11/2017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or_Cover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66"/>
            <a:ext cx="9144000" cy="387973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-1" y="3876793"/>
            <a:ext cx="9144001" cy="95564"/>
          </a:xfrm>
          <a:prstGeom prst="rect">
            <a:avLst/>
          </a:prstGeom>
          <a:solidFill>
            <a:srgbClr val="7AC1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371600" y="914400"/>
            <a:ext cx="7086600" cy="2514600"/>
          </a:xfrm>
        </p:spPr>
        <p:txBody>
          <a:bodyPr lIns="0" tIns="0" rIns="0" bIns="0" anchor="b" anchorCtr="0">
            <a:normAutofit/>
          </a:bodyPr>
          <a:lstStyle>
            <a:lvl1pPr algn="l">
              <a:defRPr sz="2800" b="1" baseline="0">
                <a:solidFill>
                  <a:srgbClr val="262729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OFFICE OF INFORMATION AND TECHNOLOGY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371600" y="3886200"/>
            <a:ext cx="7086600" cy="2344819"/>
          </a:xfrm>
        </p:spPr>
        <p:txBody>
          <a:bodyPr lIns="0" tIns="457200" rIns="0">
            <a:noAutofit/>
          </a:bodyPr>
          <a:lstStyle>
            <a:lvl1pPr marL="0" indent="0" algn="l">
              <a:buNone/>
              <a:defRPr sz="2000">
                <a:solidFill>
                  <a:srgbClr val="262729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VA_OIT_PD_4CLR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943600" y="5696285"/>
            <a:ext cx="2514600" cy="52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45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4343400" y="6629400"/>
            <a:ext cx="7620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fld id="{07E4A9E5-2716-474B-BFE1-B95335BF1B2F}" type="slidenum">
              <a:rPr lang="en-US" sz="1000">
                <a:solidFill>
                  <a:srgbClr val="000000"/>
                </a:solidFill>
              </a:rPr>
              <a:pPr algn="ctr">
                <a:defRPr/>
              </a:pPr>
              <a:t>‹#›</a:t>
            </a:fld>
            <a:endParaRPr lang="en-US" sz="1000" dirty="0">
              <a:solidFill>
                <a:srgbClr val="000000"/>
              </a:solidFill>
            </a:endParaRPr>
          </a:p>
        </p:txBody>
      </p:sp>
      <p:grpSp>
        <p:nvGrpSpPr>
          <p:cNvPr id="5" name="Group 24"/>
          <p:cNvGrpSpPr>
            <a:grpSpLocks/>
          </p:cNvGrpSpPr>
          <p:nvPr userDrawn="1"/>
        </p:nvGrpSpPr>
        <p:grpSpPr bwMode="auto">
          <a:xfrm>
            <a:off x="990600" y="914400"/>
            <a:ext cx="7772400" cy="101600"/>
            <a:chOff x="336" y="2592"/>
            <a:chExt cx="5040" cy="144"/>
          </a:xfrm>
        </p:grpSpPr>
        <p:sp>
          <p:nvSpPr>
            <p:cNvPr id="6" name="Rectangle 25"/>
            <p:cNvSpPr>
              <a:spLocks noChangeArrowheads="1"/>
            </p:cNvSpPr>
            <p:nvPr userDrawn="1"/>
          </p:nvSpPr>
          <p:spPr bwMode="auto">
            <a:xfrm>
              <a:off x="336" y="2592"/>
              <a:ext cx="1680" cy="144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7" name="Rectangle 26"/>
            <p:cNvSpPr>
              <a:spLocks noChangeArrowheads="1"/>
            </p:cNvSpPr>
            <p:nvPr userDrawn="1"/>
          </p:nvSpPr>
          <p:spPr bwMode="auto">
            <a:xfrm>
              <a:off x="2016" y="2592"/>
              <a:ext cx="1680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" name="Rectangle 27"/>
            <p:cNvSpPr>
              <a:spLocks noChangeArrowheads="1"/>
            </p:cNvSpPr>
            <p:nvPr userDrawn="1"/>
          </p:nvSpPr>
          <p:spPr bwMode="auto">
            <a:xfrm>
              <a:off x="3696" y="2592"/>
              <a:ext cx="1680" cy="144"/>
            </a:xfrm>
            <a:prstGeom prst="rect">
              <a:avLst/>
            </a:prstGeom>
            <a:solidFill>
              <a:srgbClr val="0000C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99026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5FAFF454-91E0-48E9-84D1-01FC050779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5663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970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83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7026"/>
            <a:ext cx="8229600" cy="4529138"/>
          </a:xfrm>
        </p:spPr>
        <p:txBody>
          <a:bodyPr/>
          <a:lstStyle>
            <a:lvl1pPr>
              <a:defRPr>
                <a:solidFill>
                  <a:srgbClr val="262729"/>
                </a:solidFill>
              </a:defRPr>
            </a:lvl1pPr>
            <a:lvl2pPr>
              <a:defRPr>
                <a:solidFill>
                  <a:srgbClr val="262729"/>
                </a:solidFill>
              </a:defRPr>
            </a:lvl2pPr>
            <a:lvl3pPr>
              <a:defRPr>
                <a:solidFill>
                  <a:srgbClr val="262729"/>
                </a:solidFill>
              </a:defRPr>
            </a:lvl3pPr>
            <a:lvl4pPr>
              <a:defRPr>
                <a:solidFill>
                  <a:srgbClr val="262729"/>
                </a:solidFill>
              </a:defRPr>
            </a:lvl4pPr>
            <a:lvl5pPr marL="1144588" indent="-225425">
              <a:defRPr sz="1400">
                <a:solidFill>
                  <a:srgbClr val="262729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2"/>
          </p:nvPr>
        </p:nvSpPr>
        <p:spPr>
          <a:xfrm>
            <a:off x="424394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5/11/2017</a:t>
            </a:r>
            <a:endParaRPr lang="en-US" dirty="0"/>
          </a:p>
        </p:txBody>
      </p:sp>
      <p:sp>
        <p:nvSpPr>
          <p:cNvPr id="5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2824694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229600" y="6366948"/>
            <a:ext cx="490750" cy="365125"/>
          </a:xfrm>
          <a:prstGeom prst="rect">
            <a:avLst/>
          </a:prstGeom>
        </p:spPr>
        <p:txBody>
          <a:bodyPr anchor="ctr" anchorCtr="1"/>
          <a:lstStyle>
            <a:lvl1pPr>
              <a:defRPr sz="1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955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VA TITLE collage center logo cop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/>
        </p:spPr>
        <p:txBody>
          <a:bodyPr/>
          <a:lstStyle>
            <a:lvl1pPr algn="ctr">
              <a:defRPr sz="2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6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800" b="0">
                <a:solidFill>
                  <a:srgbClr val="000066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-76200" y="6613525"/>
            <a:ext cx="2133600" cy="32067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5/11/2017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629400"/>
            <a:ext cx="2895600" cy="24447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6600" y="6629400"/>
            <a:ext cx="2133600" cy="247650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21F7489F-2AD9-4992-B5F8-CF22460B7901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4860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5/11/2017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2E6EF0-E658-483D-BB2C-AA6ECF457EFE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173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5/11/2017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7E0CF9-C3C5-4681-A714-2A6FD57D0827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4685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652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652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5/11/2017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4A1DE-ABBF-4A7F-97C2-13D2646BCC41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335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5/11/2017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760292-9975-4F02-A001-E09A9C73649E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0604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5/11/2017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0034DB-EC36-4160-A0F1-A980FD02DC1E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4053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5/11/2017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33B24D-B4DE-4E90-9AE5-9B840F223DD0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3292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5/11/2017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2CA383-45A8-4D14-AFA7-6985ABF343DB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7586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5/11/2017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B16DC-F46F-4533-BE7F-6BAFB04E8130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496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5/11/2017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EEEEA6-F8A2-4BE8-BE83-C9CC7B1C56A1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974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759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2800" b="0" cap="none">
                <a:solidFill>
                  <a:srgbClr val="26272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759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0287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0"/>
            <a:ext cx="20764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0"/>
            <a:ext cx="60769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5/11/2017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36A5D0-E388-43A2-AD74-D5B7239A24A2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1243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696200" cy="7159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265238"/>
            <a:ext cx="8229600" cy="4525962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5/11/2017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D422A-B70D-48F9-BFF8-FDB3527E969C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436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or_Cover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731" y="6466"/>
            <a:ext cx="9242966" cy="387973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-57733" y="3876793"/>
            <a:ext cx="9242968" cy="95564"/>
          </a:xfrm>
          <a:prstGeom prst="rect">
            <a:avLst/>
          </a:prstGeom>
          <a:solidFill>
            <a:srgbClr val="7AC1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371600" y="914400"/>
            <a:ext cx="7086600" cy="2514600"/>
          </a:xfrm>
        </p:spPr>
        <p:txBody>
          <a:bodyPr lIns="0" tIns="0" rIns="0" bIns="0" anchor="b" anchorCtr="0">
            <a:normAutofit/>
          </a:bodyPr>
          <a:lstStyle>
            <a:lvl1pPr algn="l">
              <a:defRPr sz="2800" b="1" baseline="0">
                <a:solidFill>
                  <a:srgbClr val="262729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OFFICE OF INFORMATION AND TECHNOLOGY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371600" y="3886200"/>
            <a:ext cx="7086600" cy="2344819"/>
          </a:xfrm>
        </p:spPr>
        <p:txBody>
          <a:bodyPr lIns="0" tIns="457200" rIns="0">
            <a:noAutofit/>
          </a:bodyPr>
          <a:lstStyle>
            <a:lvl1pPr marL="0" indent="0" algn="l">
              <a:buNone/>
              <a:defRPr sz="2000">
                <a:solidFill>
                  <a:srgbClr val="262729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VA_OIT_PD_4CLR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943600" y="5696285"/>
            <a:ext cx="2514600" cy="52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776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7026"/>
            <a:ext cx="8229600" cy="4529138"/>
          </a:xfrm>
        </p:spPr>
        <p:txBody>
          <a:bodyPr/>
          <a:lstStyle>
            <a:lvl1pPr>
              <a:defRPr>
                <a:solidFill>
                  <a:srgbClr val="262729"/>
                </a:solidFill>
              </a:defRPr>
            </a:lvl1pPr>
            <a:lvl2pPr>
              <a:defRPr>
                <a:solidFill>
                  <a:srgbClr val="262729"/>
                </a:solidFill>
              </a:defRPr>
            </a:lvl2pPr>
            <a:lvl3pPr>
              <a:defRPr>
                <a:solidFill>
                  <a:srgbClr val="262729"/>
                </a:solidFill>
              </a:defRPr>
            </a:lvl3pPr>
            <a:lvl4pPr>
              <a:defRPr>
                <a:solidFill>
                  <a:srgbClr val="262729"/>
                </a:solidFill>
              </a:defRPr>
            </a:lvl4pPr>
            <a:lvl5pPr marL="1144588" indent="-225425">
              <a:defRPr sz="1400">
                <a:solidFill>
                  <a:srgbClr val="262729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183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759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2800" b="0" cap="none">
                <a:solidFill>
                  <a:srgbClr val="26272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759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0634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3322"/>
            <a:ext cx="4038600" cy="420284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 marL="684213" indent="-225425">
              <a:defRPr sz="1600"/>
            </a:lvl3pPr>
            <a:lvl4pPr marL="919163" indent="-234950">
              <a:defRPr sz="1600"/>
            </a:lvl4pPr>
            <a:lvl5pPr marL="1144588" indent="-225425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3322"/>
            <a:ext cx="4038600" cy="420284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marL="1144588" indent="-225425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546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32377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72139"/>
            <a:ext cx="4040188" cy="370605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32377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72139"/>
            <a:ext cx="4041775" cy="370605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25691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41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4795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997295"/>
            <a:ext cx="5111750" cy="412886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97296"/>
            <a:ext cx="3008313" cy="4128866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92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3322"/>
            <a:ext cx="4038600" cy="420284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 marL="684213" indent="-225425">
              <a:defRPr sz="1600"/>
            </a:lvl3pPr>
            <a:lvl4pPr marL="919163" indent="-234950">
              <a:defRPr sz="1600"/>
            </a:lvl4pPr>
            <a:lvl5pPr marL="1144588" indent="-225425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3322"/>
            <a:ext cx="4038600" cy="420284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marL="1144588" indent="-225425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048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2391824"/>
            <a:ext cx="5486400" cy="27240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682602"/>
            <a:ext cx="5486400" cy="6135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57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81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32377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72139"/>
            <a:ext cx="4040188" cy="370605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32377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72139"/>
            <a:ext cx="4041775" cy="370605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0622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21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47906" y="6366948"/>
            <a:ext cx="490750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476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997295"/>
            <a:ext cx="5111750" cy="412886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97296"/>
            <a:ext cx="3008313" cy="4128866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47906" y="6366948"/>
            <a:ext cx="490750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08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2391824"/>
            <a:ext cx="5486400" cy="27240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682602"/>
            <a:ext cx="5486400" cy="6135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47906" y="6366948"/>
            <a:ext cx="490750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74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jpe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image" Target="../media/image6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 descr="OIT branded slide page header art&#10;"/>
          <p:cNvGrpSpPr/>
          <p:nvPr userDrawn="1"/>
        </p:nvGrpSpPr>
        <p:grpSpPr>
          <a:xfrm>
            <a:off x="-49484" y="54"/>
            <a:ext cx="9261524" cy="1354884"/>
            <a:chOff x="-2" y="54"/>
            <a:chExt cx="9144002" cy="1354884"/>
          </a:xfrm>
        </p:grpSpPr>
        <p:pic>
          <p:nvPicPr>
            <p:cNvPr id="7" name="Picture 6" descr="Color_header.jpg"/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4"/>
              <a:ext cx="9144000" cy="1289304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-2" y="1259374"/>
              <a:ext cx="9144002" cy="95564"/>
            </a:xfrm>
            <a:prstGeom prst="rect">
              <a:avLst/>
            </a:prstGeom>
            <a:solidFill>
              <a:srgbClr val="7AC1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97024"/>
            <a:ext cx="8229600" cy="4529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5/11/2017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247906" y="6366948"/>
            <a:ext cx="490750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373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50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262729"/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rgbClr val="262729"/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262729"/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rgbClr val="262729"/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0"/>
            <a:ext cx="73152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5/11/2017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0112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5400000">
            <a:off x="5687566" y="3158564"/>
            <a:ext cx="6303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Working Draft – Internal VA Use Only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9776033">
            <a:off x="-6461" y="3686574"/>
            <a:ext cx="8937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charset="0"/>
                <a:ea typeface="+mn-ea"/>
                <a:cs typeface="+mn-cs"/>
              </a:rPr>
              <a:t>Working Draft, Pre-Decisional, Deliberative Document – Internal VA Use Only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9" name="Group 8" descr="OIT branded slide page header art&#10;"/>
          <p:cNvGrpSpPr/>
          <p:nvPr userDrawn="1"/>
        </p:nvGrpSpPr>
        <p:grpSpPr>
          <a:xfrm>
            <a:off x="-49484" y="54"/>
            <a:ext cx="9261524" cy="1354884"/>
            <a:chOff x="-2" y="54"/>
            <a:chExt cx="9144002" cy="1354884"/>
          </a:xfrm>
        </p:grpSpPr>
        <p:pic>
          <p:nvPicPr>
            <p:cNvPr id="11" name="Picture 10" descr="Color_header.jpg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4"/>
              <a:ext cx="9144000" cy="1289304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 userDrawn="1"/>
          </p:nvSpPr>
          <p:spPr>
            <a:xfrm>
              <a:off x="-2" y="1259374"/>
              <a:ext cx="9144002" cy="95564"/>
            </a:xfrm>
            <a:prstGeom prst="rect">
              <a:avLst/>
            </a:prstGeom>
            <a:solidFill>
              <a:srgbClr val="7AC1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59236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0"/>
            <a:ext cx="73152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5/11/2017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0112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5400000">
            <a:off x="5687566" y="3158564"/>
            <a:ext cx="6303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Working Draft – Internal VA Use Only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9776033">
            <a:off x="-6461" y="3686574"/>
            <a:ext cx="8937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charset="0"/>
                <a:ea typeface="+mn-ea"/>
                <a:cs typeface="+mn-cs"/>
              </a:rPr>
              <a:t>Working Draft, Pre-Decisional, Deliberative Document – Internal VA Use Only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54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1" r:id="rId3"/>
    <p:sldLayoutId id="2147483742" r:id="rId4"/>
    <p:sldLayoutId id="2147483754" r:id="rId5"/>
    <p:sldLayoutId id="2147483755" r:id="rId6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76962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66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652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-76200" y="66294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5/11/2017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7056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686550"/>
            <a:ext cx="2133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763B698-AC02-4999-8553-92CBDCEB276F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460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 descr="OIT branded slide page header art&#10;"/>
          <p:cNvGrpSpPr/>
          <p:nvPr userDrawn="1"/>
        </p:nvGrpSpPr>
        <p:grpSpPr>
          <a:xfrm>
            <a:off x="-49484" y="54"/>
            <a:ext cx="9261524" cy="1354884"/>
            <a:chOff x="-2" y="54"/>
            <a:chExt cx="9144002" cy="1354884"/>
          </a:xfrm>
        </p:grpSpPr>
        <p:pic>
          <p:nvPicPr>
            <p:cNvPr id="7" name="Picture 6" descr="Color_header.jpg"/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4"/>
              <a:ext cx="9144000" cy="1289304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-2" y="1259374"/>
              <a:ext cx="9144002" cy="95564"/>
            </a:xfrm>
            <a:prstGeom prst="rect">
              <a:avLst/>
            </a:prstGeom>
            <a:solidFill>
              <a:srgbClr val="7AC1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97024"/>
            <a:ext cx="8229600" cy="4529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B27D237-6C0D-5549-BE11-2040A22CBC7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4D4E53">
                    <a:tint val="75000"/>
                  </a:srgbClr>
                </a:solidFill>
              </a:rPr>
              <a:t>5/11/2017</a:t>
            </a:r>
            <a:endParaRPr lang="en-US" dirty="0">
              <a:solidFill>
                <a:srgbClr val="4D4E53">
                  <a:tint val="75000"/>
                </a:srgbClr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81DFF-DC82-4774-A903-A43FA1D5C88A}" type="slidenum">
              <a:rPr lang="en-US" smtClean="0">
                <a:solidFill>
                  <a:srgbClr val="4D4E53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4D4E53">
                  <a:tint val="75000"/>
                </a:srgbClr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4D4E5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71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50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262729"/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rgbClr val="262729"/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262729"/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rgbClr val="262729"/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dirty="0" smtClean="0">
                <a:latin typeface="+mj-lt"/>
              </a:rPr>
              <a:t>Department of Veterans Affairs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8195" name="Subtitle 10"/>
          <p:cNvSpPr>
            <a:spLocks noGrp="1"/>
          </p:cNvSpPr>
          <p:nvPr>
            <p:ph type="subTitle" idx="1"/>
          </p:nvPr>
        </p:nvSpPr>
        <p:spPr>
          <a:xfrm>
            <a:off x="1066800" y="3505200"/>
            <a:ext cx="7086600" cy="2344819"/>
          </a:xfrm>
        </p:spPr>
        <p:txBody>
          <a:bodyPr/>
          <a:lstStyle/>
          <a:p>
            <a:pPr algn="ctr" defTabSz="685800" eaLnBrk="0" hangingPunct="0"/>
            <a:r>
              <a:rPr lang="en-US" altLang="en-US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Develop ICDs for TAS-FSC transaction interfaces jointly between TAS-CORE and the </a:t>
            </a:r>
            <a:r>
              <a:rPr lang="en-US" altLang="en-US" sz="28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FSC</a:t>
            </a:r>
          </a:p>
          <a:p>
            <a:pPr algn="ctr" defTabSz="685800" eaLnBrk="0" hangingPunct="0"/>
            <a:r>
              <a:rPr lang="en-US" altLang="en-US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1/5/2018</a:t>
            </a:r>
            <a:endParaRPr lang="en-US" altLang="en-US" sz="1400" dirty="0" smtClean="0"/>
          </a:p>
          <a:p>
            <a:pPr algn="ctr" defTabSz="685800" eaLnBrk="0" hangingPunct="0"/>
            <a:r>
              <a:rPr lang="en-US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V1.0</a:t>
            </a:r>
            <a:endParaRPr lang="en-US" altLang="en-US" sz="1400" dirty="0">
              <a:latin typeface="Arial" panose="020B0604020202020204" pitchFamily="34" charset="0"/>
            </a:endParaRPr>
          </a:p>
          <a:p>
            <a:pPr algn="ctr" defTabSz="685800" eaLnBrk="0" hangingPunct="0"/>
            <a:endParaRPr lang="en-US" alt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 and Action Items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53463" y="6367463"/>
            <a:ext cx="490537" cy="365125"/>
          </a:xfrm>
        </p:spPr>
        <p:txBody>
          <a:bodyPr/>
          <a:lstStyle/>
          <a:p>
            <a:fld id="{9B27D237-6C0D-5549-BE11-2040A22CBC7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617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53463" y="6367463"/>
            <a:ext cx="490537" cy="365125"/>
          </a:xfrm>
        </p:spPr>
        <p:txBody>
          <a:bodyPr/>
          <a:lstStyle/>
          <a:p>
            <a:fld id="{9B27D237-6C0D-5549-BE11-2040A22CBC71}" type="slidenum">
              <a:rPr lang="en-US" smtClean="0">
                <a:solidFill>
                  <a:srgbClr val="4D4E53"/>
                </a:solidFill>
              </a:rPr>
              <a:pPr/>
              <a:t>11</a:t>
            </a:fld>
            <a:endParaRPr lang="en-US" dirty="0">
              <a:solidFill>
                <a:srgbClr val="4D4E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874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0" y="28956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04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Processing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524000"/>
            <a:ext cx="6934200" cy="5248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0883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TASCore</a:t>
            </a:r>
            <a:r>
              <a:rPr lang="en-US" dirty="0" smtClean="0"/>
              <a:t> Architecture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0"/>
            <a:ext cx="71628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550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 Core FSC </a:t>
            </a:r>
            <a:r>
              <a:rPr lang="en-US" dirty="0" smtClean="0"/>
              <a:t>Interface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32" t="1689" r="15039" b="60324"/>
          <a:stretch/>
        </p:blipFill>
        <p:spPr bwMode="auto">
          <a:xfrm>
            <a:off x="685800" y="1752600"/>
            <a:ext cx="764227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8830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ICD Layout (Section 1)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457200" y="1447800"/>
            <a:ext cx="8229600" cy="49069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>
                <a:ea typeface="Calibri"/>
                <a:cs typeface="Times New Roman"/>
              </a:rPr>
              <a:t>Purpose</a:t>
            </a:r>
          </a:p>
          <a:p>
            <a:pPr>
              <a:spcBef>
                <a:spcPts val="0"/>
              </a:spcBef>
            </a:pPr>
            <a:r>
              <a:rPr lang="en-US" sz="2400" dirty="0">
                <a:ea typeface="Calibri"/>
                <a:cs typeface="Times New Roman"/>
              </a:rPr>
              <a:t>Scope</a:t>
            </a:r>
          </a:p>
          <a:p>
            <a:pPr>
              <a:spcBef>
                <a:spcPts val="0"/>
              </a:spcBef>
            </a:pPr>
            <a:r>
              <a:rPr lang="en-US" sz="2400" dirty="0">
                <a:ea typeface="Calibri"/>
                <a:cs typeface="Times New Roman"/>
              </a:rPr>
              <a:t>System Identification</a:t>
            </a:r>
          </a:p>
          <a:p>
            <a:pPr>
              <a:spcBef>
                <a:spcPts val="0"/>
              </a:spcBef>
            </a:pPr>
            <a:r>
              <a:rPr lang="en-US" sz="2400" dirty="0">
                <a:ea typeface="Calibri"/>
                <a:cs typeface="Times New Roman"/>
              </a:rPr>
              <a:t>Operational </a:t>
            </a:r>
            <a:r>
              <a:rPr lang="en-US" sz="2400" dirty="0" smtClean="0">
                <a:ea typeface="Calibri"/>
                <a:cs typeface="Times New Roman"/>
              </a:rPr>
              <a:t>Agreement</a:t>
            </a:r>
            <a:endParaRPr lang="en-US" sz="2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9377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ICD Layout (Section 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1524000"/>
            <a:ext cx="85344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Calibri"/>
                <a:cs typeface="Times New Roman"/>
              </a:rPr>
              <a:t>Interface Definition</a:t>
            </a:r>
          </a:p>
          <a:p>
            <a:pPr marL="685800" lvl="1" indent="-228600">
              <a:buFont typeface="+mj-lt"/>
              <a:buAutoNum type="romanLcPeriod"/>
            </a:pPr>
            <a:r>
              <a:rPr lang="en-US" sz="2000" dirty="0">
                <a:latin typeface="+mn-lt"/>
                <a:ea typeface="Calibri"/>
                <a:cs typeface="Times New Roman"/>
              </a:rPr>
              <a:t>System Overview 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2000" dirty="0">
                <a:latin typeface="+mn-lt"/>
                <a:ea typeface="Calibri"/>
                <a:cs typeface="Times New Roman"/>
              </a:rPr>
              <a:t>Overview Diagram</a:t>
            </a:r>
          </a:p>
          <a:p>
            <a:pPr marL="685800" lvl="1" indent="-228600">
              <a:buFont typeface="+mj-lt"/>
              <a:buAutoNum type="romanLcPeriod"/>
            </a:pPr>
            <a:r>
              <a:rPr lang="en-US" sz="2000" dirty="0">
                <a:latin typeface="+mn-lt"/>
                <a:ea typeface="Calibri"/>
                <a:cs typeface="Times New Roman"/>
              </a:rPr>
              <a:t>Interface Overview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2000" dirty="0">
                <a:latin typeface="+mn-lt"/>
                <a:ea typeface="Calibri"/>
                <a:cs typeface="Times New Roman"/>
              </a:rPr>
              <a:t>Connectivity between the systems</a:t>
            </a:r>
          </a:p>
          <a:p>
            <a:pPr marL="685800" lvl="1" indent="-228600">
              <a:buFont typeface="+mj-lt"/>
              <a:buAutoNum type="romanLcPeriod"/>
            </a:pPr>
            <a:r>
              <a:rPr lang="en-US" sz="2000" dirty="0">
                <a:latin typeface="+mn-lt"/>
                <a:ea typeface="Calibri"/>
                <a:cs typeface="Times New Roman"/>
              </a:rPr>
              <a:t>Operations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2000" dirty="0">
                <a:latin typeface="+mn-lt"/>
                <a:ea typeface="Calibri"/>
                <a:cs typeface="Times New Roman"/>
              </a:rPr>
              <a:t>Data Extraction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2000" dirty="0">
                <a:latin typeface="+mn-lt"/>
                <a:ea typeface="Calibri"/>
                <a:cs typeface="Times New Roman"/>
              </a:rPr>
              <a:t>Data Transformation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2000" dirty="0">
                <a:latin typeface="+mn-lt"/>
                <a:ea typeface="Calibri"/>
                <a:cs typeface="Times New Roman"/>
              </a:rPr>
              <a:t>Sending/Receiving</a:t>
            </a:r>
          </a:p>
          <a:p>
            <a:pPr marL="685800" lvl="1" indent="-228600">
              <a:buFont typeface="+mj-lt"/>
              <a:buAutoNum type="romanLcPeriod"/>
            </a:pPr>
            <a:r>
              <a:rPr lang="en-US" sz="2000" dirty="0">
                <a:latin typeface="+mn-lt"/>
                <a:ea typeface="Calibri"/>
                <a:cs typeface="Times New Roman"/>
              </a:rPr>
              <a:t>Data Transfer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2000" dirty="0">
                <a:latin typeface="+mn-lt"/>
                <a:ea typeface="Calibri"/>
                <a:cs typeface="Times New Roman"/>
              </a:rPr>
              <a:t>Data is transferred between the FSC and the TAS Core Application Stack</a:t>
            </a:r>
          </a:p>
          <a:p>
            <a:pPr marL="685800" lvl="1" indent="-228600">
              <a:buFont typeface="+mj-lt"/>
              <a:buAutoNum type="romanLcPeriod"/>
            </a:pPr>
            <a:r>
              <a:rPr lang="en-US" sz="2000" dirty="0">
                <a:latin typeface="+mn-lt"/>
                <a:ea typeface="Calibri"/>
                <a:cs typeface="Times New Roman"/>
              </a:rPr>
              <a:t>Transaction Types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2000" dirty="0">
                <a:latin typeface="+mn-lt"/>
                <a:ea typeface="Calibri"/>
                <a:cs typeface="Times New Roman"/>
              </a:rPr>
              <a:t>Defined for Each ICD </a:t>
            </a:r>
          </a:p>
        </p:txBody>
      </p:sp>
    </p:spTree>
    <p:extLst>
      <p:ext uri="{BB962C8B-B14F-4D97-AF65-F5344CB8AC3E}">
        <p14:creationId xmlns:p14="http://schemas.microsoft.com/office/powerpoint/2010/main" val="3673940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ICD Layout (Section 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1600200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685800" lvl="1" indent="-228600">
              <a:buFont typeface="+mj-lt"/>
              <a:buAutoNum type="romanLcPeriod"/>
            </a:pPr>
            <a:r>
              <a:rPr lang="en-US" sz="1800" dirty="0">
                <a:latin typeface="+mn-lt"/>
                <a:ea typeface="Calibri"/>
                <a:cs typeface="Times New Roman"/>
              </a:rPr>
              <a:t>Data Exchanges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800" dirty="0">
                <a:latin typeface="+mn-lt"/>
                <a:ea typeface="Calibri"/>
                <a:cs typeface="Times New Roman"/>
              </a:rPr>
              <a:t>FHIR Based Resources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800" dirty="0">
                <a:latin typeface="+mn-lt"/>
                <a:ea typeface="Calibri"/>
                <a:cs typeface="Times New Roman"/>
              </a:rPr>
              <a:t>JSON Format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800" dirty="0">
                <a:latin typeface="+mn-lt"/>
                <a:ea typeface="Calibri"/>
                <a:cs typeface="Times New Roman"/>
              </a:rPr>
              <a:t>Bundle Definition</a:t>
            </a:r>
          </a:p>
          <a:p>
            <a:pPr marL="685800" lvl="1" indent="-228600">
              <a:buFont typeface="+mj-lt"/>
              <a:buAutoNum type="romanLcPeriod"/>
            </a:pPr>
            <a:r>
              <a:rPr lang="en-US" sz="1800" dirty="0">
                <a:latin typeface="+mn-lt"/>
                <a:ea typeface="Calibri"/>
                <a:cs typeface="Times New Roman"/>
              </a:rPr>
              <a:t>Communication Methods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800" dirty="0">
                <a:latin typeface="+mn-lt"/>
                <a:ea typeface="Calibri"/>
                <a:cs typeface="Times New Roman"/>
              </a:rPr>
              <a:t>HTTP(S)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800" dirty="0">
                <a:latin typeface="+mn-lt"/>
                <a:ea typeface="Calibri"/>
                <a:cs typeface="Times New Roman"/>
              </a:rPr>
              <a:t>Ports and Protocols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800" dirty="0">
                <a:latin typeface="+mn-lt"/>
                <a:ea typeface="Calibri"/>
                <a:cs typeface="Times New Roman"/>
              </a:rPr>
              <a:t>ESB Configuration(s)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800" dirty="0">
                <a:latin typeface="+mn-lt"/>
                <a:ea typeface="Calibri"/>
                <a:cs typeface="Times New Roman"/>
              </a:rPr>
              <a:t>System Configuration</a:t>
            </a:r>
          </a:p>
          <a:p>
            <a:pPr marL="685800" lvl="1" indent="-228600">
              <a:buFont typeface="+mj-lt"/>
              <a:buAutoNum type="romanLcPeriod"/>
            </a:pPr>
            <a:r>
              <a:rPr lang="en-US" sz="1800" dirty="0">
                <a:latin typeface="+mn-lt"/>
                <a:ea typeface="Calibri"/>
                <a:cs typeface="Times New Roman"/>
              </a:rPr>
              <a:t>Performance Requirements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800" dirty="0">
                <a:latin typeface="+mn-lt"/>
                <a:ea typeface="Calibri"/>
                <a:cs typeface="Times New Roman"/>
              </a:rPr>
              <a:t> </a:t>
            </a:r>
          </a:p>
          <a:p>
            <a:pPr marL="685800" lvl="1" indent="-228600">
              <a:buFont typeface="+mj-lt"/>
              <a:buAutoNum type="romanLcPeriod"/>
            </a:pPr>
            <a:r>
              <a:rPr lang="en-US" sz="1800" dirty="0">
                <a:latin typeface="+mn-lt"/>
                <a:ea typeface="Calibri"/>
                <a:cs typeface="Times New Roman"/>
              </a:rPr>
              <a:t>Security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800" dirty="0">
                <a:latin typeface="+mn-lt"/>
                <a:ea typeface="Calibri"/>
                <a:cs typeface="Times New Roman"/>
              </a:rPr>
              <a:t>Is within the VA Firewall</a:t>
            </a:r>
          </a:p>
          <a:p>
            <a:pPr marL="685800" lvl="1" indent="-228600">
              <a:buFont typeface="+mj-lt"/>
              <a:buAutoNum type="romanLcPeriod"/>
            </a:pPr>
            <a:r>
              <a:rPr lang="en-US" sz="1800" dirty="0">
                <a:latin typeface="+mn-lt"/>
                <a:ea typeface="Calibri"/>
                <a:cs typeface="Times New Roman"/>
              </a:rPr>
              <a:t>Testing Requirements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800" dirty="0">
                <a:latin typeface="+mn-lt"/>
                <a:ea typeface="Calibri"/>
                <a:cs typeface="Times New Roman"/>
              </a:rPr>
              <a:t>Comparison of Data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800" dirty="0">
                <a:latin typeface="+mn-lt"/>
                <a:ea typeface="Calibri"/>
                <a:cs typeface="Times New Roman"/>
              </a:rPr>
              <a:t>Completeness</a:t>
            </a:r>
          </a:p>
          <a:p>
            <a:pPr marL="685800" lvl="1" indent="-228600">
              <a:buFont typeface="+mj-lt"/>
              <a:buAutoNum type="romanLcPeriod"/>
            </a:pPr>
            <a:r>
              <a:rPr lang="en-US" sz="1800" dirty="0">
                <a:latin typeface="+mn-lt"/>
                <a:ea typeface="Calibri"/>
                <a:cs typeface="Times New Roman"/>
              </a:rPr>
              <a:t>Policies and Constraints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800" dirty="0">
                <a:latin typeface="+mn-lt"/>
                <a:ea typeface="Calibri"/>
                <a:cs typeface="Times New Roman"/>
              </a:rPr>
              <a:t>HIPAA Compliance</a:t>
            </a:r>
          </a:p>
        </p:txBody>
      </p:sp>
    </p:spTree>
    <p:extLst>
      <p:ext uri="{BB962C8B-B14F-4D97-AF65-F5344CB8AC3E}">
        <p14:creationId xmlns:p14="http://schemas.microsoft.com/office/powerpoint/2010/main" val="4099940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ICD Layout (Appendix 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47800"/>
            <a:ext cx="6407075" cy="3447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</a:rPr>
              <a:t>Data Elements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</a:rPr>
              <a:t>Bundle Header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</a:rPr>
              <a:t>Resource Sections 1..N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</a:rPr>
              <a:t>Embedded spreadsheet with the following columns: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</a:rPr>
              <a:t>Element #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</a:rPr>
              <a:t>Max Length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</a:rPr>
              <a:t>FSC Transaction Location</a:t>
            </a:r>
            <a:endParaRPr lang="en-US" sz="2000" dirty="0">
              <a:latin typeface="+mn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</a:rPr>
              <a:t>FSC Comments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</a:rPr>
              <a:t>FHIR Resource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</a:rPr>
              <a:t>TAS Core Comments </a:t>
            </a:r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02174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endParaRPr lang="en-US" dirty="0" smtClean="0"/>
          </a:p>
          <a:p>
            <a:pPr lvl="0"/>
            <a:r>
              <a:rPr lang="en-US" sz="2400" dirty="0" smtClean="0"/>
              <a:t>Introductions </a:t>
            </a:r>
            <a:r>
              <a:rPr lang="en-US" sz="2400" dirty="0"/>
              <a:t>(Glen lead and use the resource/product matrix for context)</a:t>
            </a:r>
          </a:p>
          <a:p>
            <a:pPr lvl="0"/>
            <a:r>
              <a:rPr lang="en-US" sz="2400" dirty="0" smtClean="0"/>
              <a:t>Previous Meeting Action Items (Glen)</a:t>
            </a:r>
          </a:p>
          <a:p>
            <a:pPr lvl="0"/>
            <a:r>
              <a:rPr lang="en-US" sz="2400" dirty="0" smtClean="0"/>
              <a:t>Purpose </a:t>
            </a:r>
            <a:r>
              <a:rPr lang="en-US" sz="2400" dirty="0"/>
              <a:t>of ICD collaboration between MCCF and FSC teams (Tony)</a:t>
            </a:r>
          </a:p>
          <a:p>
            <a:pPr lvl="0"/>
            <a:r>
              <a:rPr lang="en-US" sz="2400" dirty="0"/>
              <a:t>Goals and timelines (Tony</a:t>
            </a:r>
            <a:r>
              <a:rPr lang="en-US" sz="2400" dirty="0" smtClean="0"/>
              <a:t>)</a:t>
            </a:r>
          </a:p>
          <a:p>
            <a:pPr lvl="0"/>
            <a:r>
              <a:rPr lang="en-US" sz="2400" dirty="0" smtClean="0"/>
              <a:t>Team Structure</a:t>
            </a:r>
          </a:p>
          <a:p>
            <a:pPr lvl="0"/>
            <a:r>
              <a:rPr lang="en-US" sz="2400" dirty="0" smtClean="0"/>
              <a:t>Transaction List</a:t>
            </a:r>
            <a:endParaRPr lang="en-US" sz="2400" dirty="0"/>
          </a:p>
          <a:p>
            <a:pPr lvl="0"/>
            <a:r>
              <a:rPr lang="en-US" sz="2400" dirty="0" smtClean="0"/>
              <a:t>Acceptance Criteria for TAS Core</a:t>
            </a:r>
            <a:endParaRPr lang="en-US" sz="2400" dirty="0"/>
          </a:p>
          <a:p>
            <a:r>
              <a:rPr lang="en-US" sz="2400" dirty="0"/>
              <a:t>Proposed Approach (Tony)</a:t>
            </a:r>
          </a:p>
          <a:p>
            <a:pPr lvl="0"/>
            <a:r>
              <a:rPr lang="en-US" sz="2400" dirty="0" smtClean="0"/>
              <a:t>Next </a:t>
            </a:r>
            <a:r>
              <a:rPr lang="en-US" sz="2400" dirty="0"/>
              <a:t>Steps and Action Items (Tony)</a:t>
            </a:r>
          </a:p>
          <a:p>
            <a:pPr lvl="0"/>
            <a:r>
              <a:rPr lang="en-US" sz="2400" dirty="0"/>
              <a:t>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42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 txBox="1">
            <a:spLocks/>
          </p:cNvSpPr>
          <p:nvPr/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rgbClr val="1F497D"/>
                </a:solidFill>
                <a:ea typeface="Calibri"/>
                <a:cs typeface="Times New Roman"/>
              </a:rPr>
              <a:t>Examples:</a:t>
            </a:r>
          </a:p>
          <a:p>
            <a:pPr lvl="1">
              <a:spcBef>
                <a:spcPts val="0"/>
              </a:spcBef>
            </a:pPr>
            <a:endParaRPr lang="en-US" sz="2000" dirty="0">
              <a:solidFill>
                <a:srgbClr val="1F497D"/>
              </a:solidFill>
              <a:ea typeface="Calibri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ICD Layout (Appendix B)</a:t>
            </a:r>
            <a:br>
              <a:rPr lang="en-US" dirty="0"/>
            </a:br>
            <a:r>
              <a:rPr lang="en-US" dirty="0"/>
              <a:t>TAS Core Mapping </a:t>
            </a:r>
            <a:r>
              <a:rPr lang="en-US" dirty="0" smtClean="0"/>
              <a:t>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797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4"/>
          <p:cNvSpPr txBox="1">
            <a:spLocks/>
          </p:cNvSpPr>
          <p:nvPr/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rgbClr val="1F497D"/>
                </a:solidFill>
                <a:ea typeface="Calibri"/>
                <a:cs typeface="Times New Roman"/>
              </a:rPr>
              <a:t>Examples:</a:t>
            </a:r>
          </a:p>
          <a:p>
            <a:pPr lvl="1">
              <a:spcBef>
                <a:spcPts val="0"/>
              </a:spcBef>
            </a:pPr>
            <a:endParaRPr lang="en-US" sz="2000" dirty="0">
              <a:solidFill>
                <a:srgbClr val="1F497D"/>
              </a:solidFill>
              <a:ea typeface="Calibri"/>
              <a:cs typeface="Times New Roman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ICD Layout (Appendix C)</a:t>
            </a:r>
            <a:br>
              <a:rPr lang="en-US" dirty="0"/>
            </a:br>
            <a:r>
              <a:rPr lang="en-US" dirty="0"/>
              <a:t>TAS Core Default </a:t>
            </a:r>
            <a:r>
              <a:rPr lang="en-US" dirty="0" smtClean="0"/>
              <a:t>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671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 txBox="1">
            <a:spLocks/>
          </p:cNvSpPr>
          <p:nvPr/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rgbClr val="1F497D"/>
                </a:solidFill>
                <a:ea typeface="Calibri"/>
                <a:cs typeface="Times New Roman"/>
              </a:rPr>
              <a:t>Examples:</a:t>
            </a:r>
          </a:p>
          <a:p>
            <a:pPr>
              <a:spcBef>
                <a:spcPts val="0"/>
              </a:spcBef>
            </a:pPr>
            <a:endParaRPr lang="en-US" sz="2400" dirty="0" smtClean="0">
              <a:solidFill>
                <a:srgbClr val="1F497D"/>
              </a:solidFill>
              <a:ea typeface="Calibri"/>
              <a:cs typeface="Times New Roman"/>
            </a:endParaRPr>
          </a:p>
          <a:p>
            <a:pPr lvl="1">
              <a:spcBef>
                <a:spcPts val="0"/>
              </a:spcBef>
            </a:pPr>
            <a:r>
              <a:rPr lang="en-US" sz="2000" dirty="0" smtClean="0">
                <a:solidFill>
                  <a:srgbClr val="1F497D"/>
                </a:solidFill>
                <a:ea typeface="Calibri"/>
                <a:cs typeface="Times New Roman"/>
              </a:rPr>
              <a:t>TPA Clearinghouse ID</a:t>
            </a:r>
          </a:p>
          <a:p>
            <a:pPr lvl="1">
              <a:spcBef>
                <a:spcPts val="0"/>
              </a:spcBef>
            </a:pPr>
            <a:r>
              <a:rPr lang="en-US" sz="2000" dirty="0" smtClean="0">
                <a:solidFill>
                  <a:srgbClr val="1F497D"/>
                </a:solidFill>
                <a:ea typeface="Calibri"/>
                <a:cs typeface="Times New Roman"/>
              </a:rPr>
              <a:t>Site Focus Testing</a:t>
            </a:r>
          </a:p>
          <a:p>
            <a:pPr lvl="1">
              <a:spcBef>
                <a:spcPts val="0"/>
              </a:spcBef>
            </a:pPr>
            <a:r>
              <a:rPr lang="en-US" sz="2000" dirty="0" smtClean="0">
                <a:solidFill>
                  <a:srgbClr val="1F497D"/>
                </a:solidFill>
                <a:ea typeface="Calibri"/>
                <a:cs typeface="Times New Roman"/>
              </a:rPr>
              <a:t>Payer ID Switch</a:t>
            </a:r>
          </a:p>
          <a:p>
            <a:pPr lvl="1">
              <a:spcBef>
                <a:spcPts val="0"/>
              </a:spcBef>
            </a:pPr>
            <a:r>
              <a:rPr lang="en-US" sz="2000" dirty="0" smtClean="0">
                <a:solidFill>
                  <a:srgbClr val="1F497D"/>
                </a:solidFill>
                <a:ea typeface="Calibri"/>
                <a:cs typeface="Times New Roman"/>
              </a:rPr>
              <a:t>Set X12 Outbound Claim Version</a:t>
            </a:r>
          </a:p>
          <a:p>
            <a:pPr lvl="1">
              <a:spcBef>
                <a:spcPts val="0"/>
              </a:spcBef>
            </a:pPr>
            <a:r>
              <a:rPr lang="en-US" sz="2000" dirty="0" smtClean="0">
                <a:solidFill>
                  <a:srgbClr val="1F497D"/>
                </a:solidFill>
                <a:ea typeface="Calibri"/>
                <a:cs typeface="Times New Roman"/>
              </a:rPr>
              <a:t>Remove NPI from Medicare Claims</a:t>
            </a:r>
          </a:p>
          <a:p>
            <a:pPr lvl="1">
              <a:spcBef>
                <a:spcPts val="0"/>
              </a:spcBef>
            </a:pPr>
            <a:r>
              <a:rPr lang="en-US" sz="2000" dirty="0" smtClean="0">
                <a:solidFill>
                  <a:srgbClr val="1F497D"/>
                </a:solidFill>
                <a:ea typeface="Calibri"/>
                <a:cs typeface="Times New Roman"/>
              </a:rPr>
              <a:t>Remove AB3</a:t>
            </a:r>
          </a:p>
          <a:p>
            <a:pPr lvl="1">
              <a:spcBef>
                <a:spcPts val="0"/>
              </a:spcBef>
            </a:pPr>
            <a:r>
              <a:rPr lang="en-US" sz="2000" dirty="0" smtClean="0">
                <a:solidFill>
                  <a:srgbClr val="1F497D"/>
                </a:solidFill>
                <a:ea typeface="Calibri"/>
                <a:cs typeface="Times New Roman"/>
              </a:rPr>
              <a:t>Remove LQ</a:t>
            </a:r>
          </a:p>
          <a:p>
            <a:pPr lvl="1">
              <a:spcBef>
                <a:spcPts val="0"/>
              </a:spcBef>
            </a:pPr>
            <a:r>
              <a:rPr lang="en-US" sz="2000" dirty="0" smtClean="0">
                <a:solidFill>
                  <a:srgbClr val="1F497D"/>
                </a:solidFill>
                <a:ea typeface="Calibri"/>
                <a:cs typeface="Times New Roman"/>
              </a:rPr>
              <a:t>Remove AAA</a:t>
            </a:r>
          </a:p>
          <a:p>
            <a:pPr lvl="1">
              <a:spcBef>
                <a:spcPts val="0"/>
              </a:spcBef>
            </a:pPr>
            <a:r>
              <a:rPr lang="en-US" sz="2000" dirty="0" smtClean="0">
                <a:solidFill>
                  <a:srgbClr val="1F497D"/>
                </a:solidFill>
                <a:ea typeface="Calibri"/>
                <a:cs typeface="Times New Roman"/>
              </a:rPr>
              <a:t>Remove 2U</a:t>
            </a:r>
          </a:p>
          <a:p>
            <a:pPr lvl="1">
              <a:spcBef>
                <a:spcPts val="0"/>
              </a:spcBef>
            </a:pPr>
            <a:r>
              <a:rPr lang="en-US" sz="2000" dirty="0" smtClean="0">
                <a:solidFill>
                  <a:srgbClr val="1F497D"/>
                </a:solidFill>
                <a:ea typeface="Calibri"/>
                <a:cs typeface="Times New Roman"/>
              </a:rPr>
              <a:t>Default Service Facility Address</a:t>
            </a:r>
          </a:p>
          <a:p>
            <a:pPr lvl="1">
              <a:spcBef>
                <a:spcPts val="0"/>
              </a:spcBef>
            </a:pPr>
            <a:r>
              <a:rPr lang="en-US" sz="2000" dirty="0" smtClean="0">
                <a:solidFill>
                  <a:srgbClr val="1F497D"/>
                </a:solidFill>
                <a:ea typeface="Calibri"/>
                <a:cs typeface="Times New Roman"/>
              </a:rPr>
              <a:t>Default Billing Address</a:t>
            </a:r>
          </a:p>
          <a:p>
            <a:pPr lvl="1">
              <a:spcBef>
                <a:spcPts val="0"/>
              </a:spcBef>
            </a:pPr>
            <a:r>
              <a:rPr lang="en-US" sz="2000" dirty="0" smtClean="0">
                <a:solidFill>
                  <a:srgbClr val="1F497D"/>
                </a:solidFill>
                <a:ea typeface="Calibri"/>
                <a:cs typeface="Times New Roman"/>
              </a:rPr>
              <a:t>Modify Secondary ID’s for Medicare Claims</a:t>
            </a:r>
          </a:p>
          <a:p>
            <a:pPr lvl="1">
              <a:spcBef>
                <a:spcPts val="0"/>
              </a:spcBef>
            </a:pPr>
            <a:r>
              <a:rPr lang="en-US" sz="2000" dirty="0" smtClean="0">
                <a:solidFill>
                  <a:srgbClr val="1F497D"/>
                </a:solidFill>
                <a:ea typeface="Calibri"/>
                <a:cs typeface="Times New Roman"/>
              </a:rPr>
              <a:t>Remove Other Payer Information from Claim</a:t>
            </a:r>
          </a:p>
          <a:p>
            <a:pPr lvl="1">
              <a:spcBef>
                <a:spcPts val="0"/>
              </a:spcBef>
            </a:pPr>
            <a:r>
              <a:rPr lang="en-US" sz="2000" dirty="0" smtClean="0">
                <a:solidFill>
                  <a:srgbClr val="1F497D"/>
                </a:solidFill>
                <a:ea typeface="Calibri"/>
                <a:cs typeface="Times New Roman"/>
              </a:rPr>
              <a:t>Remove Secondary ID’s from Claims</a:t>
            </a:r>
          </a:p>
          <a:p>
            <a:pPr lvl="1">
              <a:spcBef>
                <a:spcPts val="0"/>
              </a:spcBef>
            </a:pPr>
            <a:r>
              <a:rPr lang="en-US" sz="2000" dirty="0" smtClean="0">
                <a:solidFill>
                  <a:srgbClr val="1F497D"/>
                </a:solidFill>
                <a:ea typeface="Calibri"/>
                <a:cs typeface="Times New Roman"/>
              </a:rPr>
              <a:t>Compare Subscriber and Patient</a:t>
            </a:r>
          </a:p>
          <a:p>
            <a:pPr lvl="1">
              <a:spcBef>
                <a:spcPts val="0"/>
              </a:spcBef>
            </a:pPr>
            <a:r>
              <a:rPr lang="en-US" sz="2000" dirty="0" smtClean="0">
                <a:solidFill>
                  <a:srgbClr val="1F497D"/>
                </a:solidFill>
                <a:ea typeface="Calibri"/>
                <a:cs typeface="Times New Roman"/>
              </a:rPr>
              <a:t>Swap Address Lines</a:t>
            </a:r>
          </a:p>
          <a:p>
            <a:pPr lvl="1">
              <a:spcBef>
                <a:spcPts val="0"/>
              </a:spcBef>
            </a:pPr>
            <a:endParaRPr lang="en-US" sz="2000" dirty="0" smtClean="0">
              <a:solidFill>
                <a:srgbClr val="1F497D"/>
              </a:solidFill>
              <a:ea typeface="Calibri"/>
              <a:cs typeface="Times New Roman"/>
            </a:endParaRPr>
          </a:p>
          <a:p>
            <a:pPr lvl="1">
              <a:spcBef>
                <a:spcPts val="0"/>
              </a:spcBef>
            </a:pPr>
            <a:endParaRPr lang="en-US" sz="2000" dirty="0">
              <a:solidFill>
                <a:srgbClr val="1F497D"/>
              </a:solidFill>
              <a:ea typeface="Calibri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ICD Layout (Appendix D) </a:t>
            </a:r>
            <a:br>
              <a:rPr lang="en-US" dirty="0"/>
            </a:br>
            <a:r>
              <a:rPr lang="en-US" dirty="0"/>
              <a:t>FSC Mapping </a:t>
            </a:r>
            <a:r>
              <a:rPr lang="en-US" dirty="0" smtClean="0"/>
              <a:t>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64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4"/>
          <p:cNvSpPr txBox="1">
            <a:spLocks/>
          </p:cNvSpPr>
          <p:nvPr/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rgbClr val="1F497D"/>
                </a:solidFill>
                <a:ea typeface="Calibri"/>
                <a:cs typeface="Times New Roman"/>
              </a:rPr>
              <a:t>Examples:</a:t>
            </a:r>
            <a:endParaRPr lang="en-US" sz="2000" dirty="0" smtClean="0">
              <a:solidFill>
                <a:srgbClr val="1F497D"/>
              </a:solidFill>
              <a:ea typeface="Calibri"/>
              <a:cs typeface="Times New Roman"/>
            </a:endParaRPr>
          </a:p>
          <a:p>
            <a:pPr lvl="1">
              <a:spcBef>
                <a:spcPts val="0"/>
              </a:spcBef>
            </a:pPr>
            <a:endParaRPr lang="en-US" sz="2000" dirty="0">
              <a:solidFill>
                <a:srgbClr val="1F497D"/>
              </a:solidFill>
              <a:ea typeface="Calibri"/>
              <a:cs typeface="Times New Roman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541265"/>
              </p:ext>
            </p:extLst>
          </p:nvPr>
        </p:nvGraphicFramePr>
        <p:xfrm>
          <a:off x="491836" y="2362200"/>
          <a:ext cx="8194964" cy="28194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53068"/>
                <a:gridCol w="1368495"/>
                <a:gridCol w="1512547"/>
                <a:gridCol w="2360854"/>
              </a:tblGrid>
              <a:tr h="558297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</a:rPr>
                        <a:t>Field Name</a:t>
                      </a:r>
                      <a:endParaRPr lang="en-US" sz="1600" b="1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</a:rPr>
                        <a:t>Institutional Location</a:t>
                      </a:r>
                      <a:endParaRPr lang="en-US" sz="1600" b="1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Professional Location</a:t>
                      </a:r>
                      <a:endParaRPr lang="en-US" sz="1600" b="1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Value</a:t>
                      </a:r>
                      <a:endParaRPr lang="en-US" sz="1600" b="1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51234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</a:rPr>
                        <a:t>Information source</a:t>
                      </a:r>
                      <a:endParaRPr lang="en-US" sz="16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</a:rPr>
                        <a:t>BHT01</a:t>
                      </a:r>
                      <a:endParaRPr lang="en-US" sz="16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BHT01</a:t>
                      </a:r>
                      <a:endParaRPr lang="en-US" sz="16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0019</a:t>
                      </a:r>
                      <a:endParaRPr lang="en-US" sz="16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51234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Original transaction</a:t>
                      </a:r>
                      <a:endParaRPr lang="en-US" sz="16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</a:rPr>
                        <a:t>BHT02</a:t>
                      </a:r>
                      <a:endParaRPr lang="en-US" sz="16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</a:rPr>
                        <a:t>BHT02</a:t>
                      </a:r>
                      <a:endParaRPr lang="en-US" sz="16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00</a:t>
                      </a:r>
                      <a:endParaRPr lang="en-US" sz="16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51234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Transaction type</a:t>
                      </a:r>
                      <a:endParaRPr lang="en-US" sz="16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BHT06</a:t>
                      </a:r>
                      <a:endParaRPr lang="en-US" sz="16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</a:rPr>
                        <a:t>BHT06</a:t>
                      </a:r>
                      <a:endParaRPr lang="en-US" sz="16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CH</a:t>
                      </a:r>
                      <a:endParaRPr lang="en-US" sz="16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51234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Submitter name qualifier</a:t>
                      </a:r>
                      <a:endParaRPr lang="en-US" sz="16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NM101</a:t>
                      </a:r>
                      <a:endParaRPr lang="en-US" sz="16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</a:rPr>
                        <a:t>NM101</a:t>
                      </a:r>
                      <a:endParaRPr lang="en-US" sz="16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41</a:t>
                      </a:r>
                      <a:endParaRPr lang="en-US" sz="16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51234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Submitter name type</a:t>
                      </a:r>
                      <a:endParaRPr lang="en-US" sz="16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NM102</a:t>
                      </a:r>
                      <a:endParaRPr lang="en-US" sz="16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</a:rPr>
                        <a:t>NM102</a:t>
                      </a:r>
                      <a:endParaRPr lang="en-US" sz="16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51234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Submitter name</a:t>
                      </a:r>
                      <a:endParaRPr lang="en-US" sz="16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NM103</a:t>
                      </a:r>
                      <a:endParaRPr lang="en-US" sz="16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</a:rPr>
                        <a:t>NM103</a:t>
                      </a:r>
                      <a:endParaRPr lang="en-US" sz="16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DEPT VETERANS AFFAIRS</a:t>
                      </a:r>
                      <a:endParaRPr lang="en-US" sz="16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51234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Submitter ID qualifier</a:t>
                      </a:r>
                      <a:endParaRPr lang="en-US" sz="16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NM108</a:t>
                      </a:r>
                      <a:endParaRPr lang="en-US" sz="16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</a:rPr>
                        <a:t>NM108</a:t>
                      </a:r>
                      <a:endParaRPr lang="en-US" sz="16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46</a:t>
                      </a:r>
                      <a:endParaRPr lang="en-US" sz="16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51234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Submitter ID</a:t>
                      </a:r>
                      <a:endParaRPr lang="en-US" sz="16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NM109</a:t>
                      </a:r>
                      <a:endParaRPr lang="en-US" sz="16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</a:rPr>
                        <a:t>NM109</a:t>
                      </a:r>
                      <a:endParaRPr lang="en-US" sz="16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</a:rPr>
                        <a:t>741612229</a:t>
                      </a:r>
                      <a:endParaRPr lang="en-US" sz="16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51234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Submitter contact qualifier</a:t>
                      </a:r>
                      <a:endParaRPr lang="en-US" sz="16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PER01</a:t>
                      </a:r>
                      <a:endParaRPr lang="en-US" sz="16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PER01</a:t>
                      </a:r>
                      <a:endParaRPr lang="en-US" sz="16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</a:rPr>
                        <a:t>IC</a:t>
                      </a:r>
                      <a:endParaRPr lang="en-US" sz="16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ICD Layout (Appendix E) </a:t>
            </a:r>
            <a:br>
              <a:rPr lang="en-US" dirty="0"/>
            </a:br>
            <a:r>
              <a:rPr lang="en-US" dirty="0"/>
              <a:t>FSC Default </a:t>
            </a:r>
            <a:r>
              <a:rPr lang="en-US" dirty="0" smtClean="0"/>
              <a:t>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046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1611" y="1343890"/>
            <a:ext cx="1600200" cy="5063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 CORE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81800" y="1265959"/>
            <a:ext cx="1600200" cy="5088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FSC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419600" y="1295400"/>
            <a:ext cx="0" cy="50292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154381" y="1447800"/>
            <a:ext cx="1122217" cy="304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835i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33800" y="2725064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AITC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154382" y="1827068"/>
            <a:ext cx="1122217" cy="304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CCD+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154382" y="2206336"/>
            <a:ext cx="1122217" cy="304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154381" y="2585604"/>
            <a:ext cx="1122217" cy="304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837I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154381" y="2964872"/>
            <a:ext cx="1122217" cy="304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837P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140527" y="3344140"/>
            <a:ext cx="1122217" cy="304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837D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154382" y="3723408"/>
            <a:ext cx="1122217" cy="304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278-215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154381" y="4102676"/>
            <a:ext cx="1122217" cy="304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278-217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140528" y="4481944"/>
            <a:ext cx="1122217" cy="304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277RFAI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126674" y="4861212"/>
            <a:ext cx="1122217" cy="304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277CA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140529" y="5240480"/>
            <a:ext cx="1122217" cy="304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276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140528" y="5619748"/>
            <a:ext cx="1122217" cy="304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275 HCCE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140527" y="5999019"/>
            <a:ext cx="1122217" cy="304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275 HCSR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805054" y="1447800"/>
            <a:ext cx="1052946" cy="304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835i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791200" y="1827068"/>
            <a:ext cx="1052946" cy="304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CCD+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805055" y="2206336"/>
            <a:ext cx="1052946" cy="304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805054" y="2585604"/>
            <a:ext cx="1052946" cy="304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837I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805054" y="2964872"/>
            <a:ext cx="1052946" cy="304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837P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791200" y="3344140"/>
            <a:ext cx="1052946" cy="304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837D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805055" y="3723408"/>
            <a:ext cx="1052946" cy="304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278-215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805054" y="4102676"/>
            <a:ext cx="1052946" cy="304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278-217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791201" y="4481944"/>
            <a:ext cx="1052946" cy="304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277RFAI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777347" y="4861212"/>
            <a:ext cx="1052946" cy="304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277CA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791202" y="5240480"/>
            <a:ext cx="1052946" cy="304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276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5791201" y="5619748"/>
            <a:ext cx="1052946" cy="304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275 HCCE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791200" y="5999019"/>
            <a:ext cx="1052946" cy="304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275HCSR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276598" y="1524000"/>
            <a:ext cx="25146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3262746" y="1676400"/>
            <a:ext cx="25423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290451" y="1905000"/>
            <a:ext cx="25146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3276599" y="2057400"/>
            <a:ext cx="25423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276596" y="2286000"/>
            <a:ext cx="25146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3262744" y="2438400"/>
            <a:ext cx="25423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3574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524000"/>
            <a:ext cx="8229600" cy="4953000"/>
          </a:xfrm>
        </p:spPr>
        <p:txBody>
          <a:bodyPr numCol="4"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A-D</a:t>
            </a:r>
          </a:p>
          <a:p>
            <a:pPr marL="0" indent="0">
              <a:buNone/>
            </a:pPr>
            <a:r>
              <a:rPr lang="en-US" dirty="0" smtClean="0"/>
              <a:t>•Account </a:t>
            </a:r>
            <a:r>
              <a:rPr lang="en-US" dirty="0"/>
              <a:t>2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ActivityDefinition</a:t>
            </a:r>
            <a:r>
              <a:rPr lang="en-US" dirty="0"/>
              <a:t> 2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AllergyIntolerance</a:t>
            </a:r>
            <a:r>
              <a:rPr lang="en-US" dirty="0"/>
              <a:t> 3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AdverseEvent</a:t>
            </a:r>
            <a:r>
              <a:rPr lang="en-US" dirty="0"/>
              <a:t> 0</a:t>
            </a:r>
          </a:p>
          <a:p>
            <a:pPr marL="0" indent="0">
              <a:buNone/>
            </a:pPr>
            <a:r>
              <a:rPr lang="en-US" dirty="0"/>
              <a:t>•Appointment 3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AppointmentResponse</a:t>
            </a:r>
            <a:r>
              <a:rPr lang="en-US" dirty="0"/>
              <a:t> 3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AuditEvent</a:t>
            </a:r>
            <a:r>
              <a:rPr lang="en-US" dirty="0"/>
              <a:t> 3</a:t>
            </a:r>
          </a:p>
          <a:p>
            <a:pPr marL="0" indent="0">
              <a:buNone/>
            </a:pPr>
            <a:r>
              <a:rPr lang="en-US" dirty="0"/>
              <a:t>•Basic 1</a:t>
            </a:r>
          </a:p>
          <a:p>
            <a:pPr marL="0" indent="0">
              <a:buNone/>
            </a:pPr>
            <a:r>
              <a:rPr lang="en-US" dirty="0"/>
              <a:t>•Binary 5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BodySite</a:t>
            </a:r>
            <a:r>
              <a:rPr lang="en-US" dirty="0"/>
              <a:t> 1</a:t>
            </a:r>
          </a:p>
          <a:p>
            <a:pPr marL="0" indent="0">
              <a:buNone/>
            </a:pPr>
            <a:r>
              <a:rPr lang="en-US" dirty="0"/>
              <a:t>•Bundle 5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CapabilityStatement</a:t>
            </a:r>
            <a:r>
              <a:rPr lang="en-US" dirty="0"/>
              <a:t> 3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CarePlan</a:t>
            </a:r>
            <a:r>
              <a:rPr lang="en-US" dirty="0"/>
              <a:t> 2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CareTeam</a:t>
            </a:r>
            <a:r>
              <a:rPr lang="en-US" dirty="0"/>
              <a:t> 2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ChargeItem</a:t>
            </a:r>
            <a:r>
              <a:rPr lang="en-US" dirty="0"/>
              <a:t> 0</a:t>
            </a:r>
          </a:p>
          <a:p>
            <a:pPr marL="0" indent="0">
              <a:buNone/>
            </a:pPr>
            <a:r>
              <a:rPr lang="en-US" dirty="0"/>
              <a:t>•Claim 2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ClaimResponse</a:t>
            </a:r>
            <a:r>
              <a:rPr lang="en-US" dirty="0"/>
              <a:t> 2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ClinicalImpression</a:t>
            </a:r>
            <a:r>
              <a:rPr lang="en-US" dirty="0"/>
              <a:t> 0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CodeSystem</a:t>
            </a:r>
            <a:r>
              <a:rPr lang="en-US" dirty="0"/>
              <a:t> 5</a:t>
            </a:r>
          </a:p>
          <a:p>
            <a:pPr marL="0" indent="0">
              <a:buNone/>
            </a:pPr>
            <a:r>
              <a:rPr lang="en-US" dirty="0"/>
              <a:t>•Communication 2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CommunicationRequest</a:t>
            </a:r>
            <a:r>
              <a:rPr lang="en-US" dirty="0"/>
              <a:t> 2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CompartmentDefinition</a:t>
            </a:r>
            <a:r>
              <a:rPr lang="en-US" dirty="0"/>
              <a:t> 1</a:t>
            </a:r>
          </a:p>
          <a:p>
            <a:pPr marL="0" indent="0">
              <a:buNone/>
            </a:pPr>
            <a:r>
              <a:rPr lang="en-US" dirty="0"/>
              <a:t>•Composition 2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ConceptMap</a:t>
            </a:r>
            <a:r>
              <a:rPr lang="en-US" dirty="0"/>
              <a:t> 3</a:t>
            </a:r>
          </a:p>
          <a:p>
            <a:pPr marL="0" indent="0">
              <a:buNone/>
            </a:pPr>
            <a:r>
              <a:rPr lang="en-US" dirty="0"/>
              <a:t>•Condition (aka Problem) 3</a:t>
            </a:r>
          </a:p>
          <a:p>
            <a:pPr marL="0" indent="0">
              <a:buNone/>
            </a:pPr>
            <a:r>
              <a:rPr lang="en-US" dirty="0"/>
              <a:t>•Consent 1</a:t>
            </a:r>
          </a:p>
          <a:p>
            <a:pPr marL="0" indent="0">
              <a:buNone/>
            </a:pPr>
            <a:r>
              <a:rPr lang="en-US" dirty="0"/>
              <a:t>•Contract 1</a:t>
            </a:r>
          </a:p>
          <a:p>
            <a:pPr marL="0" indent="0">
              <a:buNone/>
            </a:pPr>
            <a:r>
              <a:rPr lang="en-US" dirty="0"/>
              <a:t>•Coverage 2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DataElement</a:t>
            </a:r>
            <a:r>
              <a:rPr lang="en-US" dirty="0"/>
              <a:t> 1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DetectedIssue</a:t>
            </a:r>
            <a:r>
              <a:rPr lang="en-US" dirty="0"/>
              <a:t> 1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D-I:</a:t>
            </a:r>
          </a:p>
          <a:p>
            <a:pPr marL="0" indent="0">
              <a:buNone/>
            </a:pPr>
            <a:r>
              <a:rPr lang="en-US" dirty="0"/>
              <a:t>•Device 2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DeviceComponent</a:t>
            </a:r>
            <a:r>
              <a:rPr lang="en-US" dirty="0"/>
              <a:t> 1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DeviceMetric</a:t>
            </a:r>
            <a:r>
              <a:rPr lang="en-US" dirty="0"/>
              <a:t> 1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DeviceRequest</a:t>
            </a:r>
            <a:r>
              <a:rPr lang="en-US" dirty="0"/>
              <a:t> 0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DeviceUseStatement</a:t>
            </a:r>
            <a:r>
              <a:rPr lang="en-US" dirty="0"/>
              <a:t> 0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DiagnosticReport</a:t>
            </a:r>
            <a:r>
              <a:rPr lang="en-US" dirty="0"/>
              <a:t> 3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DocumentManifest</a:t>
            </a:r>
            <a:r>
              <a:rPr lang="en-US" dirty="0"/>
              <a:t> 2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DocumentReference</a:t>
            </a:r>
            <a:r>
              <a:rPr lang="en-US" dirty="0"/>
              <a:t> 3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EligibilityRequest</a:t>
            </a:r>
            <a:r>
              <a:rPr lang="en-US" dirty="0"/>
              <a:t> 2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EligibilityResponse</a:t>
            </a:r>
            <a:r>
              <a:rPr lang="en-US" dirty="0"/>
              <a:t> 2</a:t>
            </a:r>
          </a:p>
          <a:p>
            <a:pPr marL="0" indent="0">
              <a:buNone/>
            </a:pPr>
            <a:r>
              <a:rPr lang="en-US" dirty="0"/>
              <a:t>•Encounter 2</a:t>
            </a:r>
          </a:p>
          <a:p>
            <a:pPr marL="0" indent="0">
              <a:buNone/>
            </a:pPr>
            <a:r>
              <a:rPr lang="en-US" dirty="0"/>
              <a:t>•Endpoint 2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EnrollmentRequest</a:t>
            </a:r>
            <a:r>
              <a:rPr lang="en-US" dirty="0"/>
              <a:t> 0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EnrollmentResponse</a:t>
            </a:r>
            <a:r>
              <a:rPr lang="en-US" dirty="0"/>
              <a:t> 0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EpisodeOfCare</a:t>
            </a:r>
            <a:r>
              <a:rPr lang="en-US" dirty="0"/>
              <a:t> 2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ExpansionProfile</a:t>
            </a:r>
            <a:r>
              <a:rPr lang="en-US" dirty="0"/>
              <a:t> 2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ExplanationOfBenefit</a:t>
            </a:r>
            <a:r>
              <a:rPr lang="en-US" dirty="0"/>
              <a:t> 2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FamilyMemberHistory</a:t>
            </a:r>
            <a:r>
              <a:rPr lang="en-US" dirty="0"/>
              <a:t> 2</a:t>
            </a:r>
          </a:p>
          <a:p>
            <a:pPr marL="0" indent="0">
              <a:buNone/>
            </a:pPr>
            <a:r>
              <a:rPr lang="en-US" dirty="0"/>
              <a:t>•Flag 1</a:t>
            </a:r>
          </a:p>
          <a:p>
            <a:pPr marL="0" indent="0">
              <a:buNone/>
            </a:pPr>
            <a:r>
              <a:rPr lang="en-US" dirty="0"/>
              <a:t>•Goal 2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GraphDefinition</a:t>
            </a:r>
            <a:r>
              <a:rPr lang="en-US" dirty="0"/>
              <a:t> 0</a:t>
            </a:r>
          </a:p>
          <a:p>
            <a:pPr marL="0" indent="0">
              <a:buNone/>
            </a:pPr>
            <a:r>
              <a:rPr lang="en-US" dirty="0"/>
              <a:t>•Group 1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GuidanceResponse</a:t>
            </a:r>
            <a:r>
              <a:rPr lang="en-US" dirty="0"/>
              <a:t> 2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HealthcareService</a:t>
            </a:r>
            <a:r>
              <a:rPr lang="en-US" dirty="0"/>
              <a:t> 2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ImagingManifest</a:t>
            </a:r>
            <a:r>
              <a:rPr lang="en-US" dirty="0"/>
              <a:t> 1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ImagingStudy</a:t>
            </a:r>
            <a:r>
              <a:rPr lang="en-US" dirty="0"/>
              <a:t> 3</a:t>
            </a:r>
          </a:p>
          <a:p>
            <a:pPr marL="0" indent="0">
              <a:buNone/>
            </a:pPr>
            <a:r>
              <a:rPr lang="en-US" dirty="0"/>
              <a:t>•Immunization 3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ImmunizationRecommendation</a:t>
            </a:r>
            <a:r>
              <a:rPr lang="en-US" dirty="0"/>
              <a:t> 1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ImplementationGuide</a:t>
            </a:r>
            <a:r>
              <a:rPr lang="en-US" dirty="0"/>
              <a:t> 1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I-P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•Library 2</a:t>
            </a:r>
          </a:p>
          <a:p>
            <a:pPr marL="0" indent="0">
              <a:buNone/>
            </a:pPr>
            <a:r>
              <a:rPr lang="en-US" dirty="0"/>
              <a:t>•Linkage 0</a:t>
            </a:r>
          </a:p>
          <a:p>
            <a:pPr marL="0" indent="0">
              <a:buNone/>
            </a:pPr>
            <a:r>
              <a:rPr lang="en-US" dirty="0"/>
              <a:t>•List 1</a:t>
            </a:r>
          </a:p>
          <a:p>
            <a:pPr marL="0" indent="0">
              <a:buNone/>
            </a:pPr>
            <a:r>
              <a:rPr lang="en-US" dirty="0"/>
              <a:t>•Location 3</a:t>
            </a:r>
          </a:p>
          <a:p>
            <a:pPr marL="0" indent="0">
              <a:buNone/>
            </a:pPr>
            <a:r>
              <a:rPr lang="en-US" dirty="0"/>
              <a:t>•Measure 2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MeasureReport</a:t>
            </a:r>
            <a:r>
              <a:rPr lang="en-US" dirty="0"/>
              <a:t> 2</a:t>
            </a:r>
          </a:p>
          <a:p>
            <a:pPr marL="0" indent="0">
              <a:buNone/>
            </a:pPr>
            <a:r>
              <a:rPr lang="en-US" dirty="0"/>
              <a:t>•Media 1</a:t>
            </a:r>
          </a:p>
          <a:p>
            <a:pPr marL="0" indent="0">
              <a:buNone/>
            </a:pPr>
            <a:r>
              <a:rPr lang="en-US" dirty="0"/>
              <a:t>•Medication 3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MedicationAdministration</a:t>
            </a:r>
            <a:r>
              <a:rPr lang="en-US" dirty="0"/>
              <a:t> 2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MedicationDispense</a:t>
            </a:r>
            <a:r>
              <a:rPr lang="en-US" dirty="0"/>
              <a:t> 2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MedicationRequest</a:t>
            </a:r>
            <a:r>
              <a:rPr lang="en-US" dirty="0"/>
              <a:t> 3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MedicationStatement</a:t>
            </a:r>
            <a:r>
              <a:rPr lang="en-US" dirty="0"/>
              <a:t> 3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MessageDefinition</a:t>
            </a:r>
            <a:r>
              <a:rPr lang="en-US" dirty="0"/>
              <a:t> 0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MessageHeader</a:t>
            </a:r>
            <a:r>
              <a:rPr lang="en-US" dirty="0"/>
              <a:t> 3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NamingSystem</a:t>
            </a:r>
            <a:r>
              <a:rPr lang="en-US" dirty="0"/>
              <a:t> 1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NutritionOrder</a:t>
            </a:r>
            <a:r>
              <a:rPr lang="en-US" dirty="0"/>
              <a:t> 2</a:t>
            </a:r>
          </a:p>
          <a:p>
            <a:pPr marL="0" indent="0">
              <a:buNone/>
            </a:pPr>
            <a:r>
              <a:rPr lang="en-US" dirty="0"/>
              <a:t>•Observation 5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OperationDefinition</a:t>
            </a:r>
            <a:r>
              <a:rPr lang="en-US" dirty="0"/>
              <a:t> 4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OperationOutcome</a:t>
            </a:r>
            <a:r>
              <a:rPr lang="en-US" dirty="0"/>
              <a:t> 5</a:t>
            </a:r>
          </a:p>
          <a:p>
            <a:pPr marL="0" indent="0">
              <a:buNone/>
            </a:pPr>
            <a:r>
              <a:rPr lang="en-US" dirty="0"/>
              <a:t>•Organization 3</a:t>
            </a:r>
          </a:p>
          <a:p>
            <a:pPr marL="0" indent="0">
              <a:buNone/>
            </a:pPr>
            <a:r>
              <a:rPr lang="en-US" dirty="0"/>
              <a:t>•Parameters 5</a:t>
            </a:r>
          </a:p>
          <a:p>
            <a:pPr marL="0" indent="0">
              <a:buNone/>
            </a:pPr>
            <a:r>
              <a:rPr lang="en-US" dirty="0"/>
              <a:t>•Patient 5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PaymentNotice</a:t>
            </a:r>
            <a:r>
              <a:rPr lang="en-US" dirty="0"/>
              <a:t> 2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PaymentReconciliation</a:t>
            </a:r>
            <a:r>
              <a:rPr lang="en-US" dirty="0"/>
              <a:t> 2</a:t>
            </a:r>
          </a:p>
          <a:p>
            <a:pPr marL="0" indent="0">
              <a:buNone/>
            </a:pPr>
            <a:r>
              <a:rPr lang="en-US" dirty="0"/>
              <a:t>•Person 2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PlanDefinition</a:t>
            </a:r>
            <a:r>
              <a:rPr lang="en-US" dirty="0"/>
              <a:t> 2</a:t>
            </a:r>
          </a:p>
          <a:p>
            <a:pPr marL="0" indent="0">
              <a:buNone/>
            </a:pPr>
            <a:r>
              <a:rPr lang="en-US" dirty="0"/>
              <a:t>•Practitioner 3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PractitionerRole</a:t>
            </a:r>
            <a:r>
              <a:rPr lang="en-US" dirty="0"/>
              <a:t> 2</a:t>
            </a:r>
          </a:p>
          <a:p>
            <a:pPr marL="0" indent="0">
              <a:buNone/>
            </a:pPr>
            <a:r>
              <a:rPr lang="en-US" dirty="0"/>
              <a:t>•Procedure 3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P-Z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ProcedureRequest</a:t>
            </a:r>
            <a:r>
              <a:rPr lang="en-US" dirty="0"/>
              <a:t> 3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ProcessRequest</a:t>
            </a:r>
            <a:r>
              <a:rPr lang="en-US" dirty="0"/>
              <a:t> 2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ProcessResponse</a:t>
            </a:r>
            <a:r>
              <a:rPr lang="en-US" dirty="0"/>
              <a:t> 2</a:t>
            </a:r>
          </a:p>
          <a:p>
            <a:pPr marL="0" indent="0">
              <a:buNone/>
            </a:pPr>
            <a:r>
              <a:rPr lang="en-US" dirty="0"/>
              <a:t>•Provenance 3</a:t>
            </a:r>
          </a:p>
          <a:p>
            <a:pPr marL="0" indent="0">
              <a:buNone/>
            </a:pPr>
            <a:r>
              <a:rPr lang="en-US" dirty="0"/>
              <a:t>•Questionnaire 3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QuestionnaireResponse</a:t>
            </a:r>
            <a:r>
              <a:rPr lang="en-US" dirty="0"/>
              <a:t> 3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ReferralRequest</a:t>
            </a:r>
            <a:r>
              <a:rPr lang="en-US" dirty="0"/>
              <a:t> 1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RelatedPerson</a:t>
            </a:r>
            <a:r>
              <a:rPr lang="en-US" dirty="0"/>
              <a:t> 2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RequestGroup</a:t>
            </a:r>
            <a:r>
              <a:rPr lang="en-US" dirty="0"/>
              <a:t> 2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ResearchStudy</a:t>
            </a:r>
            <a:r>
              <a:rPr lang="en-US" dirty="0"/>
              <a:t> 0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ResearchSubject</a:t>
            </a:r>
            <a:r>
              <a:rPr lang="en-US" dirty="0"/>
              <a:t> 0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RiskAssessment</a:t>
            </a:r>
            <a:r>
              <a:rPr lang="en-US" dirty="0"/>
              <a:t> 1</a:t>
            </a:r>
          </a:p>
          <a:p>
            <a:pPr marL="0" indent="0">
              <a:buNone/>
            </a:pPr>
            <a:r>
              <a:rPr lang="en-US" dirty="0"/>
              <a:t>•Schedule 3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SearchParameter</a:t>
            </a:r>
            <a:r>
              <a:rPr lang="en-US" dirty="0"/>
              <a:t> 3</a:t>
            </a:r>
          </a:p>
          <a:p>
            <a:pPr marL="0" indent="0">
              <a:buNone/>
            </a:pPr>
            <a:r>
              <a:rPr lang="en-US" dirty="0"/>
              <a:t>•Sequence 1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ServiceDefinition</a:t>
            </a:r>
            <a:r>
              <a:rPr lang="en-US" dirty="0"/>
              <a:t> 0</a:t>
            </a:r>
          </a:p>
          <a:p>
            <a:pPr marL="0" indent="0">
              <a:buNone/>
            </a:pPr>
            <a:r>
              <a:rPr lang="en-US" dirty="0"/>
              <a:t>•Slot 3</a:t>
            </a:r>
          </a:p>
          <a:p>
            <a:pPr marL="0" indent="0">
              <a:buNone/>
            </a:pPr>
            <a:r>
              <a:rPr lang="en-US" dirty="0"/>
              <a:t>•Specimen 2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StructureDefinition</a:t>
            </a:r>
            <a:r>
              <a:rPr lang="en-US" dirty="0"/>
              <a:t> 5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StructureMap</a:t>
            </a:r>
            <a:r>
              <a:rPr lang="en-US" dirty="0"/>
              <a:t> 2</a:t>
            </a:r>
          </a:p>
          <a:p>
            <a:pPr marL="0" indent="0">
              <a:buNone/>
            </a:pPr>
            <a:r>
              <a:rPr lang="en-US" dirty="0"/>
              <a:t>•Subscription 3</a:t>
            </a:r>
          </a:p>
          <a:p>
            <a:pPr marL="0" indent="0">
              <a:buNone/>
            </a:pPr>
            <a:r>
              <a:rPr lang="en-US" dirty="0"/>
              <a:t>•Substance 2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SupplyDelivery</a:t>
            </a:r>
            <a:r>
              <a:rPr lang="en-US" dirty="0"/>
              <a:t> 1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SupplyRequest</a:t>
            </a:r>
            <a:r>
              <a:rPr lang="en-US" dirty="0"/>
              <a:t> 1</a:t>
            </a:r>
          </a:p>
          <a:p>
            <a:pPr marL="0" indent="0">
              <a:buNone/>
            </a:pPr>
            <a:r>
              <a:rPr lang="en-US" dirty="0"/>
              <a:t>•Task 2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TestScript</a:t>
            </a:r>
            <a:r>
              <a:rPr lang="en-US" dirty="0"/>
              <a:t> 2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TestReport</a:t>
            </a:r>
            <a:r>
              <a:rPr lang="en-US" dirty="0"/>
              <a:t> 0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ValueSet</a:t>
            </a:r>
            <a:r>
              <a:rPr lang="en-US" dirty="0"/>
              <a:t> 5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VisionPrescription</a:t>
            </a:r>
            <a:r>
              <a:rPr lang="en-US" dirty="0"/>
              <a:t> 1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0391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 EXAMPLE</a:t>
            </a:r>
            <a:endParaRPr lang="en-US" dirty="0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43" t="9690" r="23778" b="9530"/>
          <a:stretch/>
        </p:blipFill>
        <p:spPr bwMode="auto">
          <a:xfrm>
            <a:off x="2228850" y="1447800"/>
            <a:ext cx="4686300" cy="5247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8755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Meeting Action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524000"/>
            <a:ext cx="8229600" cy="4906963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MCCF </a:t>
            </a:r>
            <a:r>
              <a:rPr lang="en-US" dirty="0"/>
              <a:t>- Will provide a preliminary table this afternoon (Glen)</a:t>
            </a:r>
          </a:p>
          <a:p>
            <a:pPr lvl="2"/>
            <a:r>
              <a:rPr lang="en-US" sz="2000" dirty="0"/>
              <a:t>FSC - Jai will provide the name against the table (Jai/Rey)</a:t>
            </a:r>
          </a:p>
          <a:p>
            <a:pPr lvl="2"/>
            <a:r>
              <a:rPr lang="en-US" sz="2000" dirty="0"/>
              <a:t>MCCF can provide the Build schedule for the 837. </a:t>
            </a:r>
          </a:p>
          <a:p>
            <a:pPr lvl="0"/>
            <a:r>
              <a:rPr lang="en-US" dirty="0" err="1"/>
              <a:t>eBilling</a:t>
            </a:r>
            <a:r>
              <a:rPr lang="en-US" dirty="0"/>
              <a:t> Build 7 (6/11/18 - 8/31/18). ICDs will be needed in advance.</a:t>
            </a:r>
          </a:p>
          <a:p>
            <a:pPr lvl="0"/>
            <a:r>
              <a:rPr lang="en-US" dirty="0"/>
              <a:t>MCCF has user stories in the current build which takes us out to 3/9/18. </a:t>
            </a:r>
          </a:p>
          <a:p>
            <a:pPr lvl="0"/>
            <a:r>
              <a:rPr lang="en-US" dirty="0"/>
              <a:t>Goal is to complete ICDs by 3/9/18.</a:t>
            </a:r>
          </a:p>
          <a:p>
            <a:pPr lvl="2"/>
            <a:r>
              <a:rPr lang="en-US" sz="2000" dirty="0"/>
              <a:t>Set up follow-on meeting with all POCs to set up the working process. Evaluate holiday capacity. (Glen)</a:t>
            </a:r>
          </a:p>
          <a:p>
            <a:pPr lvl="2"/>
            <a:r>
              <a:rPr lang="en-US" sz="2000" dirty="0"/>
              <a:t>Jai would like a weekly touchpoint meeting for scrum team progress (Mike/Tony/Rey)</a:t>
            </a:r>
          </a:p>
          <a:p>
            <a:pPr lvl="0"/>
            <a:r>
              <a:rPr lang="en-US" dirty="0"/>
              <a:t>Send revised list of transactions to Jai/Rey (Glen/Mike)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660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ICD Collaborations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524000"/>
            <a:ext cx="8229600" cy="1371600"/>
          </a:xfrm>
        </p:spPr>
        <p:txBody>
          <a:bodyPr/>
          <a:lstStyle/>
          <a:p>
            <a:r>
              <a:rPr lang="en-US" dirty="0" smtClean="0"/>
              <a:t>The purpose of the ICD Collaborations is to understand and develop Interface Control Documents that will allow for development</a:t>
            </a:r>
            <a:r>
              <a:rPr lang="en-US" dirty="0"/>
              <a:t> </a:t>
            </a:r>
            <a:r>
              <a:rPr lang="en-US" dirty="0" smtClean="0"/>
              <a:t>and interfacing between the TAS CORE platform and the FSC.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625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and Time Lines (9 Weeks)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648200"/>
          </a:xfrm>
        </p:spPr>
        <p:txBody>
          <a:bodyPr numCol="2">
            <a:normAutofit lnSpcReduction="10000"/>
          </a:bodyPr>
          <a:lstStyle/>
          <a:p>
            <a:r>
              <a:rPr lang="en-US" dirty="0" smtClean="0"/>
              <a:t>01/05/2018 </a:t>
            </a:r>
          </a:p>
          <a:p>
            <a:pPr lvl="1"/>
            <a:r>
              <a:rPr lang="en-US" dirty="0" smtClean="0"/>
              <a:t>Define a Design for the Interface</a:t>
            </a:r>
          </a:p>
          <a:p>
            <a:pPr lvl="1"/>
            <a:r>
              <a:rPr lang="en-US" dirty="0" smtClean="0"/>
              <a:t>Determine Initial Transaction(s) for ICD Development</a:t>
            </a:r>
          </a:p>
          <a:p>
            <a:pPr lvl="1"/>
            <a:r>
              <a:rPr lang="en-US" dirty="0" smtClean="0"/>
              <a:t>Review/Define Structure of ICD</a:t>
            </a:r>
          </a:p>
          <a:p>
            <a:pPr lvl="1"/>
            <a:r>
              <a:rPr lang="en-US" dirty="0" smtClean="0"/>
              <a:t>Discuss Bundles and JSON</a:t>
            </a:r>
          </a:p>
          <a:p>
            <a:r>
              <a:rPr lang="en-US" dirty="0" smtClean="0"/>
              <a:t>01/12/2018 </a:t>
            </a:r>
          </a:p>
          <a:p>
            <a:pPr lvl="1"/>
            <a:r>
              <a:rPr lang="en-US" dirty="0" smtClean="0"/>
              <a:t>Define Initial Bundles for Messages to FSC </a:t>
            </a:r>
          </a:p>
          <a:p>
            <a:pPr lvl="1"/>
            <a:r>
              <a:rPr lang="en-US" dirty="0" smtClean="0"/>
              <a:t>Define Bundles for Messages to TAS CORE</a:t>
            </a:r>
          </a:p>
          <a:p>
            <a:r>
              <a:rPr lang="en-US" dirty="0" smtClean="0"/>
              <a:t>01/19/2018 </a:t>
            </a:r>
          </a:p>
          <a:p>
            <a:pPr lvl="1"/>
            <a:r>
              <a:rPr lang="en-US" dirty="0" smtClean="0"/>
              <a:t>Continue Definition of Message Bundles</a:t>
            </a:r>
          </a:p>
          <a:p>
            <a:r>
              <a:rPr lang="en-US" dirty="0" smtClean="0"/>
              <a:t>01/26/2018</a:t>
            </a:r>
          </a:p>
          <a:p>
            <a:pPr lvl="1"/>
            <a:r>
              <a:rPr lang="en-US" dirty="0" smtClean="0"/>
              <a:t>Continue </a:t>
            </a:r>
            <a:r>
              <a:rPr lang="en-US" dirty="0"/>
              <a:t>Definition of Message Bundles</a:t>
            </a:r>
          </a:p>
          <a:p>
            <a:r>
              <a:rPr lang="en-US" dirty="0" smtClean="0"/>
              <a:t>02/02/2018</a:t>
            </a:r>
            <a:endParaRPr lang="en-US" dirty="0"/>
          </a:p>
          <a:p>
            <a:pPr lvl="1"/>
            <a:r>
              <a:rPr lang="en-US" dirty="0" smtClean="0"/>
              <a:t>Start construction of Documentation</a:t>
            </a:r>
          </a:p>
          <a:p>
            <a:r>
              <a:rPr lang="en-US" dirty="0" smtClean="0"/>
              <a:t>02/09/2018</a:t>
            </a:r>
          </a:p>
          <a:p>
            <a:pPr lvl="1"/>
            <a:r>
              <a:rPr lang="en-US" dirty="0" smtClean="0"/>
              <a:t>Continue Construction of Documents</a:t>
            </a:r>
          </a:p>
          <a:p>
            <a:r>
              <a:rPr lang="en-US" dirty="0" smtClean="0"/>
              <a:t>02/16/2018</a:t>
            </a:r>
          </a:p>
          <a:p>
            <a:pPr lvl="1"/>
            <a:r>
              <a:rPr lang="en-US" dirty="0" smtClean="0"/>
              <a:t>Continue Construction of Documents</a:t>
            </a:r>
          </a:p>
          <a:p>
            <a:r>
              <a:rPr lang="en-US" dirty="0" smtClean="0"/>
              <a:t>02/23/2018</a:t>
            </a:r>
          </a:p>
          <a:p>
            <a:pPr lvl="1"/>
            <a:r>
              <a:rPr lang="en-US" dirty="0" smtClean="0"/>
              <a:t>Continue Construction of Documents</a:t>
            </a:r>
          </a:p>
          <a:p>
            <a:r>
              <a:rPr lang="en-US" dirty="0" smtClean="0"/>
              <a:t>03/02/2018</a:t>
            </a:r>
          </a:p>
          <a:p>
            <a:pPr lvl="1"/>
            <a:r>
              <a:rPr lang="en-US" dirty="0" smtClean="0"/>
              <a:t>Begin Review of Documents</a:t>
            </a:r>
            <a:endParaRPr lang="en-US" dirty="0"/>
          </a:p>
          <a:p>
            <a:r>
              <a:rPr lang="en-US" dirty="0"/>
              <a:t>03/09/2018</a:t>
            </a:r>
            <a:endParaRPr lang="en-US" dirty="0" smtClean="0"/>
          </a:p>
          <a:p>
            <a:pPr lvl="1"/>
            <a:r>
              <a:rPr lang="en-US" dirty="0" smtClean="0"/>
              <a:t>ICD Deliveries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329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ICD Development Team Structures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459370"/>
              </p:ext>
            </p:extLst>
          </p:nvPr>
        </p:nvGraphicFramePr>
        <p:xfrm>
          <a:off x="265099" y="1524000"/>
          <a:ext cx="8613803" cy="4160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824"/>
                <a:gridCol w="1822351"/>
                <a:gridCol w="1497346"/>
                <a:gridCol w="951801"/>
                <a:gridCol w="1198140"/>
                <a:gridCol w="1172341"/>
              </a:tblGrid>
              <a:tr h="1671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Role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64" marR="6964" marT="69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TASCore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64" marR="6964" marT="69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eBilling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64" marR="6964" marT="69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eInsurance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64" marR="6964" marT="69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ePharmacy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64" marR="6964" marT="69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ePayments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64" marR="6964" marT="6964" marB="0" anchor="b"/>
                </a:tc>
              </a:tr>
              <a:tr h="117001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Transactions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64" marR="6964" marT="696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Interface and Shared Components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NPI Extracts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NIF Messages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MDA Report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64" marR="6964" marT="6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837I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 smtClean="0">
                          <a:effectLst/>
                        </a:rPr>
                        <a:t>837P</a:t>
                      </a:r>
                    </a:p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837D</a:t>
                      </a:r>
                      <a:r>
                        <a:rPr lang="en-US" sz="1200" u="none" strike="noStrike" dirty="0">
                          <a:effectLst/>
                        </a:rPr>
                        <a:t/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278-215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278-217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275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276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277RFAI, CA, STAT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64" marR="6964" marT="6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270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271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64" marR="6964" marT="6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NCPDP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B1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B2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E1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64" marR="6964" marT="6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835 (EFT, ERA, MRA)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CCD+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64" marR="6964" marT="6964" marB="0" anchor="ctr"/>
                </a:tc>
              </a:tr>
              <a:tr h="1671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MCCF Dev Project Manager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64" marR="6964" marT="69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AJ Delisle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64" marR="6964" marT="69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Sharon Taubenfeld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64" marR="6964" marT="69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Tony Barazza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64" marR="6964" marT="69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Sharon Taubenfeld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64" marR="6964" marT="69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Tony Barazza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64" marR="6964" marT="6964" marB="0" anchor="b"/>
                </a:tc>
              </a:tr>
              <a:tr h="1671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MCCF ICD Primary POC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64" marR="6964" marT="69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Tony Howard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64" marR="6964" marT="69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Steffen Maerdian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64" marR="6964" marT="69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Steffen Maerdian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64" marR="6964" marT="69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Steffen Maerdian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64" marR="6964" marT="69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Steffen Maerdian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64" marR="6964" marT="6964" marB="0" anchor="b"/>
                </a:tc>
              </a:tr>
              <a:tr h="1671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MCCF ICD Secondary POC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64" marR="6964" marT="69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Mike Cordi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64" marR="6964" marT="69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Keith Oulson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64" marR="6964" marT="69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Keith Oulson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64" marR="6964" marT="69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Keith Oulson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64" marR="6964" marT="69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Keith Oulson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64" marR="6964" marT="6964" marB="0" anchor="b"/>
                </a:tc>
              </a:tr>
              <a:tr h="1671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MCCF PMO Functional Analyst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64" marR="6964" marT="69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Kim Battles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64" marR="6964" marT="69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Anne DeBacker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64" marR="6964" marT="69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Rebecca Russell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64" marR="6964" marT="69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Cindy </a:t>
                      </a:r>
                      <a:r>
                        <a:rPr lang="en-US" sz="1200" u="none" strike="noStrike" dirty="0">
                          <a:effectLst/>
                        </a:rPr>
                        <a:t>Fawcett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64" marR="6964" marT="69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Robert Fecteau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64" marR="6964" marT="6964" marB="0" anchor="b"/>
                </a:tc>
              </a:tr>
              <a:tr h="1671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MCCF Product Team Dev Lead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64" marR="6964" marT="69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Tony Howard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64" marR="6964" marT="69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William Jutzi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64" marR="6964" marT="69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Darlene White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64" marR="6964" marT="69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Mark Dawson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64" marR="6964" marT="69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Fred Altman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64" marR="6964" marT="6964" marB="0" anchor="b"/>
                </a:tc>
              </a:tr>
              <a:tr h="1671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MCCF Developer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64" marR="6964" marT="69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Steffen Maerdian, Keith Oulson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64" marR="6964" marT="69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John Smith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64" marR="6964" marT="69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Tim</a:t>
                      </a:r>
                      <a:r>
                        <a:rPr lang="en-US" sz="12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Zimmer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64" marR="6964" marT="69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Paul Devine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64" marR="6964" marT="69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Peter Hartley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64" marR="6964" marT="6964" marB="0" anchor="b"/>
                </a:tc>
              </a:tr>
              <a:tr h="1671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FSC PM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64" marR="6964" marT="69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Rey Ablaya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64" marR="6964" marT="69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Rey Ablaya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64" marR="6964" marT="69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Rey Ablaya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64" marR="6964" marT="69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Rey Ablaya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64" marR="6964" marT="69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Rey Ablaya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64" marR="6964" marT="6964" marB="0" anchor="b"/>
                </a:tc>
              </a:tr>
              <a:tr h="1671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FSC Primary POC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64" marR="6964" marT="69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Jimmy Medrano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64" marR="6964" marT="69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James Maldonado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64" marR="6964" marT="69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Pranav Shah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64" marR="6964" marT="69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Amit Malhotra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64" marR="6964" marT="69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Aaris Epps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64" marR="6964" marT="6964" marB="0" anchor="b"/>
                </a:tc>
              </a:tr>
              <a:tr h="1671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FSC Secondary POC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64" marR="6964" marT="69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Sowjanya Vakkalanka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64" marR="6964" marT="69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Jimmy Medrano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64" marR="6964" marT="69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Amit Malhotra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64" marR="6964" marT="69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Pranav Shah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64" marR="6964" marT="69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Sowjanya Vakkalanka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64" marR="6964" marT="6964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7342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Listing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05604"/>
              </p:ext>
            </p:extLst>
          </p:nvPr>
        </p:nvGraphicFramePr>
        <p:xfrm>
          <a:off x="457200" y="1600200"/>
          <a:ext cx="8229600" cy="338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752600"/>
                <a:gridCol w="1600200"/>
                <a:gridCol w="1524000"/>
                <a:gridCol w="1524000"/>
              </a:tblGrid>
              <a:tr h="5550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TasCore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eBilling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eInsurance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ePharmacy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ePayments</a:t>
                      </a:r>
                      <a:endParaRPr lang="en-US" dirty="0"/>
                    </a:p>
                  </a:txBody>
                  <a:tcPr/>
                </a:tc>
              </a:tr>
              <a:tr h="22644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Interface and Shared Components</a:t>
                      </a:r>
                    </a:p>
                    <a:p>
                      <a:r>
                        <a:rPr lang="en-US" sz="2000" dirty="0" smtClean="0"/>
                        <a:t>NPI Extracts</a:t>
                      </a:r>
                    </a:p>
                    <a:p>
                      <a:r>
                        <a:rPr lang="en-US" sz="2000" dirty="0" smtClean="0"/>
                        <a:t>NIF Messages</a:t>
                      </a:r>
                    </a:p>
                    <a:p>
                      <a:r>
                        <a:rPr lang="en-US" sz="2000" dirty="0" smtClean="0"/>
                        <a:t>MDA Report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837I</a:t>
                      </a:r>
                    </a:p>
                    <a:p>
                      <a:r>
                        <a:rPr lang="en-US" sz="2000" dirty="0" smtClean="0"/>
                        <a:t>837P</a:t>
                      </a:r>
                    </a:p>
                    <a:p>
                      <a:r>
                        <a:rPr lang="en-US" sz="2000" dirty="0" smtClean="0"/>
                        <a:t>837D</a:t>
                      </a:r>
                    </a:p>
                    <a:p>
                      <a:r>
                        <a:rPr lang="en-US" sz="2000" dirty="0" smtClean="0"/>
                        <a:t>278-215</a:t>
                      </a:r>
                    </a:p>
                    <a:p>
                      <a:r>
                        <a:rPr lang="en-US" sz="2000" dirty="0" smtClean="0"/>
                        <a:t>278-217</a:t>
                      </a:r>
                    </a:p>
                    <a:p>
                      <a:r>
                        <a:rPr lang="en-US" sz="2000" dirty="0" smtClean="0"/>
                        <a:t>275</a:t>
                      </a:r>
                    </a:p>
                    <a:p>
                      <a:r>
                        <a:rPr lang="en-US" sz="2000" dirty="0" smtClean="0"/>
                        <a:t>276</a:t>
                      </a:r>
                    </a:p>
                    <a:p>
                      <a:r>
                        <a:rPr lang="en-US" sz="2000" dirty="0" smtClean="0"/>
                        <a:t>277RFAI, CA, STAT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270</a:t>
                      </a:r>
                    </a:p>
                    <a:p>
                      <a:r>
                        <a:rPr lang="en-US" sz="2000" dirty="0" smtClean="0"/>
                        <a:t>271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NCPDP</a:t>
                      </a:r>
                    </a:p>
                    <a:p>
                      <a:r>
                        <a:rPr lang="en-US" sz="2000" dirty="0" smtClean="0"/>
                        <a:t>B1</a:t>
                      </a:r>
                    </a:p>
                    <a:p>
                      <a:r>
                        <a:rPr lang="en-US" sz="2000" dirty="0" smtClean="0"/>
                        <a:t>B2</a:t>
                      </a:r>
                    </a:p>
                    <a:p>
                      <a:r>
                        <a:rPr lang="en-US" sz="2000" dirty="0" smtClean="0"/>
                        <a:t>E1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835 (EFT, ERA, MRA)</a:t>
                      </a:r>
                    </a:p>
                    <a:p>
                      <a:r>
                        <a:rPr lang="en-US" sz="2000" dirty="0" smtClean="0"/>
                        <a:t>CCD+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8264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Criteria for ICD’s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8600" y="1600200"/>
            <a:ext cx="8686800" cy="4495800"/>
          </a:xfrm>
        </p:spPr>
        <p:txBody>
          <a:bodyPr>
            <a:noAutofit/>
          </a:bodyPr>
          <a:lstStyle/>
          <a:p>
            <a:r>
              <a:rPr lang="en-US" sz="1400" dirty="0" smtClean="0"/>
              <a:t>Scope </a:t>
            </a:r>
            <a:r>
              <a:rPr lang="en-US" sz="1400" dirty="0"/>
              <a:t>and sequence of ICD Development is determined with the FSC including the X12 versions </a:t>
            </a:r>
            <a:r>
              <a:rPr lang="en-US" sz="1400" dirty="0" smtClean="0"/>
              <a:t>will be developed</a:t>
            </a:r>
            <a:endParaRPr lang="en-US" sz="1400" dirty="0"/>
          </a:p>
          <a:p>
            <a:r>
              <a:rPr lang="en-US" sz="1400" dirty="0"/>
              <a:t>Verify that one or more ICDs for following TAS-FSC transaction have been developed jointly with </a:t>
            </a:r>
            <a:r>
              <a:rPr lang="en-US" sz="1400" dirty="0" smtClean="0"/>
              <a:t>FSC</a:t>
            </a:r>
            <a:r>
              <a:rPr lang="en-US" sz="1400" dirty="0"/>
              <a:t>  </a:t>
            </a:r>
          </a:p>
          <a:p>
            <a:pPr lvl="1"/>
            <a:r>
              <a:rPr lang="en-US" sz="1400" dirty="0" smtClean="0"/>
              <a:t>835I </a:t>
            </a:r>
            <a:r>
              <a:rPr lang="en-US" sz="1400" dirty="0"/>
              <a:t>(Institutional 835)</a:t>
            </a:r>
          </a:p>
          <a:p>
            <a:pPr lvl="1"/>
            <a:r>
              <a:rPr lang="en-US" sz="1400" dirty="0" smtClean="0"/>
              <a:t>CCD</a:t>
            </a:r>
            <a:r>
              <a:rPr lang="en-US" sz="1400" dirty="0"/>
              <a:t>+ (Cash concentration or disbursement)</a:t>
            </a:r>
          </a:p>
          <a:p>
            <a:pPr lvl="1"/>
            <a:r>
              <a:rPr lang="en-US" sz="1400" dirty="0" smtClean="0"/>
              <a:t>E1</a:t>
            </a:r>
            <a:r>
              <a:rPr lang="en-US" sz="1400" dirty="0"/>
              <a:t> </a:t>
            </a:r>
          </a:p>
          <a:p>
            <a:pPr lvl="1"/>
            <a:r>
              <a:rPr lang="en-US" sz="1400" dirty="0" smtClean="0"/>
              <a:t>837D </a:t>
            </a:r>
            <a:r>
              <a:rPr lang="en-US" sz="1400" dirty="0"/>
              <a:t>(837 Dental)</a:t>
            </a:r>
          </a:p>
          <a:p>
            <a:pPr lvl="1"/>
            <a:r>
              <a:rPr lang="en-US" sz="1400" dirty="0" smtClean="0"/>
              <a:t>837P </a:t>
            </a:r>
            <a:r>
              <a:rPr lang="en-US" sz="1400" dirty="0"/>
              <a:t>(837 Professional)</a:t>
            </a:r>
          </a:p>
          <a:p>
            <a:pPr lvl="1"/>
            <a:r>
              <a:rPr lang="en-US" sz="1400" dirty="0" smtClean="0"/>
              <a:t>837I </a:t>
            </a:r>
            <a:r>
              <a:rPr lang="en-US" sz="1400" dirty="0"/>
              <a:t>(837 Institutional)</a:t>
            </a:r>
          </a:p>
          <a:p>
            <a:pPr lvl="1"/>
            <a:r>
              <a:rPr lang="en-US" sz="1400" dirty="0" smtClean="0"/>
              <a:t>278-215 </a:t>
            </a:r>
            <a:r>
              <a:rPr lang="en-US" sz="1400" dirty="0"/>
              <a:t>(Healthcare service review inquiry and response)</a:t>
            </a:r>
          </a:p>
          <a:p>
            <a:pPr lvl="1"/>
            <a:r>
              <a:rPr lang="en-US" sz="1400" dirty="0" smtClean="0"/>
              <a:t>278-217 </a:t>
            </a:r>
            <a:r>
              <a:rPr lang="en-US" sz="1400" dirty="0"/>
              <a:t>(Healthcare services request for review and response)</a:t>
            </a:r>
          </a:p>
          <a:p>
            <a:pPr lvl="1"/>
            <a:r>
              <a:rPr lang="en-US" sz="1400" dirty="0" smtClean="0"/>
              <a:t>277RFAI </a:t>
            </a:r>
            <a:r>
              <a:rPr lang="en-US" sz="1400" dirty="0"/>
              <a:t>(Request for additional information)</a:t>
            </a:r>
          </a:p>
          <a:p>
            <a:pPr lvl="1"/>
            <a:r>
              <a:rPr lang="en-US" sz="1400" dirty="0" smtClean="0"/>
              <a:t>277CA </a:t>
            </a:r>
            <a:r>
              <a:rPr lang="en-US" sz="1400" dirty="0"/>
              <a:t>(Claim acknowledgment)</a:t>
            </a:r>
          </a:p>
          <a:p>
            <a:pPr lvl="1"/>
            <a:r>
              <a:rPr lang="en-US" sz="1400" dirty="0" smtClean="0"/>
              <a:t>276</a:t>
            </a:r>
            <a:r>
              <a:rPr lang="en-US" sz="1400" dirty="0"/>
              <a:t> </a:t>
            </a:r>
          </a:p>
          <a:p>
            <a:pPr lvl="1"/>
            <a:r>
              <a:rPr lang="en-US" sz="1400" dirty="0" smtClean="0"/>
              <a:t>275 </a:t>
            </a:r>
            <a:r>
              <a:rPr lang="en-US" sz="1400" dirty="0"/>
              <a:t>(Additional Information to Support a Health Care Claim or Encounter)</a:t>
            </a:r>
          </a:p>
          <a:p>
            <a:pPr lvl="1"/>
            <a:r>
              <a:rPr lang="en-US" sz="1400" dirty="0"/>
              <a:t>275 (Additional Information to Support a Healthcare Service Review) </a:t>
            </a:r>
            <a:endParaRPr lang="en-US" sz="1400" dirty="0" smtClean="0"/>
          </a:p>
          <a:p>
            <a:r>
              <a:rPr lang="en-US" sz="1400" dirty="0"/>
              <a:t>Validate that mappings in the ICDs are consistent with previously designed mappings (see dependencies). If there are mapping discrepancies, verify that previous mapping documentation has been reconciled</a:t>
            </a:r>
            <a:r>
              <a:rPr lang="en-US" sz="1400" dirty="0" smtClean="0"/>
              <a:t>.</a:t>
            </a:r>
          </a:p>
          <a:p>
            <a:r>
              <a:rPr lang="en-US" sz="1400" dirty="0"/>
              <a:t>Process for ICD development is determined with FSC, including where work in progress and final work will be stored</a:t>
            </a:r>
            <a:r>
              <a:rPr lang="en-US" sz="1400" dirty="0" smtClean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52048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229600" cy="2438400"/>
          </a:xfrm>
        </p:spPr>
        <p:txBody>
          <a:bodyPr>
            <a:normAutofit/>
          </a:bodyPr>
          <a:lstStyle/>
          <a:p>
            <a:r>
              <a:rPr lang="en-US" dirty="0" smtClean="0"/>
              <a:t>Determine </a:t>
            </a:r>
            <a:r>
              <a:rPr lang="en-US" dirty="0"/>
              <a:t>which </a:t>
            </a:r>
            <a:r>
              <a:rPr lang="en-US" dirty="0" smtClean="0"/>
              <a:t>transaction we </a:t>
            </a:r>
            <a:r>
              <a:rPr lang="en-US" dirty="0"/>
              <a:t>start with or possibly assign to multiple sub-groups to work that may be the most efficient</a:t>
            </a:r>
          </a:p>
          <a:p>
            <a:r>
              <a:rPr lang="en-US" dirty="0"/>
              <a:t>Discuss layout and format of the transactions</a:t>
            </a:r>
          </a:p>
          <a:p>
            <a:r>
              <a:rPr lang="en-US" dirty="0"/>
              <a:t>Document structure of the ICD</a:t>
            </a:r>
          </a:p>
          <a:p>
            <a:r>
              <a:rPr lang="en-US" dirty="0"/>
              <a:t>Review the current ICD's and what can be reused.</a:t>
            </a:r>
          </a:p>
          <a:p>
            <a:r>
              <a:rPr lang="en-US" dirty="0" smtClean="0"/>
              <a:t>Review of JSON and initial payload structure;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283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IS Palette">
      <a:dk1>
        <a:srgbClr val="4D4E53"/>
      </a:dk1>
      <a:lt1>
        <a:srgbClr val="FFFFFF"/>
      </a:lt1>
      <a:dk2>
        <a:srgbClr val="003F72"/>
      </a:dk2>
      <a:lt2>
        <a:srgbClr val="FFFFFF"/>
      </a:lt2>
      <a:accent1>
        <a:srgbClr val="557630"/>
      </a:accent1>
      <a:accent2>
        <a:srgbClr val="B86125"/>
      </a:accent2>
      <a:accent3>
        <a:srgbClr val="0083BE"/>
      </a:accent3>
      <a:accent4>
        <a:srgbClr val="51324E"/>
      </a:accent4>
      <a:accent5>
        <a:srgbClr val="772432"/>
      </a:accent5>
      <a:accent6>
        <a:srgbClr val="8996A0"/>
      </a:accent6>
      <a:hlink>
        <a:srgbClr val="0032FF"/>
      </a:hlink>
      <a:folHlink>
        <a:srgbClr val="9B32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M Standard Slid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M Standard Slid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Office Theme">
  <a:themeElements>
    <a:clrScheme name="OIS Palette">
      <a:dk1>
        <a:srgbClr val="4D4E53"/>
      </a:dk1>
      <a:lt1>
        <a:srgbClr val="FFFFFF"/>
      </a:lt1>
      <a:dk2>
        <a:srgbClr val="003F72"/>
      </a:dk2>
      <a:lt2>
        <a:srgbClr val="FFFFFF"/>
      </a:lt2>
      <a:accent1>
        <a:srgbClr val="557630"/>
      </a:accent1>
      <a:accent2>
        <a:srgbClr val="B86125"/>
      </a:accent2>
      <a:accent3>
        <a:srgbClr val="0083BE"/>
      </a:accent3>
      <a:accent4>
        <a:srgbClr val="51324E"/>
      </a:accent4>
      <a:accent5>
        <a:srgbClr val="772432"/>
      </a:accent5>
      <a:accent6>
        <a:srgbClr val="8996A0"/>
      </a:accent6>
      <a:hlink>
        <a:srgbClr val="0032FF"/>
      </a:hlink>
      <a:folHlink>
        <a:srgbClr val="9B32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General_x0020_Comments xmlns="eb973719-b967-4154-bb92-9de72f2294f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4FF0911126C74EAE5BA17DFAF0D789" ma:contentTypeVersion="1" ma:contentTypeDescription="Create a new document." ma:contentTypeScope="" ma:versionID="6682d27384bb618e24fbde100856c152">
  <xsd:schema xmlns:xsd="http://www.w3.org/2001/XMLSchema" xmlns:xs="http://www.w3.org/2001/XMLSchema" xmlns:p="http://schemas.microsoft.com/office/2006/metadata/properties" xmlns:ns2="eb973719-b967-4154-bb92-9de72f2294f8" targetNamespace="http://schemas.microsoft.com/office/2006/metadata/properties" ma:root="true" ma:fieldsID="341747a910e12972eca1092422d0335d" ns2:_="">
    <xsd:import namespace="eb973719-b967-4154-bb92-9de72f2294f8"/>
    <xsd:element name="properties">
      <xsd:complexType>
        <xsd:sequence>
          <xsd:element name="documentManagement">
            <xsd:complexType>
              <xsd:all>
                <xsd:element ref="ns2:General_x0020_Comme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973719-b967-4154-bb92-9de72f2294f8" elementFormDefault="qualified">
    <xsd:import namespace="http://schemas.microsoft.com/office/2006/documentManagement/types"/>
    <xsd:import namespace="http://schemas.microsoft.com/office/infopath/2007/PartnerControls"/>
    <xsd:element name="General_x0020_Comments" ma:index="8" nillable="true" ma:displayName="General Comments" ma:internalName="General_x0020_Comments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C866F1A-954F-4C54-B35E-ACE411CC2A2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290271-3568-4AD4-9164-6090E481EA2A}">
  <ds:schemaRefs>
    <ds:schemaRef ds:uri="http://purl.org/dc/elements/1.1/"/>
    <ds:schemaRef ds:uri="http://purl.org/dc/terms/"/>
    <ds:schemaRef ds:uri="eb973719-b967-4154-bb92-9de72f2294f8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2E493C98-27DE-477D-8933-17BE4F586F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b973719-b967-4154-bb92-9de72f2294f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71136</TotalTime>
  <Words>1327</Words>
  <Application>Microsoft Office PowerPoint</Application>
  <PresentationFormat>On-screen Show (4:3)</PresentationFormat>
  <Paragraphs>456</Paragraphs>
  <Slides>26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Office Theme</vt:lpstr>
      <vt:lpstr>OM Standard Slides</vt:lpstr>
      <vt:lpstr>1_OM Standard Slides</vt:lpstr>
      <vt:lpstr>2_Default Design</vt:lpstr>
      <vt:lpstr>1_Office Theme</vt:lpstr>
      <vt:lpstr>Department of Veterans Affairs </vt:lpstr>
      <vt:lpstr>Agenda</vt:lpstr>
      <vt:lpstr>Previous Meeting Action Items</vt:lpstr>
      <vt:lpstr>Purpose of ICD Collaborations</vt:lpstr>
      <vt:lpstr>Goals and Time Lines (9 Weeks)</vt:lpstr>
      <vt:lpstr>ICD Development Team Structures</vt:lpstr>
      <vt:lpstr>Transaction Listing</vt:lpstr>
      <vt:lpstr>Acceptance Criteria for ICD’s</vt:lpstr>
      <vt:lpstr>Proposed Approach</vt:lpstr>
      <vt:lpstr>Next Steps and Action Items</vt:lpstr>
      <vt:lpstr>Questions</vt:lpstr>
      <vt:lpstr>PowerPoint Presentation</vt:lpstr>
      <vt:lpstr>Business Processing</vt:lpstr>
      <vt:lpstr>TASCore Architecture</vt:lpstr>
      <vt:lpstr>TAS Core FSC Interface</vt:lpstr>
      <vt:lpstr>ICD Layout (Section 1)</vt:lpstr>
      <vt:lpstr>ICD Layout (Section 2)</vt:lpstr>
      <vt:lpstr>ICD Layout (Section 2)</vt:lpstr>
      <vt:lpstr>ICD Layout (Appendix A)</vt:lpstr>
      <vt:lpstr>ICD Layout (Appendix B) TAS Core Mapping Rules</vt:lpstr>
      <vt:lpstr>ICD Layout (Appendix C) TAS Core Default Values</vt:lpstr>
      <vt:lpstr>ICD Layout (Appendix D)  FSC Mapping Rules</vt:lpstr>
      <vt:lpstr>ICD Layout (Appendix E)  FSC Default Values</vt:lpstr>
      <vt:lpstr>PowerPoint Presentation</vt:lpstr>
      <vt:lpstr>FHIR RESOURCES</vt:lpstr>
      <vt:lpstr>BUNDLE EXAMPLE</vt:lpstr>
    </vt:vector>
  </TitlesOfParts>
  <Company>Department of Defense - Health Affairs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MCCF EDI Transition Plan</dc:title>
  <dc:subject>PMAS reviews</dc:subject>
  <dc:creator>glen.j.caneel@leidos.com</dc:creator>
  <cp:lastModifiedBy>Department of Veterans Affairs</cp:lastModifiedBy>
  <cp:revision>2508</cp:revision>
  <dcterms:created xsi:type="dcterms:W3CDTF">2006-11-22T14:07:23Z</dcterms:created>
  <dcterms:modified xsi:type="dcterms:W3CDTF">2018-01-05T19:02:22Z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38402533-f919-49c6-ad73-5f94e349af73</vt:lpwstr>
  </property>
  <property fmtid="{D5CDD505-2E9C-101B-9397-08002B2CF9AE}" pid="3" name="ContentTypeId">
    <vt:lpwstr>0x010100574FF0911126C74EAE5BA17DFAF0D789</vt:lpwstr>
  </property>
</Properties>
</file>