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4"/>
    <p:sldMasterId id="2147483714" r:id="rId5"/>
    <p:sldMasterId id="2147483725" r:id="rId6"/>
    <p:sldMasterId id="2147483729" r:id="rId7"/>
    <p:sldMasterId id="2147483743" r:id="rId8"/>
  </p:sldMasterIdLst>
  <p:notesMasterIdLst>
    <p:notesMasterId r:id="rId15"/>
  </p:notesMasterIdLst>
  <p:handoutMasterIdLst>
    <p:handoutMasterId r:id="rId16"/>
  </p:handoutMasterIdLst>
  <p:sldIdLst>
    <p:sldId id="368" r:id="rId9"/>
    <p:sldId id="370" r:id="rId10"/>
    <p:sldId id="371" r:id="rId11"/>
    <p:sldId id="383" r:id="rId12"/>
    <p:sldId id="386" r:id="rId13"/>
    <p:sldId id="372" r:id="rId14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352">
          <p15:clr>
            <a:srgbClr val="A4A3A4"/>
          </p15:clr>
        </p15:guide>
        <p15:guide id="4" orient="horz" pos="1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partment of Veterans Affairs" initials="DoVA" lastIdx="5" clrIdx="0"/>
  <p:cmAuthor id="1" name="Patrick, David (Leidos)" initials="PD(" lastIdx="5" clrIdx="1"/>
  <p:cmAuthor id="2" name="Caneel, Glen J" initials="CGJ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900"/>
    <a:srgbClr val="000000"/>
    <a:srgbClr val="D16577"/>
    <a:srgbClr val="B2B2B2"/>
    <a:srgbClr val="0635BA"/>
    <a:srgbClr val="1479AC"/>
    <a:srgbClr val="196EA7"/>
    <a:srgbClr val="339966"/>
    <a:srgbClr val="00CC99"/>
    <a:srgbClr val="DFE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951" autoAdjust="0"/>
    <p:restoredTop sz="80933" autoAdjust="0"/>
  </p:normalViewPr>
  <p:slideViewPr>
    <p:cSldViewPr>
      <p:cViewPr varScale="1">
        <p:scale>
          <a:sx n="59" d="100"/>
          <a:sy n="59" d="100"/>
        </p:scale>
        <p:origin x="1050" y="60"/>
      </p:cViewPr>
      <p:guideLst>
        <p:guide orient="horz" pos="2160"/>
        <p:guide pos="2880"/>
        <p:guide pos="2352"/>
        <p:guide orient="horz"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1200"/>
    </p:cViewPr>
  </p:sorterViewPr>
  <p:notesViewPr>
    <p:cSldViewPr>
      <p:cViewPr varScale="1">
        <p:scale>
          <a:sx n="63" d="100"/>
          <a:sy n="63" d="100"/>
        </p:scale>
        <p:origin x="-3086" y="-82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744" y="0"/>
            <a:ext cx="3032337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9/23/2016</a:t>
            </a:r>
            <a:endParaRPr lang="en-US" dirty="0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550"/>
            <a:ext cx="3032337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744" y="8805550"/>
            <a:ext cx="3032337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5BA8CC-889C-4A87-9A47-A4D47E8AA1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195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6" tIns="45078" rIns="90156" bIns="4507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6" tIns="45078" rIns="90156" bIns="4507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9/23/2016</a:t>
            </a: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550"/>
            <a:ext cx="3032337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6" tIns="45078" rIns="90156" bIns="4507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99770" y="4404359"/>
            <a:ext cx="5598160" cy="4171634"/>
          </a:xfrm>
          <a:prstGeom prst="rect">
            <a:avLst/>
          </a:prstGeom>
        </p:spPr>
        <p:txBody>
          <a:bodyPr vert="horz" lIns="90158" tIns="45079" rIns="90158" bIns="4507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>
          <a:xfrm>
            <a:off x="3963744" y="8805550"/>
            <a:ext cx="3032337" cy="463867"/>
          </a:xfrm>
          <a:prstGeom prst="rect">
            <a:avLst/>
          </a:prstGeom>
        </p:spPr>
        <p:txBody>
          <a:bodyPr vert="horz" lIns="90158" tIns="45079" rIns="90158" bIns="45079" rtlCol="0" anchor="b"/>
          <a:lstStyle>
            <a:lvl1pPr algn="r">
              <a:defRPr sz="1200"/>
            </a:lvl1pPr>
          </a:lstStyle>
          <a:p>
            <a:pPr>
              <a:defRPr/>
            </a:pPr>
            <a:fld id="{DDBE89B3-F064-44B3-B12D-48C2EF15DF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94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8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46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86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_Cov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31" y="6466"/>
            <a:ext cx="9242966" cy="38797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57733" y="3876793"/>
            <a:ext cx="9242968" cy="95564"/>
          </a:xfrm>
          <a:prstGeom prst="rect">
            <a:avLst/>
          </a:prstGeom>
          <a:solidFill>
            <a:srgbClr val="7AC1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371600" y="914400"/>
            <a:ext cx="7086600" cy="2514600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 b="1" baseline="0">
                <a:solidFill>
                  <a:srgbClr val="262729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OFFICE OF INFORMATION AND TECHNOLOGY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71600" y="3886200"/>
            <a:ext cx="7086600" cy="2344819"/>
          </a:xfrm>
        </p:spPr>
        <p:txBody>
          <a:bodyPr lIns="0" tIns="457200" rIns="0">
            <a:noAutofit/>
          </a:bodyPr>
          <a:lstStyle>
            <a:lvl1pPr marL="0" indent="0" algn="l">
              <a:buNone/>
              <a:defRPr sz="2000">
                <a:solidFill>
                  <a:srgbClr val="262729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VA_OIT_PD_4CL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3600" y="5696285"/>
            <a:ext cx="2514600" cy="5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5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7906" y="6366948"/>
            <a:ext cx="490750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2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315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5/11/2017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_Cov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6"/>
            <a:ext cx="9144000" cy="38797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3876793"/>
            <a:ext cx="9144001" cy="95564"/>
          </a:xfrm>
          <a:prstGeom prst="rect">
            <a:avLst/>
          </a:prstGeom>
          <a:solidFill>
            <a:srgbClr val="7AC1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371600" y="914400"/>
            <a:ext cx="7086600" cy="2514600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 b="1" baseline="0">
                <a:solidFill>
                  <a:srgbClr val="262729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OFFICE OF INFORMATION AND TECHNOLOGY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71600" y="3886200"/>
            <a:ext cx="7086600" cy="2344819"/>
          </a:xfrm>
        </p:spPr>
        <p:txBody>
          <a:bodyPr lIns="0" tIns="457200" rIns="0">
            <a:noAutofit/>
          </a:bodyPr>
          <a:lstStyle>
            <a:lvl1pPr marL="0" indent="0" algn="l">
              <a:buNone/>
              <a:defRPr sz="2000">
                <a:solidFill>
                  <a:srgbClr val="262729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VA_OIT_PD_4CL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3600" y="5696285"/>
            <a:ext cx="2514600" cy="5281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58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026"/>
            <a:ext cx="8229600" cy="4529138"/>
          </a:xfrm>
        </p:spPr>
        <p:txBody>
          <a:bodyPr/>
          <a:lstStyle>
            <a:lvl1pPr>
              <a:defRPr>
                <a:solidFill>
                  <a:srgbClr val="262729"/>
                </a:solidFill>
              </a:defRPr>
            </a:lvl1pPr>
            <a:lvl2pPr>
              <a:defRPr>
                <a:solidFill>
                  <a:srgbClr val="262729"/>
                </a:solidFill>
              </a:defRPr>
            </a:lvl2pPr>
            <a:lvl3pPr>
              <a:defRPr>
                <a:solidFill>
                  <a:srgbClr val="262729"/>
                </a:solidFill>
              </a:defRPr>
            </a:lvl3pPr>
            <a:lvl4pPr>
              <a:defRPr>
                <a:solidFill>
                  <a:srgbClr val="262729"/>
                </a:solidFill>
              </a:defRPr>
            </a:lvl4pPr>
            <a:lvl5pPr marL="1144588" indent="-225425">
              <a:defRPr sz="1400">
                <a:solidFill>
                  <a:srgbClr val="26272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5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315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5/11/2017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_Cov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6"/>
            <a:ext cx="9144000" cy="38797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3876793"/>
            <a:ext cx="9144001" cy="95564"/>
          </a:xfrm>
          <a:prstGeom prst="rect">
            <a:avLst/>
          </a:prstGeom>
          <a:solidFill>
            <a:srgbClr val="7AC1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371600" y="914400"/>
            <a:ext cx="7086600" cy="2514600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 b="1" baseline="0">
                <a:solidFill>
                  <a:srgbClr val="262729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OFFICE OF INFORMATION AND TECHNOLOGY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71600" y="3886200"/>
            <a:ext cx="7086600" cy="2344819"/>
          </a:xfrm>
        </p:spPr>
        <p:txBody>
          <a:bodyPr lIns="0" tIns="457200" rIns="0">
            <a:noAutofit/>
          </a:bodyPr>
          <a:lstStyle>
            <a:lvl1pPr marL="0" indent="0" algn="l">
              <a:buNone/>
              <a:defRPr sz="2000">
                <a:solidFill>
                  <a:srgbClr val="262729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VA_OIT_PD_4CL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3600" y="5696285"/>
            <a:ext cx="2514600" cy="5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58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343400" y="6629400"/>
            <a:ext cx="762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07E4A9E5-2716-474B-BFE1-B95335BF1B2F}" type="slidenum">
              <a:rPr lang="en-US" sz="100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  <p:grpSp>
        <p:nvGrpSpPr>
          <p:cNvPr id="5" name="Group 24"/>
          <p:cNvGrpSpPr>
            <a:grpSpLocks/>
          </p:cNvGrpSpPr>
          <p:nvPr userDrawn="1"/>
        </p:nvGrpSpPr>
        <p:grpSpPr bwMode="auto">
          <a:xfrm>
            <a:off x="990600" y="914400"/>
            <a:ext cx="7772400" cy="101600"/>
            <a:chOff x="336" y="2592"/>
            <a:chExt cx="5040" cy="144"/>
          </a:xfrm>
        </p:grpSpPr>
        <p:sp>
          <p:nvSpPr>
            <p:cNvPr id="6" name="Rectangle 25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26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00C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902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5FAFF454-91E0-48E9-84D1-01FC0507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66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97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026"/>
            <a:ext cx="8229600" cy="4529138"/>
          </a:xfrm>
        </p:spPr>
        <p:txBody>
          <a:bodyPr/>
          <a:lstStyle>
            <a:lvl1pPr>
              <a:defRPr>
                <a:solidFill>
                  <a:srgbClr val="262729"/>
                </a:solidFill>
              </a:defRPr>
            </a:lvl1pPr>
            <a:lvl2pPr>
              <a:defRPr>
                <a:solidFill>
                  <a:srgbClr val="262729"/>
                </a:solidFill>
              </a:defRPr>
            </a:lvl2pPr>
            <a:lvl3pPr>
              <a:defRPr>
                <a:solidFill>
                  <a:srgbClr val="262729"/>
                </a:solidFill>
              </a:defRPr>
            </a:lvl3pPr>
            <a:lvl4pPr>
              <a:defRPr>
                <a:solidFill>
                  <a:srgbClr val="262729"/>
                </a:solidFill>
              </a:defRPr>
            </a:lvl4pPr>
            <a:lvl5pPr marL="1144588" indent="-225425">
              <a:defRPr sz="1400">
                <a:solidFill>
                  <a:srgbClr val="26272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2"/>
          </p:nvPr>
        </p:nvSpPr>
        <p:spPr>
          <a:xfrm>
            <a:off x="424394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5/11/2017</a:t>
            </a:r>
            <a:endParaRPr lang="en-US" dirty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2824694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229600" y="6366948"/>
            <a:ext cx="490750" cy="365125"/>
          </a:xfrm>
          <a:prstGeom prst="rect">
            <a:avLst/>
          </a:prstGeom>
        </p:spPr>
        <p:txBody>
          <a:bodyPr anchor="ctr" anchorCtr="1"/>
          <a:lstStyle>
            <a:lvl1pPr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55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A TITLE collage center logo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 algn="ctr">
              <a:defRPr sz="2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 b="0">
                <a:solidFill>
                  <a:srgbClr val="00006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-76200" y="6613525"/>
            <a:ext cx="2133600" cy="3206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629400"/>
            <a:ext cx="2133600" cy="24765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1F7489F-2AD9-4992-B5F8-CF22460B790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86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E6EF0-E658-483D-BB2C-AA6ECF457EF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173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E0CF9-C3C5-4681-A714-2A6FD57D082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685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65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65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4A1DE-ABBF-4A7F-97C2-13D2646BCC4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3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60292-9975-4F02-A001-E09A9C73649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604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034DB-EC36-4160-A0F1-A980FD02DC1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05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3B24D-B4DE-4E90-9AE5-9B840F223DD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29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CA383-45A8-4D14-AFA7-6985ABF343D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58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B16DC-F46F-4533-BE7F-6BAFB04E813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9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EEEA6-F8A2-4BE8-BE83-C9CC7B1C56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97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2627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02877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6A5D0-E388-43A2-AD74-D5B7239A24A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24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962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65238"/>
            <a:ext cx="8229600" cy="4525962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D422A-B70D-48F9-BFF8-FDB3527E969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3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_Cov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31" y="6466"/>
            <a:ext cx="9242966" cy="38797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57733" y="3876793"/>
            <a:ext cx="9242968" cy="95564"/>
          </a:xfrm>
          <a:prstGeom prst="rect">
            <a:avLst/>
          </a:prstGeom>
          <a:solidFill>
            <a:srgbClr val="7AC1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371600" y="914400"/>
            <a:ext cx="7086600" cy="2514600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 b="1" baseline="0">
                <a:solidFill>
                  <a:srgbClr val="262729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OFFICE OF INFORMATION AND TECHNOLOGY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71600" y="3886200"/>
            <a:ext cx="7086600" cy="2344819"/>
          </a:xfrm>
        </p:spPr>
        <p:txBody>
          <a:bodyPr lIns="0" tIns="457200" rIns="0">
            <a:noAutofit/>
          </a:bodyPr>
          <a:lstStyle>
            <a:lvl1pPr marL="0" indent="0" algn="l">
              <a:buNone/>
              <a:defRPr sz="2000">
                <a:solidFill>
                  <a:srgbClr val="262729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VA_OIT_PD_4CL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3600" y="5696285"/>
            <a:ext cx="2514600" cy="5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76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026"/>
            <a:ext cx="8229600" cy="4529138"/>
          </a:xfrm>
        </p:spPr>
        <p:txBody>
          <a:bodyPr/>
          <a:lstStyle>
            <a:lvl1pPr>
              <a:defRPr>
                <a:solidFill>
                  <a:srgbClr val="262729"/>
                </a:solidFill>
              </a:defRPr>
            </a:lvl1pPr>
            <a:lvl2pPr>
              <a:defRPr>
                <a:solidFill>
                  <a:srgbClr val="262729"/>
                </a:solidFill>
              </a:defRPr>
            </a:lvl2pPr>
            <a:lvl3pPr>
              <a:defRPr>
                <a:solidFill>
                  <a:srgbClr val="262729"/>
                </a:solidFill>
              </a:defRPr>
            </a:lvl3pPr>
            <a:lvl4pPr>
              <a:defRPr>
                <a:solidFill>
                  <a:srgbClr val="262729"/>
                </a:solidFill>
              </a:defRPr>
            </a:lvl4pPr>
            <a:lvl5pPr marL="1144588" indent="-225425">
              <a:defRPr sz="1400">
                <a:solidFill>
                  <a:srgbClr val="26272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31830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2627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06348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 marL="684213" indent="-225425">
              <a:defRPr sz="1600"/>
            </a:lvl3pPr>
            <a:lvl4pPr marL="919163" indent="-234950">
              <a:defRPr sz="1600"/>
            </a:lvl4pPr>
            <a:lvl5pPr marL="1144588" indent="-225425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144588" indent="-225425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95467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237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72139"/>
            <a:ext cx="4040188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3237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2139"/>
            <a:ext cx="4041775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5691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0411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795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97295"/>
            <a:ext cx="5111750" cy="41288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97296"/>
            <a:ext cx="3008313" cy="412886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83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 marL="684213" indent="-225425">
              <a:defRPr sz="1600"/>
            </a:lvl3pPr>
            <a:lvl4pPr marL="919163" indent="-234950">
              <a:defRPr sz="1600"/>
            </a:lvl4pPr>
            <a:lvl5pPr marL="1144588" indent="-225425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3322"/>
            <a:ext cx="4038600" cy="420284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144588" indent="-225425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5048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10572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81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237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72139"/>
            <a:ext cx="4040188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3237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2139"/>
            <a:ext cx="4041775" cy="37060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062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972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7906" y="6366948"/>
            <a:ext cx="490750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7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97295"/>
            <a:ext cx="5111750" cy="41288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97296"/>
            <a:ext cx="3008313" cy="412886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7906" y="6366948"/>
            <a:ext cx="490750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700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7906" y="6366948"/>
            <a:ext cx="490750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87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OIT branded slide page header art&#10;"/>
          <p:cNvGrpSpPr/>
          <p:nvPr userDrawn="1"/>
        </p:nvGrpSpPr>
        <p:grpSpPr>
          <a:xfrm>
            <a:off x="-49484" y="54"/>
            <a:ext cx="9261524" cy="1354884"/>
            <a:chOff x="-2" y="54"/>
            <a:chExt cx="9144002" cy="1354884"/>
          </a:xfrm>
        </p:grpSpPr>
        <p:pic>
          <p:nvPicPr>
            <p:cNvPr id="7" name="Picture 6" descr="Color_header.jpg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"/>
              <a:ext cx="9144000" cy="128930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-2" y="1259374"/>
              <a:ext cx="9144002" cy="95564"/>
            </a:xfrm>
            <a:prstGeom prst="rect">
              <a:avLst/>
            </a:prstGeom>
            <a:solidFill>
              <a:srgbClr val="7AC1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7024"/>
            <a:ext cx="8229600" cy="452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5/11/2017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247906" y="6366948"/>
            <a:ext cx="490750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7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50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262729"/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262729"/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262729"/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262729"/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0"/>
            <a:ext cx="7315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112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5687566" y="3158564"/>
            <a:ext cx="630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Working Draft – Internal VA Use Only</a:t>
            </a:r>
          </a:p>
        </p:txBody>
      </p:sp>
      <p:sp>
        <p:nvSpPr>
          <p:cNvPr id="10" name="TextBox 9"/>
          <p:cNvSpPr txBox="1"/>
          <p:nvPr/>
        </p:nvSpPr>
        <p:spPr>
          <a:xfrm rot="19776033">
            <a:off x="-6461" y="3686574"/>
            <a:ext cx="8937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1200" dirty="0"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  <a:ea typeface="+mn-ea"/>
                <a:cs typeface="+mn-cs"/>
              </a:rPr>
              <a:t>Working Draft, Pre-Decisional, Deliberative Document – Internal VA Use Only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" name="Group 8" descr="OIT branded slide page header art&#10;"/>
          <p:cNvGrpSpPr/>
          <p:nvPr userDrawn="1"/>
        </p:nvGrpSpPr>
        <p:grpSpPr>
          <a:xfrm>
            <a:off x="-49484" y="54"/>
            <a:ext cx="9261524" cy="1354884"/>
            <a:chOff x="-2" y="54"/>
            <a:chExt cx="9144002" cy="1354884"/>
          </a:xfrm>
        </p:grpSpPr>
        <p:pic>
          <p:nvPicPr>
            <p:cNvPr id="11" name="Picture 10" descr="Color_header.jpg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"/>
              <a:ext cx="9144000" cy="128930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-2" y="1259374"/>
              <a:ext cx="9144002" cy="95564"/>
            </a:xfrm>
            <a:prstGeom prst="rect">
              <a:avLst/>
            </a:prstGeom>
            <a:solidFill>
              <a:srgbClr val="7AC1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23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0"/>
            <a:ext cx="7315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112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5687566" y="3158564"/>
            <a:ext cx="630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Working Draft – Internal VA Use Only</a:t>
            </a:r>
          </a:p>
        </p:txBody>
      </p:sp>
      <p:sp>
        <p:nvSpPr>
          <p:cNvPr id="10" name="TextBox 9"/>
          <p:cNvSpPr txBox="1"/>
          <p:nvPr/>
        </p:nvSpPr>
        <p:spPr>
          <a:xfrm rot="19776033">
            <a:off x="-6461" y="3686574"/>
            <a:ext cx="8937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1200" dirty="0"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  <a:ea typeface="+mn-ea"/>
                <a:cs typeface="+mn-cs"/>
              </a:rPr>
              <a:t>Working Draft, Pre-Decisional, Deliberative Document – Internal VA Use Only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4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1" r:id="rId3"/>
    <p:sldLayoutId id="2147483742" r:id="rId4"/>
    <p:sldLayoutId id="2147483754" r:id="rId5"/>
    <p:sldLayoutId id="2147483755" r:id="rId6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696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66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65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-76200" y="66294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5/11/2017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7056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686550"/>
            <a:ext cx="2133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3B698-AC02-4999-8553-92CBDCEB27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6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OIT branded slide page header art&#10;"/>
          <p:cNvGrpSpPr/>
          <p:nvPr userDrawn="1"/>
        </p:nvGrpSpPr>
        <p:grpSpPr>
          <a:xfrm>
            <a:off x="-49484" y="54"/>
            <a:ext cx="9261524" cy="1354884"/>
            <a:chOff x="-2" y="54"/>
            <a:chExt cx="9144002" cy="1354884"/>
          </a:xfrm>
        </p:grpSpPr>
        <p:pic>
          <p:nvPicPr>
            <p:cNvPr id="7" name="Picture 6" descr="Color_header.jpg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"/>
              <a:ext cx="9144000" cy="128930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-2" y="1259374"/>
              <a:ext cx="9144002" cy="95564"/>
            </a:xfrm>
            <a:prstGeom prst="rect">
              <a:avLst/>
            </a:prstGeom>
            <a:solidFill>
              <a:srgbClr val="7AC1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7024"/>
            <a:ext cx="8229600" cy="452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27D237-6C0D-5549-BE11-2040A22CBC7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4D4E53">
                    <a:tint val="75000"/>
                  </a:srgbClr>
                </a:solidFill>
              </a:rPr>
              <a:t>5/11/2017</a:t>
            </a:r>
            <a:endParaRPr lang="en-US" dirty="0">
              <a:solidFill>
                <a:srgbClr val="4D4E53">
                  <a:tint val="75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81DFF-DC82-4774-A903-A43FA1D5C88A}" type="slidenum">
              <a:rPr lang="en-US" smtClean="0">
                <a:solidFill>
                  <a:srgbClr val="4D4E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E53">
                  <a:tint val="75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4D4E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50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262729"/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262729"/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262729"/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262729"/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>
                <a:latin typeface="+mj-lt"/>
              </a:rPr>
              <a:t>Department of Veterans Affairs</a:t>
            </a:r>
            <a:br>
              <a:rPr lang="en-US" dirty="0"/>
            </a:br>
            <a:endParaRPr lang="en-US" dirty="0"/>
          </a:p>
        </p:txBody>
      </p:sp>
      <p:sp>
        <p:nvSpPr>
          <p:cNvPr id="8195" name="Subtitle 10"/>
          <p:cNvSpPr>
            <a:spLocks noGrp="1"/>
          </p:cNvSpPr>
          <p:nvPr>
            <p:ph type="subTitle" idx="1"/>
          </p:nvPr>
        </p:nvSpPr>
        <p:spPr>
          <a:xfrm>
            <a:off x="1066800" y="3505200"/>
            <a:ext cx="7086600" cy="2344819"/>
          </a:xfrm>
        </p:spPr>
        <p:txBody>
          <a:bodyPr/>
          <a:lstStyle/>
          <a:p>
            <a:pPr algn="ctr" defTabSz="685800" eaLnBrk="0" hangingPunct="0"/>
            <a:r>
              <a:rPr lang="en-US" sz="2800" dirty="0"/>
              <a:t>MCCF </a:t>
            </a:r>
            <a:r>
              <a:rPr lang="en-US" sz="2800" dirty="0" err="1"/>
              <a:t>eInsurance</a:t>
            </a:r>
            <a:r>
              <a:rPr lang="en-US" sz="2800" dirty="0"/>
              <a:t> - FSC ICD elaboration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Steffen </a:t>
            </a:r>
            <a:r>
              <a:rPr lang="en-US" sz="1400" dirty="0" err="1"/>
              <a:t>Maerdian</a:t>
            </a:r>
            <a:r>
              <a:rPr lang="en-US" sz="1400" dirty="0"/>
              <a:t> – Halfaker and Associates</a:t>
            </a:r>
          </a:p>
          <a:p>
            <a:r>
              <a:rPr lang="en-US" sz="1400" dirty="0"/>
              <a:t>Keith Oulson – Halfaker and Associates</a:t>
            </a:r>
          </a:p>
          <a:p>
            <a:r>
              <a:rPr lang="en-US" sz="1400" dirty="0"/>
              <a:t>02-13-2018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algn="ctr" defTabSz="685800" eaLnBrk="0" hangingPunct="0"/>
            <a:endParaRPr lang="en-US" alt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r>
              <a:rPr lang="en-US" sz="2400" dirty="0"/>
              <a:t>Status update</a:t>
            </a:r>
          </a:p>
          <a:p>
            <a:r>
              <a:rPr lang="en-US" sz="2400" dirty="0"/>
              <a:t>Next steps</a:t>
            </a:r>
          </a:p>
          <a:p>
            <a:r>
              <a:rPr lang="en-US" sz="2400" dirty="0"/>
              <a:t>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09800"/>
            <a:ext cx="8229600" cy="1447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270 and 271</a:t>
            </a:r>
          </a:p>
          <a:p>
            <a:pPr marL="1196975" lvl="2" indent="-514350">
              <a:buFont typeface="+mj-lt"/>
              <a:buAutoNum type="romanLcPeriod"/>
            </a:pPr>
            <a:r>
              <a:rPr lang="en-US" dirty="0">
                <a:highlight>
                  <a:srgbClr val="00FF00"/>
                </a:highlight>
              </a:rPr>
              <a:t>Mappings have been reviewed and updated according to latest ICD.</a:t>
            </a:r>
          </a:p>
        </p:txBody>
      </p:sp>
    </p:spTree>
    <p:extLst>
      <p:ext uri="{BB962C8B-B14F-4D97-AF65-F5344CB8AC3E}">
        <p14:creationId xmlns:p14="http://schemas.microsoft.com/office/powerpoint/2010/main" val="398866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F874D9-F89D-4632-9FA2-B6997CD5D07B}"/>
              </a:ext>
            </a:extLst>
          </p:cNvPr>
          <p:cNvSpPr/>
          <p:nvPr/>
        </p:nvSpPr>
        <p:spPr>
          <a:xfrm>
            <a:off x="457200" y="1676401"/>
            <a:ext cx="6400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TAS Team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Begin ICD assembly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270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271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7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F874D9-F89D-4632-9FA2-B6997CD5D07B}"/>
              </a:ext>
            </a:extLst>
          </p:cNvPr>
          <p:cNvSpPr/>
          <p:nvPr/>
        </p:nvSpPr>
        <p:spPr>
          <a:xfrm>
            <a:off x="457200" y="1676401"/>
            <a:ext cx="6400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Product team and FSC team</a:t>
            </a:r>
          </a:p>
          <a:p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Review identified resources and mappings related to the ICDs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270 and 271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Report remarks by 2/20/18 EOD</a:t>
            </a:r>
          </a:p>
        </p:txBody>
      </p:sp>
    </p:spTree>
    <p:extLst>
      <p:ext uri="{BB962C8B-B14F-4D97-AF65-F5344CB8AC3E}">
        <p14:creationId xmlns:p14="http://schemas.microsoft.com/office/powerpoint/2010/main" val="261651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6262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IS Palette">
      <a:dk1>
        <a:srgbClr val="4D4E53"/>
      </a:dk1>
      <a:lt1>
        <a:srgbClr val="FFFFFF"/>
      </a:lt1>
      <a:dk2>
        <a:srgbClr val="003F72"/>
      </a:dk2>
      <a:lt2>
        <a:srgbClr val="FFFFFF"/>
      </a:lt2>
      <a:accent1>
        <a:srgbClr val="557630"/>
      </a:accent1>
      <a:accent2>
        <a:srgbClr val="B86125"/>
      </a:accent2>
      <a:accent3>
        <a:srgbClr val="0083BE"/>
      </a:accent3>
      <a:accent4>
        <a:srgbClr val="51324E"/>
      </a:accent4>
      <a:accent5>
        <a:srgbClr val="772432"/>
      </a:accent5>
      <a:accent6>
        <a:srgbClr val="8996A0"/>
      </a:accent6>
      <a:hlink>
        <a:srgbClr val="0032FF"/>
      </a:hlink>
      <a:folHlink>
        <a:srgbClr val="9B32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M Standard Slid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M Standard Slid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Theme">
  <a:themeElements>
    <a:clrScheme name="OIS Palette">
      <a:dk1>
        <a:srgbClr val="4D4E53"/>
      </a:dk1>
      <a:lt1>
        <a:srgbClr val="FFFFFF"/>
      </a:lt1>
      <a:dk2>
        <a:srgbClr val="003F72"/>
      </a:dk2>
      <a:lt2>
        <a:srgbClr val="FFFFFF"/>
      </a:lt2>
      <a:accent1>
        <a:srgbClr val="557630"/>
      </a:accent1>
      <a:accent2>
        <a:srgbClr val="B86125"/>
      </a:accent2>
      <a:accent3>
        <a:srgbClr val="0083BE"/>
      </a:accent3>
      <a:accent4>
        <a:srgbClr val="51324E"/>
      </a:accent4>
      <a:accent5>
        <a:srgbClr val="772432"/>
      </a:accent5>
      <a:accent6>
        <a:srgbClr val="8996A0"/>
      </a:accent6>
      <a:hlink>
        <a:srgbClr val="0032FF"/>
      </a:hlink>
      <a:folHlink>
        <a:srgbClr val="9B32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eneral_x0020_Comments xmlns="eb973719-b967-4154-bb92-9de72f2294f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F0911126C74EAE5BA17DFAF0D789" ma:contentTypeVersion="1" ma:contentTypeDescription="Create a new document." ma:contentTypeScope="" ma:versionID="6682d27384bb618e24fbde100856c152">
  <xsd:schema xmlns:xsd="http://www.w3.org/2001/XMLSchema" xmlns:xs="http://www.w3.org/2001/XMLSchema" xmlns:p="http://schemas.microsoft.com/office/2006/metadata/properties" xmlns:ns2="eb973719-b967-4154-bb92-9de72f2294f8" targetNamespace="http://schemas.microsoft.com/office/2006/metadata/properties" ma:root="true" ma:fieldsID="341747a910e12972eca1092422d0335d" ns2:_="">
    <xsd:import namespace="eb973719-b967-4154-bb92-9de72f2294f8"/>
    <xsd:element name="properties">
      <xsd:complexType>
        <xsd:sequence>
          <xsd:element name="documentManagement">
            <xsd:complexType>
              <xsd:all>
                <xsd:element ref="ns2:General_x0020_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73719-b967-4154-bb92-9de72f2294f8" elementFormDefault="qualified">
    <xsd:import namespace="http://schemas.microsoft.com/office/2006/documentManagement/types"/>
    <xsd:import namespace="http://schemas.microsoft.com/office/infopath/2007/PartnerControls"/>
    <xsd:element name="General_x0020_Comments" ma:index="8" nillable="true" ma:displayName="General Comments" ma:internalName="General_x0020_Comment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290271-3568-4AD4-9164-6090E481EA2A}">
  <ds:schemaRefs>
    <ds:schemaRef ds:uri="eb973719-b967-4154-bb92-9de72f2294f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C866F1A-954F-4C54-B35E-ACE411CC2A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493C98-27DE-477D-8933-17BE4F586F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973719-b967-4154-bb92-9de72f2294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71352</TotalTime>
  <Words>81</Words>
  <Application>Microsoft Office PowerPoint</Application>
  <PresentationFormat>On-screen Show (4:3)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Georgia</vt:lpstr>
      <vt:lpstr>Office Theme</vt:lpstr>
      <vt:lpstr>OM Standard Slides</vt:lpstr>
      <vt:lpstr>1_OM Standard Slides</vt:lpstr>
      <vt:lpstr>2_Default Design</vt:lpstr>
      <vt:lpstr>1_Office Theme</vt:lpstr>
      <vt:lpstr>Department of Veterans Affairs </vt:lpstr>
      <vt:lpstr>Agenda</vt:lpstr>
      <vt:lpstr>Status update</vt:lpstr>
      <vt:lpstr>Next steps</vt:lpstr>
      <vt:lpstr>Next steps</vt:lpstr>
      <vt:lpstr>Questions</vt:lpstr>
    </vt:vector>
  </TitlesOfParts>
  <Company>Department of Defense - Health Affairs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MCCF EDI Transition Plan</dc:title>
  <dc:subject>PMAS reviews</dc:subject>
  <dc:creator>glen.j.caneel@leidos.com</dc:creator>
  <cp:lastModifiedBy>Steffen Maerdian</cp:lastModifiedBy>
  <cp:revision>2537</cp:revision>
  <dcterms:created xsi:type="dcterms:W3CDTF">2006-11-22T14:07:23Z</dcterms:created>
  <dcterms:modified xsi:type="dcterms:W3CDTF">2018-02-12T14:24:56Z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38402533-f919-49c6-ad73-5f94e349af73</vt:lpwstr>
  </property>
  <property fmtid="{D5CDD505-2E9C-101B-9397-08002B2CF9AE}" pid="3" name="ContentTypeId">
    <vt:lpwstr>0x010100574FF0911126C74EAE5BA17DFAF0D789</vt:lpwstr>
  </property>
</Properties>
</file>