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2" r:id="rId3"/>
    <p:sldId id="293" r:id="rId4"/>
    <p:sldId id="279" r:id="rId5"/>
    <p:sldId id="295" r:id="rId6"/>
    <p:sldId id="288" r:id="rId7"/>
    <p:sldId id="296" r:id="rId8"/>
    <p:sldId id="269" r:id="rId9"/>
    <p:sldId id="259" r:id="rId10"/>
    <p:sldId id="260" r:id="rId11"/>
    <p:sldId id="271" r:id="rId12"/>
    <p:sldId id="272" r:id="rId13"/>
    <p:sldId id="261" r:id="rId14"/>
    <p:sldId id="300" r:id="rId15"/>
    <p:sldId id="268" r:id="rId16"/>
    <p:sldId id="297" r:id="rId17"/>
    <p:sldId id="289" r:id="rId18"/>
    <p:sldId id="266" r:id="rId19"/>
    <p:sldId id="273" r:id="rId20"/>
    <p:sldId id="274" r:id="rId21"/>
    <p:sldId id="275" r:id="rId22"/>
    <p:sldId id="276" r:id="rId23"/>
    <p:sldId id="298" r:id="rId24"/>
    <p:sldId id="277" r:id="rId25"/>
    <p:sldId id="283" r:id="rId26"/>
    <p:sldId id="299" r:id="rId27"/>
    <p:sldId id="278" r:id="rId28"/>
    <p:sldId id="284" r:id="rId29"/>
    <p:sldId id="285"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ith Oulson" initials="KO" lastIdx="2" clrIdx="0">
    <p:extLst>
      <p:ext uri="{19B8F6BF-5375-455C-9EA6-DF929625EA0E}">
        <p15:presenceInfo xmlns:p15="http://schemas.microsoft.com/office/powerpoint/2012/main" userId="S-1-5-21-3879305808-3289165270-514292028-21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snapToGrid="0">
      <p:cViewPr varScale="1">
        <p:scale>
          <a:sx n="72" d="100"/>
          <a:sy n="72"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437EF5-F055-4020-A574-36D9882B36BF}" type="datetimeFigureOut">
              <a:rPr lang="en-US" smtClean="0"/>
              <a:t>6/1/2018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B6173-4DF5-4DAF-848D-2A6D06808434}" type="slidenum">
              <a:rPr lang="en-US" smtClean="0"/>
              <a:t>‹#›</a:t>
            </a:fld>
            <a:endParaRPr lang="en-US"/>
          </a:p>
        </p:txBody>
      </p:sp>
    </p:spTree>
    <p:extLst>
      <p:ext uri="{BB962C8B-B14F-4D97-AF65-F5344CB8AC3E}">
        <p14:creationId xmlns:p14="http://schemas.microsoft.com/office/powerpoint/2010/main" val="2103217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FA8A-B4F0-475B-9C7A-977FEF97C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7D9708-4B5F-4288-B0BA-C3D9463AEA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6321E1-8145-415C-813A-E0B489D1100A}"/>
              </a:ext>
            </a:extLst>
          </p:cNvPr>
          <p:cNvSpPr>
            <a:spLocks noGrp="1"/>
          </p:cNvSpPr>
          <p:nvPr>
            <p:ph type="dt" sz="half" idx="10"/>
          </p:nvPr>
        </p:nvSpPr>
        <p:spPr/>
        <p:txBody>
          <a:bodyPr/>
          <a:lstStyle/>
          <a:p>
            <a:fld id="{45629D15-F866-41C1-AAA0-51A2FB5A4869}" type="datetime1">
              <a:rPr lang="en-US" smtClean="0"/>
              <a:t>6/1/2018</a:t>
            </a:fld>
            <a:endParaRPr lang="en-US"/>
          </a:p>
        </p:txBody>
      </p:sp>
      <p:sp>
        <p:nvSpPr>
          <p:cNvPr id="5" name="Footer Placeholder 4">
            <a:extLst>
              <a:ext uri="{FF2B5EF4-FFF2-40B4-BE49-F238E27FC236}">
                <a16:creationId xmlns:a16="http://schemas.microsoft.com/office/drawing/2014/main" id="{99F51A6F-D215-406A-8952-D737F75F9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90E9F-8E53-4A66-B581-BE0BEEDD7A95}"/>
              </a:ext>
            </a:extLst>
          </p:cNvPr>
          <p:cNvSpPr>
            <a:spLocks noGrp="1"/>
          </p:cNvSpPr>
          <p:nvPr>
            <p:ph type="sldNum" sz="quarter" idx="12"/>
          </p:nvPr>
        </p:nvSpPr>
        <p:spPr/>
        <p:txBody>
          <a:bodyPr/>
          <a:lstStyle/>
          <a:p>
            <a:fld id="{E2DB670B-618D-48BA-BD03-B01291F9330F}" type="slidenum">
              <a:rPr lang="en-US" smtClean="0"/>
              <a:t>‹#›</a:t>
            </a:fld>
            <a:endParaRPr lang="en-US"/>
          </a:p>
        </p:txBody>
      </p:sp>
    </p:spTree>
    <p:extLst>
      <p:ext uri="{BB962C8B-B14F-4D97-AF65-F5344CB8AC3E}">
        <p14:creationId xmlns:p14="http://schemas.microsoft.com/office/powerpoint/2010/main" val="321431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9180-40D3-47AE-90A0-E8C0736735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4CE38C-DE74-47F2-AADA-D880B21C50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D9CAEE-15D7-438A-978A-9BE24F6B005E}"/>
              </a:ext>
            </a:extLst>
          </p:cNvPr>
          <p:cNvSpPr>
            <a:spLocks noGrp="1"/>
          </p:cNvSpPr>
          <p:nvPr>
            <p:ph type="dt" sz="half" idx="10"/>
          </p:nvPr>
        </p:nvSpPr>
        <p:spPr/>
        <p:txBody>
          <a:bodyPr/>
          <a:lstStyle/>
          <a:p>
            <a:fld id="{6DE80AF1-5112-447F-A1D8-1C4A29F78F6D}" type="datetime1">
              <a:rPr lang="en-US" smtClean="0"/>
              <a:t>6/1/2018</a:t>
            </a:fld>
            <a:endParaRPr lang="en-US"/>
          </a:p>
        </p:txBody>
      </p:sp>
      <p:sp>
        <p:nvSpPr>
          <p:cNvPr id="5" name="Footer Placeholder 4">
            <a:extLst>
              <a:ext uri="{FF2B5EF4-FFF2-40B4-BE49-F238E27FC236}">
                <a16:creationId xmlns:a16="http://schemas.microsoft.com/office/drawing/2014/main" id="{662A1697-2686-45AB-828C-0C1E210A0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C8CFB-14E1-445A-816D-CDC90753ADE7}"/>
              </a:ext>
            </a:extLst>
          </p:cNvPr>
          <p:cNvSpPr>
            <a:spLocks noGrp="1"/>
          </p:cNvSpPr>
          <p:nvPr>
            <p:ph type="sldNum" sz="quarter" idx="12"/>
          </p:nvPr>
        </p:nvSpPr>
        <p:spPr/>
        <p:txBody>
          <a:bodyPr/>
          <a:lstStyle/>
          <a:p>
            <a:fld id="{E2DB670B-618D-48BA-BD03-B01291F9330F}" type="slidenum">
              <a:rPr lang="en-US" smtClean="0"/>
              <a:t>‹#›</a:t>
            </a:fld>
            <a:endParaRPr lang="en-US"/>
          </a:p>
        </p:txBody>
      </p:sp>
    </p:spTree>
    <p:extLst>
      <p:ext uri="{BB962C8B-B14F-4D97-AF65-F5344CB8AC3E}">
        <p14:creationId xmlns:p14="http://schemas.microsoft.com/office/powerpoint/2010/main" val="279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5EFB5-6D06-4A37-841A-ABB8A6B84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CE65D9-C47C-455A-BC3B-18BA6A782F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21AB7-8B41-4070-86D5-AE9733596F3E}"/>
              </a:ext>
            </a:extLst>
          </p:cNvPr>
          <p:cNvSpPr>
            <a:spLocks noGrp="1"/>
          </p:cNvSpPr>
          <p:nvPr>
            <p:ph type="dt" sz="half" idx="10"/>
          </p:nvPr>
        </p:nvSpPr>
        <p:spPr/>
        <p:txBody>
          <a:bodyPr/>
          <a:lstStyle/>
          <a:p>
            <a:fld id="{18D1CBD0-F1D3-4D66-9C20-EC5F168B1963}" type="datetime1">
              <a:rPr lang="en-US" smtClean="0"/>
              <a:t>6/1/2018</a:t>
            </a:fld>
            <a:endParaRPr lang="en-US"/>
          </a:p>
        </p:txBody>
      </p:sp>
      <p:sp>
        <p:nvSpPr>
          <p:cNvPr id="5" name="Footer Placeholder 4">
            <a:extLst>
              <a:ext uri="{FF2B5EF4-FFF2-40B4-BE49-F238E27FC236}">
                <a16:creationId xmlns:a16="http://schemas.microsoft.com/office/drawing/2014/main" id="{7FDB3C0B-DA0E-495B-A9EF-A4184BDD0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E068E-EEC1-4BB8-8E5C-42C931102C27}"/>
              </a:ext>
            </a:extLst>
          </p:cNvPr>
          <p:cNvSpPr>
            <a:spLocks noGrp="1"/>
          </p:cNvSpPr>
          <p:nvPr>
            <p:ph type="sldNum" sz="quarter" idx="12"/>
          </p:nvPr>
        </p:nvSpPr>
        <p:spPr/>
        <p:txBody>
          <a:bodyPr/>
          <a:lstStyle/>
          <a:p>
            <a:fld id="{E2DB670B-618D-48BA-BD03-B01291F9330F}" type="slidenum">
              <a:rPr lang="en-US" smtClean="0"/>
              <a:t>‹#›</a:t>
            </a:fld>
            <a:endParaRPr lang="en-US"/>
          </a:p>
        </p:txBody>
      </p:sp>
    </p:spTree>
    <p:extLst>
      <p:ext uri="{BB962C8B-B14F-4D97-AF65-F5344CB8AC3E}">
        <p14:creationId xmlns:p14="http://schemas.microsoft.com/office/powerpoint/2010/main" val="106790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AC32-DE60-46FB-8E2C-6CABDBD5C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72905-F516-4BC3-9375-03A8594156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BFDF5-860F-4B50-B4EE-5BD74682A972}"/>
              </a:ext>
            </a:extLst>
          </p:cNvPr>
          <p:cNvSpPr>
            <a:spLocks noGrp="1"/>
          </p:cNvSpPr>
          <p:nvPr>
            <p:ph type="dt" sz="half" idx="10"/>
          </p:nvPr>
        </p:nvSpPr>
        <p:spPr/>
        <p:txBody>
          <a:bodyPr/>
          <a:lstStyle/>
          <a:p>
            <a:fld id="{7218B468-338B-4205-B61C-E8FC9040DB62}" type="datetime1">
              <a:rPr lang="en-US" smtClean="0"/>
              <a:t>6/1/2018</a:t>
            </a:fld>
            <a:endParaRPr lang="en-US" dirty="0"/>
          </a:p>
        </p:txBody>
      </p:sp>
      <p:sp>
        <p:nvSpPr>
          <p:cNvPr id="5" name="Footer Placeholder 4">
            <a:extLst>
              <a:ext uri="{FF2B5EF4-FFF2-40B4-BE49-F238E27FC236}">
                <a16:creationId xmlns:a16="http://schemas.microsoft.com/office/drawing/2014/main" id="{47F81396-F886-4FAA-A413-A6235CE10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14C6A-7830-4BF3-88B2-E3CCFCE3252E}"/>
              </a:ext>
            </a:extLst>
          </p:cNvPr>
          <p:cNvSpPr>
            <a:spLocks noGrp="1"/>
          </p:cNvSpPr>
          <p:nvPr>
            <p:ph type="sldNum" sz="quarter" idx="12"/>
          </p:nvPr>
        </p:nvSpPr>
        <p:spPr/>
        <p:txBody>
          <a:bodyPr/>
          <a:lstStyle/>
          <a:p>
            <a:fld id="{E2DB670B-618D-48BA-BD03-B01291F9330F}" type="slidenum">
              <a:rPr lang="en-US" smtClean="0"/>
              <a:t>‹#›</a:t>
            </a:fld>
            <a:endParaRPr lang="en-US" dirty="0"/>
          </a:p>
        </p:txBody>
      </p:sp>
    </p:spTree>
    <p:extLst>
      <p:ext uri="{BB962C8B-B14F-4D97-AF65-F5344CB8AC3E}">
        <p14:creationId xmlns:p14="http://schemas.microsoft.com/office/powerpoint/2010/main" val="379438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12A5-7BF7-4C2E-B9D7-25BA013DE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AD3270-99D7-4B74-AE44-8B75261BF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AB681C-347C-4E3B-9274-329B9B57F0DF}"/>
              </a:ext>
            </a:extLst>
          </p:cNvPr>
          <p:cNvSpPr>
            <a:spLocks noGrp="1"/>
          </p:cNvSpPr>
          <p:nvPr>
            <p:ph type="dt" sz="half" idx="10"/>
          </p:nvPr>
        </p:nvSpPr>
        <p:spPr/>
        <p:txBody>
          <a:bodyPr/>
          <a:lstStyle/>
          <a:p>
            <a:fld id="{42B268E5-B721-4F25-A3F3-AE3F3E886874}" type="datetime1">
              <a:rPr lang="en-US" smtClean="0"/>
              <a:t>6/1/2018</a:t>
            </a:fld>
            <a:endParaRPr lang="en-US"/>
          </a:p>
        </p:txBody>
      </p:sp>
      <p:sp>
        <p:nvSpPr>
          <p:cNvPr id="5" name="Footer Placeholder 4">
            <a:extLst>
              <a:ext uri="{FF2B5EF4-FFF2-40B4-BE49-F238E27FC236}">
                <a16:creationId xmlns:a16="http://schemas.microsoft.com/office/drawing/2014/main" id="{244A4F90-6400-4B60-8574-88A0CE2B6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71B9E-F57A-4FB4-98CB-13BDF69D142E}"/>
              </a:ext>
            </a:extLst>
          </p:cNvPr>
          <p:cNvSpPr>
            <a:spLocks noGrp="1"/>
          </p:cNvSpPr>
          <p:nvPr>
            <p:ph type="sldNum" sz="quarter" idx="12"/>
          </p:nvPr>
        </p:nvSpPr>
        <p:spPr/>
        <p:txBody>
          <a:bodyPr/>
          <a:lstStyle/>
          <a:p>
            <a:fld id="{E2DB670B-618D-48BA-BD03-B01291F9330F}" type="slidenum">
              <a:rPr lang="en-US" smtClean="0"/>
              <a:t>‹#›</a:t>
            </a:fld>
            <a:endParaRPr lang="en-US"/>
          </a:p>
        </p:txBody>
      </p:sp>
    </p:spTree>
    <p:extLst>
      <p:ext uri="{BB962C8B-B14F-4D97-AF65-F5344CB8AC3E}">
        <p14:creationId xmlns:p14="http://schemas.microsoft.com/office/powerpoint/2010/main" val="2686963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8A9A-E914-44DD-B37D-C410DD0EA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2255E-A280-4B83-B93F-731EBDE1C4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B7C89A-777A-4D18-8584-147B34404E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9CF4B5-1F06-423C-9981-DCC76B1D8C4A}"/>
              </a:ext>
            </a:extLst>
          </p:cNvPr>
          <p:cNvSpPr>
            <a:spLocks noGrp="1"/>
          </p:cNvSpPr>
          <p:nvPr>
            <p:ph type="dt" sz="half" idx="10"/>
          </p:nvPr>
        </p:nvSpPr>
        <p:spPr/>
        <p:txBody>
          <a:bodyPr/>
          <a:lstStyle/>
          <a:p>
            <a:fld id="{D6F27BA5-1E7A-4999-8528-2C02F6FC8FB2}" type="datetime1">
              <a:rPr lang="en-US" smtClean="0"/>
              <a:t>6/1/2018</a:t>
            </a:fld>
            <a:endParaRPr lang="en-US"/>
          </a:p>
        </p:txBody>
      </p:sp>
      <p:sp>
        <p:nvSpPr>
          <p:cNvPr id="6" name="Footer Placeholder 5">
            <a:extLst>
              <a:ext uri="{FF2B5EF4-FFF2-40B4-BE49-F238E27FC236}">
                <a16:creationId xmlns:a16="http://schemas.microsoft.com/office/drawing/2014/main" id="{F815ADA9-8806-47D4-AB7A-8DE7E0E4C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EE719-04CF-456F-83FD-5B2CD9F5874E}"/>
              </a:ext>
            </a:extLst>
          </p:cNvPr>
          <p:cNvSpPr>
            <a:spLocks noGrp="1"/>
          </p:cNvSpPr>
          <p:nvPr>
            <p:ph type="sldNum" sz="quarter" idx="12"/>
          </p:nvPr>
        </p:nvSpPr>
        <p:spPr/>
        <p:txBody>
          <a:bodyPr/>
          <a:lstStyle/>
          <a:p>
            <a:fld id="{E2DB670B-618D-48BA-BD03-B01291F9330F}" type="slidenum">
              <a:rPr lang="en-US" smtClean="0"/>
              <a:t>‹#›</a:t>
            </a:fld>
            <a:endParaRPr lang="en-US"/>
          </a:p>
        </p:txBody>
      </p:sp>
    </p:spTree>
    <p:extLst>
      <p:ext uri="{BB962C8B-B14F-4D97-AF65-F5344CB8AC3E}">
        <p14:creationId xmlns:p14="http://schemas.microsoft.com/office/powerpoint/2010/main" val="140918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A36E-7F09-49F6-A372-DFCBB75396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151627-631B-4586-B777-F145DB5E82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EA27B4-0011-4377-9A94-AA392A7332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D6EC86-D998-4F0E-9727-B0A70AC217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92DBC45-2144-44F2-BA53-1BC039C1F9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D546AF-1A01-4813-9B73-07BEC5499870}"/>
              </a:ext>
            </a:extLst>
          </p:cNvPr>
          <p:cNvSpPr>
            <a:spLocks noGrp="1"/>
          </p:cNvSpPr>
          <p:nvPr>
            <p:ph type="dt" sz="half" idx="10"/>
          </p:nvPr>
        </p:nvSpPr>
        <p:spPr/>
        <p:txBody>
          <a:bodyPr/>
          <a:lstStyle/>
          <a:p>
            <a:fld id="{76E9E924-B382-4DAA-BD77-E9F6F506F96A}" type="datetime1">
              <a:rPr lang="en-US" smtClean="0"/>
              <a:t>6/1/2018</a:t>
            </a:fld>
            <a:endParaRPr lang="en-US"/>
          </a:p>
        </p:txBody>
      </p:sp>
      <p:sp>
        <p:nvSpPr>
          <p:cNvPr id="8" name="Footer Placeholder 7">
            <a:extLst>
              <a:ext uri="{FF2B5EF4-FFF2-40B4-BE49-F238E27FC236}">
                <a16:creationId xmlns:a16="http://schemas.microsoft.com/office/drawing/2014/main" id="{26497EEA-FF8D-4E0E-8FE3-E107F8FF56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AAC46C-A83E-4C1C-BE08-B26FAF0474E5}"/>
              </a:ext>
            </a:extLst>
          </p:cNvPr>
          <p:cNvSpPr>
            <a:spLocks noGrp="1"/>
          </p:cNvSpPr>
          <p:nvPr>
            <p:ph type="sldNum" sz="quarter" idx="12"/>
          </p:nvPr>
        </p:nvSpPr>
        <p:spPr/>
        <p:txBody>
          <a:bodyPr/>
          <a:lstStyle/>
          <a:p>
            <a:fld id="{E2DB670B-618D-48BA-BD03-B01291F9330F}" type="slidenum">
              <a:rPr lang="en-US" smtClean="0"/>
              <a:t>‹#›</a:t>
            </a:fld>
            <a:endParaRPr lang="en-US"/>
          </a:p>
        </p:txBody>
      </p:sp>
    </p:spTree>
    <p:extLst>
      <p:ext uri="{BB962C8B-B14F-4D97-AF65-F5344CB8AC3E}">
        <p14:creationId xmlns:p14="http://schemas.microsoft.com/office/powerpoint/2010/main" val="169567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CA71-9130-4352-B32D-91A3EF31B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6CD1EA-6982-4E78-AFD4-2CA901016985}"/>
              </a:ext>
            </a:extLst>
          </p:cNvPr>
          <p:cNvSpPr>
            <a:spLocks noGrp="1"/>
          </p:cNvSpPr>
          <p:nvPr>
            <p:ph type="dt" sz="half" idx="10"/>
          </p:nvPr>
        </p:nvSpPr>
        <p:spPr/>
        <p:txBody>
          <a:bodyPr/>
          <a:lstStyle/>
          <a:p>
            <a:fld id="{C416840A-2A64-4D0C-8CE9-9145BBED0F7B}" type="datetime1">
              <a:rPr lang="en-US" smtClean="0"/>
              <a:t>6/1/2018</a:t>
            </a:fld>
            <a:endParaRPr lang="en-US"/>
          </a:p>
        </p:txBody>
      </p:sp>
      <p:sp>
        <p:nvSpPr>
          <p:cNvPr id="4" name="Footer Placeholder 3">
            <a:extLst>
              <a:ext uri="{FF2B5EF4-FFF2-40B4-BE49-F238E27FC236}">
                <a16:creationId xmlns:a16="http://schemas.microsoft.com/office/drawing/2014/main" id="{D1F1F0BF-CBF9-4908-9750-94650D4AB6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F82F0F-42F0-4A36-B39A-A9C62F1ED8C6}"/>
              </a:ext>
            </a:extLst>
          </p:cNvPr>
          <p:cNvSpPr>
            <a:spLocks noGrp="1"/>
          </p:cNvSpPr>
          <p:nvPr>
            <p:ph type="sldNum" sz="quarter" idx="12"/>
          </p:nvPr>
        </p:nvSpPr>
        <p:spPr/>
        <p:txBody>
          <a:bodyPr/>
          <a:lstStyle/>
          <a:p>
            <a:fld id="{E2DB670B-618D-48BA-BD03-B01291F9330F}" type="slidenum">
              <a:rPr lang="en-US" smtClean="0"/>
              <a:t>‹#›</a:t>
            </a:fld>
            <a:endParaRPr lang="en-US"/>
          </a:p>
        </p:txBody>
      </p:sp>
    </p:spTree>
    <p:extLst>
      <p:ext uri="{BB962C8B-B14F-4D97-AF65-F5344CB8AC3E}">
        <p14:creationId xmlns:p14="http://schemas.microsoft.com/office/powerpoint/2010/main" val="22892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440232-08D3-49A0-8387-3A18ECB2FA3B}"/>
              </a:ext>
            </a:extLst>
          </p:cNvPr>
          <p:cNvSpPr>
            <a:spLocks noGrp="1"/>
          </p:cNvSpPr>
          <p:nvPr>
            <p:ph type="dt" sz="half" idx="10"/>
          </p:nvPr>
        </p:nvSpPr>
        <p:spPr/>
        <p:txBody>
          <a:bodyPr/>
          <a:lstStyle/>
          <a:p>
            <a:fld id="{FC1BED24-1594-4495-B949-81C342FF2CA9}" type="datetime1">
              <a:rPr lang="en-US" smtClean="0"/>
              <a:t>6/1/2018</a:t>
            </a:fld>
            <a:endParaRPr lang="en-US"/>
          </a:p>
        </p:txBody>
      </p:sp>
      <p:sp>
        <p:nvSpPr>
          <p:cNvPr id="3" name="Footer Placeholder 2">
            <a:extLst>
              <a:ext uri="{FF2B5EF4-FFF2-40B4-BE49-F238E27FC236}">
                <a16:creationId xmlns:a16="http://schemas.microsoft.com/office/drawing/2014/main" id="{8AC55EF7-8E79-4BD6-A756-3F184B8938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11E7B-FC71-4366-AAE8-97FF100D5197}"/>
              </a:ext>
            </a:extLst>
          </p:cNvPr>
          <p:cNvSpPr>
            <a:spLocks noGrp="1"/>
          </p:cNvSpPr>
          <p:nvPr>
            <p:ph type="sldNum" sz="quarter" idx="12"/>
          </p:nvPr>
        </p:nvSpPr>
        <p:spPr/>
        <p:txBody>
          <a:bodyPr/>
          <a:lstStyle/>
          <a:p>
            <a:fld id="{E2DB670B-618D-48BA-BD03-B01291F9330F}" type="slidenum">
              <a:rPr lang="en-US" smtClean="0"/>
              <a:t>‹#›</a:t>
            </a:fld>
            <a:endParaRPr lang="en-US"/>
          </a:p>
        </p:txBody>
      </p:sp>
    </p:spTree>
    <p:extLst>
      <p:ext uri="{BB962C8B-B14F-4D97-AF65-F5344CB8AC3E}">
        <p14:creationId xmlns:p14="http://schemas.microsoft.com/office/powerpoint/2010/main" val="160399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AFD6-E108-4E91-B07B-08D42308A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F6F5C5-8352-4719-96E7-FF083AF48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EE3672-CA15-4A18-B03B-2C9146AC2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CA3EF3-EAC9-47AF-AF9E-37DAD19D06E7}"/>
              </a:ext>
            </a:extLst>
          </p:cNvPr>
          <p:cNvSpPr>
            <a:spLocks noGrp="1"/>
          </p:cNvSpPr>
          <p:nvPr>
            <p:ph type="dt" sz="half" idx="10"/>
          </p:nvPr>
        </p:nvSpPr>
        <p:spPr/>
        <p:txBody>
          <a:bodyPr/>
          <a:lstStyle/>
          <a:p>
            <a:fld id="{8C0C0ECF-4E08-4CB0-A0B5-FFEC6ACDDBDB}" type="datetime1">
              <a:rPr lang="en-US" smtClean="0"/>
              <a:t>6/1/2018</a:t>
            </a:fld>
            <a:endParaRPr lang="en-US"/>
          </a:p>
        </p:txBody>
      </p:sp>
      <p:sp>
        <p:nvSpPr>
          <p:cNvPr id="6" name="Footer Placeholder 5">
            <a:extLst>
              <a:ext uri="{FF2B5EF4-FFF2-40B4-BE49-F238E27FC236}">
                <a16:creationId xmlns:a16="http://schemas.microsoft.com/office/drawing/2014/main" id="{89DEF707-DF30-4C84-8EA4-F665E9D10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18488D-10E8-4F2B-BEA6-228A3DA204D0}"/>
              </a:ext>
            </a:extLst>
          </p:cNvPr>
          <p:cNvSpPr>
            <a:spLocks noGrp="1"/>
          </p:cNvSpPr>
          <p:nvPr>
            <p:ph type="sldNum" sz="quarter" idx="12"/>
          </p:nvPr>
        </p:nvSpPr>
        <p:spPr/>
        <p:txBody>
          <a:bodyPr/>
          <a:lstStyle/>
          <a:p>
            <a:fld id="{E2DB670B-618D-48BA-BD03-B01291F9330F}" type="slidenum">
              <a:rPr lang="en-US" smtClean="0"/>
              <a:t>‹#›</a:t>
            </a:fld>
            <a:endParaRPr lang="en-US"/>
          </a:p>
        </p:txBody>
      </p:sp>
    </p:spTree>
    <p:extLst>
      <p:ext uri="{BB962C8B-B14F-4D97-AF65-F5344CB8AC3E}">
        <p14:creationId xmlns:p14="http://schemas.microsoft.com/office/powerpoint/2010/main" val="415714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5DC5-B89C-45C2-96B2-6A4E44DB9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87CA77-5A56-4B5C-B1AB-7643CF227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ED2E5F-279A-421D-BCBA-B2410D4E5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99CD48-BDFF-4A3B-B94E-B22C67DB1E01}"/>
              </a:ext>
            </a:extLst>
          </p:cNvPr>
          <p:cNvSpPr>
            <a:spLocks noGrp="1"/>
          </p:cNvSpPr>
          <p:nvPr>
            <p:ph type="dt" sz="half" idx="10"/>
          </p:nvPr>
        </p:nvSpPr>
        <p:spPr/>
        <p:txBody>
          <a:bodyPr/>
          <a:lstStyle/>
          <a:p>
            <a:fld id="{7232E124-7D84-454F-BFC3-02788021790E}" type="datetime1">
              <a:rPr lang="en-US" smtClean="0"/>
              <a:t>6/1/2018</a:t>
            </a:fld>
            <a:endParaRPr lang="en-US"/>
          </a:p>
        </p:txBody>
      </p:sp>
      <p:sp>
        <p:nvSpPr>
          <p:cNvPr id="6" name="Footer Placeholder 5">
            <a:extLst>
              <a:ext uri="{FF2B5EF4-FFF2-40B4-BE49-F238E27FC236}">
                <a16:creationId xmlns:a16="http://schemas.microsoft.com/office/drawing/2014/main" id="{6F0037D4-C3F5-44C6-B7C7-7897D254B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F0106-AA1F-40BE-A3E8-A5B6B79E3E51}"/>
              </a:ext>
            </a:extLst>
          </p:cNvPr>
          <p:cNvSpPr>
            <a:spLocks noGrp="1"/>
          </p:cNvSpPr>
          <p:nvPr>
            <p:ph type="sldNum" sz="quarter" idx="12"/>
          </p:nvPr>
        </p:nvSpPr>
        <p:spPr/>
        <p:txBody>
          <a:bodyPr/>
          <a:lstStyle/>
          <a:p>
            <a:fld id="{E2DB670B-618D-48BA-BD03-B01291F9330F}" type="slidenum">
              <a:rPr lang="en-US" smtClean="0"/>
              <a:t>‹#›</a:t>
            </a:fld>
            <a:endParaRPr lang="en-US"/>
          </a:p>
        </p:txBody>
      </p:sp>
    </p:spTree>
    <p:extLst>
      <p:ext uri="{BB962C8B-B14F-4D97-AF65-F5344CB8AC3E}">
        <p14:creationId xmlns:p14="http://schemas.microsoft.com/office/powerpoint/2010/main" val="413141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237045-0858-4A57-A47A-1331219B4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B4879C-8989-4948-9ECD-8FCBE0FC7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6A87C-C4FA-4AF5-88DB-14E5E42AE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65808-5742-4FDD-BFEA-A513A752DC04}" type="datetime1">
              <a:rPr lang="en-US" smtClean="0"/>
              <a:t>6/1/2018</a:t>
            </a:fld>
            <a:endParaRPr lang="en-US"/>
          </a:p>
        </p:txBody>
      </p:sp>
      <p:sp>
        <p:nvSpPr>
          <p:cNvPr id="5" name="Footer Placeholder 4">
            <a:extLst>
              <a:ext uri="{FF2B5EF4-FFF2-40B4-BE49-F238E27FC236}">
                <a16:creationId xmlns:a16="http://schemas.microsoft.com/office/drawing/2014/main" id="{FA055182-295D-4E35-8A32-25F30167B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81F91C-781D-4CC1-8C45-664A43BF9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B670B-618D-48BA-BD03-B01291F9330F}" type="slidenum">
              <a:rPr lang="en-US" smtClean="0"/>
              <a:t>‹#›</a:t>
            </a:fld>
            <a:endParaRPr lang="en-US"/>
          </a:p>
        </p:txBody>
      </p:sp>
    </p:spTree>
    <p:extLst>
      <p:ext uri="{BB962C8B-B14F-4D97-AF65-F5344CB8AC3E}">
        <p14:creationId xmlns:p14="http://schemas.microsoft.com/office/powerpoint/2010/main" val="4280284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rver:port/api/v1/NightlyScriptExtract/configure" TargetMode="External"/><Relationship Id="rId2" Type="http://schemas.openxmlformats.org/officeDocument/2006/relationships/hyperlink" Target="http://server:port/api/v1/NightlyScriptExtra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4247-D6DA-4AC7-84DB-683FEAD73C0E}"/>
              </a:ext>
            </a:extLst>
          </p:cNvPr>
          <p:cNvSpPr>
            <a:spLocks noGrp="1"/>
          </p:cNvSpPr>
          <p:nvPr>
            <p:ph type="ctrTitle"/>
          </p:nvPr>
        </p:nvSpPr>
        <p:spPr/>
        <p:txBody>
          <a:bodyPr>
            <a:normAutofit fontScale="90000"/>
          </a:bodyPr>
          <a:lstStyle/>
          <a:p>
            <a:r>
              <a:rPr lang="en-US" dirty="0"/>
              <a:t>Design: TAS Shared Tableau and Real Time Reporting Service</a:t>
            </a:r>
          </a:p>
        </p:txBody>
      </p:sp>
      <p:sp>
        <p:nvSpPr>
          <p:cNvPr id="3" name="Subtitle 2">
            <a:extLst>
              <a:ext uri="{FF2B5EF4-FFF2-40B4-BE49-F238E27FC236}">
                <a16:creationId xmlns:a16="http://schemas.microsoft.com/office/drawing/2014/main" id="{63927E96-124D-4C84-936D-3EA79B8B9BF8}"/>
              </a:ext>
            </a:extLst>
          </p:cNvPr>
          <p:cNvSpPr>
            <a:spLocks noGrp="1"/>
          </p:cNvSpPr>
          <p:nvPr>
            <p:ph type="subTitle" idx="1"/>
          </p:nvPr>
        </p:nvSpPr>
        <p:spPr/>
        <p:txBody>
          <a:bodyPr/>
          <a:lstStyle/>
          <a:p>
            <a:r>
              <a:rPr lang="en-US" dirty="0"/>
              <a:t>05/30/2018</a:t>
            </a:r>
          </a:p>
          <a:p>
            <a:r>
              <a:rPr lang="en-US" dirty="0"/>
              <a:t>v 0.1 DRAFT</a:t>
            </a:r>
          </a:p>
        </p:txBody>
      </p:sp>
      <p:sp>
        <p:nvSpPr>
          <p:cNvPr id="5" name="Date Placeholder 4"/>
          <p:cNvSpPr>
            <a:spLocks noGrp="1"/>
          </p:cNvSpPr>
          <p:nvPr>
            <p:ph type="dt" sz="half" idx="10"/>
          </p:nvPr>
        </p:nvSpPr>
        <p:spPr/>
        <p:txBody>
          <a:bodyPr/>
          <a:lstStyle/>
          <a:p>
            <a:fld id="{85272FEB-EADA-4872-A35A-E656AA429E4C}" type="datetime1">
              <a:rPr lang="en-US" smtClean="0"/>
              <a:t>6/1/2018</a:t>
            </a:fld>
            <a:endParaRPr lang="en-US"/>
          </a:p>
        </p:txBody>
      </p:sp>
      <p:sp>
        <p:nvSpPr>
          <p:cNvPr id="6" name="Slide Number Placeholder 5"/>
          <p:cNvSpPr>
            <a:spLocks noGrp="1"/>
          </p:cNvSpPr>
          <p:nvPr>
            <p:ph type="sldNum" sz="quarter" idx="12"/>
          </p:nvPr>
        </p:nvSpPr>
        <p:spPr/>
        <p:txBody>
          <a:bodyPr/>
          <a:lstStyle/>
          <a:p>
            <a:fld id="{E2DB670B-618D-48BA-BD03-B01291F9330F}" type="slidenum">
              <a:rPr lang="en-US" smtClean="0"/>
              <a:t>1</a:t>
            </a:fld>
            <a:endParaRPr lang="en-US"/>
          </a:p>
        </p:txBody>
      </p:sp>
    </p:spTree>
    <p:extLst>
      <p:ext uri="{BB962C8B-B14F-4D97-AF65-F5344CB8AC3E}">
        <p14:creationId xmlns:p14="http://schemas.microsoft.com/office/powerpoint/2010/main" val="106632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0470-A963-4B3C-AC70-C691161D7A59}"/>
              </a:ext>
            </a:extLst>
          </p:cNvPr>
          <p:cNvSpPr>
            <a:spLocks noGrp="1"/>
          </p:cNvSpPr>
          <p:nvPr>
            <p:ph type="title"/>
          </p:nvPr>
        </p:nvSpPr>
        <p:spPr/>
        <p:txBody>
          <a:bodyPr>
            <a:normAutofit/>
          </a:bodyPr>
          <a:lstStyle/>
          <a:p>
            <a:r>
              <a:rPr lang="en-US" sz="4000" dirty="0"/>
              <a:t>Use Case Descriptions</a:t>
            </a:r>
          </a:p>
        </p:txBody>
      </p:sp>
      <p:sp>
        <p:nvSpPr>
          <p:cNvPr id="3" name="Content Placeholder 2">
            <a:extLst>
              <a:ext uri="{FF2B5EF4-FFF2-40B4-BE49-F238E27FC236}">
                <a16:creationId xmlns:a16="http://schemas.microsoft.com/office/drawing/2014/main" id="{00920C89-2576-408A-8657-0BAFEA2C1104}"/>
              </a:ext>
            </a:extLst>
          </p:cNvPr>
          <p:cNvSpPr>
            <a:spLocks noGrp="1"/>
          </p:cNvSpPr>
          <p:nvPr>
            <p:ph idx="1"/>
          </p:nvPr>
        </p:nvSpPr>
        <p:spPr/>
        <p:txBody>
          <a:bodyPr/>
          <a:lstStyle/>
          <a:p>
            <a:pPr lvl="0"/>
            <a:r>
              <a:rPr lang="en-US" dirty="0"/>
              <a:t>View Reports in Reporting Frontend</a:t>
            </a:r>
          </a:p>
        </p:txBody>
      </p:sp>
      <p:sp>
        <p:nvSpPr>
          <p:cNvPr id="5" name="Date Placeholder 4"/>
          <p:cNvSpPr>
            <a:spLocks noGrp="1"/>
          </p:cNvSpPr>
          <p:nvPr>
            <p:ph type="dt" sz="half" idx="10"/>
          </p:nvPr>
        </p:nvSpPr>
        <p:spPr/>
        <p:txBody>
          <a:bodyPr/>
          <a:lstStyle/>
          <a:p>
            <a:fld id="{85F88234-BE60-4863-ADA6-E02B8DB682E4}"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10</a:t>
            </a:fld>
            <a:endParaRPr lang="en-US" dirty="0"/>
          </a:p>
        </p:txBody>
      </p:sp>
    </p:spTree>
    <p:extLst>
      <p:ext uri="{BB962C8B-B14F-4D97-AF65-F5344CB8AC3E}">
        <p14:creationId xmlns:p14="http://schemas.microsoft.com/office/powerpoint/2010/main" val="65025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19350C7-DBCC-46D1-BE99-491404FA6DF5}" type="datetime1">
              <a:rPr lang="en-US" smtClean="0"/>
              <a:t>6/1/2018</a:t>
            </a:fld>
            <a:endParaRPr lang="en-US" dirty="0"/>
          </a:p>
        </p:txBody>
      </p:sp>
      <p:sp>
        <p:nvSpPr>
          <p:cNvPr id="7" name="Slide Number Placeholder 6"/>
          <p:cNvSpPr>
            <a:spLocks noGrp="1"/>
          </p:cNvSpPr>
          <p:nvPr>
            <p:ph type="sldNum" sz="quarter" idx="12"/>
          </p:nvPr>
        </p:nvSpPr>
        <p:spPr/>
        <p:txBody>
          <a:bodyPr/>
          <a:lstStyle/>
          <a:p>
            <a:fld id="{E2DB670B-618D-48BA-BD03-B01291F9330F}" type="slidenum">
              <a:rPr lang="en-US" smtClean="0"/>
              <a:t>11</a:t>
            </a:fld>
            <a:endParaRPr lang="en-US" dirty="0"/>
          </a:p>
        </p:txBody>
      </p:sp>
      <p:pic>
        <p:nvPicPr>
          <p:cNvPr id="9" name="Picture 8">
            <a:extLst>
              <a:ext uri="{FF2B5EF4-FFF2-40B4-BE49-F238E27FC236}">
                <a16:creationId xmlns:a16="http://schemas.microsoft.com/office/drawing/2014/main" id="{C497FA8D-A3CE-49CE-B2E7-005A0855D406}"/>
              </a:ext>
            </a:extLst>
          </p:cNvPr>
          <p:cNvPicPr>
            <a:picLocks noChangeAspect="1"/>
          </p:cNvPicPr>
          <p:nvPr/>
        </p:nvPicPr>
        <p:blipFill>
          <a:blip r:embed="rId2"/>
          <a:stretch>
            <a:fillRect/>
          </a:stretch>
        </p:blipFill>
        <p:spPr>
          <a:xfrm>
            <a:off x="1177636" y="442912"/>
            <a:ext cx="9684328" cy="5972175"/>
          </a:xfrm>
          <a:prstGeom prst="rect">
            <a:avLst/>
          </a:prstGeom>
        </p:spPr>
      </p:pic>
    </p:spTree>
    <p:extLst>
      <p:ext uri="{BB962C8B-B14F-4D97-AF65-F5344CB8AC3E}">
        <p14:creationId xmlns:p14="http://schemas.microsoft.com/office/powerpoint/2010/main" val="411058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0CBF-F03F-4625-975A-415DDE3CD419}"/>
              </a:ext>
            </a:extLst>
          </p:cNvPr>
          <p:cNvSpPr>
            <a:spLocks noGrp="1"/>
          </p:cNvSpPr>
          <p:nvPr>
            <p:ph type="title"/>
          </p:nvPr>
        </p:nvSpPr>
        <p:spPr/>
        <p:txBody>
          <a:bodyPr/>
          <a:lstStyle/>
          <a:p>
            <a:r>
              <a:rPr lang="en-US" dirty="0"/>
              <a:t>Architecture Overview Descriptions</a:t>
            </a:r>
          </a:p>
        </p:txBody>
      </p:sp>
      <p:sp>
        <p:nvSpPr>
          <p:cNvPr id="3" name="Content Placeholder 2">
            <a:extLst>
              <a:ext uri="{FF2B5EF4-FFF2-40B4-BE49-F238E27FC236}">
                <a16:creationId xmlns:a16="http://schemas.microsoft.com/office/drawing/2014/main" id="{0E87B9F7-3ADB-4436-8743-8179CAE7FF61}"/>
              </a:ext>
            </a:extLst>
          </p:cNvPr>
          <p:cNvSpPr>
            <a:spLocks noGrp="1"/>
          </p:cNvSpPr>
          <p:nvPr>
            <p:ph idx="1"/>
          </p:nvPr>
        </p:nvSpPr>
        <p:spPr/>
        <p:txBody>
          <a:bodyPr>
            <a:normAutofit fontScale="55000" lnSpcReduction="20000"/>
          </a:bodyPr>
          <a:lstStyle/>
          <a:p>
            <a:r>
              <a:rPr lang="en-US" sz="2600" b="1" dirty="0"/>
              <a:t>Prototype</a:t>
            </a:r>
          </a:p>
          <a:p>
            <a:pPr lvl="1"/>
            <a:r>
              <a:rPr lang="en-US" sz="2500" dirty="0"/>
              <a:t>In order to provide the product team with access two mock FHIR servers and the Tableau Web Data Connector have been provided in order to gather and aggregate data. These can be used with the Tableau Desktop in order to work towards elaboration of user stories.</a:t>
            </a:r>
          </a:p>
          <a:p>
            <a:r>
              <a:rPr lang="en-US" sz="2600" b="1" dirty="0"/>
              <a:t>Tableau Desktop</a:t>
            </a:r>
          </a:p>
          <a:p>
            <a:pPr lvl="1"/>
            <a:r>
              <a:rPr lang="en-US" sz="2600" dirty="0"/>
              <a:t>A WYSIWYG desktop application used to deliver data from multiple sources and to create and define Visualizations including table based reports for use by the Tableau Server.</a:t>
            </a:r>
          </a:p>
          <a:p>
            <a:r>
              <a:rPr lang="en-US" sz="2600" b="1" dirty="0"/>
              <a:t>Tableau Server</a:t>
            </a:r>
          </a:p>
          <a:p>
            <a:pPr lvl="1"/>
            <a:r>
              <a:rPr lang="en-US" sz="2600" dirty="0"/>
              <a:t>Component selected to be used by TAS for serving reports created with the Desktop component.</a:t>
            </a:r>
          </a:p>
          <a:p>
            <a:r>
              <a:rPr lang="en-US" sz="2600" b="1" dirty="0"/>
              <a:t>Business Service </a:t>
            </a:r>
          </a:p>
          <a:p>
            <a:pPr lvl="1"/>
            <a:r>
              <a:rPr lang="en-US" sz="2600" dirty="0"/>
              <a:t>For Initial Prototyping with the Tableau desktop the Tableau Web Data Connector will be used. The Web Data Connector is an aggregator that will allow connections to the FHIR Server and return data back to the Tableau Desktop and Server. </a:t>
            </a:r>
          </a:p>
          <a:p>
            <a:pPr lvl="1"/>
            <a:r>
              <a:rPr lang="en-US" sz="2600" dirty="0"/>
              <a:t>For the future state the MCCF Database will be used to store and select data from.</a:t>
            </a:r>
          </a:p>
          <a:p>
            <a:r>
              <a:rPr lang="en-US" sz="2600" b="1" dirty="0"/>
              <a:t>FHIR Server</a:t>
            </a:r>
          </a:p>
          <a:p>
            <a:pPr lvl="1"/>
            <a:r>
              <a:rPr lang="en-US" sz="2600" dirty="0"/>
              <a:t>Resource server attached and providing data from the multiple </a:t>
            </a:r>
            <a:r>
              <a:rPr lang="en-US" sz="2600" dirty="0" err="1"/>
              <a:t>VistA</a:t>
            </a:r>
            <a:r>
              <a:rPr lang="en-US" sz="2600" dirty="0"/>
              <a:t> instances.</a:t>
            </a:r>
          </a:p>
          <a:p>
            <a:r>
              <a:rPr lang="en-US" sz="2600" b="1" dirty="0"/>
              <a:t>EDE Gateway from MAG</a:t>
            </a:r>
          </a:p>
          <a:p>
            <a:pPr lvl="1"/>
            <a:r>
              <a:rPr lang="en-US" sz="2600" dirty="0"/>
              <a:t>This will be a HTTP(S) instance of NGINX that will allow for traffic from the MAG to flow through AITC and the </a:t>
            </a:r>
            <a:r>
              <a:rPr lang="en-US" sz="2600" dirty="0" err="1"/>
              <a:t>VistA</a:t>
            </a:r>
            <a:r>
              <a:rPr lang="en-US" sz="2600" dirty="0"/>
              <a:t> instances.</a:t>
            </a:r>
          </a:p>
          <a:p>
            <a:r>
              <a:rPr lang="en-US" sz="2600" b="1" dirty="0"/>
              <a:t>Vista Data Instances</a:t>
            </a:r>
          </a:p>
          <a:p>
            <a:pPr lvl="1"/>
            <a:r>
              <a:rPr lang="en-US" sz="2600" dirty="0"/>
              <a:t>These are the 130+ instances of VistA that will be accessed to support data retrieval</a:t>
            </a:r>
          </a:p>
          <a:p>
            <a:endParaRPr lang="en-US" dirty="0"/>
          </a:p>
        </p:txBody>
      </p:sp>
      <p:sp>
        <p:nvSpPr>
          <p:cNvPr id="5" name="Date Placeholder 4"/>
          <p:cNvSpPr>
            <a:spLocks noGrp="1"/>
          </p:cNvSpPr>
          <p:nvPr>
            <p:ph type="dt" sz="half" idx="10"/>
          </p:nvPr>
        </p:nvSpPr>
        <p:spPr/>
        <p:txBody>
          <a:bodyPr/>
          <a:lstStyle/>
          <a:p>
            <a:fld id="{34CEC4E1-0F49-4F7B-BD9F-D5235ECAE12B}"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12</a:t>
            </a:fld>
            <a:endParaRPr lang="en-US" dirty="0"/>
          </a:p>
        </p:txBody>
      </p:sp>
    </p:spTree>
    <p:extLst>
      <p:ext uri="{BB962C8B-B14F-4D97-AF65-F5344CB8AC3E}">
        <p14:creationId xmlns:p14="http://schemas.microsoft.com/office/powerpoint/2010/main" val="212696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D891-79BA-4791-957D-0E2CB3900B57}"/>
              </a:ext>
            </a:extLst>
          </p:cNvPr>
          <p:cNvSpPr>
            <a:spLocks noGrp="1"/>
          </p:cNvSpPr>
          <p:nvPr>
            <p:ph type="title"/>
          </p:nvPr>
        </p:nvSpPr>
        <p:spPr/>
        <p:txBody>
          <a:bodyPr>
            <a:normAutofit/>
          </a:bodyPr>
          <a:lstStyle/>
          <a:p>
            <a:r>
              <a:rPr lang="en-US" sz="4000" dirty="0"/>
              <a:t>Sequence Diagram: Viewing Real Time</a:t>
            </a:r>
          </a:p>
        </p:txBody>
      </p:sp>
      <p:sp>
        <p:nvSpPr>
          <p:cNvPr id="4" name="Date Placeholder 3"/>
          <p:cNvSpPr>
            <a:spLocks noGrp="1"/>
          </p:cNvSpPr>
          <p:nvPr>
            <p:ph type="dt" sz="half" idx="10"/>
          </p:nvPr>
        </p:nvSpPr>
        <p:spPr/>
        <p:txBody>
          <a:bodyPr/>
          <a:lstStyle/>
          <a:p>
            <a:fld id="{5524CB47-4FEE-4377-A065-65B54FC9AC6A}" type="datetime1">
              <a:rPr lang="en-US" smtClean="0"/>
              <a:t>6/1/2018</a:t>
            </a:fld>
            <a:endParaRPr lang="en-US" dirty="0"/>
          </a:p>
        </p:txBody>
      </p:sp>
      <p:sp>
        <p:nvSpPr>
          <p:cNvPr id="5" name="Slide Number Placeholder 4"/>
          <p:cNvSpPr>
            <a:spLocks noGrp="1"/>
          </p:cNvSpPr>
          <p:nvPr>
            <p:ph type="sldNum" sz="quarter" idx="12"/>
          </p:nvPr>
        </p:nvSpPr>
        <p:spPr/>
        <p:txBody>
          <a:bodyPr/>
          <a:lstStyle/>
          <a:p>
            <a:fld id="{E2DB670B-618D-48BA-BD03-B01291F9330F}" type="slidenum">
              <a:rPr lang="en-US" smtClean="0"/>
              <a:t>13</a:t>
            </a:fld>
            <a:endParaRPr lang="en-US" dirty="0"/>
          </a:p>
        </p:txBody>
      </p:sp>
      <p:sp>
        <p:nvSpPr>
          <p:cNvPr id="6" name="Rectangle 5"/>
          <p:cNvSpPr/>
          <p:nvPr/>
        </p:nvSpPr>
        <p:spPr>
          <a:xfrm>
            <a:off x="10219773" y="5908001"/>
            <a:ext cx="1294387" cy="326181"/>
          </a:xfrm>
          <a:prstGeom prst="rect">
            <a:avLst/>
          </a:prstGeom>
          <a:solidFill>
            <a:schemeClr val="accent2">
              <a:lumMod val="75000"/>
              <a:alpha val="41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900" dirty="0">
                <a:solidFill>
                  <a:schemeClr val="tx1"/>
                </a:solidFill>
              </a:rPr>
              <a:t>Components Used in this design</a:t>
            </a:r>
          </a:p>
        </p:txBody>
      </p:sp>
      <p:pic>
        <p:nvPicPr>
          <p:cNvPr id="1026" name="Picture 2" descr="C:\Users\vhaisphowart\Documents\2017\MCCF\003. Architecture\MCCF Tas\Reporting\MCCF Reporting UML Diagrams - Real Time.png"/>
          <p:cNvPicPr>
            <a:picLocks noChangeAspect="1" noChangeArrowheads="1"/>
          </p:cNvPicPr>
          <p:nvPr/>
        </p:nvPicPr>
        <p:blipFill rotWithShape="1">
          <a:blip r:embed="rId2">
            <a:extLst>
              <a:ext uri="{28A0092B-C50C-407E-A947-70E740481C1C}">
                <a14:useLocalDpi xmlns:a14="http://schemas.microsoft.com/office/drawing/2010/main" val="0"/>
              </a:ext>
            </a:extLst>
          </a:blip>
          <a:srcRect b="31466"/>
          <a:stretch/>
        </p:blipFill>
        <p:spPr bwMode="auto">
          <a:xfrm>
            <a:off x="1147259" y="1836323"/>
            <a:ext cx="10178278" cy="2940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24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B027-7F22-4148-80C4-1C4FC9D879AD}"/>
              </a:ext>
            </a:extLst>
          </p:cNvPr>
          <p:cNvSpPr>
            <a:spLocks noGrp="1"/>
          </p:cNvSpPr>
          <p:nvPr>
            <p:ph type="title"/>
          </p:nvPr>
        </p:nvSpPr>
        <p:spPr/>
        <p:txBody>
          <a:bodyPr/>
          <a:lstStyle/>
          <a:p>
            <a:r>
              <a:rPr lang="en-US" dirty="0"/>
              <a:t>UML Realtime </a:t>
            </a:r>
          </a:p>
        </p:txBody>
      </p:sp>
      <p:pic>
        <p:nvPicPr>
          <p:cNvPr id="7" name="Content Placeholder 6">
            <a:extLst>
              <a:ext uri="{FF2B5EF4-FFF2-40B4-BE49-F238E27FC236}">
                <a16:creationId xmlns:a16="http://schemas.microsoft.com/office/drawing/2014/main" id="{EDF73AF2-A5CC-44E8-A98E-2C4B1011F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3473" y="1825625"/>
            <a:ext cx="6245053" cy="4351338"/>
          </a:xfrm>
        </p:spPr>
      </p:pic>
      <p:sp>
        <p:nvSpPr>
          <p:cNvPr id="4" name="Date Placeholder 3">
            <a:extLst>
              <a:ext uri="{FF2B5EF4-FFF2-40B4-BE49-F238E27FC236}">
                <a16:creationId xmlns:a16="http://schemas.microsoft.com/office/drawing/2014/main" id="{4B855F45-81D3-485A-9D24-3AC96616DA0E}"/>
              </a:ext>
            </a:extLst>
          </p:cNvPr>
          <p:cNvSpPr>
            <a:spLocks noGrp="1"/>
          </p:cNvSpPr>
          <p:nvPr>
            <p:ph type="dt" sz="half" idx="10"/>
          </p:nvPr>
        </p:nvSpPr>
        <p:spPr/>
        <p:txBody>
          <a:bodyPr/>
          <a:lstStyle/>
          <a:p>
            <a:fld id="{7218B468-338B-4205-B61C-E8FC9040DB62}" type="datetime1">
              <a:rPr lang="en-US" smtClean="0"/>
              <a:t>6/1/2018</a:t>
            </a:fld>
            <a:endParaRPr lang="en-US" dirty="0"/>
          </a:p>
        </p:txBody>
      </p:sp>
      <p:sp>
        <p:nvSpPr>
          <p:cNvPr id="5" name="Slide Number Placeholder 4">
            <a:extLst>
              <a:ext uri="{FF2B5EF4-FFF2-40B4-BE49-F238E27FC236}">
                <a16:creationId xmlns:a16="http://schemas.microsoft.com/office/drawing/2014/main" id="{620C31EA-3385-4182-868B-7995327D8399}"/>
              </a:ext>
            </a:extLst>
          </p:cNvPr>
          <p:cNvSpPr>
            <a:spLocks noGrp="1"/>
          </p:cNvSpPr>
          <p:nvPr>
            <p:ph type="sldNum" sz="quarter" idx="12"/>
          </p:nvPr>
        </p:nvSpPr>
        <p:spPr/>
        <p:txBody>
          <a:bodyPr/>
          <a:lstStyle/>
          <a:p>
            <a:fld id="{E2DB670B-618D-48BA-BD03-B01291F9330F}" type="slidenum">
              <a:rPr lang="en-US" smtClean="0"/>
              <a:t>14</a:t>
            </a:fld>
            <a:endParaRPr lang="en-US" dirty="0"/>
          </a:p>
        </p:txBody>
      </p:sp>
    </p:spTree>
    <p:extLst>
      <p:ext uri="{BB962C8B-B14F-4D97-AF65-F5344CB8AC3E}">
        <p14:creationId xmlns:p14="http://schemas.microsoft.com/office/powerpoint/2010/main" val="106465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Sequence</a:t>
            </a:r>
            <a:r>
              <a:rPr lang="en-US" dirty="0"/>
              <a:t> Diagram: Viewing Description</a:t>
            </a:r>
          </a:p>
        </p:txBody>
      </p:sp>
      <p:sp>
        <p:nvSpPr>
          <p:cNvPr id="3" name="Content Placeholder 2"/>
          <p:cNvSpPr>
            <a:spLocks noGrp="1"/>
          </p:cNvSpPr>
          <p:nvPr>
            <p:ph idx="1"/>
          </p:nvPr>
        </p:nvSpPr>
        <p:spPr/>
        <p:txBody>
          <a:bodyPr/>
          <a:lstStyle/>
          <a:p>
            <a:r>
              <a:rPr lang="en-US" dirty="0"/>
              <a:t>Assuming the user has been authenticated and authorized to view the report, the Reporting Frontend will provide the user with a link to the report. </a:t>
            </a:r>
          </a:p>
          <a:p>
            <a:r>
              <a:rPr lang="en-US" dirty="0"/>
              <a:t>A JavaScript API component that provides the Tableau server API will be loaded and used to call and display reports in the TAS UI frontend. This API Script allows for Display of Visualizations; Dynamic Load and Resize, Filtering, Selecting Marks, Responding to Events and Exporting Visualizations to either Image or PDF Files</a:t>
            </a:r>
          </a:p>
          <a:p>
            <a:r>
              <a:rPr lang="en-US" dirty="0"/>
              <a:t>The Tableau Server will retrieve the data and the desired report (using the URL that was sent from the frontend).</a:t>
            </a:r>
          </a:p>
          <a:p>
            <a:endParaRPr lang="en-US" dirty="0"/>
          </a:p>
        </p:txBody>
      </p:sp>
      <p:sp>
        <p:nvSpPr>
          <p:cNvPr id="5" name="Date Placeholder 4"/>
          <p:cNvSpPr>
            <a:spLocks noGrp="1"/>
          </p:cNvSpPr>
          <p:nvPr>
            <p:ph type="dt" sz="half" idx="10"/>
          </p:nvPr>
        </p:nvSpPr>
        <p:spPr/>
        <p:txBody>
          <a:bodyPr/>
          <a:lstStyle/>
          <a:p>
            <a:fld id="{10AC3A84-545D-43D7-9309-E054F4300113}"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15</a:t>
            </a:fld>
            <a:endParaRPr lang="en-US" dirty="0"/>
          </a:p>
        </p:txBody>
      </p:sp>
    </p:spTree>
    <p:extLst>
      <p:ext uri="{BB962C8B-B14F-4D97-AF65-F5344CB8AC3E}">
        <p14:creationId xmlns:p14="http://schemas.microsoft.com/office/powerpoint/2010/main" val="1763203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Application</a:t>
            </a:r>
          </a:p>
        </p:txBody>
      </p:sp>
      <p:sp>
        <p:nvSpPr>
          <p:cNvPr id="5" name="Text Placeholder 4"/>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0A43E789-41F9-4B60-9EAE-D7333D58F2BA}" type="datetime1">
              <a:rPr lang="en-US" smtClean="0"/>
              <a:t>6/1/2018</a:t>
            </a:fld>
            <a:endParaRPr lang="en-US"/>
          </a:p>
        </p:txBody>
      </p:sp>
      <p:sp>
        <p:nvSpPr>
          <p:cNvPr id="6" name="Slide Number Placeholder 5"/>
          <p:cNvSpPr>
            <a:spLocks noGrp="1"/>
          </p:cNvSpPr>
          <p:nvPr>
            <p:ph type="sldNum" sz="quarter" idx="12"/>
          </p:nvPr>
        </p:nvSpPr>
        <p:spPr/>
        <p:txBody>
          <a:bodyPr/>
          <a:lstStyle/>
          <a:p>
            <a:fld id="{E2DB670B-618D-48BA-BD03-B01291F9330F}" type="slidenum">
              <a:rPr lang="en-US" smtClean="0"/>
              <a:t>16</a:t>
            </a:fld>
            <a:endParaRPr lang="en-US"/>
          </a:p>
        </p:txBody>
      </p:sp>
    </p:spTree>
    <p:extLst>
      <p:ext uri="{BB962C8B-B14F-4D97-AF65-F5344CB8AC3E}">
        <p14:creationId xmlns:p14="http://schemas.microsoft.com/office/powerpoint/2010/main" val="117844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Components</a:t>
            </a:r>
          </a:p>
        </p:txBody>
      </p:sp>
      <p:sp>
        <p:nvSpPr>
          <p:cNvPr id="3" name="Content Placeholder 2"/>
          <p:cNvSpPr>
            <a:spLocks noGrp="1"/>
          </p:cNvSpPr>
          <p:nvPr>
            <p:ph idx="1"/>
          </p:nvPr>
        </p:nvSpPr>
        <p:spPr/>
        <p:txBody>
          <a:bodyPr/>
          <a:lstStyle/>
          <a:p>
            <a:r>
              <a:rPr lang="en-US" dirty="0"/>
              <a:t>TAS Portal UI </a:t>
            </a:r>
          </a:p>
          <a:p>
            <a:r>
              <a:rPr lang="en-US" dirty="0"/>
              <a:t>Web Data Connector</a:t>
            </a:r>
          </a:p>
          <a:p>
            <a:r>
              <a:rPr lang="en-US" dirty="0"/>
              <a:t>Tableau Server Report</a:t>
            </a:r>
          </a:p>
          <a:p>
            <a:r>
              <a:rPr lang="en-US" dirty="0"/>
              <a:t>FHIR Server</a:t>
            </a:r>
          </a:p>
          <a:p>
            <a:r>
              <a:rPr lang="en-US" dirty="0"/>
              <a:t>Vista Link Updates</a:t>
            </a:r>
          </a:p>
          <a:p>
            <a:r>
              <a:rPr lang="en-US" dirty="0"/>
              <a:t>RPC Development</a:t>
            </a:r>
          </a:p>
          <a:p>
            <a:endParaRPr lang="en-US" dirty="0"/>
          </a:p>
        </p:txBody>
      </p:sp>
      <p:sp>
        <p:nvSpPr>
          <p:cNvPr id="5" name="Date Placeholder 4"/>
          <p:cNvSpPr>
            <a:spLocks noGrp="1"/>
          </p:cNvSpPr>
          <p:nvPr>
            <p:ph type="dt" sz="half" idx="10"/>
          </p:nvPr>
        </p:nvSpPr>
        <p:spPr/>
        <p:txBody>
          <a:bodyPr/>
          <a:lstStyle/>
          <a:p>
            <a:fld id="{F495FCD6-A7DF-4A96-A360-5CDD048D2AE2}"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17</a:t>
            </a:fld>
            <a:endParaRPr lang="en-US" dirty="0"/>
          </a:p>
        </p:txBody>
      </p:sp>
    </p:spTree>
    <p:extLst>
      <p:ext uri="{BB962C8B-B14F-4D97-AF65-F5344CB8AC3E}">
        <p14:creationId xmlns:p14="http://schemas.microsoft.com/office/powerpoint/2010/main" val="221401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Definition</a:t>
            </a:r>
          </a:p>
        </p:txBody>
      </p:sp>
      <p:sp>
        <p:nvSpPr>
          <p:cNvPr id="3" name="Content Placeholder 2"/>
          <p:cNvSpPr>
            <a:spLocks noGrp="1"/>
          </p:cNvSpPr>
          <p:nvPr>
            <p:ph idx="1"/>
          </p:nvPr>
        </p:nvSpPr>
        <p:spPr/>
        <p:txBody>
          <a:bodyPr>
            <a:normAutofit/>
          </a:bodyPr>
          <a:lstStyle/>
          <a:p>
            <a:pPr marL="0" indent="0">
              <a:buNone/>
            </a:pPr>
            <a:r>
              <a:rPr lang="en-US" sz="2000" b="1" dirty="0"/>
              <a:t>Name and Description:</a:t>
            </a:r>
          </a:p>
          <a:p>
            <a:pPr marL="0" lvl="1" indent="0">
              <a:spcBef>
                <a:spcPts val="1000"/>
              </a:spcBef>
              <a:buNone/>
            </a:pPr>
            <a:r>
              <a:rPr lang="en-US" altLang="en-US" sz="2000" b="1" dirty="0"/>
              <a:t>Define the Test First: </a:t>
            </a:r>
            <a:endParaRPr lang="en-US" sz="2000" dirty="0"/>
          </a:p>
        </p:txBody>
      </p:sp>
      <p:sp>
        <p:nvSpPr>
          <p:cNvPr id="5" name="Date Placeholder 4"/>
          <p:cNvSpPr>
            <a:spLocks noGrp="1"/>
          </p:cNvSpPr>
          <p:nvPr>
            <p:ph type="dt" sz="half" idx="10"/>
          </p:nvPr>
        </p:nvSpPr>
        <p:spPr/>
        <p:txBody>
          <a:bodyPr/>
          <a:lstStyle/>
          <a:p>
            <a:fld id="{BF15F31D-E267-4550-9F99-93F5C5FF981B}"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18</a:t>
            </a:fld>
            <a:endParaRPr lang="en-US" dirty="0"/>
          </a:p>
        </p:txBody>
      </p:sp>
    </p:spTree>
    <p:extLst>
      <p:ext uri="{BB962C8B-B14F-4D97-AF65-F5344CB8AC3E}">
        <p14:creationId xmlns:p14="http://schemas.microsoft.com/office/powerpoint/2010/main" val="3648464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Definition: Message Structure</a:t>
            </a:r>
          </a:p>
        </p:txBody>
      </p:sp>
      <p:sp>
        <p:nvSpPr>
          <p:cNvPr id="3" name="Content Placeholder 2"/>
          <p:cNvSpPr>
            <a:spLocks noGrp="1"/>
          </p:cNvSpPr>
          <p:nvPr>
            <p:ph idx="1"/>
          </p:nvPr>
        </p:nvSpPr>
        <p:spPr>
          <a:xfrm>
            <a:off x="855291" y="1509429"/>
            <a:ext cx="10515600" cy="5028103"/>
          </a:xfrm>
        </p:spPr>
        <p:txBody>
          <a:bodyPr>
            <a:noAutofit/>
          </a:bodyPr>
          <a:lstStyle/>
          <a:p>
            <a:r>
              <a:rPr lang="en-US" sz="1400" b="1" dirty="0"/>
              <a:t>Payload Type:</a:t>
            </a:r>
            <a:r>
              <a:rPr lang="en-US" sz="1400" dirty="0"/>
              <a:t> Format (JSON), Structure, Elements, Attributes</a:t>
            </a:r>
          </a:p>
          <a:p>
            <a:pPr lvl="1"/>
            <a:r>
              <a:rPr lang="en-US" sz="1400" dirty="0"/>
              <a:t>All payload types from </a:t>
            </a:r>
            <a:r>
              <a:rPr lang="en-US" sz="1400" dirty="0" err="1"/>
              <a:t>VistA</a:t>
            </a:r>
            <a:r>
              <a:rPr lang="en-US" sz="1400" dirty="0"/>
              <a:t> will be in JSON format, the structure and format of the individual elements is based on the current </a:t>
            </a:r>
            <a:r>
              <a:rPr lang="en-US" sz="1400" dirty="0" err="1"/>
              <a:t>fileman</a:t>
            </a:r>
            <a:r>
              <a:rPr lang="en-US" sz="1400" dirty="0"/>
              <a:t> file structures. Additionally utility http functions were created that may not be available in production to facilitate data dictionary calls to retrieve information about the field and data structures. HTTP queries to </a:t>
            </a:r>
            <a:r>
              <a:rPr lang="en-US" sz="1400" dirty="0" err="1"/>
              <a:t>VistA</a:t>
            </a:r>
            <a:r>
              <a:rPr lang="en-US" sz="1400" dirty="0"/>
              <a:t> allow for the selection, creation, update and deletion of records and field data within </a:t>
            </a:r>
            <a:r>
              <a:rPr lang="en-US" sz="1400" dirty="0" err="1"/>
              <a:t>VistA</a:t>
            </a:r>
            <a:r>
              <a:rPr lang="en-US" sz="1400" dirty="0"/>
              <a:t> .</a:t>
            </a:r>
          </a:p>
          <a:p>
            <a:r>
              <a:rPr lang="en-US" altLang="en-US" sz="1400" b="1" dirty="0"/>
              <a:t>Define the Input (Message): </a:t>
            </a:r>
            <a:r>
              <a:rPr lang="en-US" altLang="en-US" sz="1400" dirty="0"/>
              <a:t>What are the pre-conditions of the operation/service</a:t>
            </a:r>
          </a:p>
          <a:p>
            <a:pPr lvl="1"/>
            <a:r>
              <a:rPr lang="en-US" altLang="en-US" sz="1400" dirty="0"/>
              <a:t>TAS </a:t>
            </a:r>
            <a:r>
              <a:rPr lang="en-US" altLang="en-US" sz="1400" strike="dblStrike" dirty="0"/>
              <a:t>Core</a:t>
            </a:r>
            <a:r>
              <a:rPr lang="en-US" altLang="en-US" sz="1400" dirty="0"/>
              <a:t> API service API interface HTTP Post Message that would start the extraction process.</a:t>
            </a:r>
          </a:p>
          <a:p>
            <a:r>
              <a:rPr lang="en-US" altLang="en-US" sz="1400" b="1" dirty="0"/>
              <a:t>Define configuration elements (Resource): </a:t>
            </a:r>
            <a:r>
              <a:rPr lang="en-US" altLang="en-US" sz="1400" dirty="0"/>
              <a:t>Uses flexible lookup patterns, nothing is hardcoded, Uses a database table or a central configuration repository</a:t>
            </a:r>
          </a:p>
          <a:p>
            <a:pPr lvl="1"/>
            <a:r>
              <a:rPr lang="en-US" altLang="en-US" sz="1400" dirty="0"/>
              <a:t>TAS Core API service API interface NigthlyScriptExtract using Microsoft Azure Table (development purposes example);</a:t>
            </a:r>
          </a:p>
          <a:p>
            <a:pPr lvl="2"/>
            <a:r>
              <a:rPr lang="en-US" altLang="en-US" sz="1400" dirty="0">
                <a:hlinkClick r:id="rId2"/>
              </a:rPr>
              <a:t>http://server:port/api/v1/NightlyScriptExtract</a:t>
            </a:r>
            <a:r>
              <a:rPr lang="en-US" altLang="en-US" sz="1400" dirty="0"/>
              <a:t> [get would provide a list of configuration options]</a:t>
            </a:r>
            <a:br>
              <a:rPr lang="en-US" altLang="en-US" sz="1400" dirty="0"/>
            </a:br>
            <a:r>
              <a:rPr lang="en-US" altLang="en-US" sz="1400" dirty="0">
                <a:hlinkClick r:id="rId3"/>
              </a:rPr>
              <a:t>http://server:port/api/v1/NightlyScriptExtract</a:t>
            </a:r>
            <a:r>
              <a:rPr lang="en-US" altLang="en-US" sz="1400" dirty="0"/>
              <a:t> [get/:id return a single vista configuration option]</a:t>
            </a:r>
          </a:p>
          <a:p>
            <a:pPr lvl="2"/>
            <a:r>
              <a:rPr lang="en-US" altLang="en-US" sz="1400" dirty="0">
                <a:hlinkClick r:id="rId2"/>
              </a:rPr>
              <a:t>http://server:port/api/v1/NightlyScriptExtract</a:t>
            </a:r>
            <a:r>
              <a:rPr lang="en-US" altLang="en-US" sz="1400" dirty="0"/>
              <a:t> [post would create a new configuration for a vista instance]</a:t>
            </a:r>
          </a:p>
          <a:p>
            <a:pPr lvl="1"/>
            <a:r>
              <a:rPr lang="en-US" altLang="en-US" sz="1400" dirty="0"/>
              <a:t>Aggregation defined configuration</a:t>
            </a:r>
          </a:p>
          <a:p>
            <a:pPr lvl="2"/>
            <a:r>
              <a:rPr lang="en-US" altLang="en-US" sz="1400" dirty="0"/>
              <a:t>This configuration will provide the needed aggregation hierarchy as JSON structures. This configuration will be used during the nightly process to write linkage information to the AZURE Storage .</a:t>
            </a:r>
          </a:p>
          <a:p>
            <a:r>
              <a:rPr lang="en-US" altLang="en-US" sz="1400" b="1" dirty="0"/>
              <a:t>Define the Output (Message): </a:t>
            </a:r>
            <a:r>
              <a:rPr lang="en-US" altLang="en-US" sz="1400" dirty="0"/>
              <a:t>What are the post-conditions of the operation</a:t>
            </a:r>
            <a:endParaRPr lang="en-US" sz="1400" dirty="0"/>
          </a:p>
          <a:p>
            <a:pPr lvl="2"/>
            <a:r>
              <a:rPr lang="en-US" sz="1400" dirty="0"/>
              <a:t>Response will be defined by the individual API calls that are made. For instance the start action of the </a:t>
            </a:r>
            <a:r>
              <a:rPr lang="en-US" sz="1400" dirty="0" err="1"/>
              <a:t>NightlyScriptExtract</a:t>
            </a:r>
            <a:r>
              <a:rPr lang="en-US" sz="1400" dirty="0"/>
              <a:t> may be a mechanism used to kick off the call during development, while the pause may pause the current process and the stop would of course stop the process. The final API would be called by a configured CRON job using CURL to start the script.</a:t>
            </a:r>
          </a:p>
        </p:txBody>
      </p:sp>
      <p:sp>
        <p:nvSpPr>
          <p:cNvPr id="5" name="Date Placeholder 4"/>
          <p:cNvSpPr>
            <a:spLocks noGrp="1"/>
          </p:cNvSpPr>
          <p:nvPr>
            <p:ph type="dt" sz="half" idx="10"/>
          </p:nvPr>
        </p:nvSpPr>
        <p:spPr/>
        <p:txBody>
          <a:bodyPr/>
          <a:lstStyle/>
          <a:p>
            <a:fld id="{450B6665-92D9-4E83-98E9-14B9FB0B684F}"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19</a:t>
            </a:fld>
            <a:endParaRPr lang="en-US" dirty="0"/>
          </a:p>
        </p:txBody>
      </p:sp>
    </p:spTree>
    <p:extLst>
      <p:ext uri="{BB962C8B-B14F-4D97-AF65-F5344CB8AC3E}">
        <p14:creationId xmlns:p14="http://schemas.microsoft.com/office/powerpoint/2010/main" val="114090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Reporting</a:t>
            </a:r>
          </a:p>
        </p:txBody>
      </p:sp>
      <p:sp>
        <p:nvSpPr>
          <p:cNvPr id="3" name="Content Placeholder 2"/>
          <p:cNvSpPr>
            <a:spLocks noGrp="1"/>
          </p:cNvSpPr>
          <p:nvPr>
            <p:ph idx="1"/>
          </p:nvPr>
        </p:nvSpPr>
        <p:spPr/>
        <p:txBody>
          <a:bodyPr/>
          <a:lstStyle/>
          <a:p>
            <a:r>
              <a:rPr lang="en-US" dirty="0"/>
              <a:t>Architecture</a:t>
            </a:r>
          </a:p>
          <a:p>
            <a:r>
              <a:rPr lang="en-US" dirty="0"/>
              <a:t>Design</a:t>
            </a:r>
          </a:p>
          <a:p>
            <a:r>
              <a:rPr lang="en-US" dirty="0"/>
              <a:t>Business Process</a:t>
            </a:r>
          </a:p>
          <a:p>
            <a:r>
              <a:rPr lang="en-US" dirty="0"/>
              <a:t>Application</a:t>
            </a:r>
          </a:p>
          <a:p>
            <a:r>
              <a:rPr lang="en-US" dirty="0"/>
              <a:t>Database</a:t>
            </a:r>
          </a:p>
          <a:p>
            <a:r>
              <a:rPr lang="en-US" dirty="0"/>
              <a:t>Technical</a:t>
            </a:r>
          </a:p>
          <a:p>
            <a:endParaRPr lang="en-US" dirty="0"/>
          </a:p>
        </p:txBody>
      </p:sp>
      <p:sp>
        <p:nvSpPr>
          <p:cNvPr id="5" name="Date Placeholder 4"/>
          <p:cNvSpPr>
            <a:spLocks noGrp="1"/>
          </p:cNvSpPr>
          <p:nvPr>
            <p:ph type="dt" sz="half" idx="10"/>
          </p:nvPr>
        </p:nvSpPr>
        <p:spPr/>
        <p:txBody>
          <a:bodyPr/>
          <a:lstStyle/>
          <a:p>
            <a:fld id="{0F6003B2-98C0-4F4E-B519-92762E027B24}"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2</a:t>
            </a:fld>
            <a:endParaRPr lang="en-US" dirty="0"/>
          </a:p>
        </p:txBody>
      </p:sp>
    </p:spTree>
    <p:extLst>
      <p:ext uri="{BB962C8B-B14F-4D97-AF65-F5344CB8AC3E}">
        <p14:creationId xmlns:p14="http://schemas.microsoft.com/office/powerpoint/2010/main" val="23532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Definition: Services</a:t>
            </a:r>
          </a:p>
        </p:txBody>
      </p:sp>
      <p:sp>
        <p:nvSpPr>
          <p:cNvPr id="3" name="Content Placeholder 2"/>
          <p:cNvSpPr>
            <a:spLocks noGrp="1"/>
          </p:cNvSpPr>
          <p:nvPr>
            <p:ph idx="1"/>
          </p:nvPr>
        </p:nvSpPr>
        <p:spPr/>
        <p:txBody>
          <a:bodyPr/>
          <a:lstStyle/>
          <a:p>
            <a:pPr marL="0" indent="-457200"/>
            <a:r>
              <a:rPr lang="en-US" altLang="en-US" sz="1600" b="1" dirty="0"/>
              <a:t>Define the transaction (Service): </a:t>
            </a:r>
            <a:r>
              <a:rPr lang="en-US" altLang="en-US" sz="1600" dirty="0"/>
              <a:t>Pseudo code the Solution</a:t>
            </a:r>
          </a:p>
          <a:p>
            <a:pPr lvl="1"/>
            <a:r>
              <a:rPr lang="en-US" sz="1600" dirty="0"/>
              <a:t>Read all the vista configurations currently in the Microsoft Azure Table for the nightly extract. </a:t>
            </a:r>
          </a:p>
          <a:p>
            <a:pPr lvl="1"/>
            <a:r>
              <a:rPr lang="en-US" sz="1600" dirty="0"/>
              <a:t>Start the loop through the instances of Vista’s</a:t>
            </a:r>
          </a:p>
          <a:p>
            <a:pPr lvl="2"/>
            <a:r>
              <a:rPr lang="en-US" sz="1600" dirty="0"/>
              <a:t>Read the vista configuration information for a particular instance (e.g. 1, 40, 101)</a:t>
            </a:r>
          </a:p>
          <a:p>
            <a:pPr lvl="2"/>
            <a:r>
              <a:rPr lang="en-US" sz="1600" dirty="0"/>
              <a:t>Make a FHIR request for the IEN list of items by calling one of the resources available for instance http://&lt;server:port&gt;/ClaimResponse?location=001&amp;lastUpdated=2017-04-17</a:t>
            </a:r>
          </a:p>
          <a:p>
            <a:pPr lvl="2"/>
            <a:r>
              <a:rPr lang="en-US" sz="1600" dirty="0"/>
              <a:t>Return the list of current IENs for the records to be used in the </a:t>
            </a:r>
          </a:p>
          <a:p>
            <a:pPr lvl="2"/>
            <a:r>
              <a:rPr lang="en-US" sz="1600" dirty="0"/>
              <a:t>Start the loop through the IEN’s</a:t>
            </a:r>
          </a:p>
          <a:p>
            <a:pPr lvl="3"/>
            <a:r>
              <a:rPr lang="en-US" sz="1600" dirty="0"/>
              <a:t>Make a FHIR request for the IEN list of items by calling one of the resources available for instance http://&lt;server:port&gt;/ClaimResponse?location=001&amp;id=1</a:t>
            </a:r>
          </a:p>
          <a:p>
            <a:pPr lvl="3"/>
            <a:r>
              <a:rPr lang="en-US" sz="1600" dirty="0"/>
              <a:t>Return Response and Store to MAT with Location and ID as parameters to the MAT </a:t>
            </a:r>
          </a:p>
          <a:p>
            <a:pPr lvl="3"/>
            <a:endParaRPr lang="en-US" dirty="0"/>
          </a:p>
        </p:txBody>
      </p:sp>
      <p:sp>
        <p:nvSpPr>
          <p:cNvPr id="5" name="Date Placeholder 4"/>
          <p:cNvSpPr>
            <a:spLocks noGrp="1"/>
          </p:cNvSpPr>
          <p:nvPr>
            <p:ph type="dt" sz="half" idx="10"/>
          </p:nvPr>
        </p:nvSpPr>
        <p:spPr/>
        <p:txBody>
          <a:bodyPr/>
          <a:lstStyle/>
          <a:p>
            <a:fld id="{A43C96CA-939B-474D-8ACA-499C5C9DDF6D}"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20</a:t>
            </a:fld>
            <a:endParaRPr lang="en-US" dirty="0"/>
          </a:p>
        </p:txBody>
      </p:sp>
    </p:spTree>
    <p:extLst>
      <p:ext uri="{BB962C8B-B14F-4D97-AF65-F5344CB8AC3E}">
        <p14:creationId xmlns:p14="http://schemas.microsoft.com/office/powerpoint/2010/main" val="3766390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Definition: Resources</a:t>
            </a:r>
          </a:p>
        </p:txBody>
      </p:sp>
      <p:sp>
        <p:nvSpPr>
          <p:cNvPr id="3" name="Content Placeholder 2"/>
          <p:cNvSpPr>
            <a:spLocks noGrp="1"/>
          </p:cNvSpPr>
          <p:nvPr>
            <p:ph idx="1"/>
          </p:nvPr>
        </p:nvSpPr>
        <p:spPr>
          <a:xfrm>
            <a:off x="838200" y="1563880"/>
            <a:ext cx="10515600" cy="4613083"/>
          </a:xfrm>
        </p:spPr>
        <p:txBody>
          <a:bodyPr/>
          <a:lstStyle/>
          <a:p>
            <a:r>
              <a:rPr lang="en-US" sz="1600" b="1" dirty="0"/>
              <a:t>Names and Descriptions:</a:t>
            </a:r>
            <a:r>
              <a:rPr lang="en-US" sz="1600" dirty="0"/>
              <a:t> Definition and Setup; Interface Definitions; API’s, Libraries, Database Components; File Systems, Logs</a:t>
            </a:r>
          </a:p>
          <a:p>
            <a:pPr lvl="1"/>
            <a:r>
              <a:rPr lang="en-US" sz="1600" dirty="0"/>
              <a:t>FHIR Resource IEN Search</a:t>
            </a:r>
          </a:p>
          <a:p>
            <a:pPr lvl="1"/>
            <a:r>
              <a:rPr lang="en-US" sz="1600" dirty="0"/>
              <a:t>FHIR Resource Selection</a:t>
            </a:r>
          </a:p>
          <a:p>
            <a:pPr lvl="1"/>
            <a:r>
              <a:rPr lang="en-US" sz="1600" dirty="0" err="1"/>
              <a:t>TAS_Core_API</a:t>
            </a:r>
            <a:r>
              <a:rPr lang="en-US" sz="1600" dirty="0"/>
              <a:t> logging</a:t>
            </a:r>
          </a:p>
          <a:p>
            <a:pPr lvl="1"/>
            <a:r>
              <a:rPr lang="en-US" sz="1600" dirty="0"/>
              <a:t>CRONTAB creation and CRON execution of CURL API Calls for jobs</a:t>
            </a:r>
          </a:p>
          <a:p>
            <a:pPr lvl="1"/>
            <a:r>
              <a:rPr lang="en-US" sz="1600" dirty="0"/>
              <a:t>Microsoft Azure Tables</a:t>
            </a:r>
          </a:p>
          <a:p>
            <a:pPr lvl="2"/>
            <a:r>
              <a:rPr lang="en-US" sz="1600" dirty="0"/>
              <a:t>Storage Account; Table; Entity</a:t>
            </a:r>
          </a:p>
          <a:p>
            <a:pPr lvl="2"/>
            <a:r>
              <a:rPr lang="en-US" sz="1600" dirty="0"/>
              <a:t>vista001 Instance, FHIR Resource (</a:t>
            </a:r>
            <a:r>
              <a:rPr lang="en-US" sz="1600" dirty="0" err="1"/>
              <a:t>ClaimReponse</a:t>
            </a:r>
            <a:r>
              <a:rPr lang="en-US" sz="1600" dirty="0"/>
              <a:t>), </a:t>
            </a:r>
            <a:r>
              <a:rPr lang="en-US" sz="1600" dirty="0" err="1"/>
              <a:t>partitionkey</a:t>
            </a:r>
            <a:r>
              <a:rPr lang="en-US" sz="1600" dirty="0"/>
              <a:t>, row, timestamp, ID, </a:t>
            </a:r>
            <a:r>
              <a:rPr lang="en-US" sz="1600" dirty="0" err="1"/>
              <a:t>jsonstructure</a:t>
            </a:r>
            <a:endParaRPr lang="en-US" sz="1600" dirty="0"/>
          </a:p>
          <a:p>
            <a:r>
              <a:rPr lang="en-US" altLang="en-US" sz="1600" b="1" dirty="0"/>
              <a:t>Define the resources used during Transaction (Resource): </a:t>
            </a:r>
            <a:r>
              <a:rPr lang="en-US" altLang="en-US" sz="1600" dirty="0"/>
              <a:t>Log output (be consistent), Error codes (be consistent), Interfaces, Database Tables</a:t>
            </a:r>
          </a:p>
          <a:p>
            <a:pPr lvl="1"/>
            <a:r>
              <a:rPr lang="en-US" sz="1600" dirty="0"/>
              <a:t>FHIR Server</a:t>
            </a:r>
          </a:p>
          <a:p>
            <a:pPr lvl="1"/>
            <a:r>
              <a:rPr lang="en-US" sz="1600" dirty="0"/>
              <a:t>Vista Server</a:t>
            </a:r>
          </a:p>
          <a:p>
            <a:pPr lvl="1"/>
            <a:r>
              <a:rPr lang="en-US" sz="1600" dirty="0"/>
              <a:t>TAS_CORE_API</a:t>
            </a:r>
          </a:p>
          <a:p>
            <a:pPr lvl="1"/>
            <a:r>
              <a:rPr lang="en-US" sz="1600" dirty="0"/>
              <a:t>Azure Storage Tables</a:t>
            </a:r>
          </a:p>
          <a:p>
            <a:endParaRPr lang="en-US" dirty="0"/>
          </a:p>
        </p:txBody>
      </p:sp>
      <p:sp>
        <p:nvSpPr>
          <p:cNvPr id="5" name="Date Placeholder 4"/>
          <p:cNvSpPr>
            <a:spLocks noGrp="1"/>
          </p:cNvSpPr>
          <p:nvPr>
            <p:ph type="dt" sz="half" idx="10"/>
          </p:nvPr>
        </p:nvSpPr>
        <p:spPr/>
        <p:txBody>
          <a:bodyPr/>
          <a:lstStyle/>
          <a:p>
            <a:fld id="{A7B43152-E01E-43A4-923E-6D7E3BFAA015}"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21</a:t>
            </a:fld>
            <a:endParaRPr lang="en-US" dirty="0"/>
          </a:p>
        </p:txBody>
      </p:sp>
    </p:spTree>
    <p:extLst>
      <p:ext uri="{BB962C8B-B14F-4D97-AF65-F5344CB8AC3E}">
        <p14:creationId xmlns:p14="http://schemas.microsoft.com/office/powerpoint/2010/main" val="1935827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Definition: Policy</a:t>
            </a:r>
          </a:p>
        </p:txBody>
      </p:sp>
      <p:sp>
        <p:nvSpPr>
          <p:cNvPr id="3" name="Content Placeholder 2"/>
          <p:cNvSpPr>
            <a:spLocks noGrp="1"/>
          </p:cNvSpPr>
          <p:nvPr>
            <p:ph idx="1"/>
          </p:nvPr>
        </p:nvSpPr>
        <p:spPr/>
        <p:txBody>
          <a:bodyPr/>
          <a:lstStyle/>
          <a:p>
            <a:r>
              <a:rPr lang="en-US" sz="2000" b="1" dirty="0"/>
              <a:t>Types of Policy </a:t>
            </a:r>
            <a:r>
              <a:rPr lang="en-US" sz="2000" dirty="0"/>
              <a:t>– Security, Functional, Regulatory, Performance, Constraint Definition</a:t>
            </a:r>
          </a:p>
          <a:p>
            <a:r>
              <a:rPr lang="en-US" altLang="en-US" sz="2000" b="1" dirty="0"/>
              <a:t>Define policies and constraints (Policy):</a:t>
            </a:r>
            <a:r>
              <a:rPr lang="en-US" altLang="en-US" sz="2000" b="1" dirty="0">
                <a:solidFill>
                  <a:schemeClr val="accent6"/>
                </a:solidFill>
              </a:rPr>
              <a:t> </a:t>
            </a:r>
            <a:r>
              <a:rPr lang="en-US" altLang="en-US" sz="2000" dirty="0"/>
              <a:t>Regulatory, Business, Architecture</a:t>
            </a:r>
          </a:p>
        </p:txBody>
      </p:sp>
      <p:sp>
        <p:nvSpPr>
          <p:cNvPr id="5" name="Date Placeholder 4"/>
          <p:cNvSpPr>
            <a:spLocks noGrp="1"/>
          </p:cNvSpPr>
          <p:nvPr>
            <p:ph type="dt" sz="half" idx="10"/>
          </p:nvPr>
        </p:nvSpPr>
        <p:spPr/>
        <p:txBody>
          <a:bodyPr/>
          <a:lstStyle/>
          <a:p>
            <a:fld id="{108117DA-502C-4E9B-B8A9-2B6266832084}"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22</a:t>
            </a:fld>
            <a:endParaRPr lang="en-US" dirty="0"/>
          </a:p>
        </p:txBody>
      </p:sp>
    </p:spTree>
    <p:extLst>
      <p:ext uri="{BB962C8B-B14F-4D97-AF65-F5344CB8AC3E}">
        <p14:creationId xmlns:p14="http://schemas.microsoft.com/office/powerpoint/2010/main" val="996879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err="1"/>
              <a:t>Datastore</a:t>
            </a:r>
            <a:endParaRPr lang="en-US" dirty="0"/>
          </a:p>
        </p:txBody>
      </p:sp>
      <p:sp>
        <p:nvSpPr>
          <p:cNvPr id="5" name="Text Placeholder 4"/>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190C8057-DC92-4E88-9A10-5ADBBD2E27C7}" type="datetime1">
              <a:rPr lang="en-US" smtClean="0"/>
              <a:t>6/1/2018</a:t>
            </a:fld>
            <a:endParaRPr lang="en-US"/>
          </a:p>
        </p:txBody>
      </p:sp>
      <p:sp>
        <p:nvSpPr>
          <p:cNvPr id="6" name="Slide Number Placeholder 5"/>
          <p:cNvSpPr>
            <a:spLocks noGrp="1"/>
          </p:cNvSpPr>
          <p:nvPr>
            <p:ph type="sldNum" sz="quarter" idx="12"/>
          </p:nvPr>
        </p:nvSpPr>
        <p:spPr/>
        <p:txBody>
          <a:bodyPr/>
          <a:lstStyle/>
          <a:p>
            <a:fld id="{E2DB670B-618D-48BA-BD03-B01291F9330F}" type="slidenum">
              <a:rPr lang="en-US" smtClean="0"/>
              <a:t>23</a:t>
            </a:fld>
            <a:endParaRPr lang="en-US"/>
          </a:p>
        </p:txBody>
      </p:sp>
    </p:spTree>
    <p:extLst>
      <p:ext uri="{BB962C8B-B14F-4D97-AF65-F5344CB8AC3E}">
        <p14:creationId xmlns:p14="http://schemas.microsoft.com/office/powerpoint/2010/main" val="117844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365126"/>
            <a:ext cx="10515600" cy="1162592"/>
          </a:xfrm>
        </p:spPr>
        <p:txBody>
          <a:bodyPr/>
          <a:lstStyle/>
          <a:p>
            <a:r>
              <a:rPr lang="en-US" altLang="en-US" sz="4000" dirty="0"/>
              <a:t>Storage: TAS API</a:t>
            </a:r>
            <a:endParaRPr lang="en-US" dirty="0"/>
          </a:p>
        </p:txBody>
      </p:sp>
      <p:sp>
        <p:nvSpPr>
          <p:cNvPr id="3" name="Content Placeholder 2"/>
          <p:cNvSpPr>
            <a:spLocks noGrp="1"/>
          </p:cNvSpPr>
          <p:nvPr>
            <p:ph idx="1"/>
          </p:nvPr>
        </p:nvSpPr>
        <p:spPr>
          <a:xfrm>
            <a:off x="838200" y="1427356"/>
            <a:ext cx="10515600" cy="4749607"/>
          </a:xfrm>
        </p:spPr>
        <p:txBody>
          <a:bodyPr/>
          <a:lstStyle/>
          <a:p>
            <a:pPr>
              <a:lnSpc>
                <a:spcPct val="80000"/>
              </a:lnSpc>
            </a:pPr>
            <a:r>
              <a:rPr lang="en-US" altLang="en-US" sz="3200" dirty="0"/>
              <a:t>Schema, Object Combination, Duplication of Data, Joins, Optimize, Complex Aggregations</a:t>
            </a:r>
          </a:p>
          <a:p>
            <a:pPr lvl="1">
              <a:lnSpc>
                <a:spcPct val="80000"/>
              </a:lnSpc>
            </a:pPr>
            <a:r>
              <a:rPr lang="en-US" altLang="en-US" dirty="0"/>
              <a:t>Data may initially be stored in Azure Storage as strings that are basically JSON Structures.</a:t>
            </a:r>
          </a:p>
          <a:p>
            <a:pPr lvl="1">
              <a:lnSpc>
                <a:spcPct val="80000"/>
              </a:lnSpc>
            </a:pPr>
            <a:r>
              <a:rPr lang="en-US" altLang="en-US" dirty="0"/>
              <a:t>Azure Storage uses Azure Storage Tables to store data, and each table has 255 possible columns and 3 are used for the </a:t>
            </a:r>
            <a:r>
              <a:rPr lang="en-US" altLang="en-US" dirty="0" err="1"/>
              <a:t>PartitionKey</a:t>
            </a:r>
            <a:r>
              <a:rPr lang="en-US" altLang="en-US" dirty="0"/>
              <a:t>, </a:t>
            </a:r>
            <a:r>
              <a:rPr lang="en-US" altLang="en-US" dirty="0" err="1"/>
              <a:t>RowKey</a:t>
            </a:r>
            <a:r>
              <a:rPr lang="en-US" altLang="en-US" dirty="0"/>
              <a:t> and Timestamp.</a:t>
            </a:r>
          </a:p>
          <a:p>
            <a:pPr lvl="1">
              <a:lnSpc>
                <a:spcPct val="80000"/>
              </a:lnSpc>
            </a:pPr>
            <a:r>
              <a:rPr lang="en-US" altLang="en-US" dirty="0"/>
              <a:t>Since the JSON data will be stored in the Azure Storage Tables we may be able to extract requested data on demand or on a scheduled frequency, any fields needed for direct access and then use a single column (64kb max size) for the actual JSON string. </a:t>
            </a:r>
          </a:p>
        </p:txBody>
      </p:sp>
      <p:sp>
        <p:nvSpPr>
          <p:cNvPr id="5" name="Date Placeholder 4"/>
          <p:cNvSpPr>
            <a:spLocks noGrp="1"/>
          </p:cNvSpPr>
          <p:nvPr>
            <p:ph type="dt" sz="half" idx="10"/>
          </p:nvPr>
        </p:nvSpPr>
        <p:spPr/>
        <p:txBody>
          <a:bodyPr/>
          <a:lstStyle/>
          <a:p>
            <a:fld id="{62F3359A-449A-43CC-B957-7440856E7A35}"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24</a:t>
            </a:fld>
            <a:endParaRPr lang="en-US" dirty="0"/>
          </a:p>
        </p:txBody>
      </p:sp>
    </p:spTree>
    <p:extLst>
      <p:ext uri="{BB962C8B-B14F-4D97-AF65-F5344CB8AC3E}">
        <p14:creationId xmlns:p14="http://schemas.microsoft.com/office/powerpoint/2010/main" val="93505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t>
            </a:r>
            <a:r>
              <a:rPr lang="en-US" altLang="en-US" dirty="0"/>
              <a:t>TAS API</a:t>
            </a:r>
            <a:endParaRPr lang="en-US" dirty="0"/>
          </a:p>
        </p:txBody>
      </p:sp>
      <p:sp>
        <p:nvSpPr>
          <p:cNvPr id="3" name="Content Placeholder 2"/>
          <p:cNvSpPr>
            <a:spLocks noGrp="1"/>
          </p:cNvSpPr>
          <p:nvPr>
            <p:ph idx="1"/>
          </p:nvPr>
        </p:nvSpPr>
        <p:spPr/>
        <p:txBody>
          <a:bodyPr/>
          <a:lstStyle/>
          <a:p>
            <a:r>
              <a:rPr lang="en-US" b="1" dirty="0"/>
              <a:t>Azure storage</a:t>
            </a:r>
            <a:endParaRPr lang="en-US" dirty="0"/>
          </a:p>
        </p:txBody>
      </p:sp>
      <p:sp>
        <p:nvSpPr>
          <p:cNvPr id="5" name="Date Placeholder 4"/>
          <p:cNvSpPr>
            <a:spLocks noGrp="1"/>
          </p:cNvSpPr>
          <p:nvPr>
            <p:ph type="dt" sz="half" idx="10"/>
          </p:nvPr>
        </p:nvSpPr>
        <p:spPr/>
        <p:txBody>
          <a:bodyPr/>
          <a:lstStyle/>
          <a:p>
            <a:fld id="{28020311-EFE9-4326-863F-0715C3EE0BC3}"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25</a:t>
            </a:fld>
            <a:endParaRPr lang="en-US" dirty="0"/>
          </a:p>
        </p:txBody>
      </p:sp>
    </p:spTree>
    <p:extLst>
      <p:ext uri="{BB962C8B-B14F-4D97-AF65-F5344CB8AC3E}">
        <p14:creationId xmlns:p14="http://schemas.microsoft.com/office/powerpoint/2010/main" val="4278442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Technical</a:t>
            </a:r>
          </a:p>
        </p:txBody>
      </p:sp>
      <p:sp>
        <p:nvSpPr>
          <p:cNvPr id="5" name="Text Placeholder 4"/>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A203C5D4-50B9-47FA-92AD-6831EA63B315}" type="datetime1">
              <a:rPr lang="en-US" smtClean="0"/>
              <a:t>6/1/2018</a:t>
            </a:fld>
            <a:endParaRPr lang="en-US"/>
          </a:p>
        </p:txBody>
      </p:sp>
      <p:sp>
        <p:nvSpPr>
          <p:cNvPr id="6" name="Slide Number Placeholder 5"/>
          <p:cNvSpPr>
            <a:spLocks noGrp="1"/>
          </p:cNvSpPr>
          <p:nvPr>
            <p:ph type="sldNum" sz="quarter" idx="12"/>
          </p:nvPr>
        </p:nvSpPr>
        <p:spPr/>
        <p:txBody>
          <a:bodyPr/>
          <a:lstStyle/>
          <a:p>
            <a:fld id="{E2DB670B-618D-48BA-BD03-B01291F9330F}" type="slidenum">
              <a:rPr lang="en-US" smtClean="0"/>
              <a:t>26</a:t>
            </a:fld>
            <a:endParaRPr lang="en-US"/>
          </a:p>
        </p:txBody>
      </p:sp>
    </p:spTree>
    <p:extLst>
      <p:ext uri="{BB962C8B-B14F-4D97-AF65-F5344CB8AC3E}">
        <p14:creationId xmlns:p14="http://schemas.microsoft.com/office/powerpoint/2010/main" val="117844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Technical</a:t>
            </a:r>
            <a:endParaRPr lang="en-US" dirty="0"/>
          </a:p>
        </p:txBody>
      </p:sp>
      <p:sp>
        <p:nvSpPr>
          <p:cNvPr id="3" name="Content Placeholder 2"/>
          <p:cNvSpPr>
            <a:spLocks noGrp="1"/>
          </p:cNvSpPr>
          <p:nvPr>
            <p:ph idx="1"/>
          </p:nvPr>
        </p:nvSpPr>
        <p:spPr/>
        <p:txBody>
          <a:bodyPr/>
          <a:lstStyle/>
          <a:p>
            <a:pPr>
              <a:lnSpc>
                <a:spcPct val="80000"/>
              </a:lnSpc>
            </a:pPr>
            <a:r>
              <a:rPr lang="en-US" altLang="en-US" sz="3200" dirty="0"/>
              <a:t>System, Network, Security &amp; Administration</a:t>
            </a:r>
          </a:p>
          <a:p>
            <a:endParaRPr lang="en-US" dirty="0"/>
          </a:p>
          <a:p>
            <a:endParaRPr lang="en-US" dirty="0"/>
          </a:p>
        </p:txBody>
      </p:sp>
      <p:sp>
        <p:nvSpPr>
          <p:cNvPr id="5" name="Date Placeholder 4"/>
          <p:cNvSpPr>
            <a:spLocks noGrp="1"/>
          </p:cNvSpPr>
          <p:nvPr>
            <p:ph type="dt" sz="half" idx="10"/>
          </p:nvPr>
        </p:nvSpPr>
        <p:spPr/>
        <p:txBody>
          <a:bodyPr/>
          <a:lstStyle/>
          <a:p>
            <a:fld id="{EC28D658-C6B0-4002-98BE-97795CD5D719}"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27</a:t>
            </a:fld>
            <a:endParaRPr lang="en-US" dirty="0"/>
          </a:p>
        </p:txBody>
      </p:sp>
    </p:spTree>
    <p:extLst>
      <p:ext uri="{BB962C8B-B14F-4D97-AF65-F5344CB8AC3E}">
        <p14:creationId xmlns:p14="http://schemas.microsoft.com/office/powerpoint/2010/main" val="3957686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Technical: System</a:t>
            </a:r>
            <a:endParaRPr lang="en-US" dirty="0"/>
          </a:p>
        </p:txBody>
      </p:sp>
      <p:pic>
        <p:nvPicPr>
          <p:cNvPr id="1027" name="Picture 3" descr="C:\Users\vhaisphowart\Documents\2017\MCCF\003. Architecture\MCCF Tas\MCCF Physical Architecture.06.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07941" y="1357196"/>
            <a:ext cx="7783553" cy="518963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9467FE4B-F08A-4AAE-BF03-70555AF8705E}" type="datetime1">
              <a:rPr lang="en-US" smtClean="0"/>
              <a:t>6/1/2018</a:t>
            </a:fld>
            <a:endParaRPr lang="en-US" dirty="0"/>
          </a:p>
        </p:txBody>
      </p:sp>
      <p:sp>
        <p:nvSpPr>
          <p:cNvPr id="5" name="Slide Number Placeholder 4"/>
          <p:cNvSpPr>
            <a:spLocks noGrp="1"/>
          </p:cNvSpPr>
          <p:nvPr>
            <p:ph type="sldNum" sz="quarter" idx="12"/>
          </p:nvPr>
        </p:nvSpPr>
        <p:spPr/>
        <p:txBody>
          <a:bodyPr/>
          <a:lstStyle/>
          <a:p>
            <a:fld id="{E2DB670B-618D-48BA-BD03-B01291F9330F}" type="slidenum">
              <a:rPr lang="en-US" smtClean="0"/>
              <a:t>28</a:t>
            </a:fld>
            <a:endParaRPr lang="en-US" dirty="0"/>
          </a:p>
        </p:txBody>
      </p:sp>
    </p:spTree>
    <p:extLst>
      <p:ext uri="{BB962C8B-B14F-4D97-AF65-F5344CB8AC3E}">
        <p14:creationId xmlns:p14="http://schemas.microsoft.com/office/powerpoint/2010/main" val="2597158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Technical: Network</a:t>
            </a:r>
            <a:endParaRPr lang="en-US" dirty="0"/>
          </a:p>
        </p:txBody>
      </p:sp>
      <p:pic>
        <p:nvPicPr>
          <p:cNvPr id="4" name="Picture 2" descr="C:\Users\vhaisphowart\Documents\2017\MCCF\003. Architecture\MCCF Tas\MCCF-MAG-DevTest-Network-Simp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0837" y="1825625"/>
            <a:ext cx="6810325"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A7906ADA-761B-468C-AE9D-7C1422CB78EC}"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29</a:t>
            </a:fld>
            <a:endParaRPr lang="en-US" dirty="0"/>
          </a:p>
        </p:txBody>
      </p:sp>
    </p:spTree>
    <p:extLst>
      <p:ext uri="{BB962C8B-B14F-4D97-AF65-F5344CB8AC3E}">
        <p14:creationId xmlns:p14="http://schemas.microsoft.com/office/powerpoint/2010/main" val="46484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Architecture</a:t>
            </a:r>
          </a:p>
        </p:txBody>
      </p:sp>
      <p:sp>
        <p:nvSpPr>
          <p:cNvPr id="5" name="Text Placeholder 4"/>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91A67DC4-F415-4355-8BFB-82AB8B644C6B}" type="datetime1">
              <a:rPr lang="en-US" smtClean="0"/>
              <a:t>6/1/2018</a:t>
            </a:fld>
            <a:endParaRPr lang="en-US"/>
          </a:p>
        </p:txBody>
      </p:sp>
      <p:sp>
        <p:nvSpPr>
          <p:cNvPr id="6" name="Slide Number Placeholder 5"/>
          <p:cNvSpPr>
            <a:spLocks noGrp="1"/>
          </p:cNvSpPr>
          <p:nvPr>
            <p:ph type="sldNum" sz="quarter" idx="12"/>
          </p:nvPr>
        </p:nvSpPr>
        <p:spPr/>
        <p:txBody>
          <a:bodyPr/>
          <a:lstStyle/>
          <a:p>
            <a:fld id="{E2DB670B-618D-48BA-BD03-B01291F9330F}" type="slidenum">
              <a:rPr lang="en-US" smtClean="0"/>
              <a:t>3</a:t>
            </a:fld>
            <a:endParaRPr lang="en-US"/>
          </a:p>
        </p:txBody>
      </p:sp>
    </p:spTree>
    <p:extLst>
      <p:ext uri="{BB962C8B-B14F-4D97-AF65-F5344CB8AC3E}">
        <p14:creationId xmlns:p14="http://schemas.microsoft.com/office/powerpoint/2010/main" val="3496450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VistA Integrated Web Applica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831" y="1159934"/>
            <a:ext cx="8039100" cy="56642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en-US" dirty="0"/>
              <a:t>Technical: Security</a:t>
            </a:r>
            <a:endParaRPr lang="en-US" dirty="0"/>
          </a:p>
        </p:txBody>
      </p:sp>
      <p:sp>
        <p:nvSpPr>
          <p:cNvPr id="4" name="Date Placeholder 3"/>
          <p:cNvSpPr>
            <a:spLocks noGrp="1"/>
          </p:cNvSpPr>
          <p:nvPr>
            <p:ph type="dt" sz="half" idx="10"/>
          </p:nvPr>
        </p:nvSpPr>
        <p:spPr/>
        <p:txBody>
          <a:bodyPr/>
          <a:lstStyle/>
          <a:p>
            <a:fld id="{BEBDAD1F-4435-4371-B579-350B068D78E7}" type="datetime1">
              <a:rPr lang="en-US" smtClean="0"/>
              <a:t>6/1/2018</a:t>
            </a:fld>
            <a:endParaRPr lang="en-US" dirty="0"/>
          </a:p>
        </p:txBody>
      </p:sp>
      <p:sp>
        <p:nvSpPr>
          <p:cNvPr id="5" name="Slide Number Placeholder 4"/>
          <p:cNvSpPr>
            <a:spLocks noGrp="1"/>
          </p:cNvSpPr>
          <p:nvPr>
            <p:ph type="sldNum" sz="quarter" idx="12"/>
          </p:nvPr>
        </p:nvSpPr>
        <p:spPr/>
        <p:txBody>
          <a:bodyPr/>
          <a:lstStyle/>
          <a:p>
            <a:fld id="{E2DB670B-618D-48BA-BD03-B01291F9330F}" type="slidenum">
              <a:rPr lang="en-US" smtClean="0"/>
              <a:t>30</a:t>
            </a:fld>
            <a:endParaRPr lang="en-US" dirty="0"/>
          </a:p>
        </p:txBody>
      </p:sp>
    </p:spTree>
    <p:extLst>
      <p:ext uri="{BB962C8B-B14F-4D97-AF65-F5344CB8AC3E}">
        <p14:creationId xmlns:p14="http://schemas.microsoft.com/office/powerpoint/2010/main" val="251574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Administration</a:t>
            </a:r>
          </a:p>
        </p:txBody>
      </p:sp>
      <p:sp>
        <p:nvSpPr>
          <p:cNvPr id="3" name="Content Placeholder 2"/>
          <p:cNvSpPr>
            <a:spLocks noGrp="1"/>
          </p:cNvSpPr>
          <p:nvPr>
            <p:ph idx="1"/>
          </p:nvPr>
        </p:nvSpPr>
        <p:spPr/>
        <p:txBody>
          <a:bodyPr/>
          <a:lstStyle/>
          <a:p>
            <a:r>
              <a:rPr lang="en-US" dirty="0"/>
              <a:t>We understand the need for, and have CM and Administration support of the current development systems and overall maintenance. A longer term strategy for the administrative sustainment of the </a:t>
            </a:r>
            <a:r>
              <a:rPr lang="en-US"/>
              <a:t>Reporting Components </a:t>
            </a:r>
            <a:r>
              <a:rPr lang="en-US" dirty="0"/>
              <a:t>still needs to be determined.</a:t>
            </a:r>
          </a:p>
        </p:txBody>
      </p:sp>
      <p:sp>
        <p:nvSpPr>
          <p:cNvPr id="5" name="Date Placeholder 4"/>
          <p:cNvSpPr>
            <a:spLocks noGrp="1"/>
          </p:cNvSpPr>
          <p:nvPr>
            <p:ph type="dt" sz="half" idx="10"/>
          </p:nvPr>
        </p:nvSpPr>
        <p:spPr/>
        <p:txBody>
          <a:bodyPr/>
          <a:lstStyle/>
          <a:p>
            <a:fld id="{48FC505E-AA63-4422-B9AB-E8E26E1448FB}"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31</a:t>
            </a:fld>
            <a:endParaRPr lang="en-US" dirty="0"/>
          </a:p>
        </p:txBody>
      </p:sp>
    </p:spTree>
    <p:extLst>
      <p:ext uri="{BB962C8B-B14F-4D97-AF65-F5344CB8AC3E}">
        <p14:creationId xmlns:p14="http://schemas.microsoft.com/office/powerpoint/2010/main" val="248399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180044" y="1330291"/>
            <a:ext cx="8231187" cy="5114925"/>
            <a:chOff x="2160588" y="1385888"/>
            <a:chExt cx="8231187" cy="5114925"/>
          </a:xfrm>
        </p:grpSpPr>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588" y="1385888"/>
              <a:ext cx="8231187"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2461098" y="1548977"/>
              <a:ext cx="1313234" cy="16708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sz="4000" dirty="0"/>
              <a:t>MCCF TAS Enterprise Context Diagram</a:t>
            </a:r>
          </a:p>
        </p:txBody>
      </p:sp>
      <p:sp>
        <p:nvSpPr>
          <p:cNvPr id="11" name="Rectangle 10"/>
          <p:cNvSpPr/>
          <p:nvPr/>
        </p:nvSpPr>
        <p:spPr>
          <a:xfrm>
            <a:off x="10544174" y="1349675"/>
            <a:ext cx="1294387" cy="326181"/>
          </a:xfrm>
          <a:prstGeom prst="rect">
            <a:avLst/>
          </a:prstGeom>
          <a:solidFill>
            <a:schemeClr val="accent4">
              <a:alpha val="1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900" dirty="0">
                <a:solidFill>
                  <a:schemeClr val="tx1"/>
                </a:solidFill>
              </a:rPr>
              <a:t>Components Used in this design</a:t>
            </a:r>
          </a:p>
        </p:txBody>
      </p:sp>
      <p:sp>
        <p:nvSpPr>
          <p:cNvPr id="12" name="TextBox 11"/>
          <p:cNvSpPr txBox="1"/>
          <p:nvPr/>
        </p:nvSpPr>
        <p:spPr>
          <a:xfrm>
            <a:off x="2296345" y="1415623"/>
            <a:ext cx="1701107" cy="1869743"/>
          </a:xfrm>
          <a:prstGeom prst="rect">
            <a:avLst/>
          </a:prstGeom>
          <a:noFill/>
        </p:spPr>
        <p:txBody>
          <a:bodyPr wrap="none" rtlCol="0">
            <a:spAutoFit/>
          </a:bodyPr>
          <a:lstStyle/>
          <a:p>
            <a:pPr marL="342900" indent="-342900">
              <a:buAutoNum type="arabicPeriod"/>
            </a:pPr>
            <a:r>
              <a:rPr lang="en-US" sz="1050" dirty="0"/>
              <a:t>TAS CORE UI</a:t>
            </a:r>
          </a:p>
          <a:p>
            <a:pPr marL="342900" indent="-342900">
              <a:buAutoNum type="arabicPeriod"/>
            </a:pPr>
            <a:r>
              <a:rPr lang="en-US" sz="1050" dirty="0"/>
              <a:t>FSC Services</a:t>
            </a:r>
          </a:p>
          <a:p>
            <a:pPr marL="342900" indent="-342900">
              <a:buAutoNum type="arabicPeriod"/>
            </a:pPr>
            <a:r>
              <a:rPr lang="en-US" sz="1050" dirty="0"/>
              <a:t>IAM Services</a:t>
            </a:r>
          </a:p>
          <a:p>
            <a:pPr marL="342900" indent="-342900">
              <a:buAutoNum type="arabicPeriod"/>
            </a:pPr>
            <a:r>
              <a:rPr lang="en-US" sz="1050" dirty="0"/>
              <a:t>Content Mgmt.</a:t>
            </a:r>
          </a:p>
          <a:p>
            <a:pPr marL="342900" indent="-342900">
              <a:buAutoNum type="arabicPeriod"/>
            </a:pPr>
            <a:r>
              <a:rPr lang="en-US" sz="1050" dirty="0"/>
              <a:t>Business Services</a:t>
            </a:r>
          </a:p>
          <a:p>
            <a:pPr marL="342900" indent="-342900">
              <a:buAutoNum type="arabicPeriod"/>
            </a:pPr>
            <a:r>
              <a:rPr lang="en-US" sz="1050" dirty="0"/>
              <a:t>ESB Services</a:t>
            </a:r>
          </a:p>
          <a:p>
            <a:pPr marL="342900" indent="-342900">
              <a:buAutoNum type="arabicPeriod"/>
            </a:pPr>
            <a:r>
              <a:rPr lang="en-US" sz="1050" dirty="0"/>
              <a:t>FHIR Services</a:t>
            </a:r>
          </a:p>
          <a:p>
            <a:pPr marL="342900" indent="-342900">
              <a:buAutoNum type="arabicPeriod"/>
            </a:pPr>
            <a:r>
              <a:rPr lang="en-US" sz="1050" dirty="0"/>
              <a:t>Reporting Services</a:t>
            </a:r>
          </a:p>
          <a:p>
            <a:pPr marL="342900" indent="-342900">
              <a:buAutoNum type="arabicPeriod"/>
            </a:pPr>
            <a:r>
              <a:rPr lang="en-US" sz="1050" dirty="0"/>
              <a:t>Rules Engine Services</a:t>
            </a:r>
          </a:p>
          <a:p>
            <a:pPr marL="342900" indent="-342900">
              <a:buAutoNum type="arabicPeriod"/>
            </a:pPr>
            <a:r>
              <a:rPr lang="en-US" sz="1050" dirty="0"/>
              <a:t>Database Services</a:t>
            </a:r>
          </a:p>
          <a:p>
            <a:pPr marL="342900" indent="-342900">
              <a:buAutoNum type="arabicPeriod"/>
            </a:pPr>
            <a:r>
              <a:rPr lang="en-US" sz="1050" dirty="0"/>
              <a:t>Vista Services</a:t>
            </a:r>
          </a:p>
        </p:txBody>
      </p:sp>
      <p:sp>
        <p:nvSpPr>
          <p:cNvPr id="10" name="Rectangle 9"/>
          <p:cNvSpPr/>
          <p:nvPr/>
        </p:nvSpPr>
        <p:spPr>
          <a:xfrm>
            <a:off x="2296345" y="2417275"/>
            <a:ext cx="1701107" cy="318967"/>
          </a:xfrm>
          <a:prstGeom prst="rect">
            <a:avLst/>
          </a:prstGeom>
          <a:solidFill>
            <a:schemeClr val="accent4">
              <a:alpha val="1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p:cNvSpPr/>
          <p:nvPr/>
        </p:nvSpPr>
        <p:spPr>
          <a:xfrm>
            <a:off x="9405257" y="4416357"/>
            <a:ext cx="986518" cy="982494"/>
          </a:xfrm>
          <a:prstGeom prst="rect">
            <a:avLst/>
          </a:prstGeom>
          <a:solidFill>
            <a:schemeClr val="accent4">
              <a:alpha val="1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p:cNvSpPr/>
          <p:nvPr/>
        </p:nvSpPr>
        <p:spPr>
          <a:xfrm>
            <a:off x="7826134" y="4416358"/>
            <a:ext cx="821755" cy="1867710"/>
          </a:xfrm>
          <a:prstGeom prst="rect">
            <a:avLst/>
          </a:prstGeom>
          <a:solidFill>
            <a:schemeClr val="accent4">
              <a:alpha val="1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p:cNvSpPr/>
          <p:nvPr/>
        </p:nvSpPr>
        <p:spPr>
          <a:xfrm>
            <a:off x="5289663" y="3780817"/>
            <a:ext cx="986518" cy="982494"/>
          </a:xfrm>
          <a:prstGeom prst="rect">
            <a:avLst/>
          </a:prstGeom>
          <a:solidFill>
            <a:schemeClr val="accent4">
              <a:alpha val="1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6212780" y="2960856"/>
            <a:ext cx="986518" cy="982494"/>
          </a:xfrm>
          <a:prstGeom prst="rect">
            <a:avLst/>
          </a:prstGeom>
          <a:solidFill>
            <a:schemeClr val="accent4">
              <a:alpha val="1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AE57EB6-A1E2-4914-89D0-0AB2152EDE90}" type="datetime1">
              <a:rPr lang="en-US" smtClean="0"/>
              <a:t>6/1/2018</a:t>
            </a:fld>
            <a:endParaRPr lang="en-US" dirty="0"/>
          </a:p>
        </p:txBody>
      </p:sp>
      <p:sp>
        <p:nvSpPr>
          <p:cNvPr id="5" name="Slide Number Placeholder 4"/>
          <p:cNvSpPr>
            <a:spLocks noGrp="1"/>
          </p:cNvSpPr>
          <p:nvPr>
            <p:ph type="sldNum" sz="quarter" idx="12"/>
          </p:nvPr>
        </p:nvSpPr>
        <p:spPr/>
        <p:txBody>
          <a:bodyPr/>
          <a:lstStyle/>
          <a:p>
            <a:fld id="{E2DB670B-618D-48BA-BD03-B01291F9330F}" type="slidenum">
              <a:rPr lang="en-US" smtClean="0"/>
              <a:t>4</a:t>
            </a:fld>
            <a:endParaRPr lang="en-US" dirty="0"/>
          </a:p>
        </p:txBody>
      </p:sp>
      <p:sp>
        <p:nvSpPr>
          <p:cNvPr id="3" name="TextBox 2"/>
          <p:cNvSpPr txBox="1"/>
          <p:nvPr/>
        </p:nvSpPr>
        <p:spPr>
          <a:xfrm>
            <a:off x="380247" y="1348979"/>
            <a:ext cx="1584356" cy="4832092"/>
          </a:xfrm>
          <a:prstGeom prst="rect">
            <a:avLst/>
          </a:prstGeom>
          <a:noFill/>
        </p:spPr>
        <p:txBody>
          <a:bodyPr wrap="square" rtlCol="0">
            <a:spAutoFit/>
          </a:bodyPr>
          <a:lstStyle/>
          <a:p>
            <a:r>
              <a:rPr lang="en-US" sz="1400" dirty="0"/>
              <a:t>This diagram shows the planned TAS components and their relationship to each other. The design in the following slides are specific to the </a:t>
            </a:r>
            <a:r>
              <a:rPr lang="en-US" sz="1400" dirty="0" err="1"/>
              <a:t>ePharmacy</a:t>
            </a:r>
            <a:r>
              <a:rPr lang="en-US" sz="1400" dirty="0"/>
              <a:t> Reporting release of TAS, and shows details for the Reporting Services being implemented as part of that release. Designs for other components are documented elsewhere.</a:t>
            </a:r>
          </a:p>
        </p:txBody>
      </p:sp>
      <p:sp>
        <p:nvSpPr>
          <p:cNvPr id="17" name="Rectangle 16"/>
          <p:cNvSpPr/>
          <p:nvPr/>
        </p:nvSpPr>
        <p:spPr>
          <a:xfrm>
            <a:off x="2312950" y="1453382"/>
            <a:ext cx="1701107" cy="176893"/>
          </a:xfrm>
          <a:prstGeom prst="rect">
            <a:avLst/>
          </a:prstGeom>
          <a:solidFill>
            <a:schemeClr val="accent4">
              <a:alpha val="1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ectangle 17"/>
          <p:cNvSpPr/>
          <p:nvPr/>
        </p:nvSpPr>
        <p:spPr>
          <a:xfrm>
            <a:off x="2286617" y="1779242"/>
            <a:ext cx="1701107" cy="176893"/>
          </a:xfrm>
          <a:prstGeom prst="rect">
            <a:avLst/>
          </a:prstGeom>
          <a:solidFill>
            <a:schemeClr val="accent4">
              <a:alpha val="1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ectangle 18"/>
          <p:cNvSpPr/>
          <p:nvPr/>
        </p:nvSpPr>
        <p:spPr>
          <a:xfrm>
            <a:off x="2286616" y="2068953"/>
            <a:ext cx="1701107" cy="176893"/>
          </a:xfrm>
          <a:prstGeom prst="rect">
            <a:avLst/>
          </a:prstGeom>
          <a:solidFill>
            <a:schemeClr val="accent4">
              <a:alpha val="1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ectangle 19"/>
          <p:cNvSpPr/>
          <p:nvPr/>
        </p:nvSpPr>
        <p:spPr>
          <a:xfrm>
            <a:off x="2286615" y="3075811"/>
            <a:ext cx="1701107" cy="176893"/>
          </a:xfrm>
          <a:prstGeom prst="rect">
            <a:avLst/>
          </a:prstGeom>
          <a:solidFill>
            <a:schemeClr val="accent4">
              <a:alpha val="19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20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Design</a:t>
            </a:r>
          </a:p>
        </p:txBody>
      </p:sp>
      <p:sp>
        <p:nvSpPr>
          <p:cNvPr id="5" name="Text Placeholder 4"/>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1A80D43F-A5C5-4586-807F-E3EF099ECBC7}" type="datetime1">
              <a:rPr lang="en-US" smtClean="0"/>
              <a:t>6/1/2018</a:t>
            </a:fld>
            <a:endParaRPr lang="en-US"/>
          </a:p>
        </p:txBody>
      </p:sp>
      <p:sp>
        <p:nvSpPr>
          <p:cNvPr id="6" name="Slide Number Placeholder 5"/>
          <p:cNvSpPr>
            <a:spLocks noGrp="1"/>
          </p:cNvSpPr>
          <p:nvPr>
            <p:ph type="sldNum" sz="quarter" idx="12"/>
          </p:nvPr>
        </p:nvSpPr>
        <p:spPr/>
        <p:txBody>
          <a:bodyPr/>
          <a:lstStyle/>
          <a:p>
            <a:fld id="{E2DB670B-618D-48BA-BD03-B01291F9330F}" type="slidenum">
              <a:rPr lang="en-US" smtClean="0"/>
              <a:t>5</a:t>
            </a:fld>
            <a:endParaRPr lang="en-US"/>
          </a:p>
        </p:txBody>
      </p:sp>
    </p:spTree>
    <p:extLst>
      <p:ext uri="{BB962C8B-B14F-4D97-AF65-F5344CB8AC3E}">
        <p14:creationId xmlns:p14="http://schemas.microsoft.com/office/powerpoint/2010/main" val="322468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Assumptions, Constraints, Dependencies and Risks</a:t>
            </a:r>
          </a:p>
        </p:txBody>
      </p:sp>
      <p:sp>
        <p:nvSpPr>
          <p:cNvPr id="3" name="Content Placeholder 2"/>
          <p:cNvSpPr>
            <a:spLocks noGrp="1"/>
          </p:cNvSpPr>
          <p:nvPr>
            <p:ph idx="1"/>
          </p:nvPr>
        </p:nvSpPr>
        <p:spPr>
          <a:xfrm>
            <a:off x="838200" y="1825624"/>
            <a:ext cx="10515600" cy="4530725"/>
          </a:xfrm>
        </p:spPr>
        <p:txBody>
          <a:bodyPr>
            <a:normAutofit fontScale="92500" lnSpcReduction="20000"/>
          </a:bodyPr>
          <a:lstStyle/>
          <a:p>
            <a:r>
              <a:rPr lang="en-US" dirty="0"/>
              <a:t>Assumptions</a:t>
            </a:r>
          </a:p>
          <a:p>
            <a:pPr lvl="1"/>
            <a:r>
              <a:rPr lang="en-US" dirty="0"/>
              <a:t>An initial investigation and related findings are documented</a:t>
            </a:r>
          </a:p>
          <a:p>
            <a:r>
              <a:rPr lang="en-US" dirty="0"/>
              <a:t>Constraints, Dependencies and Risks</a:t>
            </a:r>
          </a:p>
          <a:p>
            <a:pPr lvl="1"/>
            <a:r>
              <a:rPr lang="en-US" dirty="0"/>
              <a:t>C - Must use a TRM approved product for use in the TAS platform. Our original implementation considered using a NO SQL database similar to Mongo but the TRM Has not approved use of any NO SQL databases at this time.</a:t>
            </a:r>
          </a:p>
          <a:p>
            <a:pPr lvl="1"/>
            <a:r>
              <a:rPr lang="en-US" dirty="0"/>
              <a:t>D - The reporting component is dependent on the use of the </a:t>
            </a:r>
            <a:r>
              <a:rPr lang="en-US" dirty="0" err="1"/>
              <a:t>VistA</a:t>
            </a:r>
            <a:r>
              <a:rPr lang="en-US" dirty="0"/>
              <a:t> Data Access Services implemented using the FHIR Server and the HTTP Listener/</a:t>
            </a:r>
            <a:r>
              <a:rPr lang="en-US" dirty="0" err="1"/>
              <a:t>VistA</a:t>
            </a:r>
            <a:r>
              <a:rPr lang="en-US" dirty="0"/>
              <a:t> Data Link;</a:t>
            </a:r>
          </a:p>
          <a:p>
            <a:pPr lvl="1"/>
            <a:r>
              <a:rPr lang="en-US" dirty="0"/>
              <a:t>R -  If a mechanism used for accessing and retrieval of aggregated report data is not found then we will be unable to do reporting for the </a:t>
            </a:r>
            <a:r>
              <a:rPr lang="en-US" dirty="0" err="1"/>
              <a:t>ePharmacy</a:t>
            </a:r>
            <a:r>
              <a:rPr lang="en-US" dirty="0"/>
              <a:t> team in a timely manner. </a:t>
            </a:r>
          </a:p>
          <a:p>
            <a:pPr lvl="2"/>
            <a:r>
              <a:rPr lang="en-US" strike="sngStrike" dirty="0"/>
              <a:t>M1 - Using CDW for storage and extraction (6 to 12 month window for missing files);</a:t>
            </a:r>
          </a:p>
          <a:p>
            <a:pPr lvl="2"/>
            <a:r>
              <a:rPr lang="en-US" strike="sngStrike" dirty="0"/>
              <a:t>M2 - Using an internal store within the Business Layer (Microsoft Azure Storage) **** has been selected for use by development and is further defined in this presentation.</a:t>
            </a:r>
          </a:p>
          <a:p>
            <a:pPr lvl="2"/>
            <a:r>
              <a:rPr lang="en-US" dirty="0"/>
              <a:t>M3 - Using Tableau Server as the storage and extraction Mechanism which in turn would use Tableau file storage; </a:t>
            </a:r>
          </a:p>
          <a:p>
            <a:endParaRPr lang="en-US" dirty="0"/>
          </a:p>
        </p:txBody>
      </p:sp>
      <p:sp>
        <p:nvSpPr>
          <p:cNvPr id="5" name="Date Placeholder 4"/>
          <p:cNvSpPr>
            <a:spLocks noGrp="1"/>
          </p:cNvSpPr>
          <p:nvPr>
            <p:ph type="dt" sz="half" idx="10"/>
          </p:nvPr>
        </p:nvSpPr>
        <p:spPr/>
        <p:txBody>
          <a:bodyPr/>
          <a:lstStyle/>
          <a:p>
            <a:fld id="{8BAF751E-8B77-4A1D-8C65-90DE7F86FA48}"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6</a:t>
            </a:fld>
            <a:endParaRPr lang="en-US" dirty="0"/>
          </a:p>
        </p:txBody>
      </p:sp>
    </p:spTree>
    <p:extLst>
      <p:ext uri="{BB962C8B-B14F-4D97-AF65-F5344CB8AC3E}">
        <p14:creationId xmlns:p14="http://schemas.microsoft.com/office/powerpoint/2010/main" val="191837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Business Process</a:t>
            </a:r>
          </a:p>
        </p:txBody>
      </p:sp>
      <p:sp>
        <p:nvSpPr>
          <p:cNvPr id="5" name="Text Placeholder 4"/>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00EAB3A3-6ADA-4E46-B137-95B57E3C4597}" type="datetime1">
              <a:rPr lang="en-US" smtClean="0"/>
              <a:t>6/1/2018</a:t>
            </a:fld>
            <a:endParaRPr lang="en-US"/>
          </a:p>
        </p:txBody>
      </p:sp>
      <p:sp>
        <p:nvSpPr>
          <p:cNvPr id="6" name="Slide Number Placeholder 5"/>
          <p:cNvSpPr>
            <a:spLocks noGrp="1"/>
          </p:cNvSpPr>
          <p:nvPr>
            <p:ph type="sldNum" sz="quarter" idx="12"/>
          </p:nvPr>
        </p:nvSpPr>
        <p:spPr/>
        <p:txBody>
          <a:bodyPr/>
          <a:lstStyle/>
          <a:p>
            <a:fld id="{E2DB670B-618D-48BA-BD03-B01291F9330F}" type="slidenum">
              <a:rPr lang="en-US" smtClean="0"/>
              <a:t>7</a:t>
            </a:fld>
            <a:endParaRPr lang="en-US"/>
          </a:p>
        </p:txBody>
      </p:sp>
    </p:spTree>
    <p:extLst>
      <p:ext uri="{BB962C8B-B14F-4D97-AF65-F5344CB8AC3E}">
        <p14:creationId xmlns:p14="http://schemas.microsoft.com/office/powerpoint/2010/main" val="145897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Business Process Description</a:t>
            </a:r>
          </a:p>
        </p:txBody>
      </p:sp>
      <p:sp>
        <p:nvSpPr>
          <p:cNvPr id="3" name="Content Placeholder 2"/>
          <p:cNvSpPr>
            <a:spLocks noGrp="1"/>
          </p:cNvSpPr>
          <p:nvPr>
            <p:ph idx="1"/>
          </p:nvPr>
        </p:nvSpPr>
        <p:spPr/>
        <p:txBody>
          <a:bodyPr/>
          <a:lstStyle/>
          <a:p>
            <a:r>
              <a:rPr lang="en-US" dirty="0"/>
              <a:t>Reporting will be needed for all product lines. </a:t>
            </a:r>
          </a:p>
          <a:p>
            <a:r>
              <a:rPr lang="en-US" dirty="0" err="1"/>
              <a:t>ePharmacy</a:t>
            </a:r>
            <a:r>
              <a:rPr lang="en-US" dirty="0"/>
              <a:t> product line needs a real time solution.</a:t>
            </a:r>
          </a:p>
          <a:p>
            <a:r>
              <a:rPr lang="en-US" dirty="0"/>
              <a:t>One of the epics in the TAS backlog is for porting reports from VistA to TAS.</a:t>
            </a:r>
          </a:p>
        </p:txBody>
      </p:sp>
      <p:sp>
        <p:nvSpPr>
          <p:cNvPr id="5" name="Date Placeholder 4"/>
          <p:cNvSpPr>
            <a:spLocks noGrp="1"/>
          </p:cNvSpPr>
          <p:nvPr>
            <p:ph type="dt" sz="half" idx="10"/>
          </p:nvPr>
        </p:nvSpPr>
        <p:spPr/>
        <p:txBody>
          <a:bodyPr/>
          <a:lstStyle/>
          <a:p>
            <a:fld id="{FA4373B6-44DC-4A74-93B4-989908386830}" type="datetime1">
              <a:rPr lang="en-US" smtClean="0"/>
              <a:t>6/1/2018</a:t>
            </a:fld>
            <a:endParaRPr lang="en-US" dirty="0"/>
          </a:p>
        </p:txBody>
      </p:sp>
      <p:sp>
        <p:nvSpPr>
          <p:cNvPr id="6" name="Slide Number Placeholder 5"/>
          <p:cNvSpPr>
            <a:spLocks noGrp="1"/>
          </p:cNvSpPr>
          <p:nvPr>
            <p:ph type="sldNum" sz="quarter" idx="12"/>
          </p:nvPr>
        </p:nvSpPr>
        <p:spPr/>
        <p:txBody>
          <a:bodyPr/>
          <a:lstStyle/>
          <a:p>
            <a:fld id="{E2DB670B-618D-48BA-BD03-B01291F9330F}" type="slidenum">
              <a:rPr lang="en-US" smtClean="0"/>
              <a:t>8</a:t>
            </a:fld>
            <a:endParaRPr lang="en-US" dirty="0"/>
          </a:p>
        </p:txBody>
      </p:sp>
    </p:spTree>
    <p:extLst>
      <p:ext uri="{BB962C8B-B14F-4D97-AF65-F5344CB8AC3E}">
        <p14:creationId xmlns:p14="http://schemas.microsoft.com/office/powerpoint/2010/main" val="97230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D951-3AA4-460D-82C7-B63E6C015A76}"/>
              </a:ext>
            </a:extLst>
          </p:cNvPr>
          <p:cNvSpPr>
            <a:spLocks noGrp="1"/>
          </p:cNvSpPr>
          <p:nvPr>
            <p:ph type="title"/>
          </p:nvPr>
        </p:nvSpPr>
        <p:spPr/>
        <p:txBody>
          <a:bodyPr>
            <a:normAutofit/>
          </a:bodyPr>
          <a:lstStyle/>
          <a:p>
            <a:r>
              <a:rPr lang="en-US" sz="4000" dirty="0"/>
              <a:t>Use Case</a:t>
            </a:r>
          </a:p>
        </p:txBody>
      </p:sp>
      <p:pic>
        <p:nvPicPr>
          <p:cNvPr id="8" name="Content Placeholder 7" descr="User">
            <a:extLst>
              <a:ext uri="{FF2B5EF4-FFF2-40B4-BE49-F238E27FC236}">
                <a16:creationId xmlns:a16="http://schemas.microsoft.com/office/drawing/2014/main" id="{1066C344-BC52-46A1-86EA-BE5483581CB6}"/>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3272423"/>
            <a:ext cx="914400" cy="914400"/>
          </a:xfrm>
        </p:spPr>
      </p:pic>
      <p:sp>
        <p:nvSpPr>
          <p:cNvPr id="15" name="Oval 14">
            <a:extLst>
              <a:ext uri="{FF2B5EF4-FFF2-40B4-BE49-F238E27FC236}">
                <a16:creationId xmlns:a16="http://schemas.microsoft.com/office/drawing/2014/main" id="{F160A2D8-32B6-4DB0-B84D-ABCC732B5560}"/>
              </a:ext>
            </a:extLst>
          </p:cNvPr>
          <p:cNvSpPr/>
          <p:nvPr/>
        </p:nvSpPr>
        <p:spPr>
          <a:xfrm>
            <a:off x="3893126" y="3113673"/>
            <a:ext cx="2202874" cy="1231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Reports</a:t>
            </a:r>
          </a:p>
        </p:txBody>
      </p:sp>
      <p:cxnSp>
        <p:nvCxnSpPr>
          <p:cNvPr id="21" name="Straight Arrow Connector 20">
            <a:extLst>
              <a:ext uri="{FF2B5EF4-FFF2-40B4-BE49-F238E27FC236}">
                <a16:creationId xmlns:a16="http://schemas.microsoft.com/office/drawing/2014/main" id="{38C2AF8D-723E-41AA-A881-36D72244A1C4}"/>
              </a:ext>
            </a:extLst>
          </p:cNvPr>
          <p:cNvCxnSpPr>
            <a:cxnSpLocks/>
            <a:stCxn id="8" idx="3"/>
            <a:endCxn id="15" idx="2"/>
          </p:cNvCxnSpPr>
          <p:nvPr/>
        </p:nvCxnSpPr>
        <p:spPr>
          <a:xfrm>
            <a:off x="1752600" y="3729623"/>
            <a:ext cx="2140526"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C2F31893-29A1-4B69-9480-6E0FB81ACBAB}" type="datetime1">
              <a:rPr lang="en-US" smtClean="0"/>
              <a:t>6/1/2018</a:t>
            </a:fld>
            <a:endParaRPr lang="en-US" dirty="0"/>
          </a:p>
        </p:txBody>
      </p:sp>
      <p:sp>
        <p:nvSpPr>
          <p:cNvPr id="5" name="Slide Number Placeholder 4"/>
          <p:cNvSpPr>
            <a:spLocks noGrp="1"/>
          </p:cNvSpPr>
          <p:nvPr>
            <p:ph type="sldNum" sz="quarter" idx="12"/>
          </p:nvPr>
        </p:nvSpPr>
        <p:spPr/>
        <p:txBody>
          <a:bodyPr/>
          <a:lstStyle/>
          <a:p>
            <a:fld id="{E2DB670B-618D-48BA-BD03-B01291F9330F}" type="slidenum">
              <a:rPr lang="en-US" smtClean="0"/>
              <a:t>9</a:t>
            </a:fld>
            <a:endParaRPr lang="en-US" dirty="0"/>
          </a:p>
        </p:txBody>
      </p:sp>
    </p:spTree>
    <p:extLst>
      <p:ext uri="{BB962C8B-B14F-4D97-AF65-F5344CB8AC3E}">
        <p14:creationId xmlns:p14="http://schemas.microsoft.com/office/powerpoint/2010/main" val="4429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2426</TotalTime>
  <Words>1480</Words>
  <Application>Microsoft Office PowerPoint</Application>
  <PresentationFormat>Widescreen</PresentationFormat>
  <Paragraphs>197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Design: TAS Shared Tableau and Real Time Reporting Service</vt:lpstr>
      <vt:lpstr>Design: Reporting</vt:lpstr>
      <vt:lpstr>Architecture</vt:lpstr>
      <vt:lpstr>MCCF TAS Enterprise Context Diagram</vt:lpstr>
      <vt:lpstr>Design</vt:lpstr>
      <vt:lpstr>Design: Assumptions, Constraints, Dependencies and Risks</vt:lpstr>
      <vt:lpstr>Business Process</vt:lpstr>
      <vt:lpstr>Business Process Description</vt:lpstr>
      <vt:lpstr>Use Case</vt:lpstr>
      <vt:lpstr>Use Case Descriptions</vt:lpstr>
      <vt:lpstr>PowerPoint Presentation</vt:lpstr>
      <vt:lpstr>Architecture Overview Descriptions</vt:lpstr>
      <vt:lpstr>Sequence Diagram: Viewing Real Time</vt:lpstr>
      <vt:lpstr>UML Realtime </vt:lpstr>
      <vt:lpstr>Sequence Diagram: Viewing Description</vt:lpstr>
      <vt:lpstr>Application</vt:lpstr>
      <vt:lpstr>Custom Components</vt:lpstr>
      <vt:lpstr>Component Definition</vt:lpstr>
      <vt:lpstr>Component Definition: Message Structure</vt:lpstr>
      <vt:lpstr>Component Definition: Services</vt:lpstr>
      <vt:lpstr>Component Definition: Resources</vt:lpstr>
      <vt:lpstr>Component Definition: Policy</vt:lpstr>
      <vt:lpstr>Datastore</vt:lpstr>
      <vt:lpstr>Storage: TAS API</vt:lpstr>
      <vt:lpstr>Storage: TAS API</vt:lpstr>
      <vt:lpstr>Technical</vt:lpstr>
      <vt:lpstr>Technical</vt:lpstr>
      <vt:lpstr>Technical: System</vt:lpstr>
      <vt:lpstr>Technical: Network</vt:lpstr>
      <vt:lpstr>Technical: Security</vt:lpstr>
      <vt:lpstr>Technical: Administration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dc:title>
  <dc:creator>Tony Howard</dc:creator>
  <cp:lastModifiedBy>Keith Oulson</cp:lastModifiedBy>
  <cp:revision>81</cp:revision>
  <dcterms:created xsi:type="dcterms:W3CDTF">2018-02-26T16:42:16Z</dcterms:created>
  <dcterms:modified xsi:type="dcterms:W3CDTF">2018-06-01T15:25:50Z</dcterms:modified>
</cp:coreProperties>
</file>