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2" r:id="rId2"/>
    <p:sldId id="257" r:id="rId3"/>
    <p:sldId id="294" r:id="rId4"/>
    <p:sldId id="295" r:id="rId5"/>
    <p:sldId id="296" r:id="rId6"/>
    <p:sldId id="297" r:id="rId7"/>
    <p:sldId id="291" r:id="rId8"/>
    <p:sldId id="298" r:id="rId9"/>
    <p:sldId id="268" r:id="rId10"/>
    <p:sldId id="306" r:id="rId11"/>
    <p:sldId id="258" r:id="rId12"/>
    <p:sldId id="259" r:id="rId13"/>
    <p:sldId id="260" r:id="rId14"/>
    <p:sldId id="269" r:id="rId15"/>
    <p:sldId id="270" r:id="rId16"/>
    <p:sldId id="280" r:id="rId17"/>
    <p:sldId id="281" r:id="rId18"/>
    <p:sldId id="282" r:id="rId19"/>
    <p:sldId id="311" r:id="rId20"/>
    <p:sldId id="312" r:id="rId21"/>
    <p:sldId id="283" r:id="rId22"/>
    <p:sldId id="288" r:id="rId23"/>
    <p:sldId id="289" r:id="rId24"/>
    <p:sldId id="307"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94660"/>
  </p:normalViewPr>
  <p:slideViewPr>
    <p:cSldViewPr snapToGrid="0">
      <p:cViewPr>
        <p:scale>
          <a:sx n="87" d="100"/>
          <a:sy n="87" d="100"/>
        </p:scale>
        <p:origin x="2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F573A-E4B9-4FCD-AF23-DFC9D89EF25A}" type="datetimeFigureOut">
              <a:rPr lang="en-GB" smtClean="0"/>
              <a:t>09/10/2015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8B5E1-FE5C-4048-9584-61327EBE9071}" type="slidenum">
              <a:rPr lang="en-GB" smtClean="0"/>
              <a:t>‹#›</a:t>
            </a:fld>
            <a:endParaRPr lang="en-GB"/>
          </a:p>
        </p:txBody>
      </p:sp>
    </p:spTree>
    <p:extLst>
      <p:ext uri="{BB962C8B-B14F-4D97-AF65-F5344CB8AC3E}">
        <p14:creationId xmlns:p14="http://schemas.microsoft.com/office/powerpoint/2010/main" val="233678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E84E68A-D3CC-4C42-AA63-D5A368835632}" type="slidenum">
              <a:rPr lang="en-GB" smtClean="0"/>
              <a:t>12</a:t>
            </a:fld>
            <a:endParaRPr lang="en-GB"/>
          </a:p>
        </p:txBody>
      </p:sp>
    </p:spTree>
    <p:extLst>
      <p:ext uri="{BB962C8B-B14F-4D97-AF65-F5344CB8AC3E}">
        <p14:creationId xmlns:p14="http://schemas.microsoft.com/office/powerpoint/2010/main" val="280710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E84E68A-D3CC-4C42-AA63-D5A368835632}" type="slidenum">
              <a:rPr lang="en-GB" smtClean="0"/>
              <a:t>18</a:t>
            </a:fld>
            <a:endParaRPr lang="en-GB"/>
          </a:p>
        </p:txBody>
      </p:sp>
    </p:spTree>
    <p:extLst>
      <p:ext uri="{BB962C8B-B14F-4D97-AF65-F5344CB8AC3E}">
        <p14:creationId xmlns:p14="http://schemas.microsoft.com/office/powerpoint/2010/main" val="166039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6B3A273-7116-4129-A1C5-F65E1166D78E}" type="datetimeFigureOut">
              <a:rPr lang="en-GB" smtClean="0"/>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228124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6B3A273-7116-4129-A1C5-F65E1166D78E}" type="datetimeFigureOut">
              <a:rPr lang="en-GB" smtClean="0"/>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272300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6B3A273-7116-4129-A1C5-F65E1166D78E}" type="datetimeFigureOut">
              <a:rPr lang="en-GB" smtClean="0"/>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86882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6B3A273-7116-4129-A1C5-F65E1166D78E}" type="datetimeFigureOut">
              <a:rPr lang="en-GB" smtClean="0"/>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166426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B3A273-7116-4129-A1C5-F65E1166D78E}" type="datetimeFigureOut">
              <a:rPr lang="en-GB" smtClean="0"/>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304436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6B3A273-7116-4129-A1C5-F65E1166D78E}" type="datetimeFigureOut">
              <a:rPr lang="en-GB" smtClean="0"/>
              <a:t>09/10/2015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117773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6B3A273-7116-4129-A1C5-F65E1166D78E}" type="datetimeFigureOut">
              <a:rPr lang="en-GB" smtClean="0"/>
              <a:t>09/10/2015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365466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6B3A273-7116-4129-A1C5-F65E1166D78E}" type="datetimeFigureOut">
              <a:rPr lang="en-GB" smtClean="0"/>
              <a:t>09/10/2015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2153746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3A273-7116-4129-A1C5-F65E1166D78E}" type="datetimeFigureOut">
              <a:rPr lang="en-GB" smtClean="0"/>
              <a:t>09/10/2015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41633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3A273-7116-4129-A1C5-F65E1166D78E}" type="datetimeFigureOut">
              <a:rPr lang="en-GB" smtClean="0"/>
              <a:t>09/10/2015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167817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3A273-7116-4129-A1C5-F65E1166D78E}" type="datetimeFigureOut">
              <a:rPr lang="en-GB" smtClean="0"/>
              <a:t>09/10/2015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ED8F-2179-49EA-95E2-E59D0F0009C4}" type="slidenum">
              <a:rPr lang="en-GB" smtClean="0"/>
              <a:t>‹#›</a:t>
            </a:fld>
            <a:endParaRPr lang="en-GB"/>
          </a:p>
        </p:txBody>
      </p:sp>
    </p:spTree>
    <p:extLst>
      <p:ext uri="{BB962C8B-B14F-4D97-AF65-F5344CB8AC3E}">
        <p14:creationId xmlns:p14="http://schemas.microsoft.com/office/powerpoint/2010/main" val="280018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3A273-7116-4129-A1C5-F65E1166D78E}" type="datetimeFigureOut">
              <a:rPr lang="en-GB" smtClean="0"/>
              <a:t>09/10/2015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9ED8F-2179-49EA-95E2-E59D0F0009C4}" type="slidenum">
              <a:rPr lang="en-GB" smtClean="0"/>
              <a:t>‹#›</a:t>
            </a:fld>
            <a:endParaRPr lang="en-GB"/>
          </a:p>
        </p:txBody>
      </p:sp>
    </p:spTree>
    <p:extLst>
      <p:ext uri="{BB962C8B-B14F-4D97-AF65-F5344CB8AC3E}">
        <p14:creationId xmlns:p14="http://schemas.microsoft.com/office/powerpoint/2010/main" val="414558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50206" y="0"/>
            <a:ext cx="12192000" cy="6858000"/>
          </a:xfrm>
          <a:prstGeom prst="rect">
            <a:avLst/>
          </a:prstGeom>
        </p:spPr>
      </p:pic>
    </p:spTree>
    <p:extLst>
      <p:ext uri="{BB962C8B-B14F-4D97-AF65-F5344CB8AC3E}">
        <p14:creationId xmlns:p14="http://schemas.microsoft.com/office/powerpoint/2010/main" val="3576312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anordic.com/PICTURE/206-3-the_workflow_of_data_analysis_using_st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785" y="1628800"/>
            <a:ext cx="4275475"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176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ravelwithagingparents.com/wp-content/uploads/2014/02/Omar-Sharif-on-a-camel.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8000" contrast="5000"/>
                    </a14:imgEffect>
                  </a14:imgLayer>
                </a14:imgProps>
              </a:ex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5231904" y="116632"/>
            <a:ext cx="4618856"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solidFill>
              </a:rPr>
              <a:t>The Four Pillars </a:t>
            </a:r>
          </a:p>
          <a:p>
            <a:r>
              <a:rPr lang="en-GB" dirty="0">
                <a:solidFill>
                  <a:schemeClr val="bg1"/>
                </a:solidFill>
              </a:rPr>
              <a:t>of Wisdom</a:t>
            </a:r>
          </a:p>
        </p:txBody>
      </p:sp>
    </p:spTree>
    <p:extLst>
      <p:ext uri="{BB962C8B-B14F-4D97-AF65-F5344CB8AC3E}">
        <p14:creationId xmlns:p14="http://schemas.microsoft.com/office/powerpoint/2010/main" val="2598943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blogs.mtlakes.org/theodoreroosevelt/files/2014/01/Four-pilla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076" y="0"/>
            <a:ext cx="9396536"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txBox="1">
            <a:spLocks/>
          </p:cNvSpPr>
          <p:nvPr/>
        </p:nvSpPr>
        <p:spPr>
          <a:xfrm rot="16200000">
            <a:off x="5226733" y="3176971"/>
            <a:ext cx="4114801"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Transparency</a:t>
            </a:r>
          </a:p>
        </p:txBody>
      </p:sp>
      <p:sp>
        <p:nvSpPr>
          <p:cNvPr id="8" name="Content Placeholder 3"/>
          <p:cNvSpPr txBox="1">
            <a:spLocks/>
          </p:cNvSpPr>
          <p:nvPr/>
        </p:nvSpPr>
        <p:spPr>
          <a:xfrm rot="16200000">
            <a:off x="3210509" y="3176971"/>
            <a:ext cx="4114801"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Efficiency</a:t>
            </a:r>
          </a:p>
        </p:txBody>
      </p:sp>
      <p:sp>
        <p:nvSpPr>
          <p:cNvPr id="9" name="Content Placeholder 3"/>
          <p:cNvSpPr txBox="1">
            <a:spLocks/>
          </p:cNvSpPr>
          <p:nvPr/>
        </p:nvSpPr>
        <p:spPr>
          <a:xfrm rot="16200000">
            <a:off x="1284523" y="3199920"/>
            <a:ext cx="4114801" cy="6845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Effectiveness</a:t>
            </a:r>
          </a:p>
        </p:txBody>
      </p:sp>
      <p:sp>
        <p:nvSpPr>
          <p:cNvPr id="10" name="Content Placeholder 3"/>
          <p:cNvSpPr txBox="1">
            <a:spLocks/>
          </p:cNvSpPr>
          <p:nvPr/>
        </p:nvSpPr>
        <p:spPr>
          <a:xfrm rot="16200000">
            <a:off x="7242957" y="3176971"/>
            <a:ext cx="4114801"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Replication</a:t>
            </a:r>
          </a:p>
        </p:txBody>
      </p:sp>
    </p:spTree>
    <p:extLst>
      <p:ext uri="{BB962C8B-B14F-4D97-AF65-F5344CB8AC3E}">
        <p14:creationId xmlns:p14="http://schemas.microsoft.com/office/powerpoint/2010/main" val="4009031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92446" y="3321278"/>
            <a:ext cx="207108" cy="215444"/>
          </a:xfrm>
          <a:prstGeom prst="rect">
            <a:avLst/>
          </a:prstGeom>
        </p:spPr>
        <p:txBody>
          <a:bodyPr wrap="none">
            <a:spAutoFit/>
          </a:bodyPr>
          <a:lstStyle/>
          <a:p>
            <a:r>
              <a:rPr lang="en-GB" sz="800" dirty="0">
                <a:solidFill>
                  <a:srgbClr val="76777A"/>
                </a:solidFill>
                <a:latin typeface="Cambria"/>
                <a:cs typeface="Cambria"/>
              </a:rPr>
              <a:t> </a:t>
            </a:r>
            <a:endParaRPr lang="en-GB" dirty="0"/>
          </a:p>
        </p:txBody>
      </p:sp>
      <p:sp>
        <p:nvSpPr>
          <p:cNvPr id="6" name="object 24"/>
          <p:cNvSpPr/>
          <p:nvPr/>
        </p:nvSpPr>
        <p:spPr>
          <a:xfrm>
            <a:off x="2171077" y="835482"/>
            <a:ext cx="8029379" cy="5041790"/>
          </a:xfrm>
          <a:prstGeom prst="rect">
            <a:avLst/>
          </a:prstGeom>
          <a:blipFill>
            <a:blip r:embed="rId2" cstate="print"/>
            <a:stretch>
              <a:fillRect/>
            </a:stretch>
          </a:blipFill>
        </p:spPr>
        <p:txBody>
          <a:bodyPr wrap="square" lIns="0" tIns="0" rIns="0" bIns="0" rtlCol="0">
            <a:noAutofit/>
          </a:bodyPr>
          <a:lstStyle/>
          <a:p>
            <a:endParaRPr dirty="0"/>
          </a:p>
        </p:txBody>
      </p:sp>
    </p:spTree>
    <p:extLst>
      <p:ext uri="{BB962C8B-B14F-4D97-AF65-F5344CB8AC3E}">
        <p14:creationId xmlns:p14="http://schemas.microsoft.com/office/powerpoint/2010/main" val="979847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689" y="1772816"/>
            <a:ext cx="5196097"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2063552" y="692697"/>
            <a:ext cx="8028384" cy="9022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4000" dirty="0"/>
              <a:t>The best habit that you can get into </a:t>
            </a:r>
          </a:p>
          <a:p>
            <a:endParaRPr lang="en-GB" dirty="0"/>
          </a:p>
        </p:txBody>
      </p:sp>
      <p:sp>
        <p:nvSpPr>
          <p:cNvPr id="7" name="Content Placeholder 2"/>
          <p:cNvSpPr>
            <a:spLocks noGrp="1"/>
          </p:cNvSpPr>
          <p:nvPr>
            <p:ph idx="1"/>
          </p:nvPr>
        </p:nvSpPr>
        <p:spPr>
          <a:xfrm>
            <a:off x="3287688" y="5374951"/>
            <a:ext cx="6444208" cy="1478307"/>
          </a:xfrm>
        </p:spPr>
        <p:txBody>
          <a:bodyPr>
            <a:normAutofit/>
          </a:bodyPr>
          <a:lstStyle/>
          <a:p>
            <a:pPr marL="0" indent="0">
              <a:buNone/>
            </a:pPr>
            <a:r>
              <a:rPr lang="en-GB" sz="4000" dirty="0"/>
              <a:t>is to get into good habits!</a:t>
            </a:r>
          </a:p>
          <a:p>
            <a:endParaRPr lang="en-GB" dirty="0"/>
          </a:p>
        </p:txBody>
      </p:sp>
    </p:spTree>
    <p:extLst>
      <p:ext uri="{BB962C8B-B14F-4D97-AF65-F5344CB8AC3E}">
        <p14:creationId xmlns:p14="http://schemas.microsoft.com/office/powerpoint/2010/main" val="902723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600200"/>
            <a:ext cx="9144000" cy="4925144"/>
          </a:xfrm>
        </p:spPr>
        <p:txBody>
          <a:bodyPr>
            <a:normAutofit/>
          </a:bodyPr>
          <a:lstStyle/>
          <a:p>
            <a:r>
              <a:rPr lang="en-GB" sz="3600" dirty="0" smtClean="0"/>
              <a:t>ADRC(N) Challenges…</a:t>
            </a:r>
          </a:p>
          <a:p>
            <a:endParaRPr lang="en-GB" sz="3600" dirty="0"/>
          </a:p>
          <a:p>
            <a:r>
              <a:rPr lang="en-GB" sz="3600" dirty="0" smtClean="0"/>
              <a:t>Improving </a:t>
            </a:r>
            <a:r>
              <a:rPr lang="en-GB" sz="3600" dirty="0"/>
              <a:t>the </a:t>
            </a:r>
            <a:r>
              <a:rPr lang="en-GB" sz="3600" dirty="0" smtClean="0"/>
              <a:t>workflow for both ADRC and other researchers?</a:t>
            </a:r>
          </a:p>
          <a:p>
            <a:endParaRPr lang="en-GB" sz="3600" dirty="0"/>
          </a:p>
          <a:p>
            <a:r>
              <a:rPr lang="en-GB" sz="3600" dirty="0" smtClean="0"/>
              <a:t>Encouraging (enforcing) good practices</a:t>
            </a:r>
          </a:p>
          <a:p>
            <a:endParaRPr lang="en-GB" sz="3600" dirty="0"/>
          </a:p>
          <a:p>
            <a:r>
              <a:rPr lang="en-GB" sz="3600" dirty="0" smtClean="0"/>
              <a:t>Sharing good syntax</a:t>
            </a:r>
            <a:endParaRPr lang="en-GB" dirty="0"/>
          </a:p>
        </p:txBody>
      </p:sp>
      <p:sp>
        <p:nvSpPr>
          <p:cNvPr id="4" name="Title 1"/>
          <p:cNvSpPr>
            <a:spLocks noGrp="1"/>
          </p:cNvSpPr>
          <p:nvPr>
            <p:ph type="title"/>
          </p:nvPr>
        </p:nvSpPr>
        <p:spPr>
          <a:xfrm>
            <a:off x="1524000" y="0"/>
            <a:ext cx="9144000" cy="1143000"/>
          </a:xfrm>
          <a:solidFill>
            <a:schemeClr val="tx1"/>
          </a:solidFill>
        </p:spPr>
        <p:txBody>
          <a:bodyPr/>
          <a:lstStyle/>
          <a:p>
            <a:r>
              <a:rPr lang="en-GB" dirty="0" smtClean="0">
                <a:solidFill>
                  <a:schemeClr val="bg1"/>
                </a:solidFill>
              </a:rPr>
              <a:t>The Workflow</a:t>
            </a:r>
            <a:endParaRPr lang="en-GB" dirty="0">
              <a:solidFill>
                <a:schemeClr val="bg1"/>
              </a:solidFill>
            </a:endParaRPr>
          </a:p>
        </p:txBody>
      </p:sp>
    </p:spTree>
    <p:extLst>
      <p:ext uri="{BB962C8B-B14F-4D97-AF65-F5344CB8AC3E}">
        <p14:creationId xmlns:p14="http://schemas.microsoft.com/office/powerpoint/2010/main" val="114052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14438"/>
            <a:ext cx="9144000" cy="5643562"/>
          </a:xfrm>
        </p:spPr>
        <p:txBody>
          <a:bodyPr>
            <a:normAutofit/>
          </a:bodyPr>
          <a:lstStyle/>
          <a:p>
            <a:pPr>
              <a:lnSpc>
                <a:spcPct val="80000"/>
              </a:lnSpc>
            </a:pPr>
            <a:endParaRPr lang="en-GB" sz="2400" dirty="0"/>
          </a:p>
          <a:p>
            <a:pPr>
              <a:lnSpc>
                <a:spcPct val="80000"/>
              </a:lnSpc>
            </a:pPr>
            <a:r>
              <a:rPr lang="en-GB" sz="2400" dirty="0"/>
              <a:t>Effectiveness</a:t>
            </a:r>
          </a:p>
          <a:p>
            <a:pPr lvl="1">
              <a:lnSpc>
                <a:spcPct val="80000"/>
              </a:lnSpc>
            </a:pPr>
            <a:r>
              <a:rPr lang="en-GB" dirty="0"/>
              <a:t>minimising information loss and errors in analyses and output</a:t>
            </a:r>
          </a:p>
          <a:p>
            <a:pPr>
              <a:lnSpc>
                <a:spcPct val="80000"/>
              </a:lnSpc>
            </a:pPr>
            <a:endParaRPr lang="en-GB" sz="2400" dirty="0"/>
          </a:p>
          <a:p>
            <a:pPr>
              <a:lnSpc>
                <a:spcPct val="80000"/>
              </a:lnSpc>
            </a:pPr>
            <a:r>
              <a:rPr lang="en-GB" sz="2400" dirty="0"/>
              <a:t>Efficiency</a:t>
            </a:r>
          </a:p>
          <a:p>
            <a:pPr lvl="1">
              <a:lnSpc>
                <a:spcPct val="80000"/>
              </a:lnSpc>
            </a:pPr>
            <a:r>
              <a:rPr lang="en-GB" dirty="0"/>
              <a:t>automation,  maximising features in software</a:t>
            </a:r>
          </a:p>
          <a:p>
            <a:pPr marL="0" indent="0">
              <a:lnSpc>
                <a:spcPct val="80000"/>
              </a:lnSpc>
              <a:buNone/>
            </a:pPr>
            <a:endParaRPr lang="en-GB" sz="2400" dirty="0"/>
          </a:p>
          <a:p>
            <a:pPr>
              <a:lnSpc>
                <a:spcPct val="80000"/>
              </a:lnSpc>
            </a:pPr>
            <a:r>
              <a:rPr lang="en-GB" sz="2400" dirty="0"/>
              <a:t>Transparency</a:t>
            </a:r>
          </a:p>
          <a:p>
            <a:pPr lvl="1">
              <a:lnSpc>
                <a:spcPct val="80000"/>
              </a:lnSpc>
            </a:pPr>
            <a:r>
              <a:rPr lang="en-GB" dirty="0"/>
              <a:t>tracing what you did, why, when, how</a:t>
            </a:r>
          </a:p>
          <a:p>
            <a:pPr>
              <a:lnSpc>
                <a:spcPct val="80000"/>
              </a:lnSpc>
            </a:pPr>
            <a:endParaRPr lang="en-GB" sz="2400" dirty="0"/>
          </a:p>
          <a:p>
            <a:pPr>
              <a:lnSpc>
                <a:spcPct val="80000"/>
              </a:lnSpc>
            </a:pPr>
            <a:r>
              <a:rPr lang="en-GB" sz="2400" dirty="0"/>
              <a:t>Replication</a:t>
            </a:r>
          </a:p>
          <a:p>
            <a:pPr lvl="1">
              <a:lnSpc>
                <a:spcPct val="80000"/>
              </a:lnSpc>
            </a:pPr>
            <a:r>
              <a:rPr lang="en-GB" dirty="0"/>
              <a:t>same results every time whoever or wherever</a:t>
            </a:r>
          </a:p>
          <a:p>
            <a:pPr lvl="1">
              <a:lnSpc>
                <a:spcPct val="80000"/>
              </a:lnSpc>
            </a:pPr>
            <a:r>
              <a:rPr lang="en-GB" dirty="0"/>
              <a:t>editing, rewriting thesis or re-submission of papers</a:t>
            </a:r>
          </a:p>
          <a:p>
            <a:pPr lvl="1">
              <a:lnSpc>
                <a:spcPct val="80000"/>
              </a:lnSpc>
            </a:pPr>
            <a:endParaRPr lang="en-GB" sz="2000" dirty="0"/>
          </a:p>
          <a:p>
            <a:pPr lvl="1">
              <a:lnSpc>
                <a:spcPct val="80000"/>
              </a:lnSpc>
            </a:pPr>
            <a:endParaRPr lang="en-GB" sz="2000" dirty="0"/>
          </a:p>
          <a:p>
            <a:pPr>
              <a:lnSpc>
                <a:spcPct val="80000"/>
              </a:lnSpc>
            </a:pPr>
            <a:endParaRPr lang="en-GB" sz="2200" dirty="0"/>
          </a:p>
        </p:txBody>
      </p:sp>
      <p:sp>
        <p:nvSpPr>
          <p:cNvPr id="5" name="Slide Number Placeholder 4"/>
          <p:cNvSpPr>
            <a:spLocks noGrp="1"/>
          </p:cNvSpPr>
          <p:nvPr>
            <p:ph type="sldNum" sz="quarter" idx="12"/>
          </p:nvPr>
        </p:nvSpPr>
        <p:spPr/>
        <p:txBody>
          <a:bodyPr/>
          <a:lstStyle/>
          <a:p>
            <a:pPr>
              <a:defRPr/>
            </a:pPr>
            <a:fld id="{8BBBD084-9C00-4575-8F18-946D7ADC0264}" type="slidenum">
              <a:rPr lang="en-GB"/>
              <a:pPr>
                <a:defRPr/>
              </a:pPr>
              <a:t>16</a:t>
            </a:fld>
            <a:endParaRPr lang="en-GB"/>
          </a:p>
        </p:txBody>
      </p:sp>
      <p:sp>
        <p:nvSpPr>
          <p:cNvPr id="6" name="Title 1"/>
          <p:cNvSpPr txBox="1">
            <a:spLocks/>
          </p:cNvSpPr>
          <p:nvPr/>
        </p:nvSpPr>
        <p:spPr>
          <a:xfrm>
            <a:off x="1524001" y="0"/>
            <a:ext cx="9158748" cy="1143000"/>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solidFill>
              </a:rPr>
              <a:t>The Audit Trail</a:t>
            </a:r>
          </a:p>
        </p:txBody>
      </p:sp>
    </p:spTree>
    <p:extLst>
      <p:ext uri="{BB962C8B-B14F-4D97-AF65-F5344CB8AC3E}">
        <p14:creationId xmlns:p14="http://schemas.microsoft.com/office/powerpoint/2010/main" val="3355283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628800"/>
            <a:ext cx="9144000" cy="4572000"/>
          </a:xfrm>
        </p:spPr>
        <p:txBody>
          <a:bodyPr>
            <a:normAutofit/>
          </a:bodyPr>
          <a:lstStyle/>
          <a:p>
            <a:pPr marL="0" indent="0">
              <a:lnSpc>
                <a:spcPct val="80000"/>
              </a:lnSpc>
              <a:buNone/>
            </a:pPr>
            <a:r>
              <a:rPr lang="en-GB" dirty="0" smtClean="0"/>
              <a:t>What might this mean in practice…</a:t>
            </a:r>
          </a:p>
          <a:p>
            <a:pPr>
              <a:lnSpc>
                <a:spcPct val="80000"/>
              </a:lnSpc>
            </a:pPr>
            <a:endParaRPr lang="en-GB" sz="2400" dirty="0"/>
          </a:p>
          <a:p>
            <a:pPr>
              <a:lnSpc>
                <a:spcPct val="80000"/>
              </a:lnSpc>
            </a:pPr>
            <a:r>
              <a:rPr lang="en-GB" sz="2400" dirty="0"/>
              <a:t>Standardisation</a:t>
            </a:r>
          </a:p>
          <a:p>
            <a:pPr lvl="1">
              <a:lnSpc>
                <a:spcPct val="80000"/>
              </a:lnSpc>
            </a:pPr>
            <a:r>
              <a:rPr lang="en-GB" dirty="0"/>
              <a:t>consistency of practices and procedures?</a:t>
            </a:r>
          </a:p>
          <a:p>
            <a:pPr lvl="1">
              <a:lnSpc>
                <a:spcPct val="80000"/>
              </a:lnSpc>
            </a:pPr>
            <a:r>
              <a:rPr lang="en-GB" dirty="0"/>
              <a:t>repetition of practices leading to efficiency</a:t>
            </a:r>
          </a:p>
          <a:p>
            <a:pPr lvl="1">
              <a:lnSpc>
                <a:spcPct val="80000"/>
              </a:lnSpc>
            </a:pPr>
            <a:endParaRPr lang="en-GB" dirty="0"/>
          </a:p>
          <a:p>
            <a:pPr>
              <a:lnSpc>
                <a:spcPct val="80000"/>
              </a:lnSpc>
            </a:pPr>
            <a:endParaRPr lang="en-GB" sz="2400" dirty="0"/>
          </a:p>
          <a:p>
            <a:pPr>
              <a:lnSpc>
                <a:spcPct val="80000"/>
              </a:lnSpc>
            </a:pPr>
            <a:r>
              <a:rPr lang="en-GB" sz="2400" dirty="0"/>
              <a:t>Usability</a:t>
            </a:r>
          </a:p>
          <a:p>
            <a:pPr lvl="1">
              <a:lnSpc>
                <a:spcPct val="80000"/>
              </a:lnSpc>
            </a:pPr>
            <a:r>
              <a:rPr lang="en-GB" dirty="0"/>
              <a:t>the workflow should reflect how the team prefer to work </a:t>
            </a:r>
            <a:endParaRPr lang="en-GB" dirty="0" smtClean="0"/>
          </a:p>
          <a:p>
            <a:pPr marL="457200" lvl="1" indent="0">
              <a:lnSpc>
                <a:spcPct val="80000"/>
              </a:lnSpc>
              <a:buNone/>
            </a:pPr>
            <a:r>
              <a:rPr lang="en-GB" dirty="0"/>
              <a:t>	</a:t>
            </a:r>
            <a:r>
              <a:rPr lang="en-GB" dirty="0" smtClean="0"/>
              <a:t>(</a:t>
            </a:r>
            <a:r>
              <a:rPr lang="en-GB" dirty="0"/>
              <a:t>up to a point)</a:t>
            </a:r>
          </a:p>
          <a:p>
            <a:pPr marL="457200" lvl="1" indent="0">
              <a:lnSpc>
                <a:spcPct val="80000"/>
              </a:lnSpc>
              <a:buNone/>
            </a:pPr>
            <a:endParaRPr lang="en-GB" sz="2000" dirty="0"/>
          </a:p>
          <a:p>
            <a:pPr lvl="1">
              <a:lnSpc>
                <a:spcPct val="80000"/>
              </a:lnSpc>
            </a:pPr>
            <a:endParaRPr lang="en-GB" sz="2000" dirty="0"/>
          </a:p>
          <a:p>
            <a:pPr>
              <a:lnSpc>
                <a:spcPct val="80000"/>
              </a:lnSpc>
            </a:pPr>
            <a:endParaRPr lang="en-GB" sz="2200" dirty="0"/>
          </a:p>
        </p:txBody>
      </p:sp>
      <p:sp>
        <p:nvSpPr>
          <p:cNvPr id="5" name="Slide Number Placeholder 4"/>
          <p:cNvSpPr>
            <a:spLocks noGrp="1"/>
          </p:cNvSpPr>
          <p:nvPr>
            <p:ph type="sldNum" sz="quarter" idx="12"/>
          </p:nvPr>
        </p:nvSpPr>
        <p:spPr/>
        <p:txBody>
          <a:bodyPr/>
          <a:lstStyle/>
          <a:p>
            <a:pPr>
              <a:defRPr/>
            </a:pPr>
            <a:fld id="{8BBBD084-9C00-4575-8F18-946D7ADC0264}" type="slidenum">
              <a:rPr lang="en-GB"/>
              <a:pPr>
                <a:defRPr/>
              </a:pPr>
              <a:t>17</a:t>
            </a:fld>
            <a:endParaRPr lang="en-GB"/>
          </a:p>
        </p:txBody>
      </p:sp>
      <p:sp>
        <p:nvSpPr>
          <p:cNvPr id="6" name="Title 1"/>
          <p:cNvSpPr txBox="1">
            <a:spLocks/>
          </p:cNvSpPr>
          <p:nvPr/>
        </p:nvSpPr>
        <p:spPr>
          <a:xfrm>
            <a:off x="1524001" y="0"/>
            <a:ext cx="9158748" cy="1143000"/>
          </a:xfrm>
          <a:prstGeom prst="rect">
            <a:avLst/>
          </a:prstGeom>
          <a:solidFill>
            <a:schemeClr val="tx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solidFill>
              </a:rPr>
              <a:t>The Audit Trail</a:t>
            </a:r>
          </a:p>
        </p:txBody>
      </p:sp>
    </p:spTree>
    <p:extLst>
      <p:ext uri="{BB962C8B-B14F-4D97-AF65-F5344CB8AC3E}">
        <p14:creationId xmlns:p14="http://schemas.microsoft.com/office/powerpoint/2010/main" val="923867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blogs.mtlakes.org/theodoreroosevelt/files/2014/01/Four-pillar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6076" y="0"/>
            <a:ext cx="9396536"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txBox="1">
            <a:spLocks/>
          </p:cNvSpPr>
          <p:nvPr/>
        </p:nvSpPr>
        <p:spPr>
          <a:xfrm rot="16200000">
            <a:off x="5226733" y="3176971"/>
            <a:ext cx="4114801"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Transparency</a:t>
            </a:r>
          </a:p>
        </p:txBody>
      </p:sp>
      <p:sp>
        <p:nvSpPr>
          <p:cNvPr id="8" name="Content Placeholder 3"/>
          <p:cNvSpPr txBox="1">
            <a:spLocks/>
          </p:cNvSpPr>
          <p:nvPr/>
        </p:nvSpPr>
        <p:spPr>
          <a:xfrm rot="16200000">
            <a:off x="3210509" y="3176971"/>
            <a:ext cx="4114801"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Efficiency</a:t>
            </a:r>
          </a:p>
        </p:txBody>
      </p:sp>
      <p:sp>
        <p:nvSpPr>
          <p:cNvPr id="9" name="Content Placeholder 3"/>
          <p:cNvSpPr txBox="1">
            <a:spLocks/>
          </p:cNvSpPr>
          <p:nvPr/>
        </p:nvSpPr>
        <p:spPr>
          <a:xfrm rot="16200000">
            <a:off x="1284523" y="3199920"/>
            <a:ext cx="4114801" cy="6845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Effectiveness</a:t>
            </a:r>
          </a:p>
        </p:txBody>
      </p:sp>
      <p:sp>
        <p:nvSpPr>
          <p:cNvPr id="10" name="Content Placeholder 3"/>
          <p:cNvSpPr txBox="1">
            <a:spLocks/>
          </p:cNvSpPr>
          <p:nvPr/>
        </p:nvSpPr>
        <p:spPr>
          <a:xfrm rot="16200000">
            <a:off x="7242957" y="3176971"/>
            <a:ext cx="4114801" cy="50405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Replication</a:t>
            </a:r>
          </a:p>
        </p:txBody>
      </p:sp>
      <p:sp>
        <p:nvSpPr>
          <p:cNvPr id="11" name="Title 1"/>
          <p:cNvSpPr txBox="1">
            <a:spLocks/>
          </p:cNvSpPr>
          <p:nvPr/>
        </p:nvSpPr>
        <p:spPr>
          <a:xfrm>
            <a:off x="1524001" y="0"/>
            <a:ext cx="9418611" cy="1143000"/>
          </a:xfrm>
          <a:prstGeom prst="rect">
            <a:avLst/>
          </a:prstGeom>
          <a:solidFill>
            <a:schemeClr val="tx1"/>
          </a:solidFill>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solidFill>
                  <a:schemeClr val="bg1"/>
                </a:solidFill>
              </a:rPr>
              <a:t>A Planned Workflow Has Benefits</a:t>
            </a:r>
          </a:p>
        </p:txBody>
      </p:sp>
    </p:spTree>
    <p:extLst>
      <p:ext uri="{BB962C8B-B14F-4D97-AF65-F5344CB8AC3E}">
        <p14:creationId xmlns:p14="http://schemas.microsoft.com/office/powerpoint/2010/main" val="290242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1096"/>
            <a:ext cx="12192000" cy="5031456"/>
          </a:xfrm>
        </p:spPr>
        <p:txBody>
          <a:bodyPr>
            <a:normAutofit/>
          </a:bodyPr>
          <a:lstStyle/>
          <a:p>
            <a:pPr marL="0" indent="0">
              <a:buNone/>
            </a:pPr>
            <a:r>
              <a:rPr lang="en-GB" sz="3600" dirty="0" err="1" smtClean="0"/>
              <a:t>Drukker’s</a:t>
            </a:r>
            <a:r>
              <a:rPr lang="en-GB" sz="3600" dirty="0" smtClean="0"/>
              <a:t> </a:t>
            </a:r>
            <a:r>
              <a:rPr lang="en-GB" sz="3600" dirty="0"/>
              <a:t>dictum: </a:t>
            </a:r>
            <a:endParaRPr lang="en-GB" sz="3600" dirty="0" smtClean="0"/>
          </a:p>
          <a:p>
            <a:pPr marL="0" indent="0">
              <a:buNone/>
            </a:pPr>
            <a:endParaRPr lang="en-GB" sz="3600" dirty="0" smtClean="0"/>
          </a:p>
          <a:p>
            <a:pPr marL="0" indent="0">
              <a:buNone/>
            </a:pPr>
            <a:r>
              <a:rPr lang="en-GB" sz="3600" dirty="0" smtClean="0"/>
              <a:t>Never </a:t>
            </a:r>
            <a:r>
              <a:rPr lang="en-GB" sz="3600" dirty="0"/>
              <a:t>type anything that you can obtain from a saved result</a:t>
            </a:r>
          </a:p>
          <a:p>
            <a:pPr marL="0" indent="0">
              <a:buNone/>
            </a:pPr>
            <a:endParaRPr lang="en-GB" sz="3600" dirty="0"/>
          </a:p>
        </p:txBody>
      </p:sp>
      <p:sp>
        <p:nvSpPr>
          <p:cNvPr id="4" name="Title 1"/>
          <p:cNvSpPr>
            <a:spLocks noGrp="1"/>
          </p:cNvSpPr>
          <p:nvPr>
            <p:ph type="title"/>
          </p:nvPr>
        </p:nvSpPr>
        <p:spPr>
          <a:xfrm>
            <a:off x="1524001" y="0"/>
            <a:ext cx="9158748" cy="1143000"/>
          </a:xfrm>
          <a:solidFill>
            <a:schemeClr val="tx1"/>
          </a:solidFill>
        </p:spPr>
        <p:txBody>
          <a:bodyPr/>
          <a:lstStyle/>
          <a:p>
            <a:r>
              <a:rPr lang="en-GB" dirty="0" smtClean="0">
                <a:solidFill>
                  <a:schemeClr val="bg1"/>
                </a:solidFill>
              </a:rPr>
              <a:t>The Workflow</a:t>
            </a:r>
            <a:endParaRPr lang="en-GB" dirty="0">
              <a:solidFill>
                <a:schemeClr val="bg1"/>
              </a:solidFill>
            </a:endParaRPr>
          </a:p>
        </p:txBody>
      </p:sp>
      <p:sp>
        <p:nvSpPr>
          <p:cNvPr id="7" name="Rectangle 5"/>
          <p:cNvSpPr>
            <a:spLocks noChangeArrowheads="1"/>
          </p:cNvSpPr>
          <p:nvPr/>
        </p:nvSpPr>
        <p:spPr bwMode="auto">
          <a:xfrm>
            <a:off x="128016" y="182500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704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playfor\AppData\Local\Temp\Temp1_ESRC_logos_tcm8-5099.zip\GIF RGB 150 Pixels with Bor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5641975"/>
            <a:ext cx="1071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4" descr="http://adrn.ac.uk/media/50638/adrc_scotland_master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861" y="5543552"/>
            <a:ext cx="2245519"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AutoShape 6" descr="https://www.wiki.ed.ac.uk/download/attachments/87891303/2Line2ColCMYK-72dpi.gif?version=1&amp;modificationDate=1260891679000&amp;api=v2"/>
          <p:cNvSpPr>
            <a:spLocks noChangeAspect="1" noChangeArrowheads="1"/>
          </p:cNvSpPr>
          <p:nvPr/>
        </p:nvSpPr>
        <p:spPr bwMode="auto">
          <a:xfrm>
            <a:off x="2783681" y="-144463"/>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3" name="AutoShape 8" descr="https://www.wiki.ed.ac.uk/download/attachments/87891303/2Line2ColCMYK-72dpi.gif?version=1&amp;modificationDate=1260891679000&amp;api=v2"/>
          <p:cNvSpPr>
            <a:spLocks noChangeAspect="1" noChangeArrowheads="1"/>
          </p:cNvSpPr>
          <p:nvPr/>
        </p:nvSpPr>
        <p:spPr bwMode="auto">
          <a:xfrm>
            <a:off x="2897981" y="79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4" name="AutoShape 10" descr="https://www.wiki.ed.ac.uk/download/attachments/87891303/2Line2ColCMYK-72dpi.gif?version=1&amp;modificationDate=1260891679000&amp;api=v2"/>
          <p:cNvSpPr>
            <a:spLocks noChangeAspect="1" noChangeArrowheads="1"/>
          </p:cNvSpPr>
          <p:nvPr/>
        </p:nvSpPr>
        <p:spPr bwMode="auto">
          <a:xfrm>
            <a:off x="3012281" y="1603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pic>
        <p:nvPicPr>
          <p:cNvPr id="2055" name="Picture 11" descr="M:\docs\ADRC_S\Ed Uni 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4844" y="5613402"/>
            <a:ext cx="125015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ontent Placeholder 2"/>
          <p:cNvSpPr txBox="1">
            <a:spLocks/>
          </p:cNvSpPr>
          <p:nvPr/>
        </p:nvSpPr>
        <p:spPr bwMode="auto">
          <a:xfrm>
            <a:off x="3018235" y="1989140"/>
            <a:ext cx="61722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90000"/>
              </a:lnSpc>
              <a:spcBef>
                <a:spcPct val="20000"/>
              </a:spcBef>
            </a:pPr>
            <a:r>
              <a:rPr lang="en-GB" altLang="en-US" sz="3300" dirty="0">
                <a:latin typeface="Arial" charset="0"/>
              </a:rPr>
              <a:t>Vernon Gayle</a:t>
            </a:r>
          </a:p>
          <a:p>
            <a:pPr algn="ctr" eaLnBrk="1" hangingPunct="1">
              <a:lnSpc>
                <a:spcPct val="90000"/>
              </a:lnSpc>
              <a:spcBef>
                <a:spcPct val="20000"/>
              </a:spcBef>
            </a:pPr>
            <a:r>
              <a:rPr lang="en-GB" altLang="en-US" sz="2200" dirty="0">
                <a:latin typeface="Arial" charset="0"/>
              </a:rPr>
              <a:t>Professor of Sociology &amp; Social Statistics</a:t>
            </a:r>
          </a:p>
          <a:p>
            <a:pPr algn="ctr" eaLnBrk="1" hangingPunct="1">
              <a:lnSpc>
                <a:spcPct val="90000"/>
              </a:lnSpc>
              <a:spcBef>
                <a:spcPct val="20000"/>
              </a:spcBef>
            </a:pPr>
            <a:r>
              <a:rPr lang="en-GB" altLang="en-US" sz="2200" dirty="0">
                <a:latin typeface="Arial" charset="0"/>
              </a:rPr>
              <a:t>University of Edinburgh</a:t>
            </a:r>
          </a:p>
          <a:p>
            <a:pPr algn="ctr" eaLnBrk="1" hangingPunct="1">
              <a:lnSpc>
                <a:spcPct val="90000"/>
              </a:lnSpc>
              <a:spcBef>
                <a:spcPct val="20000"/>
              </a:spcBef>
            </a:pPr>
            <a:endParaRPr lang="en-GB" altLang="en-US" sz="1700" dirty="0">
              <a:latin typeface="Arial" charset="0"/>
            </a:endParaRPr>
          </a:p>
          <a:p>
            <a:pPr algn="ctr" eaLnBrk="1" hangingPunct="1">
              <a:lnSpc>
                <a:spcPct val="90000"/>
              </a:lnSpc>
              <a:spcBef>
                <a:spcPct val="20000"/>
              </a:spcBef>
            </a:pPr>
            <a:r>
              <a:rPr lang="en-GB" altLang="en-US" sz="1700" dirty="0">
                <a:latin typeface="Arial" charset="0"/>
              </a:rPr>
              <a:t>vernon.gayle@ed.ac.uk</a:t>
            </a:r>
          </a:p>
          <a:p>
            <a:pPr algn="ctr" eaLnBrk="1" hangingPunct="1">
              <a:lnSpc>
                <a:spcPct val="90000"/>
              </a:lnSpc>
              <a:spcBef>
                <a:spcPct val="20000"/>
              </a:spcBef>
            </a:pPr>
            <a:r>
              <a:rPr lang="en-GB" altLang="en-US" sz="1700" dirty="0">
                <a:latin typeface="Arial" charset="0"/>
              </a:rPr>
              <a:t>@</a:t>
            </a:r>
            <a:r>
              <a:rPr lang="en-GB" altLang="en-US" sz="1700" dirty="0" err="1">
                <a:latin typeface="Arial" charset="0"/>
              </a:rPr>
              <a:t>profbigvern</a:t>
            </a:r>
            <a:endParaRPr lang="en-GB" altLang="en-US" sz="1700" dirty="0">
              <a:latin typeface="Arial" charset="0"/>
            </a:endParaRPr>
          </a:p>
          <a:p>
            <a:pPr algn="ctr" eaLnBrk="1" hangingPunct="1">
              <a:lnSpc>
                <a:spcPct val="90000"/>
              </a:lnSpc>
              <a:spcBef>
                <a:spcPct val="20000"/>
              </a:spcBef>
            </a:pPr>
            <a:endParaRPr lang="en-GB" altLang="en-US" sz="3000" dirty="0">
              <a:latin typeface="Arial" charset="0"/>
            </a:endParaRPr>
          </a:p>
          <a:p>
            <a:pPr algn="ctr" eaLnBrk="1" hangingPunct="1">
              <a:lnSpc>
                <a:spcPct val="90000"/>
              </a:lnSpc>
              <a:spcBef>
                <a:spcPct val="20000"/>
              </a:spcBef>
            </a:pPr>
            <a:r>
              <a:rPr lang="en-GB" altLang="en-US" sz="3000" dirty="0" smtClean="0">
                <a:latin typeface="Arial" charset="0"/>
              </a:rPr>
              <a:t>9</a:t>
            </a:r>
            <a:r>
              <a:rPr lang="en-GB" altLang="en-US" sz="3000" baseline="30000" dirty="0" smtClean="0">
                <a:latin typeface="Arial" charset="0"/>
              </a:rPr>
              <a:t>th</a:t>
            </a:r>
            <a:r>
              <a:rPr lang="en-GB" altLang="en-US" sz="3000" dirty="0" smtClean="0">
                <a:latin typeface="Arial" charset="0"/>
              </a:rPr>
              <a:t> October </a:t>
            </a:r>
            <a:r>
              <a:rPr lang="en-GB" altLang="en-US" sz="3000" dirty="0">
                <a:latin typeface="Arial" charset="0"/>
              </a:rPr>
              <a:t>2015</a:t>
            </a: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r>
              <a:rPr lang="en-GB" altLang="en-US" sz="1400" dirty="0">
                <a:latin typeface="Symbol" pitchFamily="18" charset="2"/>
              </a:rPr>
              <a:t>Ó </a:t>
            </a:r>
            <a:r>
              <a:rPr lang="en-GB" altLang="en-US" sz="1400" dirty="0">
                <a:latin typeface="Arial" charset="0"/>
              </a:rPr>
              <a:t> Vernon Gayle</a:t>
            </a:r>
          </a:p>
          <a:p>
            <a:pPr algn="ctr" eaLnBrk="1" hangingPunct="1">
              <a:lnSpc>
                <a:spcPct val="90000"/>
              </a:lnSpc>
              <a:spcBef>
                <a:spcPct val="20000"/>
              </a:spcBef>
            </a:pPr>
            <a:endParaRPr lang="en-GB" altLang="en-US" sz="1000" dirty="0">
              <a:solidFill>
                <a:srgbClr val="898989"/>
              </a:solidFill>
              <a:latin typeface="Arial" charset="0"/>
            </a:endParaRPr>
          </a:p>
        </p:txBody>
      </p:sp>
      <p:sp>
        <p:nvSpPr>
          <p:cNvPr id="14" name="Title 1"/>
          <p:cNvSpPr txBox="1">
            <a:spLocks/>
          </p:cNvSpPr>
          <p:nvPr/>
        </p:nvSpPr>
        <p:spPr>
          <a:xfrm>
            <a:off x="1703513" y="274638"/>
            <a:ext cx="8712968" cy="1714501"/>
          </a:xfrm>
          <a:prstGeom prst="rect">
            <a:avLst/>
          </a:prstGeom>
        </p:spPr>
        <p:txBody>
          <a:bodyPr anchor="ctr">
            <a:norm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GB" sz="6300" dirty="0"/>
              <a:t>Stata </a:t>
            </a:r>
            <a:r>
              <a:rPr lang="en-GB" sz="6300" dirty="0" smtClean="0"/>
              <a:t>Codefest</a:t>
            </a:r>
            <a:r>
              <a:rPr lang="en-GB" altLang="en-US" sz="1600" dirty="0" smtClean="0">
                <a:latin typeface="Calibri Light" pitchFamily="34" charset="0"/>
              </a:rPr>
              <a:t>© </a:t>
            </a:r>
            <a:endParaRPr lang="en-GB" altLang="en-US" sz="1600" b="1" dirty="0">
              <a:latin typeface="Calibri Light" pitchFamily="34" charset="0"/>
            </a:endParaRPr>
          </a:p>
        </p:txBody>
      </p:sp>
      <p:pic>
        <p:nvPicPr>
          <p:cNvPr id="2058" name="Picture 2" descr="http://www.aqmen.ac.uk/sites/default/files/aqmen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892802"/>
            <a:ext cx="2178844"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037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8488"/>
            <a:ext cx="12100560" cy="5479512"/>
          </a:xfrm>
        </p:spPr>
        <p:txBody>
          <a:bodyPr>
            <a:normAutofit/>
          </a:bodyPr>
          <a:lstStyle/>
          <a:p>
            <a:pPr marL="0" indent="0">
              <a:buNone/>
            </a:pPr>
            <a:r>
              <a:rPr lang="en-GB" sz="3600" dirty="0" smtClean="0"/>
              <a:t>Gayle’s </a:t>
            </a:r>
            <a:r>
              <a:rPr lang="en-GB" sz="3600" dirty="0"/>
              <a:t>dictum: </a:t>
            </a:r>
            <a:endParaRPr lang="en-GB" sz="3600" dirty="0" smtClean="0"/>
          </a:p>
          <a:p>
            <a:pPr marL="0" indent="0">
              <a:buNone/>
            </a:pPr>
            <a:endParaRPr lang="en-GB" sz="3600" dirty="0"/>
          </a:p>
          <a:p>
            <a:pPr marL="0" indent="0">
              <a:buNone/>
            </a:pPr>
            <a:r>
              <a:rPr lang="en-GB" sz="3600" dirty="0" smtClean="0"/>
              <a:t>You </a:t>
            </a:r>
            <a:r>
              <a:rPr lang="en-GB" sz="3600" dirty="0"/>
              <a:t>can’t be too fit or have too many </a:t>
            </a:r>
            <a:r>
              <a:rPr lang="en-GB" sz="3600" dirty="0" smtClean="0"/>
              <a:t>publications….</a:t>
            </a:r>
            <a:endParaRPr lang="en-GB" sz="3600" dirty="0"/>
          </a:p>
          <a:p>
            <a:pPr lvl="0"/>
            <a:endParaRPr lang="en-US" dirty="0" smtClean="0"/>
          </a:p>
          <a:p>
            <a:pPr lvl="0"/>
            <a:endParaRPr lang="en-US" dirty="0" smtClean="0"/>
          </a:p>
          <a:p>
            <a:pPr lvl="0"/>
            <a:endParaRPr lang="en-US" dirty="0"/>
          </a:p>
          <a:p>
            <a:pPr lvl="0"/>
            <a:endParaRPr lang="en-US" dirty="0" smtClean="0"/>
          </a:p>
          <a:p>
            <a:pPr lvl="0"/>
            <a:endParaRPr lang="en-US" dirty="0"/>
          </a:p>
          <a:p>
            <a:pPr lvl="0"/>
            <a:endParaRPr lang="en-US" dirty="0" smtClean="0"/>
          </a:p>
        </p:txBody>
      </p:sp>
      <p:sp>
        <p:nvSpPr>
          <p:cNvPr id="4" name="Title 1"/>
          <p:cNvSpPr>
            <a:spLocks noGrp="1"/>
          </p:cNvSpPr>
          <p:nvPr>
            <p:ph type="title"/>
          </p:nvPr>
        </p:nvSpPr>
        <p:spPr>
          <a:xfrm>
            <a:off x="1524001" y="0"/>
            <a:ext cx="9158748" cy="1143000"/>
          </a:xfrm>
          <a:solidFill>
            <a:schemeClr val="tx1"/>
          </a:solidFill>
        </p:spPr>
        <p:txBody>
          <a:bodyPr/>
          <a:lstStyle/>
          <a:p>
            <a:r>
              <a:rPr lang="en-GB" dirty="0" smtClean="0">
                <a:solidFill>
                  <a:schemeClr val="bg1"/>
                </a:solidFill>
              </a:rPr>
              <a:t>The Workflow / Work Life Balance</a:t>
            </a:r>
            <a:endParaRPr lang="en-GB" dirty="0">
              <a:solidFill>
                <a:schemeClr val="bg1"/>
              </a:solidFill>
            </a:endParaRPr>
          </a:p>
        </p:txBody>
      </p:sp>
      <p:sp>
        <p:nvSpPr>
          <p:cNvPr id="7" name="Rectangle 5"/>
          <p:cNvSpPr>
            <a:spLocks noChangeArrowheads="1"/>
          </p:cNvSpPr>
          <p:nvPr/>
        </p:nvSpPr>
        <p:spPr bwMode="auto">
          <a:xfrm>
            <a:off x="128016" y="182500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1887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lvl="0"/>
            <a:endParaRPr lang="en-US" dirty="0" smtClean="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smtClean="0"/>
          </a:p>
          <a:p>
            <a:pPr lvl="0"/>
            <a:endParaRPr lang="en-US" dirty="0" smtClean="0"/>
          </a:p>
          <a:p>
            <a:pPr lvl="0"/>
            <a:r>
              <a:rPr lang="en-US" dirty="0" smtClean="0"/>
              <a:t>500</a:t>
            </a:r>
            <a:r>
              <a:rPr lang="en-US" dirty="0"/>
              <a:t>+ scientific publications in peer reviewed journals (15,000+ citations and an H-index of 66</a:t>
            </a:r>
            <a:r>
              <a:rPr lang="en-US" dirty="0" smtClean="0"/>
              <a:t>)</a:t>
            </a:r>
            <a:endParaRPr lang="en-GB" dirty="0"/>
          </a:p>
          <a:p>
            <a:pPr lvl="0"/>
            <a:endParaRPr lang="en-US" dirty="0" smtClean="0"/>
          </a:p>
          <a:p>
            <a:pPr lvl="0"/>
            <a:r>
              <a:rPr lang="en-US" dirty="0" smtClean="0"/>
              <a:t>Has </a:t>
            </a:r>
            <a:r>
              <a:rPr lang="en-US" dirty="0"/>
              <a:t>run more than 70 marathon and ultra-marathon races, including seven 90km Comrades Marathons and fifteen 56km Two Oceans Marathons  </a:t>
            </a:r>
            <a:endParaRPr lang="en-US" dirty="0" smtClean="0"/>
          </a:p>
          <a:p>
            <a:pPr lvl="0"/>
            <a:endParaRPr lang="en-US" dirty="0"/>
          </a:p>
          <a:p>
            <a:pPr marL="0" lvl="0" indent="0">
              <a:buNone/>
            </a:pPr>
            <a:r>
              <a:rPr lang="en-US" dirty="0" smtClean="0"/>
              <a:t>http</a:t>
            </a:r>
            <a:r>
              <a:rPr lang="en-US" dirty="0"/>
              <a:t>://www.essm.uct.ac.za/ESSM/Tim_Noakes</a:t>
            </a:r>
            <a:endParaRPr lang="en-GB" dirty="0"/>
          </a:p>
        </p:txBody>
      </p:sp>
      <p:pic>
        <p:nvPicPr>
          <p:cNvPr id="1026" name="Picture 2" descr="Dr. Tim Noakes at West Point 13 Nov 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032" y="-5352"/>
            <a:ext cx="2514600" cy="348272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28016" y="1825008"/>
            <a:ext cx="65"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859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68760"/>
            <a:ext cx="10427208" cy="5400600"/>
          </a:xfrm>
        </p:spPr>
        <p:txBody>
          <a:bodyPr>
            <a:normAutofit/>
          </a:bodyPr>
          <a:lstStyle/>
          <a:p>
            <a:pPr marL="0" indent="0">
              <a:buNone/>
            </a:pPr>
            <a:r>
              <a:rPr lang="en-GB" sz="3600" i="1" dirty="0"/>
              <a:t>It is always easier to document today than it is tomorrow!</a:t>
            </a:r>
          </a:p>
          <a:p>
            <a:pPr marL="0" indent="0">
              <a:buNone/>
            </a:pPr>
            <a:endParaRPr lang="en-GB" sz="3600" i="1" dirty="0"/>
          </a:p>
          <a:p>
            <a:pPr marL="0" indent="0">
              <a:buNone/>
            </a:pPr>
            <a:r>
              <a:rPr lang="en-GB" sz="3600" i="1" dirty="0"/>
              <a:t>Corollary 1: </a:t>
            </a:r>
          </a:p>
          <a:p>
            <a:pPr marL="0" indent="0">
              <a:buNone/>
            </a:pPr>
            <a:r>
              <a:rPr lang="en-GB" sz="3600" i="1" dirty="0"/>
              <a:t>Nobody likes to write documentation</a:t>
            </a:r>
          </a:p>
          <a:p>
            <a:pPr marL="0" indent="0">
              <a:buNone/>
            </a:pPr>
            <a:endParaRPr lang="en-GB" sz="3600" i="1" dirty="0"/>
          </a:p>
          <a:p>
            <a:pPr marL="0" indent="0">
              <a:buNone/>
            </a:pPr>
            <a:r>
              <a:rPr lang="en-GB" sz="3600" i="1" dirty="0"/>
              <a:t>Corollary 2:</a:t>
            </a:r>
          </a:p>
          <a:p>
            <a:pPr marL="0" indent="0">
              <a:buNone/>
            </a:pPr>
            <a:r>
              <a:rPr lang="en-GB" sz="3600" i="1" dirty="0"/>
              <a:t>Nobody every regrets having written documentation</a:t>
            </a:r>
          </a:p>
        </p:txBody>
      </p:sp>
      <p:sp>
        <p:nvSpPr>
          <p:cNvPr id="4" name="Title 1"/>
          <p:cNvSpPr>
            <a:spLocks noGrp="1"/>
          </p:cNvSpPr>
          <p:nvPr>
            <p:ph type="title"/>
          </p:nvPr>
        </p:nvSpPr>
        <p:spPr>
          <a:xfrm>
            <a:off x="1524001" y="0"/>
            <a:ext cx="9158748" cy="1143000"/>
          </a:xfrm>
          <a:solidFill>
            <a:schemeClr val="tx1"/>
          </a:solidFill>
        </p:spPr>
        <p:txBody>
          <a:bodyPr/>
          <a:lstStyle/>
          <a:p>
            <a:r>
              <a:rPr lang="en-GB" dirty="0" smtClean="0">
                <a:solidFill>
                  <a:schemeClr val="bg1"/>
                </a:solidFill>
              </a:rPr>
              <a:t>Long’s Law</a:t>
            </a:r>
            <a:endParaRPr lang="en-GB" dirty="0">
              <a:solidFill>
                <a:schemeClr val="bg1"/>
              </a:solidFill>
            </a:endParaRPr>
          </a:p>
        </p:txBody>
      </p:sp>
    </p:spTree>
    <p:extLst>
      <p:ext uri="{BB962C8B-B14F-4D97-AF65-F5344CB8AC3E}">
        <p14:creationId xmlns:p14="http://schemas.microsoft.com/office/powerpoint/2010/main" val="1697795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872" y="1287048"/>
            <a:ext cx="11978640" cy="5589240"/>
          </a:xfrm>
        </p:spPr>
        <p:txBody>
          <a:bodyPr>
            <a:normAutofit/>
          </a:bodyPr>
          <a:lstStyle/>
          <a:p>
            <a:pPr marL="0" indent="0">
              <a:buNone/>
            </a:pPr>
            <a:r>
              <a:rPr lang="en-GB" sz="3600" i="1" dirty="0"/>
              <a:t>Has anyone in the history of administrative data analysis ever said</a:t>
            </a:r>
          </a:p>
          <a:p>
            <a:pPr marL="0" indent="0">
              <a:buNone/>
            </a:pPr>
            <a:r>
              <a:rPr lang="en-GB" sz="3600" i="1" dirty="0"/>
              <a:t>	“</a:t>
            </a:r>
            <a:r>
              <a:rPr lang="en-GB" sz="3600" i="1" dirty="0" smtClean="0"/>
              <a:t>These </a:t>
            </a:r>
            <a:r>
              <a:rPr lang="en-GB" sz="3600" i="1" dirty="0"/>
              <a:t>data is too well documented”</a:t>
            </a:r>
          </a:p>
        </p:txBody>
      </p:sp>
      <p:sp>
        <p:nvSpPr>
          <p:cNvPr id="4" name="Title 1"/>
          <p:cNvSpPr>
            <a:spLocks noGrp="1"/>
          </p:cNvSpPr>
          <p:nvPr>
            <p:ph type="title"/>
          </p:nvPr>
        </p:nvSpPr>
        <p:spPr>
          <a:xfrm>
            <a:off x="1524001" y="0"/>
            <a:ext cx="9158748" cy="1143000"/>
          </a:xfrm>
          <a:solidFill>
            <a:schemeClr val="tx1"/>
          </a:solidFill>
        </p:spPr>
        <p:txBody>
          <a:bodyPr/>
          <a:lstStyle/>
          <a:p>
            <a:r>
              <a:rPr lang="en-GB" dirty="0" smtClean="0">
                <a:solidFill>
                  <a:schemeClr val="bg1"/>
                </a:solidFill>
              </a:rPr>
              <a:t>Long’s Law</a:t>
            </a:r>
            <a:endParaRPr lang="en-GB" dirty="0">
              <a:solidFill>
                <a:schemeClr val="bg1"/>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439" y="3433846"/>
            <a:ext cx="24479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130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079"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918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playfor\AppData\Local\Temp\Temp1_ESRC_logos_tcm8-5099.zip\GIF RGB 150 Pixels with Bord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5641975"/>
            <a:ext cx="1071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4" descr="http://adrn.ac.uk/media/50638/adrc_scotland_master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861" y="5543552"/>
            <a:ext cx="2245519"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AutoShape 6" descr="https://www.wiki.ed.ac.uk/download/attachments/87891303/2Line2ColCMYK-72dpi.gif?version=1&amp;modificationDate=1260891679000&amp;api=v2"/>
          <p:cNvSpPr>
            <a:spLocks noChangeAspect="1" noChangeArrowheads="1"/>
          </p:cNvSpPr>
          <p:nvPr/>
        </p:nvSpPr>
        <p:spPr bwMode="auto">
          <a:xfrm>
            <a:off x="2783681" y="-144463"/>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3" name="AutoShape 8" descr="https://www.wiki.ed.ac.uk/download/attachments/87891303/2Line2ColCMYK-72dpi.gif?version=1&amp;modificationDate=1260891679000&amp;api=v2"/>
          <p:cNvSpPr>
            <a:spLocks noChangeAspect="1" noChangeArrowheads="1"/>
          </p:cNvSpPr>
          <p:nvPr/>
        </p:nvSpPr>
        <p:spPr bwMode="auto">
          <a:xfrm>
            <a:off x="2897981" y="79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sp>
        <p:nvSpPr>
          <p:cNvPr id="2054" name="AutoShape 10" descr="https://www.wiki.ed.ac.uk/download/attachments/87891303/2Line2ColCMYK-72dpi.gif?version=1&amp;modificationDate=1260891679000&amp;api=v2"/>
          <p:cNvSpPr>
            <a:spLocks noChangeAspect="1" noChangeArrowheads="1"/>
          </p:cNvSpPr>
          <p:nvPr/>
        </p:nvSpPr>
        <p:spPr bwMode="auto">
          <a:xfrm>
            <a:off x="3012281" y="16033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pPr>
            <a:endParaRPr lang="en-GB" altLang="en-US" sz="1800">
              <a:latin typeface="Arial" charset="0"/>
            </a:endParaRPr>
          </a:p>
        </p:txBody>
      </p:sp>
      <p:pic>
        <p:nvPicPr>
          <p:cNvPr id="2055" name="Picture 11" descr="M:\docs\ADRC_S\Ed Uni 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4844" y="5613402"/>
            <a:ext cx="1250156"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Content Placeholder 2"/>
          <p:cNvSpPr txBox="1">
            <a:spLocks/>
          </p:cNvSpPr>
          <p:nvPr/>
        </p:nvSpPr>
        <p:spPr bwMode="auto">
          <a:xfrm>
            <a:off x="3018235" y="1052737"/>
            <a:ext cx="61722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lnSpc>
                <a:spcPct val="90000"/>
              </a:lnSpc>
              <a:spcBef>
                <a:spcPct val="20000"/>
              </a:spcBef>
            </a:pPr>
            <a:r>
              <a:rPr lang="en-GB" altLang="en-US" sz="3300" dirty="0">
                <a:latin typeface="Arial" charset="0"/>
              </a:rPr>
              <a:t>Vernon Gayle</a:t>
            </a:r>
          </a:p>
          <a:p>
            <a:pPr algn="ctr" eaLnBrk="1" hangingPunct="1">
              <a:lnSpc>
                <a:spcPct val="90000"/>
              </a:lnSpc>
              <a:spcBef>
                <a:spcPct val="20000"/>
              </a:spcBef>
            </a:pPr>
            <a:r>
              <a:rPr lang="en-GB" altLang="en-US" sz="2200" dirty="0">
                <a:latin typeface="Arial" charset="0"/>
              </a:rPr>
              <a:t>Professor of Sociology &amp; Social Statistics</a:t>
            </a:r>
          </a:p>
          <a:p>
            <a:pPr algn="ctr" eaLnBrk="1" hangingPunct="1">
              <a:lnSpc>
                <a:spcPct val="90000"/>
              </a:lnSpc>
              <a:spcBef>
                <a:spcPct val="20000"/>
              </a:spcBef>
            </a:pPr>
            <a:r>
              <a:rPr lang="en-GB" altLang="en-US" sz="2200" dirty="0">
                <a:latin typeface="Arial" charset="0"/>
              </a:rPr>
              <a:t>University of Edinburgh</a:t>
            </a:r>
          </a:p>
          <a:p>
            <a:pPr algn="ctr" eaLnBrk="1" hangingPunct="1">
              <a:lnSpc>
                <a:spcPct val="90000"/>
              </a:lnSpc>
              <a:spcBef>
                <a:spcPct val="20000"/>
              </a:spcBef>
            </a:pPr>
            <a:endParaRPr lang="en-GB" altLang="en-US" sz="1700" dirty="0">
              <a:latin typeface="Arial" charset="0"/>
            </a:endParaRPr>
          </a:p>
          <a:p>
            <a:pPr algn="ctr" eaLnBrk="1" hangingPunct="1">
              <a:lnSpc>
                <a:spcPct val="90000"/>
              </a:lnSpc>
              <a:spcBef>
                <a:spcPct val="20000"/>
              </a:spcBef>
            </a:pPr>
            <a:r>
              <a:rPr lang="en-GB" altLang="en-US" sz="1700" dirty="0">
                <a:latin typeface="Arial" charset="0"/>
              </a:rPr>
              <a:t>vernon.gayle@ed.ac.uk</a:t>
            </a:r>
          </a:p>
          <a:p>
            <a:pPr algn="ctr" eaLnBrk="1" hangingPunct="1">
              <a:lnSpc>
                <a:spcPct val="90000"/>
              </a:lnSpc>
              <a:spcBef>
                <a:spcPct val="20000"/>
              </a:spcBef>
            </a:pPr>
            <a:r>
              <a:rPr lang="en-GB" altLang="en-US" sz="1700" dirty="0">
                <a:latin typeface="Arial" charset="0"/>
              </a:rPr>
              <a:t>@</a:t>
            </a:r>
            <a:r>
              <a:rPr lang="en-GB" altLang="en-US" sz="1700" dirty="0" err="1">
                <a:latin typeface="Arial" charset="0"/>
              </a:rPr>
              <a:t>profbigvern</a:t>
            </a:r>
            <a:endParaRPr lang="en-GB" altLang="en-US" sz="1700" dirty="0">
              <a:latin typeface="Arial" charset="0"/>
            </a:endParaRPr>
          </a:p>
          <a:p>
            <a:pPr algn="ctr" eaLnBrk="1" hangingPunct="1">
              <a:lnSpc>
                <a:spcPct val="90000"/>
              </a:lnSpc>
              <a:spcBef>
                <a:spcPct val="20000"/>
              </a:spcBef>
            </a:pPr>
            <a:endParaRPr lang="en-GB" altLang="en-US" sz="3000" dirty="0">
              <a:latin typeface="Arial" charset="0"/>
            </a:endParaRPr>
          </a:p>
          <a:p>
            <a:pPr algn="ctr" eaLnBrk="1" hangingPunct="1">
              <a:lnSpc>
                <a:spcPct val="90000"/>
              </a:lnSpc>
              <a:spcBef>
                <a:spcPct val="20000"/>
              </a:spcBef>
            </a:pPr>
            <a:r>
              <a:rPr lang="en-GB" altLang="en-US" sz="3000" dirty="0">
                <a:latin typeface="Arial" charset="0"/>
              </a:rPr>
              <a:t>Sept 2015</a:t>
            </a: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endParaRPr lang="en-GB" altLang="en-US" sz="1000" dirty="0">
              <a:latin typeface="Arial" charset="0"/>
            </a:endParaRPr>
          </a:p>
          <a:p>
            <a:pPr algn="ctr" eaLnBrk="1" hangingPunct="1">
              <a:lnSpc>
                <a:spcPct val="90000"/>
              </a:lnSpc>
              <a:spcBef>
                <a:spcPct val="20000"/>
              </a:spcBef>
            </a:pPr>
            <a:r>
              <a:rPr lang="en-GB" altLang="en-US" sz="1400" dirty="0">
                <a:latin typeface="Symbol" pitchFamily="18" charset="2"/>
              </a:rPr>
              <a:t>Ó </a:t>
            </a:r>
            <a:r>
              <a:rPr lang="en-GB" altLang="en-US" sz="1400" dirty="0">
                <a:latin typeface="Arial" charset="0"/>
              </a:rPr>
              <a:t> Vernon Gayle</a:t>
            </a:r>
          </a:p>
          <a:p>
            <a:pPr algn="ctr" eaLnBrk="1" hangingPunct="1">
              <a:lnSpc>
                <a:spcPct val="90000"/>
              </a:lnSpc>
              <a:spcBef>
                <a:spcPct val="20000"/>
              </a:spcBef>
            </a:pPr>
            <a:endParaRPr lang="en-GB" altLang="en-US" sz="1000" dirty="0">
              <a:solidFill>
                <a:srgbClr val="898989"/>
              </a:solidFill>
              <a:latin typeface="Arial" charset="0"/>
            </a:endParaRPr>
          </a:p>
        </p:txBody>
      </p:sp>
      <p:pic>
        <p:nvPicPr>
          <p:cNvPr id="2058" name="Picture 2" descr="http://www.aqmen.ac.uk/sites/default/files/aqmen_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892802"/>
            <a:ext cx="2178844"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29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016" y="0"/>
            <a:ext cx="8856984" cy="1143000"/>
          </a:xfrm>
        </p:spPr>
        <p:txBody>
          <a:bodyPr>
            <a:normAutofit fontScale="90000"/>
          </a:bodyPr>
          <a:lstStyle/>
          <a:p>
            <a:r>
              <a:rPr lang="en-GB" dirty="0" smtClean="0"/>
              <a:t>Administrative Data Research Centre - Scotland</a:t>
            </a:r>
            <a:endParaRPr lang="en-GB" dirty="0"/>
          </a:p>
        </p:txBody>
      </p:sp>
      <p:sp>
        <p:nvSpPr>
          <p:cNvPr id="3" name="Content Placeholder 2"/>
          <p:cNvSpPr>
            <a:spLocks noGrp="1"/>
          </p:cNvSpPr>
          <p:nvPr>
            <p:ph idx="1"/>
          </p:nvPr>
        </p:nvSpPr>
        <p:spPr>
          <a:xfrm>
            <a:off x="1919536" y="1754772"/>
            <a:ext cx="8229600" cy="4525963"/>
          </a:xfrm>
        </p:spPr>
        <p:txBody>
          <a:bodyPr>
            <a:normAutofit/>
          </a:bodyPr>
          <a:lstStyle/>
          <a:p>
            <a:r>
              <a:rPr lang="en-GB" dirty="0" smtClean="0"/>
              <a:t>Allows </a:t>
            </a:r>
            <a:r>
              <a:rPr lang="en-GB" dirty="0"/>
              <a:t>researchers to </a:t>
            </a:r>
            <a:endParaRPr lang="en-GB" dirty="0" smtClean="0"/>
          </a:p>
          <a:p>
            <a:pPr lvl="1"/>
            <a:r>
              <a:rPr lang="en-GB" dirty="0" smtClean="0"/>
              <a:t>gain </a:t>
            </a:r>
            <a:r>
              <a:rPr lang="en-GB" dirty="0"/>
              <a:t>carefully supervised access to data </a:t>
            </a:r>
            <a:endParaRPr lang="en-GB" dirty="0" smtClean="0"/>
          </a:p>
          <a:p>
            <a:pPr lvl="1"/>
            <a:r>
              <a:rPr lang="en-GB" dirty="0" smtClean="0"/>
              <a:t>undertake </a:t>
            </a:r>
            <a:r>
              <a:rPr lang="en-GB" dirty="0"/>
              <a:t>studies that are ethical and </a:t>
            </a:r>
            <a:r>
              <a:rPr lang="en-GB" dirty="0" smtClean="0"/>
              <a:t>feasible</a:t>
            </a:r>
          </a:p>
          <a:p>
            <a:endParaRPr lang="en-GB" dirty="0" smtClean="0"/>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248" y="5895792"/>
            <a:ext cx="2339752" cy="938545"/>
          </a:xfrm>
          <a:prstGeom prst="rect">
            <a:avLst/>
          </a:prstGeom>
        </p:spPr>
      </p:pic>
    </p:spTree>
    <p:extLst>
      <p:ext uri="{BB962C8B-B14F-4D97-AF65-F5344CB8AC3E}">
        <p14:creationId xmlns:p14="http://schemas.microsoft.com/office/powerpoint/2010/main" val="319851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952" y="2332"/>
            <a:ext cx="8856984" cy="1143000"/>
          </a:xfrm>
        </p:spPr>
        <p:txBody>
          <a:bodyPr>
            <a:normAutofit fontScale="90000"/>
          </a:bodyPr>
          <a:lstStyle/>
          <a:p>
            <a:r>
              <a:rPr lang="en-GB" dirty="0" smtClean="0"/>
              <a:t>Administrative Data Research Centre - Scotland</a:t>
            </a:r>
            <a:endParaRPr lang="en-GB" dirty="0"/>
          </a:p>
        </p:txBody>
      </p:sp>
      <p:sp>
        <p:nvSpPr>
          <p:cNvPr id="3" name="Content Placeholder 2"/>
          <p:cNvSpPr>
            <a:spLocks noGrp="1"/>
          </p:cNvSpPr>
          <p:nvPr>
            <p:ph idx="1"/>
          </p:nvPr>
        </p:nvSpPr>
        <p:spPr>
          <a:xfrm>
            <a:off x="1991544" y="1556793"/>
            <a:ext cx="8229600" cy="4525963"/>
          </a:xfrm>
        </p:spPr>
        <p:txBody>
          <a:bodyPr>
            <a:normAutofit/>
          </a:bodyPr>
          <a:lstStyle/>
          <a:p>
            <a:r>
              <a:rPr lang="en-GB" dirty="0" smtClean="0"/>
              <a:t>Allows </a:t>
            </a:r>
            <a:r>
              <a:rPr lang="en-GB" dirty="0"/>
              <a:t>researchers to </a:t>
            </a:r>
            <a:endParaRPr lang="en-GB" dirty="0" smtClean="0"/>
          </a:p>
          <a:p>
            <a:pPr lvl="1"/>
            <a:r>
              <a:rPr lang="en-GB" dirty="0" smtClean="0"/>
              <a:t>gain </a:t>
            </a:r>
            <a:r>
              <a:rPr lang="en-GB" dirty="0"/>
              <a:t>carefully supervised access to data </a:t>
            </a:r>
            <a:endParaRPr lang="en-GB" dirty="0" smtClean="0"/>
          </a:p>
          <a:p>
            <a:pPr lvl="1"/>
            <a:r>
              <a:rPr lang="en-GB" dirty="0" smtClean="0"/>
              <a:t>undertake </a:t>
            </a:r>
            <a:r>
              <a:rPr lang="en-GB" dirty="0"/>
              <a:t>studies that are ethical and </a:t>
            </a:r>
            <a:r>
              <a:rPr lang="en-GB" dirty="0" smtClean="0"/>
              <a:t>feasible</a:t>
            </a:r>
          </a:p>
          <a:p>
            <a:endParaRPr lang="en-GB" dirty="0" smtClean="0"/>
          </a:p>
          <a:p>
            <a:r>
              <a:rPr lang="en-GB" dirty="0" smtClean="0"/>
              <a:t>A </a:t>
            </a:r>
            <a:r>
              <a:rPr lang="en-GB" dirty="0"/>
              <a:t>critical feature of administrative social science data is that people cannot be identified and data cannot be linked back to </a:t>
            </a:r>
            <a:r>
              <a:rPr lang="en-GB" dirty="0" smtClean="0"/>
              <a:t>individuals (this </a:t>
            </a:r>
            <a:r>
              <a:rPr lang="en-GB" dirty="0"/>
              <a:t>ensures that nobody’s privacy is </a:t>
            </a:r>
            <a:r>
              <a:rPr lang="en-GB" dirty="0" smtClean="0"/>
              <a:t>infringed)</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248" y="5805265"/>
            <a:ext cx="2339752" cy="938545"/>
          </a:xfrm>
          <a:prstGeom prst="rect">
            <a:avLst/>
          </a:prstGeom>
        </p:spPr>
      </p:pic>
    </p:spTree>
    <p:extLst>
      <p:ext uri="{BB962C8B-B14F-4D97-AF65-F5344CB8AC3E}">
        <p14:creationId xmlns:p14="http://schemas.microsoft.com/office/powerpoint/2010/main" val="2739695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www.irishtimes.com/polopoly_fs/1.1867157.1405521348!/image/image.jpg_gen/derivatives/box_620_330/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0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40806" y="11858"/>
            <a:ext cx="8928992" cy="2215991"/>
          </a:xfrm>
          <a:prstGeom prst="rect">
            <a:avLst/>
          </a:prstGeom>
          <a:noFill/>
        </p:spPr>
        <p:txBody>
          <a:bodyPr wrap="square" rtlCol="0">
            <a:spAutoFit/>
          </a:bodyPr>
          <a:lstStyle/>
          <a:p>
            <a:r>
              <a:rPr lang="en-GB" sz="4000" dirty="0">
                <a:solidFill>
                  <a:schemeClr val="accent5">
                    <a:lumMod val="20000"/>
                    <a:lumOff val="80000"/>
                  </a:schemeClr>
                </a:solidFill>
              </a:rPr>
              <a:t>The outcome will be unparalleled new sources of social science data suitable for research</a:t>
            </a:r>
          </a:p>
          <a:p>
            <a:endParaRPr lang="en-GB" dirty="0"/>
          </a:p>
        </p:txBody>
      </p:sp>
    </p:spTree>
    <p:extLst>
      <p:ext uri="{BB962C8B-B14F-4D97-AF65-F5344CB8AC3E}">
        <p14:creationId xmlns:p14="http://schemas.microsoft.com/office/powerpoint/2010/main" val="744888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12" y="1"/>
            <a:ext cx="12144375" cy="876300"/>
          </a:xfrm>
        </p:spPr>
        <p:txBody>
          <a:bodyPr>
            <a:normAutofit/>
          </a:bodyPr>
          <a:lstStyle/>
          <a:p>
            <a:r>
              <a:rPr lang="en-GB" sz="3200" dirty="0" smtClean="0"/>
              <a:t>ADRC – Scotland Stata Codefest (Friday 9th October)</a:t>
            </a:r>
            <a:endParaRPr lang="en-GB" sz="3200" dirty="0"/>
          </a:p>
        </p:txBody>
      </p:sp>
      <p:sp>
        <p:nvSpPr>
          <p:cNvPr id="5" name="Content Placeholder 4"/>
          <p:cNvSpPr>
            <a:spLocks noGrp="1"/>
          </p:cNvSpPr>
          <p:nvPr>
            <p:ph idx="1"/>
          </p:nvPr>
        </p:nvSpPr>
        <p:spPr>
          <a:xfrm>
            <a:off x="838199" y="1149350"/>
            <a:ext cx="10515600" cy="4351338"/>
          </a:xfrm>
        </p:spPr>
        <p:txBody>
          <a:bodyPr>
            <a:normAutofit fontScale="25000" lnSpcReduction="20000"/>
          </a:bodyPr>
          <a:lstStyle/>
          <a:p>
            <a:pPr marL="0" indent="0">
              <a:buNone/>
            </a:pPr>
            <a:r>
              <a:rPr lang="en-GB" sz="7200" dirty="0" smtClean="0"/>
              <a:t>9:30 </a:t>
            </a:r>
            <a:r>
              <a:rPr lang="en-GB" sz="7200" dirty="0"/>
              <a:t>The workflow and administrative data revisited</a:t>
            </a:r>
          </a:p>
          <a:p>
            <a:pPr marL="0" indent="0">
              <a:buNone/>
            </a:pPr>
            <a:r>
              <a:rPr lang="en-GB" sz="7200" dirty="0"/>
              <a:t> </a:t>
            </a:r>
          </a:p>
          <a:p>
            <a:pPr marL="0" indent="0">
              <a:buNone/>
            </a:pPr>
            <a:r>
              <a:rPr lang="en-GB" sz="7200" dirty="0"/>
              <a:t>10:00 Introduction to </a:t>
            </a:r>
            <a:r>
              <a:rPr lang="en-GB" sz="7200" dirty="0" err="1"/>
              <a:t>Github</a:t>
            </a:r>
            <a:r>
              <a:rPr lang="en-GB" sz="7200" dirty="0"/>
              <a:t> (Alasdair Grey)</a:t>
            </a:r>
          </a:p>
          <a:p>
            <a:pPr marL="0" indent="0">
              <a:buNone/>
            </a:pPr>
            <a:r>
              <a:rPr lang="en-GB" sz="7200" dirty="0"/>
              <a:t> </a:t>
            </a:r>
          </a:p>
          <a:p>
            <a:pPr marL="0" indent="0">
              <a:buNone/>
            </a:pPr>
            <a:r>
              <a:rPr lang="en-GB" sz="7200" dirty="0"/>
              <a:t>10:30 Coffee Break</a:t>
            </a:r>
          </a:p>
          <a:p>
            <a:pPr marL="0" indent="0">
              <a:buNone/>
            </a:pPr>
            <a:r>
              <a:rPr lang="en-GB" sz="7200" dirty="0"/>
              <a:t> </a:t>
            </a:r>
          </a:p>
          <a:p>
            <a:pPr marL="0" indent="0">
              <a:buNone/>
            </a:pPr>
            <a:r>
              <a:rPr lang="en-GB" sz="7200" dirty="0"/>
              <a:t>10:45 Syntax Show and Tell (Vernon Gayle, Roxanne Connelly, Chris Playford)</a:t>
            </a:r>
          </a:p>
          <a:p>
            <a:pPr marL="0" indent="0">
              <a:buNone/>
            </a:pPr>
            <a:r>
              <a:rPr lang="en-GB" sz="7200" dirty="0"/>
              <a:t> </a:t>
            </a:r>
          </a:p>
          <a:p>
            <a:pPr marL="0" indent="0">
              <a:buNone/>
            </a:pPr>
            <a:r>
              <a:rPr lang="en-GB" sz="7200" dirty="0"/>
              <a:t>11:45 Chalk and Talk Identification of Potential Problems</a:t>
            </a:r>
          </a:p>
          <a:p>
            <a:pPr marL="0" indent="0">
              <a:buNone/>
            </a:pPr>
            <a:r>
              <a:rPr lang="en-GB" sz="7200" dirty="0"/>
              <a:t> </a:t>
            </a:r>
          </a:p>
          <a:p>
            <a:pPr marL="0" indent="0">
              <a:buNone/>
            </a:pPr>
            <a:r>
              <a:rPr lang="en-GB" sz="7200" dirty="0"/>
              <a:t>12:30 Lunch</a:t>
            </a:r>
          </a:p>
          <a:p>
            <a:pPr marL="0" indent="0">
              <a:buNone/>
            </a:pPr>
            <a:r>
              <a:rPr lang="en-GB" sz="7200" dirty="0"/>
              <a:t> </a:t>
            </a:r>
          </a:p>
          <a:p>
            <a:pPr marL="0" indent="0">
              <a:buNone/>
            </a:pPr>
            <a:r>
              <a:rPr lang="en-GB" sz="7200" dirty="0"/>
              <a:t>13:00 Flexible Programming in Small Teams (based on Pair Programming)</a:t>
            </a:r>
          </a:p>
          <a:p>
            <a:pPr marL="0" indent="0">
              <a:buNone/>
            </a:pPr>
            <a:r>
              <a:rPr lang="en-GB" sz="7200" dirty="0"/>
              <a:t> </a:t>
            </a:r>
          </a:p>
          <a:p>
            <a:pPr marL="0" indent="0">
              <a:buNone/>
            </a:pPr>
            <a:r>
              <a:rPr lang="en-GB" sz="7200" dirty="0"/>
              <a:t>16:00 Syntax Showcasing and Sharing</a:t>
            </a:r>
          </a:p>
          <a:p>
            <a:pPr marL="0" indent="0">
              <a:buNone/>
            </a:pPr>
            <a:r>
              <a:rPr lang="en-GB" sz="7200" dirty="0"/>
              <a:t> </a:t>
            </a:r>
          </a:p>
          <a:p>
            <a:pPr marL="0" indent="0">
              <a:buNone/>
            </a:pPr>
            <a:r>
              <a:rPr lang="en-GB" sz="7200" dirty="0"/>
              <a:t>16:30 End of Codefest</a:t>
            </a:r>
          </a:p>
          <a:p>
            <a:pPr marL="0" indent="0">
              <a:buNone/>
            </a:pPr>
            <a:endParaRPr lang="en-GB" dirty="0"/>
          </a:p>
        </p:txBody>
      </p:sp>
    </p:spTree>
    <p:extLst>
      <p:ext uri="{BB962C8B-B14F-4D97-AF65-F5344CB8AC3E}">
        <p14:creationId xmlns:p14="http://schemas.microsoft.com/office/powerpoint/2010/main" val="3585208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Thoughts for today…</a:t>
            </a:r>
            <a:br>
              <a:rPr lang="en-GB" dirty="0" smtClean="0"/>
            </a:br>
            <a:endParaRPr lang="en-GB" dirty="0"/>
          </a:p>
        </p:txBody>
      </p:sp>
      <p:sp>
        <p:nvSpPr>
          <p:cNvPr id="3" name="Content Placeholder 2"/>
          <p:cNvSpPr>
            <a:spLocks noGrp="1"/>
          </p:cNvSpPr>
          <p:nvPr>
            <p:ph idx="1"/>
          </p:nvPr>
        </p:nvSpPr>
        <p:spPr/>
        <p:txBody>
          <a:bodyPr/>
          <a:lstStyle/>
          <a:p>
            <a:pPr>
              <a:spcAft>
                <a:spcPts val="1200"/>
              </a:spcAft>
            </a:pPr>
            <a:r>
              <a:rPr lang="en-GB" dirty="0" smtClean="0"/>
              <a:t>What can we learn from computer science?</a:t>
            </a:r>
          </a:p>
          <a:p>
            <a:pPr>
              <a:spcAft>
                <a:spcPts val="1200"/>
              </a:spcAft>
            </a:pPr>
            <a:r>
              <a:rPr lang="en-GB" dirty="0" smtClean="0"/>
              <a:t>What can we learn from each other?</a:t>
            </a:r>
          </a:p>
          <a:p>
            <a:pPr>
              <a:spcAft>
                <a:spcPts val="1200"/>
              </a:spcAft>
            </a:pPr>
            <a:r>
              <a:rPr lang="en-GB" dirty="0" smtClean="0"/>
              <a:t>What can we do to improve the workflow within ADRC-S?</a:t>
            </a:r>
          </a:p>
          <a:p>
            <a:pPr>
              <a:spcAft>
                <a:spcPts val="1200"/>
              </a:spcAft>
            </a:pPr>
            <a:r>
              <a:rPr lang="en-GB" dirty="0" smtClean="0"/>
              <a:t>What can we do to help share code?</a:t>
            </a:r>
          </a:p>
          <a:p>
            <a:pPr>
              <a:spcAft>
                <a:spcPts val="1200"/>
              </a:spcAft>
            </a:pPr>
            <a:r>
              <a:rPr lang="en-GB" dirty="0" smtClean="0"/>
              <a:t>Are there any coding tasks that we can ‘hack’ today / and then share?</a:t>
            </a:r>
            <a:endParaRPr lang="en-GB" dirty="0"/>
          </a:p>
        </p:txBody>
      </p:sp>
    </p:spTree>
    <p:extLst>
      <p:ext uri="{BB962C8B-B14F-4D97-AF65-F5344CB8AC3E}">
        <p14:creationId xmlns:p14="http://schemas.microsoft.com/office/powerpoint/2010/main" val="287423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g502.imageshack.us/img502/9200/pilotchecklistflyingf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199"/>
            <a:ext cx="5263705" cy="6934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72150" y="209550"/>
            <a:ext cx="5991225" cy="6463308"/>
          </a:xfrm>
          <a:prstGeom prst="rect">
            <a:avLst/>
          </a:prstGeom>
          <a:noFill/>
        </p:spPr>
        <p:txBody>
          <a:bodyPr wrap="square" rtlCol="0">
            <a:spAutoFit/>
          </a:bodyPr>
          <a:lstStyle/>
          <a:p>
            <a:r>
              <a:rPr lang="en-GB" dirty="0" smtClean="0"/>
              <a:t>In the late 1930s, military aviators in the American Army and Navy began using aviation checklists. Checklist became part of a new paradigm for how to fly, which consisted of </a:t>
            </a:r>
          </a:p>
          <a:p>
            <a:endParaRPr lang="en-GB" dirty="0" smtClean="0"/>
          </a:p>
          <a:p>
            <a:r>
              <a:rPr lang="en-GB" dirty="0" smtClean="0"/>
              <a:t>• Elaborate standardized procedures for many activities</a:t>
            </a:r>
          </a:p>
          <a:p>
            <a:r>
              <a:rPr lang="en-GB" dirty="0" smtClean="0"/>
              <a:t>• Checklists to ensure all critical steps had been done</a:t>
            </a:r>
          </a:p>
          <a:p>
            <a:r>
              <a:rPr lang="en-GB" dirty="0" smtClean="0"/>
              <a:t>• Quantitative tables and formulas that specified the best settings, under different conditions, for speed, engine RPM, gasoline/air mixture, engine cooling, and many other parameters. </a:t>
            </a:r>
          </a:p>
          <a:p>
            <a:endParaRPr lang="en-GB" dirty="0"/>
          </a:p>
          <a:p>
            <a:r>
              <a:rPr lang="en-GB" dirty="0" smtClean="0"/>
              <a:t>This new paradigm (Standard Procedure Flying) had a major influence on reducing aviation accidents and increasing military effectiveness during World War II, particularly because of the rapidly increasing complexity of military aircraft, and the huge number of new pilots. </a:t>
            </a:r>
          </a:p>
          <a:p>
            <a:endParaRPr lang="en-GB" dirty="0"/>
          </a:p>
          <a:p>
            <a:r>
              <a:rPr lang="en-GB" i="1" dirty="0" smtClean="0">
                <a:solidFill>
                  <a:srgbClr val="FF0000"/>
                </a:solidFill>
              </a:rPr>
              <a:t>Despite the benefits of Standard Procedure Flying for both safety and efficiency, by the end of WWII only a few air forces had fully embraced it</a:t>
            </a:r>
          </a:p>
          <a:p>
            <a:endParaRPr lang="en-GB" dirty="0" smtClean="0"/>
          </a:p>
          <a:p>
            <a:r>
              <a:rPr lang="en-GB" dirty="0" smtClean="0"/>
              <a:t>Roger Bohn http://www.vs29.org/Links/NATOPS/SOP-bohn-2013-1.pdf</a:t>
            </a:r>
            <a:endParaRPr lang="en-GB" dirty="0"/>
          </a:p>
        </p:txBody>
      </p:sp>
    </p:spTree>
    <p:extLst>
      <p:ext uri="{BB962C8B-B14F-4D97-AF65-F5344CB8AC3E}">
        <p14:creationId xmlns:p14="http://schemas.microsoft.com/office/powerpoint/2010/main" val="368787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32" y="1600200"/>
            <a:ext cx="10183368" cy="5069160"/>
          </a:xfrm>
        </p:spPr>
        <p:txBody>
          <a:bodyPr>
            <a:normAutofit/>
          </a:bodyPr>
          <a:lstStyle/>
          <a:p>
            <a:r>
              <a:rPr lang="en-GB" sz="3600" dirty="0"/>
              <a:t>The workflow is critical in survey data analysis </a:t>
            </a:r>
          </a:p>
          <a:p>
            <a:endParaRPr lang="en-GB" sz="3600" dirty="0"/>
          </a:p>
          <a:p>
            <a:r>
              <a:rPr lang="en-GB" sz="3600" dirty="0"/>
              <a:t>E</a:t>
            </a:r>
            <a:r>
              <a:rPr lang="en-GB" sz="3600" dirty="0" smtClean="0"/>
              <a:t>ven </a:t>
            </a:r>
            <a:r>
              <a:rPr lang="en-GB" sz="3600" dirty="0"/>
              <a:t>more critical in administrative data analysis</a:t>
            </a:r>
          </a:p>
          <a:p>
            <a:endParaRPr lang="en-GB" sz="3600" dirty="0"/>
          </a:p>
          <a:p>
            <a:pPr lvl="1"/>
            <a:r>
              <a:rPr lang="en-GB" dirty="0" smtClean="0"/>
              <a:t>No desk top access to dataset</a:t>
            </a:r>
          </a:p>
          <a:p>
            <a:pPr lvl="1"/>
            <a:r>
              <a:rPr lang="en-GB" dirty="0" smtClean="0"/>
              <a:t>Other staff running data analysis jobs (e.g. Centre staff)</a:t>
            </a:r>
          </a:p>
          <a:p>
            <a:pPr lvl="1"/>
            <a:r>
              <a:rPr lang="en-GB" dirty="0" smtClean="0"/>
              <a:t>Remote job data analysis</a:t>
            </a:r>
          </a:p>
          <a:p>
            <a:pPr lvl="1"/>
            <a:r>
              <a:rPr lang="en-GB" dirty="0" smtClean="0"/>
              <a:t>Time limitations in safe setting etc.</a:t>
            </a:r>
          </a:p>
          <a:p>
            <a:endParaRPr lang="en-GB" sz="3600" dirty="0"/>
          </a:p>
          <a:p>
            <a:endParaRPr lang="en-GB" sz="3600" dirty="0"/>
          </a:p>
        </p:txBody>
      </p:sp>
      <p:sp>
        <p:nvSpPr>
          <p:cNvPr id="4" name="Title 1"/>
          <p:cNvSpPr>
            <a:spLocks noGrp="1"/>
          </p:cNvSpPr>
          <p:nvPr>
            <p:ph type="title"/>
          </p:nvPr>
        </p:nvSpPr>
        <p:spPr>
          <a:xfrm>
            <a:off x="1524000" y="0"/>
            <a:ext cx="9144000" cy="1143000"/>
          </a:xfrm>
          <a:solidFill>
            <a:schemeClr val="tx1"/>
          </a:solidFill>
        </p:spPr>
        <p:txBody>
          <a:bodyPr/>
          <a:lstStyle/>
          <a:p>
            <a:r>
              <a:rPr lang="en-GB" dirty="0" smtClean="0">
                <a:solidFill>
                  <a:schemeClr val="bg1"/>
                </a:solidFill>
              </a:rPr>
              <a:t>The Workflow</a:t>
            </a:r>
            <a:endParaRPr lang="en-GB" dirty="0">
              <a:solidFill>
                <a:schemeClr val="bg1"/>
              </a:solidFill>
            </a:endParaRPr>
          </a:p>
        </p:txBody>
      </p:sp>
    </p:spTree>
    <p:extLst>
      <p:ext uri="{BB962C8B-B14F-4D97-AF65-F5344CB8AC3E}">
        <p14:creationId xmlns:p14="http://schemas.microsoft.com/office/powerpoint/2010/main" val="1235709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675</Words>
  <Application>Microsoft Office PowerPoint</Application>
  <PresentationFormat>Widescreen</PresentationFormat>
  <Paragraphs>167</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vt:lpstr>
      <vt:lpstr>Symbol</vt:lpstr>
      <vt:lpstr>Office Theme</vt:lpstr>
      <vt:lpstr>PowerPoint Presentation</vt:lpstr>
      <vt:lpstr>PowerPoint Presentation</vt:lpstr>
      <vt:lpstr>Administrative Data Research Centre - Scotland</vt:lpstr>
      <vt:lpstr>Administrative Data Research Centre - Scotland</vt:lpstr>
      <vt:lpstr>PowerPoint Presentation</vt:lpstr>
      <vt:lpstr>ADRC – Scotland Stata Codefest (Friday 9th October)</vt:lpstr>
      <vt:lpstr>Thoughts for today… </vt:lpstr>
      <vt:lpstr>PowerPoint Presentation</vt:lpstr>
      <vt:lpstr>The Workflow</vt:lpstr>
      <vt:lpstr>PowerPoint Presentation</vt:lpstr>
      <vt:lpstr>PowerPoint Presentation</vt:lpstr>
      <vt:lpstr>PowerPoint Presentation</vt:lpstr>
      <vt:lpstr>PowerPoint Presentation</vt:lpstr>
      <vt:lpstr>PowerPoint Presentation</vt:lpstr>
      <vt:lpstr>The Workflow</vt:lpstr>
      <vt:lpstr>PowerPoint Presentation</vt:lpstr>
      <vt:lpstr>PowerPoint Presentation</vt:lpstr>
      <vt:lpstr>PowerPoint Presentation</vt:lpstr>
      <vt:lpstr>The Workflow</vt:lpstr>
      <vt:lpstr>The Workflow / Work Life Balance</vt:lpstr>
      <vt:lpstr>PowerPoint Presentation</vt:lpstr>
      <vt:lpstr>Long’s Law</vt:lpstr>
      <vt:lpstr>Long’s Law</vt:lpstr>
      <vt:lpstr>PowerPoint Presentation</vt:lpstr>
      <vt:lpstr>PowerPoint Presentation</vt:lpstr>
    </vt:vector>
  </TitlesOfParts>
  <Company>The University of Edinburgh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ADRC – Scotland Stata Codefest (Friday 9th October)</dc:title>
  <dc:creator>Vernon Gayle</dc:creator>
  <cp:lastModifiedBy>Vernon Gayle</cp:lastModifiedBy>
  <cp:revision>20</cp:revision>
  <dcterms:created xsi:type="dcterms:W3CDTF">2015-10-07T08:11:47Z</dcterms:created>
  <dcterms:modified xsi:type="dcterms:W3CDTF">2015-10-09T13:31:53Z</dcterms:modified>
</cp:coreProperties>
</file>