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  <p:sldMasterId id="2147483672" r:id="rId6"/>
    <p:sldMasterId id="2147483677" r:id="rId7"/>
  </p:sldMasterIdLst>
  <p:sldIdLst>
    <p:sldId id="256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7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121920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4281" y="3378015"/>
            <a:ext cx="6807899" cy="1288329"/>
          </a:xfrm>
        </p:spPr>
        <p:txBody>
          <a:bodyPr anchor="b" anchorCtr="0">
            <a:normAutofit/>
          </a:bodyPr>
          <a:lstStyle>
            <a:lvl1pPr algn="l">
              <a:defRPr sz="2000" b="1" i="0">
                <a:solidFill>
                  <a:srgbClr val="185298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4284" y="4666343"/>
            <a:ext cx="6807897" cy="7263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8529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85298"/>
                </a:solidFill>
              </a:defRPr>
            </a:lvl1pPr>
          </a:lstStyle>
          <a:p>
            <a:fld id="{03D26FF1-D237-4A43-8E11-655958B961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GDMS-color-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1" y="1600200"/>
            <a:ext cx="700070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©2018 General Dynamics.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121920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4281" y="3378015"/>
            <a:ext cx="6807899" cy="1288329"/>
          </a:xfrm>
        </p:spPr>
        <p:txBody>
          <a:bodyPr anchor="b" anchorCtr="0">
            <a:normAutofit/>
          </a:bodyPr>
          <a:lstStyle>
            <a:lvl1pPr algn="l">
              <a:defRPr sz="2000" b="1" i="0">
                <a:solidFill>
                  <a:srgbClr val="185298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4284" y="4666343"/>
            <a:ext cx="6807897" cy="7263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85298"/>
                </a:solidFill>
              </a:defRPr>
            </a:lvl1pPr>
          </a:lstStyle>
          <a:p>
            <a:r>
              <a:rPr lang="en-US" dirty="0" smtClean="0"/>
              <a:t>©2018 General Dynamics.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85298"/>
                </a:solidFill>
              </a:defRPr>
            </a:lvl1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DMS-color-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1" y="1600200"/>
            <a:ext cx="700070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71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1158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50244"/>
            <a:ext cx="11582400" cy="456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©2018 General Dynamics.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685800"/>
            <a:ext cx="11582400" cy="381000"/>
          </a:xfrm>
        </p:spPr>
        <p:txBody>
          <a:bodyPr>
            <a:normAutofit/>
          </a:bodyPr>
          <a:lstStyle>
            <a:lvl1pPr marL="0" indent="0">
              <a:buNone/>
              <a:defRPr sz="1600" b="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56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1"/>
            <a:ext cx="5386917" cy="639763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0E408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900238"/>
            <a:ext cx="5386917" cy="4119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70" y="1066801"/>
            <a:ext cx="5389033" cy="639763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0E408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70" y="1900238"/>
            <a:ext cx="5389033" cy="4119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©2018 General Dynamics. All rights reserved.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89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E360D8-7300-43A5-85E3-2755B8567E80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839F-E266-4950-8859-8CB4B9BD71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87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121920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4281" y="3378017"/>
            <a:ext cx="6807899" cy="1288329"/>
          </a:xfrm>
        </p:spPr>
        <p:txBody>
          <a:bodyPr anchor="b" anchorCtr="0">
            <a:normAutofit/>
          </a:bodyPr>
          <a:lstStyle>
            <a:lvl1pPr algn="l">
              <a:defRPr sz="1500" b="1" i="0">
                <a:solidFill>
                  <a:srgbClr val="185298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4285" y="4666343"/>
            <a:ext cx="6807897" cy="7263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85298"/>
                </a:solidFill>
              </a:defRPr>
            </a:lvl1pPr>
          </a:lstStyle>
          <a:p>
            <a:r>
              <a:rPr lang="en-US" dirty="0" smtClean="0"/>
              <a:t>©2018 General Dynamics.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85298"/>
                </a:solidFill>
              </a:defRPr>
            </a:lvl1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DMS-color-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2" y="1600200"/>
            <a:ext cx="700070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3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1158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50245"/>
            <a:ext cx="11582400" cy="456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©2018 General Dynamics.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685800"/>
            <a:ext cx="11582400" cy="381000"/>
          </a:xfrm>
        </p:spPr>
        <p:txBody>
          <a:bodyPr>
            <a:normAutofit/>
          </a:bodyPr>
          <a:lstStyle>
            <a:lvl1pPr marL="0" indent="0">
              <a:buNone/>
              <a:defRPr sz="1200" b="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0251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3"/>
            <a:ext cx="5386917" cy="639763"/>
          </a:xfrm>
        </p:spPr>
        <p:txBody>
          <a:bodyPr anchor="t">
            <a:normAutofit/>
          </a:bodyPr>
          <a:lstStyle>
            <a:lvl1pPr marL="0" indent="0">
              <a:buNone/>
              <a:defRPr sz="1350" b="1">
                <a:solidFill>
                  <a:srgbClr val="0E4089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900240"/>
            <a:ext cx="5386917" cy="41195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72" y="1066803"/>
            <a:ext cx="5389033" cy="639763"/>
          </a:xfrm>
        </p:spPr>
        <p:txBody>
          <a:bodyPr anchor="t">
            <a:normAutofit/>
          </a:bodyPr>
          <a:lstStyle>
            <a:lvl1pPr marL="0" indent="0">
              <a:buNone/>
              <a:defRPr sz="1350" b="1">
                <a:solidFill>
                  <a:srgbClr val="0E4089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72" y="1900240"/>
            <a:ext cx="5389033" cy="41195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©2018 General Dynamics. All rights reserved.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46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©2018 General Dynamics.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CF5-493E-1448-B1F2-598BB7973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83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1E360D8-7300-43A5-85E3-2755B8567E80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839F-E266-4950-8859-8CB4B9BD71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7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1158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50244"/>
            <a:ext cx="11582400" cy="456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6FF1-D237-4A43-8E11-655958B961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685800"/>
            <a:ext cx="11582400" cy="381000"/>
          </a:xfrm>
        </p:spPr>
        <p:txBody>
          <a:bodyPr>
            <a:normAutofit/>
          </a:bodyPr>
          <a:lstStyle>
            <a:lvl1pPr marL="0" indent="0">
              <a:buNone/>
              <a:defRPr sz="1600" b="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5525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©2018 General Dynamics.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1"/>
            <a:ext cx="5386917" cy="639763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0E408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900238"/>
            <a:ext cx="5386917" cy="4119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70" y="1066801"/>
            <a:ext cx="5389033" cy="639763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0E408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70" y="1900238"/>
            <a:ext cx="5389033" cy="4119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6FF1-D237-4A43-8E11-655958B961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1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1E147A-DD57-4FC9-9163-BAF30A46EA65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6FF1-D237-4A43-8E11-655958B961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7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121920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4281" y="3378017"/>
            <a:ext cx="6807899" cy="1288329"/>
          </a:xfrm>
        </p:spPr>
        <p:txBody>
          <a:bodyPr anchor="b" anchorCtr="0">
            <a:normAutofit/>
          </a:bodyPr>
          <a:lstStyle>
            <a:lvl1pPr algn="l">
              <a:defRPr sz="1500" b="1" i="0">
                <a:solidFill>
                  <a:srgbClr val="185298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4285" y="4666343"/>
            <a:ext cx="6807897" cy="7263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85298"/>
                </a:solidFill>
              </a:defRPr>
            </a:lvl1pPr>
          </a:lstStyle>
          <a:p>
            <a:r>
              <a:rPr lang="en-US" dirty="0" smtClean="0"/>
              <a:t>©2018 General Dynamics.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85298"/>
                </a:solidFill>
              </a:defRPr>
            </a:lvl1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DMS-color-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2" y="1600200"/>
            <a:ext cx="700070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2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1158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50245"/>
            <a:ext cx="11582400" cy="456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©2018 General Dynamics.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685800"/>
            <a:ext cx="11582400" cy="381000"/>
          </a:xfrm>
        </p:spPr>
        <p:txBody>
          <a:bodyPr>
            <a:normAutofit/>
          </a:bodyPr>
          <a:lstStyle>
            <a:lvl1pPr marL="0" indent="0">
              <a:buNone/>
              <a:defRPr sz="1200" b="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486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3"/>
            <a:ext cx="5386917" cy="639763"/>
          </a:xfrm>
        </p:spPr>
        <p:txBody>
          <a:bodyPr anchor="t">
            <a:normAutofit/>
          </a:bodyPr>
          <a:lstStyle>
            <a:lvl1pPr marL="0" indent="0">
              <a:buNone/>
              <a:defRPr sz="1350" b="1">
                <a:solidFill>
                  <a:srgbClr val="0E4089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900240"/>
            <a:ext cx="5386917" cy="41195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72" y="1066803"/>
            <a:ext cx="5389033" cy="639763"/>
          </a:xfrm>
        </p:spPr>
        <p:txBody>
          <a:bodyPr anchor="t">
            <a:normAutofit/>
          </a:bodyPr>
          <a:lstStyle>
            <a:lvl1pPr marL="0" indent="0">
              <a:buNone/>
              <a:defRPr sz="1350" b="1">
                <a:solidFill>
                  <a:srgbClr val="0E4089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72" y="1900240"/>
            <a:ext cx="5389033" cy="41195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©2018 General Dynamics. All rights reserved.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©2018 General Dynamics.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CF5-493E-1448-B1F2-598BB7973F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9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1E360D8-7300-43A5-85E3-2755B8567E80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839F-E266-4950-8859-8CB4B9BD71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-BG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3"/>
          <a:stretch/>
        </p:blipFill>
        <p:spPr>
          <a:xfrm>
            <a:off x="0" y="5715000"/>
            <a:ext cx="1219200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23839"/>
            <a:ext cx="11582400" cy="4619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0244"/>
            <a:ext cx="11582400" cy="456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97600" y="6477001"/>
            <a:ext cx="3360851" cy="365125"/>
          </a:xfrm>
          <a:prstGeom prst="rect">
            <a:avLst/>
          </a:prstGeom>
        </p:spPr>
        <p:txBody>
          <a:bodyPr anchor="b" anchorCtr="1"/>
          <a:lstStyle>
            <a:lvl1pPr algn="r">
              <a:defRPr sz="600">
                <a:solidFill>
                  <a:srgbClr val="185298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2" y="6477001"/>
            <a:ext cx="577316" cy="365125"/>
          </a:xfrm>
          <a:prstGeom prst="rect">
            <a:avLst/>
          </a:prstGeom>
        </p:spPr>
        <p:txBody>
          <a:bodyPr anchor="b" anchorCtr="0"/>
          <a:lstStyle>
            <a:lvl1pPr algn="r">
              <a:defRPr sz="800">
                <a:solidFill>
                  <a:srgbClr val="185298"/>
                </a:solidFill>
                <a:latin typeface="Arial"/>
                <a:cs typeface="Arial"/>
              </a:defRPr>
            </a:lvl1pPr>
          </a:lstStyle>
          <a:p>
            <a:fld id="{03D26FF1-D237-4A43-8E11-655958B961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GDMS-color-RGB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5" r="6712" b="14023"/>
          <a:stretch/>
        </p:blipFill>
        <p:spPr>
          <a:xfrm>
            <a:off x="284242" y="5867400"/>
            <a:ext cx="3271759" cy="4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185298"/>
          </a:solidFill>
          <a:latin typeface="Arial"/>
          <a:ea typeface="+mj-ea"/>
          <a:cs typeface="Arial"/>
        </a:defRPr>
      </a:lvl1pPr>
    </p:titleStyle>
    <p:bodyStyle>
      <a:lvl1pPr marL="287338" indent="-287338" algn="l" defTabSz="457200" rtl="0" eaLnBrk="1" latinLnBrk="0" hangingPunct="1">
        <a:lnSpc>
          <a:spcPts val="2000"/>
        </a:lnSpc>
        <a:spcBef>
          <a:spcPts val="9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627063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2pPr>
      <a:lvl3pPr marL="915988" indent="-169863" algn="l" defTabSz="457200" rtl="0" eaLnBrk="1" latinLnBrk="0" hangingPunct="1">
        <a:spcBef>
          <a:spcPct val="20000"/>
        </a:spcBef>
        <a:buFont typeface="Arial"/>
        <a:buChar char="•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-BG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3"/>
          <a:stretch/>
        </p:blipFill>
        <p:spPr>
          <a:xfrm>
            <a:off x="0" y="5715000"/>
            <a:ext cx="1219200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23839"/>
            <a:ext cx="11582400" cy="4619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0244"/>
            <a:ext cx="11582400" cy="456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97601" y="6477003"/>
            <a:ext cx="3360851" cy="365125"/>
          </a:xfrm>
          <a:prstGeom prst="rect">
            <a:avLst/>
          </a:prstGeom>
        </p:spPr>
        <p:txBody>
          <a:bodyPr anchor="b" anchorCtr="1"/>
          <a:lstStyle>
            <a:lvl1pPr algn="r">
              <a:defRPr sz="450">
                <a:solidFill>
                  <a:srgbClr val="185298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©2018 General Dynamics. All rights reserved.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3" y="6477003"/>
            <a:ext cx="577316" cy="365125"/>
          </a:xfrm>
          <a:prstGeom prst="rect">
            <a:avLst/>
          </a:prstGeom>
        </p:spPr>
        <p:txBody>
          <a:bodyPr anchor="b" anchorCtr="0"/>
          <a:lstStyle>
            <a:lvl1pPr algn="r">
              <a:defRPr sz="600">
                <a:solidFill>
                  <a:srgbClr val="185298"/>
                </a:solidFill>
                <a:latin typeface="Arial"/>
                <a:cs typeface="Arial"/>
              </a:defRPr>
            </a:lvl1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GDMS-color-RGB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5" r="6712" b="14023"/>
          <a:stretch/>
        </p:blipFill>
        <p:spPr>
          <a:xfrm>
            <a:off x="284243" y="5867400"/>
            <a:ext cx="3271759" cy="4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1800" b="1" i="0" kern="1200">
          <a:solidFill>
            <a:srgbClr val="185298"/>
          </a:solidFill>
          <a:latin typeface="Arial"/>
          <a:ea typeface="+mj-ea"/>
          <a:cs typeface="Arial"/>
        </a:defRPr>
      </a:lvl1pPr>
    </p:titleStyle>
    <p:bodyStyle>
      <a:lvl1pPr marL="215504" indent="-215504" algn="l" defTabSz="342900" rtl="0" eaLnBrk="1" latinLnBrk="0" hangingPunct="1">
        <a:lnSpc>
          <a:spcPts val="1500"/>
        </a:lnSpc>
        <a:spcBef>
          <a:spcPts val="675"/>
        </a:spcBef>
        <a:buFont typeface="Arial"/>
        <a:buChar char="•"/>
        <a:defRPr sz="135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470297" indent="-171450" algn="l" defTabSz="342900" rtl="0" eaLnBrk="1" latinLnBrk="0" hangingPunct="1">
        <a:spcBef>
          <a:spcPct val="20000"/>
        </a:spcBef>
        <a:buFont typeface="Arial"/>
        <a:buChar char="–"/>
        <a:defRPr sz="105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2pPr>
      <a:lvl3pPr marL="686991" indent="-127397" algn="l" defTabSz="342900" rtl="0" eaLnBrk="1" latinLnBrk="0" hangingPunct="1">
        <a:spcBef>
          <a:spcPct val="20000"/>
        </a:spcBef>
        <a:buFont typeface="Arial"/>
        <a:buChar char="•"/>
        <a:defRPr sz="90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825" b="0" i="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25" b="0" i="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-BG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3"/>
          <a:stretch/>
        </p:blipFill>
        <p:spPr>
          <a:xfrm>
            <a:off x="0" y="5715000"/>
            <a:ext cx="1219200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23839"/>
            <a:ext cx="11582400" cy="4619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0244"/>
            <a:ext cx="11582400" cy="456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97600" y="6477001"/>
            <a:ext cx="3360851" cy="365125"/>
          </a:xfrm>
          <a:prstGeom prst="rect">
            <a:avLst/>
          </a:prstGeom>
        </p:spPr>
        <p:txBody>
          <a:bodyPr anchor="b" anchorCtr="1"/>
          <a:lstStyle>
            <a:lvl1pPr algn="r">
              <a:defRPr sz="600">
                <a:solidFill>
                  <a:srgbClr val="185298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2" y="6477001"/>
            <a:ext cx="577316" cy="365125"/>
          </a:xfrm>
          <a:prstGeom prst="rect">
            <a:avLst/>
          </a:prstGeom>
        </p:spPr>
        <p:txBody>
          <a:bodyPr anchor="b" anchorCtr="0"/>
          <a:lstStyle>
            <a:lvl1pPr algn="r">
              <a:defRPr sz="800">
                <a:solidFill>
                  <a:srgbClr val="185298"/>
                </a:solidFill>
                <a:latin typeface="Arial"/>
                <a:cs typeface="Arial"/>
              </a:defRPr>
            </a:lvl1pPr>
          </a:lstStyle>
          <a:p>
            <a:fld id="{03D26FF1-D237-4A43-8E11-655958B961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GDMS-color-RGB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5" r="6712" b="14023"/>
          <a:stretch/>
        </p:blipFill>
        <p:spPr>
          <a:xfrm>
            <a:off x="284242" y="5867400"/>
            <a:ext cx="3271759" cy="4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185298"/>
          </a:solidFill>
          <a:latin typeface="Arial"/>
          <a:ea typeface="+mj-ea"/>
          <a:cs typeface="Arial"/>
        </a:defRPr>
      </a:lvl1pPr>
    </p:titleStyle>
    <p:bodyStyle>
      <a:lvl1pPr marL="287338" indent="-287338" algn="l" defTabSz="457200" rtl="0" eaLnBrk="1" latinLnBrk="0" hangingPunct="1">
        <a:lnSpc>
          <a:spcPts val="2000"/>
        </a:lnSpc>
        <a:spcBef>
          <a:spcPts val="9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627063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2pPr>
      <a:lvl3pPr marL="915988" indent="-169863" algn="l" defTabSz="457200" rtl="0" eaLnBrk="1" latinLnBrk="0" hangingPunct="1">
        <a:spcBef>
          <a:spcPct val="20000"/>
        </a:spcBef>
        <a:buFont typeface="Arial"/>
        <a:buChar char="•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-BG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3"/>
          <a:stretch/>
        </p:blipFill>
        <p:spPr>
          <a:xfrm>
            <a:off x="0" y="5715000"/>
            <a:ext cx="1219200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23839"/>
            <a:ext cx="11582400" cy="4619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0244"/>
            <a:ext cx="11582400" cy="456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97601" y="6477003"/>
            <a:ext cx="3360851" cy="365125"/>
          </a:xfrm>
          <a:prstGeom prst="rect">
            <a:avLst/>
          </a:prstGeom>
        </p:spPr>
        <p:txBody>
          <a:bodyPr anchor="b" anchorCtr="1"/>
          <a:lstStyle>
            <a:lvl1pPr algn="r">
              <a:defRPr sz="450">
                <a:solidFill>
                  <a:srgbClr val="185298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©2018 General Dynamics. All rights reserved.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3" y="6477003"/>
            <a:ext cx="577316" cy="365125"/>
          </a:xfrm>
          <a:prstGeom prst="rect">
            <a:avLst/>
          </a:prstGeom>
        </p:spPr>
        <p:txBody>
          <a:bodyPr anchor="b" anchorCtr="0"/>
          <a:lstStyle>
            <a:lvl1pPr algn="r">
              <a:defRPr sz="600">
                <a:solidFill>
                  <a:srgbClr val="185298"/>
                </a:solidFill>
                <a:latin typeface="Arial"/>
                <a:cs typeface="Arial"/>
              </a:defRPr>
            </a:lvl1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GDMS-color-RGB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5" r="6712" b="14023"/>
          <a:stretch/>
        </p:blipFill>
        <p:spPr>
          <a:xfrm>
            <a:off x="284243" y="5867400"/>
            <a:ext cx="3271759" cy="4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1800" b="1" i="0" kern="1200">
          <a:solidFill>
            <a:srgbClr val="185298"/>
          </a:solidFill>
          <a:latin typeface="Arial"/>
          <a:ea typeface="+mj-ea"/>
          <a:cs typeface="Arial"/>
        </a:defRPr>
      </a:lvl1pPr>
    </p:titleStyle>
    <p:bodyStyle>
      <a:lvl1pPr marL="215504" indent="-215504" algn="l" defTabSz="342900" rtl="0" eaLnBrk="1" latinLnBrk="0" hangingPunct="1">
        <a:lnSpc>
          <a:spcPts val="1500"/>
        </a:lnSpc>
        <a:spcBef>
          <a:spcPts val="675"/>
        </a:spcBef>
        <a:buFont typeface="Arial"/>
        <a:buChar char="•"/>
        <a:defRPr sz="135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470297" indent="-171450" algn="l" defTabSz="342900" rtl="0" eaLnBrk="1" latinLnBrk="0" hangingPunct="1">
        <a:spcBef>
          <a:spcPct val="20000"/>
        </a:spcBef>
        <a:buFont typeface="Arial"/>
        <a:buChar char="–"/>
        <a:defRPr sz="105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2pPr>
      <a:lvl3pPr marL="686991" indent="-127397" algn="l" defTabSz="342900" rtl="0" eaLnBrk="1" latinLnBrk="0" hangingPunct="1">
        <a:spcBef>
          <a:spcPct val="20000"/>
        </a:spcBef>
        <a:buFont typeface="Arial"/>
        <a:buChar char="•"/>
        <a:defRPr sz="90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825" b="0" i="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25" b="0" i="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Habitat for Humanity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Fred Knight and Meghan Hendricks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Charter and Recent Activity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799" y="706635"/>
            <a:ext cx="76243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Dynamics supports </a:t>
            </a:r>
            <a:r>
              <a:rPr lang="en-US" b="1" dirty="0" smtClean="0"/>
              <a:t>Central </a:t>
            </a:r>
            <a:r>
              <a:rPr lang="en-US" b="1" dirty="0"/>
              <a:t>Berkshire Habitat for Humanity </a:t>
            </a:r>
            <a:r>
              <a:rPr lang="en-US" b="1" dirty="0" smtClean="0"/>
              <a:t>(CBHFH) </a:t>
            </a:r>
            <a:r>
              <a:rPr lang="en-US" dirty="0" smtClean="0"/>
              <a:t>in their mission to provide </a:t>
            </a:r>
            <a:r>
              <a:rPr lang="en-US" dirty="0"/>
              <a:t>nonprofit </a:t>
            </a:r>
            <a:r>
              <a:rPr lang="en-US" dirty="0" smtClean="0"/>
              <a:t>housing for individuals within the community. </a:t>
            </a:r>
          </a:p>
          <a:p>
            <a:endParaRPr lang="en-US" dirty="0"/>
          </a:p>
          <a:p>
            <a:r>
              <a:rPr lang="en-US" dirty="0" smtClean="0"/>
              <a:t>General Dynamics sponsors several </a:t>
            </a:r>
            <a:r>
              <a:rPr lang="en-US" dirty="0"/>
              <a:t>CBHFH builds </a:t>
            </a:r>
            <a:r>
              <a:rPr lang="en-US" dirty="0" smtClean="0"/>
              <a:t>each year. During these builds employees volunteer their time by assisting on a local construction, rehabilitation, or preservation project. Each build involves10 volunteers who work diligently beside CBHFH trained volunteers, 8:00am-3:00pm, to complete the tasks planned for that day. </a:t>
            </a:r>
          </a:p>
          <a:p>
            <a:endParaRPr lang="en-US" dirty="0"/>
          </a:p>
          <a:p>
            <a:r>
              <a:rPr lang="en-US" dirty="0" smtClean="0"/>
              <a:t>Over the past few years the General Dynamics team has been able to help on projects such as the construction of a two floor home for a single mother of two and the rehabilitation of the home of a local veteran.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143712"/>
            <a:ext cx="9649097" cy="4564757"/>
          </a:xfrm>
        </p:spPr>
        <p:txBody>
          <a:bodyPr>
            <a:no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2019, General Dynamics is sponsoring 5 builds, including the Women’s Build. (suggest inserting pic from Women’s Build here)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in red is a bit too detailed info for the app…it’s meant to be a general overview of GD in the community. Not sure it’s the right place for this content. - 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2019 Build was on March 30</a:t>
            </a:r>
            <a:r>
              <a:rPr lang="en-US" sz="12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We continued work on the home for the single mother of two, which is reaching its finishing touches.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remaining builds for the 2019 year:</a:t>
            </a:r>
          </a:p>
          <a:p>
            <a:pPr lvl="1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10</a:t>
            </a:r>
            <a:r>
              <a:rPr lang="en-US" sz="12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(Subject to change, since this is the same day as the company summer picnic.)</a:t>
            </a:r>
          </a:p>
          <a:p>
            <a:pPr lvl="1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20</a:t>
            </a:r>
            <a:r>
              <a:rPr lang="en-US" sz="12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en-US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12</a:t>
            </a:r>
            <a:r>
              <a:rPr lang="en-US" sz="12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en-US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you’re interested in building alongside General Dynamics volunteers, reach out to XXXXXXXX (provide contact info if including this) 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CBHFH is always looking for volunteers – contact them here -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Builds for the Coming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DMSU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GDMSU_Theme" id="{7A60933C-19AE-49F4-BC21-8850E332EDC7}" vid="{1CA08138-904D-4D22-A542-CA6D95D8558B}"/>
    </a:ext>
  </a:extLst>
</a:theme>
</file>

<file path=ppt/theme/theme2.xml><?xml version="1.0" encoding="utf-8"?>
<a:theme xmlns:a="http://schemas.openxmlformats.org/drawingml/2006/main" name="1_GDM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GDMSU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GDMSU_Theme" id="{7A60933C-19AE-49F4-BC21-8850E332EDC7}" vid="{1CA08138-904D-4D22-A542-CA6D95D8558B}"/>
    </a:ext>
  </a:extLst>
</a:theme>
</file>

<file path=ppt/theme/theme4.xml><?xml version="1.0" encoding="utf-8"?>
<a:theme xmlns:a="http://schemas.openxmlformats.org/drawingml/2006/main" name="2_GDM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671EE0B5B01F4185A746ED5BB9513A" ma:contentTypeVersion="0" ma:contentTypeDescription="Create a new document." ma:contentTypeScope="" ma:versionID="3d5c79c00841a0c6812e147461cf4f41">
  <xsd:schema xmlns:xsd="http://www.w3.org/2001/XMLSchema" xmlns:xs="http://www.w3.org/2001/XMLSchema" xmlns:p="http://schemas.microsoft.com/office/2006/metadata/properties" xmlns:ns3="bebc7661-8a16-4795-9ddd-f01f8e1ceda2" targetNamespace="http://schemas.microsoft.com/office/2006/metadata/properties" ma:root="true" ma:fieldsID="c088ef0cc9a55115d7f4de5cd5a62e17" ns3:_="">
    <xsd:import namespace="bebc7661-8a16-4795-9ddd-f01f8e1ceda2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c7661-8a16-4795-9ddd-f01f8e1ceda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9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B52853-D60E-41C1-9D5D-3C2F185AB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bc7661-8a16-4795-9ddd-f01f8e1ced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3564C9-70F8-4BF6-963C-C731C6713F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034A5B-C8EF-46F6-8C0D-8806697345C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bebc7661-8a16-4795-9ddd-f01f8e1ceda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GDMSU_Theme</Template>
  <TotalTime>76</TotalTime>
  <Words>288</Words>
  <Application>Microsoft Office PowerPoint</Application>
  <PresentationFormat>Custom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GDMSU_Theme</vt:lpstr>
      <vt:lpstr>1_GDMS_TEMPLATE</vt:lpstr>
      <vt:lpstr>1_GDMSU_Theme</vt:lpstr>
      <vt:lpstr>2_GDMS_TEMPLATE</vt:lpstr>
      <vt:lpstr>Habitat for Humanity</vt:lpstr>
      <vt:lpstr>Charter and Recent Activity </vt:lpstr>
      <vt:lpstr>2019</vt:lpstr>
    </vt:vector>
  </TitlesOfParts>
  <Company>General Dynamics Mission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Habitat for Humanity</dc:title>
  <dc:creator>Hendricks, Meghan A</dc:creator>
  <cp:lastModifiedBy>Christopher S Kaytus</cp:lastModifiedBy>
  <cp:revision>16</cp:revision>
  <dcterms:created xsi:type="dcterms:W3CDTF">2019-04-04T11:16:12Z</dcterms:created>
  <dcterms:modified xsi:type="dcterms:W3CDTF">2019-06-13T19:23:37Z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0x010100B0671EE0B5B01F4185A746ED5BB9513A</vt:lpwstr>
  </property>
</Properties>
</file>