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4" r:id="rId4"/>
    <p:sldId id="295" r:id="rId5"/>
    <p:sldId id="297" r:id="rId6"/>
    <p:sldId id="296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>
      <p:cViewPr varScale="1">
        <p:scale>
          <a:sx n="110" d="100"/>
          <a:sy n="110" d="100"/>
        </p:scale>
        <p:origin x="175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EE6F-2FB2-48CE-B65F-D9712A14F026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912D-7C47-4035-A553-2AF002CADB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23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4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0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52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5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3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532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77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93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1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23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4D49-574D-4831-A05A-DAAD75ABAE95}" type="datetimeFigureOut">
              <a:rPr lang="es-CO" smtClean="0"/>
              <a:t>19/02/2020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2986-C1D4-4997-86FC-75CAF6E914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9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0" y="-56273"/>
            <a:ext cx="9144000" cy="5373217"/>
          </a:xfrm>
          <a:prstGeom prst="rect">
            <a:avLst/>
          </a:prstGeom>
          <a:solidFill>
            <a:srgbClr val="971515"/>
          </a:solidFill>
          <a:ln>
            <a:solidFill>
              <a:srgbClr val="97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5800" y="733879"/>
            <a:ext cx="7774632" cy="4154984"/>
          </a:xfrm>
          <a:prstGeom prst="rect">
            <a:avLst/>
          </a:prstGeom>
          <a:solidFill>
            <a:srgbClr val="971515"/>
          </a:solidFill>
          <a:ln>
            <a:solidFill>
              <a:srgbClr val="97151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  <a:ea typeface="Kozuka Gothic Pr6N EL" pitchFamily="34" charset="-128"/>
                <a:cs typeface="Calibri Light" panose="020F0302020204030204" pitchFamily="34" charset="0"/>
              </a:rPr>
              <a:t>Business </a:t>
            </a:r>
            <a:r>
              <a:rPr lang="es-CO" sz="4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  <a:ea typeface="Kozuka Gothic Pr6N EL" pitchFamily="34" charset="-128"/>
                <a:cs typeface="Calibri Light" panose="020F0302020204030204" pitchFamily="34" charset="0"/>
              </a:rPr>
              <a:t>Problem</a:t>
            </a:r>
            <a:endParaRPr lang="es-CO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w Cen MT" panose="020B0602020104020603" pitchFamily="34" charset="0"/>
              <a:ea typeface="Kozuka Gothic Pr6N EL" pitchFamily="34" charset="-128"/>
              <a:cs typeface="Calibri Light" panose="020F0302020204030204" pitchFamily="34" charset="0"/>
            </a:endParaRPr>
          </a:p>
          <a:p>
            <a:pPr algn="ctr"/>
            <a:endParaRPr lang="es-CO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w Cen MT" panose="020B0602020104020603" pitchFamily="34" charset="0"/>
              <a:ea typeface="Kozuka Gothic Pr6N EL" pitchFamily="34" charset="-128"/>
              <a:cs typeface="Calibri Light" panose="020F0302020204030204" pitchFamily="34" charset="0"/>
            </a:endParaRPr>
          </a:p>
          <a:p>
            <a:pPr algn="ctr"/>
            <a:r>
              <a:rPr lang="es-CO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  <a:ea typeface="Kozuka Gothic Pr6N EL" pitchFamily="34" charset="-128"/>
                <a:cs typeface="Calibri Light" panose="020F0302020204030204" pitchFamily="34" charset="0"/>
              </a:rPr>
              <a:t>¿Cuál es el mejor lugar para instaurar un restaurante en Bogotá</a:t>
            </a:r>
          </a:p>
          <a:p>
            <a:pPr algn="ctr"/>
            <a:endParaRPr lang="es-CO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w Cen MT" panose="020B0602020104020603" pitchFamily="34" charset="0"/>
              <a:ea typeface="Kozuka Gothic Pr6N EL" pitchFamily="34" charset="-128"/>
              <a:cs typeface="Calibri Light" panose="020F0302020204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52791" y="5837791"/>
            <a:ext cx="30384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900" b="1" dirty="0">
                <a:latin typeface="Tw Cen MT" panose="020B0602020104020603" pitchFamily="34" charset="0"/>
                <a:ea typeface="Adobe Fan Heiti Std B" pitchFamily="34" charset="-128"/>
                <a:cs typeface="Leelawadee UI" panose="020B0502040204020203" pitchFamily="34" charset="-34"/>
              </a:rPr>
              <a:t>Verny H. Mendoza</a:t>
            </a:r>
          </a:p>
        </p:txBody>
      </p:sp>
    </p:spTree>
    <p:extLst>
      <p:ext uri="{BB962C8B-B14F-4D97-AF65-F5344CB8AC3E}">
        <p14:creationId xmlns:p14="http://schemas.microsoft.com/office/powerpoint/2010/main" val="6576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288031"/>
          </a:xfrm>
          <a:prstGeom prst="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2267744" y="260648"/>
            <a:ext cx="4608512" cy="646986"/>
          </a:xfrm>
          <a:prstGeom prst="round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 Introducción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D2C8BF6A-18B3-490F-8D92-A271BD39A918}"/>
              </a:ext>
            </a:extLst>
          </p:cNvPr>
          <p:cNvSpPr/>
          <p:nvPr/>
        </p:nvSpPr>
        <p:spPr>
          <a:xfrm>
            <a:off x="1979712" y="1484784"/>
            <a:ext cx="5400600" cy="3816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Se 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pretende desarrollar un proyecto a partir del análisis de los datos disponibles y las herramientas aprendidas durante este curso, que muestre los espacios de la ciudad de Bogotá en donde sería más favorable abrir un restaurante</a:t>
            </a:r>
            <a:endParaRPr lang="es-CO" sz="26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9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288031"/>
          </a:xfrm>
          <a:prstGeom prst="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2267744" y="260648"/>
            <a:ext cx="4608512" cy="646986"/>
          </a:xfrm>
          <a:prstGeom prst="round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Metodología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D2C8BF6A-18B3-490F-8D92-A271BD39A918}"/>
              </a:ext>
            </a:extLst>
          </p:cNvPr>
          <p:cNvSpPr/>
          <p:nvPr/>
        </p:nvSpPr>
        <p:spPr>
          <a:xfrm>
            <a:off x="971600" y="1412776"/>
            <a:ext cx="7632848" cy="40324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Explorar 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y agrupar los vecindarios de la ciudad de Bogotá. </a:t>
            </a:r>
            <a:endParaRPr lang="es-ES" sz="2600" b="1" dirty="0" smtClean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Utilizar la 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herramienta </a:t>
            </a:r>
            <a:r>
              <a:rPr lang="es-ES" sz="26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Nominatim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, que es un motor de búsqueda de datos de </a:t>
            </a:r>
            <a:r>
              <a:rPr lang="es-ES" sz="26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OpenStreetMap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Recurrir a la 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API de </a:t>
            </a:r>
            <a:r>
              <a:rPr lang="es-ES" sz="26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Foursquare</a:t>
            </a:r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 para explorar los barrios en la ciudad </a:t>
            </a:r>
            <a:endParaRPr lang="es-CO" sz="26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CuadroTexto">
            <a:extLst>
              <a:ext uri="{FF2B5EF4-FFF2-40B4-BE49-F238E27FC236}">
                <a16:creationId xmlns:a16="http://schemas.microsoft.com/office/drawing/2014/main" xmlns="" id="{E9DFE8DB-BD13-4CB0-86D4-8361BCCF44DB}"/>
              </a:ext>
            </a:extLst>
          </p:cNvPr>
          <p:cNvSpPr txBox="1"/>
          <p:nvPr/>
        </p:nvSpPr>
        <p:spPr>
          <a:xfrm>
            <a:off x="0" y="216191"/>
            <a:ext cx="9144000" cy="523220"/>
          </a:xfrm>
          <a:prstGeom prst="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5566" y="1340768"/>
            <a:ext cx="78128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 de Bogotá con ubicación de zonas a partir de códigos postales</a:t>
            </a: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916832"/>
            <a:ext cx="7272808" cy="39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6309320"/>
            <a:ext cx="65527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Elaboración propia.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0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CuadroTexto">
            <a:extLst>
              <a:ext uri="{FF2B5EF4-FFF2-40B4-BE49-F238E27FC236}">
                <a16:creationId xmlns:a16="http://schemas.microsoft.com/office/drawing/2014/main" xmlns="" id="{E9DFE8DB-BD13-4CB0-86D4-8361BCCF44DB}"/>
              </a:ext>
            </a:extLst>
          </p:cNvPr>
          <p:cNvSpPr txBox="1"/>
          <p:nvPr/>
        </p:nvSpPr>
        <p:spPr>
          <a:xfrm>
            <a:off x="0" y="216191"/>
            <a:ext cx="9144000" cy="523220"/>
          </a:xfrm>
          <a:prstGeom prst="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Resultados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5566" y="898848"/>
            <a:ext cx="78128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CO" altLang="es-C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Localidades</a:t>
            </a:r>
            <a:r>
              <a:rPr kumimoji="0" lang="es-CO" altLang="es-CO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barrios con necesidad de establecimientos de comidas preparadas (Restaurantes)</a:t>
            </a: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s-CO" altLang="es-CO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6309320"/>
            <a:ext cx="65527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Fuente: Elaboración propia.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4786"/>
              </p:ext>
            </p:extLst>
          </p:nvPr>
        </p:nvGraphicFramePr>
        <p:xfrm>
          <a:off x="1043608" y="1700808"/>
          <a:ext cx="7056784" cy="241249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192399"/>
                <a:gridCol w="4864385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Localidad 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Chapinero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Barrios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Antiguo Country, Bellavista, </a:t>
                      </a:r>
                      <a:r>
                        <a:rPr lang="es-CO" sz="1500" dirty="0" err="1">
                          <a:effectLst/>
                        </a:rPr>
                        <a:t>Chicó</a:t>
                      </a:r>
                      <a:r>
                        <a:rPr lang="es-CO" sz="1500" dirty="0">
                          <a:effectLst/>
                        </a:rPr>
                        <a:t> Norte, </a:t>
                      </a:r>
                      <a:r>
                        <a:rPr lang="es-CO" sz="1500" dirty="0" err="1">
                          <a:effectLst/>
                        </a:rPr>
                        <a:t>Chicó</a:t>
                      </a:r>
                      <a:r>
                        <a:rPr lang="es-CO" sz="1500" dirty="0">
                          <a:effectLst/>
                        </a:rPr>
                        <a:t> Norte II Sector, </a:t>
                      </a:r>
                      <a:r>
                        <a:rPr lang="es-CO" sz="1500" dirty="0" err="1">
                          <a:effectLst/>
                        </a:rPr>
                        <a:t>Chicó</a:t>
                      </a:r>
                      <a:r>
                        <a:rPr lang="es-CO" sz="1500" dirty="0">
                          <a:effectLst/>
                        </a:rPr>
                        <a:t> Norte III Sector, El Bagazal, El </a:t>
                      </a:r>
                      <a:r>
                        <a:rPr lang="es-CO" sz="1500" dirty="0" err="1">
                          <a:effectLst/>
                        </a:rPr>
                        <a:t>Chicó</a:t>
                      </a:r>
                      <a:r>
                        <a:rPr lang="es-CO" sz="1500" dirty="0">
                          <a:effectLst/>
                        </a:rPr>
                        <a:t>, El Nogal, El Refugio, El Retiro, </a:t>
                      </a:r>
                      <a:r>
                        <a:rPr lang="es-CO" sz="1500" dirty="0" err="1">
                          <a:effectLst/>
                        </a:rPr>
                        <a:t>Espartillal</a:t>
                      </a:r>
                      <a:r>
                        <a:rPr lang="es-CO" sz="1500" dirty="0">
                          <a:effectLst/>
                        </a:rPr>
                        <a:t>, La Cabrera, Lago Gaitán, Los Rosales, </a:t>
                      </a:r>
                      <a:r>
                        <a:rPr lang="es-CO" sz="1500" dirty="0" err="1">
                          <a:effectLst/>
                        </a:rPr>
                        <a:t>Porciuncula</a:t>
                      </a:r>
                      <a:r>
                        <a:rPr lang="es-CO" sz="1500" dirty="0">
                          <a:effectLst/>
                        </a:rPr>
                        <a:t>, Seminario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00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Lugares más populares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Yoga Studio</a:t>
                      </a:r>
                      <a:br>
                        <a:rPr lang="es-CO" sz="1500" dirty="0">
                          <a:effectLst/>
                        </a:rPr>
                      </a:br>
                      <a:r>
                        <a:rPr lang="es-CO" sz="1500" dirty="0">
                          <a:effectLst/>
                        </a:rPr>
                        <a:t>Galería de arte</a:t>
                      </a:r>
                      <a:br>
                        <a:rPr lang="es-CO" sz="1500" dirty="0">
                          <a:effectLst/>
                        </a:rPr>
                      </a:br>
                      <a:r>
                        <a:rPr lang="es-CO" sz="1500" dirty="0">
                          <a:effectLst/>
                        </a:rPr>
                        <a:t>Atletismo y deportes</a:t>
                      </a:r>
                      <a:br>
                        <a:rPr lang="es-CO" sz="1500" dirty="0">
                          <a:effectLst/>
                        </a:rPr>
                      </a:br>
                      <a:r>
                        <a:rPr lang="es-CO" sz="1500" dirty="0">
                          <a:effectLst/>
                        </a:rPr>
                        <a:t>Gimnasio</a:t>
                      </a:r>
                      <a:br>
                        <a:rPr lang="es-CO" sz="1500" dirty="0">
                          <a:effectLst/>
                        </a:rPr>
                      </a:br>
                      <a:r>
                        <a:rPr lang="es-CO" sz="1500" dirty="0">
                          <a:effectLst/>
                        </a:rPr>
                        <a:t>Hotel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95462"/>
              </p:ext>
            </p:extLst>
          </p:nvPr>
        </p:nvGraphicFramePr>
        <p:xfrm>
          <a:off x="1043608" y="4437112"/>
          <a:ext cx="7056784" cy="118948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192399"/>
                <a:gridCol w="4864385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Localidad 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Suba</a:t>
                      </a:r>
                      <a:endParaRPr lang="es-CO" sz="15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Barrios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Barajas Norte, Conejera, La Candelaria, La Lomita, Nuestra Señora del Rosario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>
                          <a:effectLst/>
                        </a:rPr>
                        <a:t>Lugares más populares</a:t>
                      </a:r>
                      <a:endParaRPr lang="es-CO" sz="15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Parque</a:t>
                      </a:r>
                      <a:br>
                        <a:rPr lang="es-CO" sz="1500" dirty="0">
                          <a:effectLst/>
                        </a:rPr>
                      </a:br>
                      <a:r>
                        <a:rPr lang="es-CO" sz="1500" dirty="0">
                          <a:effectLst/>
                        </a:rPr>
                        <a:t>Campo de golf</a:t>
                      </a:r>
                      <a:endParaRPr lang="es-CO" sz="15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9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81328"/>
            <a:ext cx="9144000" cy="288031"/>
          </a:xfrm>
          <a:prstGeom prst="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2267744" y="260648"/>
            <a:ext cx="4608512" cy="646986"/>
          </a:xfrm>
          <a:prstGeom prst="roundRect">
            <a:avLst/>
          </a:prstGeom>
          <a:solidFill>
            <a:srgbClr val="97151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1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D2C8BF6A-18B3-490F-8D92-A271BD39A918}"/>
              </a:ext>
            </a:extLst>
          </p:cNvPr>
          <p:cNvSpPr/>
          <p:nvPr/>
        </p:nvSpPr>
        <p:spPr>
          <a:xfrm>
            <a:off x="1403648" y="1844824"/>
            <a:ext cx="6552728" cy="30346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Esto evidencia que el espacio es gigantesco para que se desarrollen escenarios de competencia que beneficien al consumidor y permitan que el sector siga creciendo.</a:t>
            </a:r>
            <a:endParaRPr lang="es-CO" sz="26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1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240</Words>
  <Application>Microsoft Office PowerPoint</Application>
  <PresentationFormat>Presentación en pantalla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Adobe Fan Heiti Std B</vt:lpstr>
      <vt:lpstr>Arial</vt:lpstr>
      <vt:lpstr>Calibri</vt:lpstr>
      <vt:lpstr>Calibri Light</vt:lpstr>
      <vt:lpstr>Kozuka Gothic Pr6N EL</vt:lpstr>
      <vt:lpstr>Leelawadee UI</vt:lpstr>
      <vt:lpstr>Times New Roman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Maria Paula Rojas Huepe - Cont</cp:lastModifiedBy>
  <cp:revision>100</cp:revision>
  <dcterms:created xsi:type="dcterms:W3CDTF">2016-11-22T07:25:21Z</dcterms:created>
  <dcterms:modified xsi:type="dcterms:W3CDTF">2020-02-19T16:52:20Z</dcterms:modified>
</cp:coreProperties>
</file>