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7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58" r:id="rId15"/>
    <p:sldId id="26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gin\Desktop\Shouting-Big-Data-master\mapreduceResults\spreadsheets\shoutingPercent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gin\Desktop\Shouting-Big-Data-master\mapreduceResults\spreadsheets\top5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gin\Desktop\Devi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gin\Desktop\Devi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Dropbox\UTwente\ManageingBigData\Assignments\GroupAssignments\Big%20Data%20Assignment\Results\RecentSpreadSheedts\Languag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gin\Desktop\Langu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Percentages of Words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3255893360552154"/>
          <c:y val="0.15749180439183161"/>
          <c:w val="0.57438453873821327"/>
          <c:h val="0.76603432715632935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2.7041897540585225E-2"/>
                  <c:y val="1.3005367477149612E-2"/>
                </c:manualLayout>
              </c:layout>
              <c:showPercent val="1"/>
            </c:dLbl>
            <c:dLbl>
              <c:idx val="1"/>
              <c:layout>
                <c:manualLayout>
                  <c:x val="1.694924419169826E-2"/>
                  <c:y val="1.7740013544691898E-2"/>
                </c:manualLayout>
              </c:layout>
              <c:tx>
                <c:rich>
                  <a:bodyPr/>
                  <a:lstStyle/>
                  <a:p>
                    <a:r>
                      <a:rPr lang="tr-TR" noProof="0" dirty="0" smtClean="0"/>
                      <a:t>0%</a:t>
                    </a:r>
                    <a:endParaRPr lang="en-US" noProof="0" dirty="0"/>
                  </a:p>
                </c:rich>
              </c:tx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Sheet1!$A$1:$A$3</c:f>
              <c:strCache>
                <c:ptCount val="3"/>
                <c:pt idx="0">
                  <c:v>Shout</c:v>
                </c:pt>
                <c:pt idx="1">
                  <c:v>Exception</c:v>
                </c:pt>
                <c:pt idx="2">
                  <c:v>Not Shout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18669590</c:v>
                </c:pt>
                <c:pt idx="1">
                  <c:v>2978090</c:v>
                </c:pt>
                <c:pt idx="2">
                  <c:v>985884159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10"/>
  <c:chart>
    <c:title>
      <c:tx>
        <c:rich>
          <a:bodyPr/>
          <a:lstStyle/>
          <a:p>
            <a:pPr>
              <a:defRPr/>
            </a:pPr>
            <a:r>
              <a:rPr lang="en-US" sz="4000" b="0" noProof="0" dirty="0" smtClean="0">
                <a:latin typeface="+mj-lt"/>
              </a:rPr>
              <a:t>Top</a:t>
            </a:r>
            <a:r>
              <a:rPr lang="en-US" sz="4000" b="0" baseline="0" noProof="0" dirty="0" smtClean="0">
                <a:latin typeface="+mj-lt"/>
              </a:rPr>
              <a:t> 50 Shouting Words</a:t>
            </a:r>
            <a:endParaRPr lang="en-US" sz="4000" b="0" noProof="0" dirty="0">
              <a:latin typeface="+mj-lt"/>
            </a:endParaRPr>
          </a:p>
        </c:rich>
      </c:tx>
      <c:layout>
        <c:manualLayout>
          <c:xMode val="edge"/>
          <c:yMode val="edge"/>
          <c:x val="0.22468744531933521"/>
          <c:y val="2.9629629629629672E-2"/>
        </c:manualLayout>
      </c:layout>
    </c:title>
    <c:plotArea>
      <c:layout/>
      <c:barChart>
        <c:barDir val="col"/>
        <c:grouping val="clustered"/>
        <c:ser>
          <c:idx val="0"/>
          <c:order val="0"/>
          <c:cat>
            <c:strRef>
              <c:f>Blad1!$A$1:$A$50</c:f>
              <c:strCache>
                <c:ptCount val="50"/>
                <c:pt idx="0">
                  <c:v>WORLD</c:v>
                </c:pt>
                <c:pt idx="1">
                  <c:v>CUP</c:v>
                </c:pt>
                <c:pt idx="2">
                  <c:v>BRASIL</c:v>
                </c:pt>
                <c:pt idx="3">
                  <c:v>US</c:v>
                </c:pt>
                <c:pt idx="4">
                  <c:v>FOLLOW</c:v>
                </c:pt>
                <c:pt idx="5">
                  <c:v>TV</c:v>
                </c:pt>
                <c:pt idx="6">
                  <c:v>THIS</c:v>
                </c:pt>
                <c:pt idx="7">
                  <c:v>DE</c:v>
                </c:pt>
                <c:pt idx="8">
                  <c:v>GOAL</c:v>
                </c:pt>
                <c:pt idx="9">
                  <c:v>GO</c:v>
                </c:pt>
                <c:pt idx="10">
                  <c:v>PRA</c:v>
                </c:pt>
                <c:pt idx="11">
                  <c:v>NEWS</c:v>
                </c:pt>
                <c:pt idx="12">
                  <c:v>CMON</c:v>
                </c:pt>
                <c:pt idx="13">
                  <c:v>CIMA</c:v>
                </c:pt>
                <c:pt idx="14">
                  <c:v>MAJOOOOORR</c:v>
                </c:pt>
                <c:pt idx="15">
                  <c:v>BRAZIIIILLLLL</c:v>
                </c:pt>
                <c:pt idx="16">
                  <c:v>FREE</c:v>
                </c:pt>
                <c:pt idx="17">
                  <c:v>GET</c:v>
                </c:pt>
                <c:pt idx="18">
                  <c:v>FINAL</c:v>
                </c:pt>
                <c:pt idx="19">
                  <c:v>LIVE</c:v>
                </c:pt>
                <c:pt idx="20">
                  <c:v>BREAKING</c:v>
                </c:pt>
                <c:pt idx="21">
                  <c:v>YOU</c:v>
                </c:pt>
                <c:pt idx="22">
                  <c:v>SO</c:v>
                </c:pt>
                <c:pt idx="23">
                  <c:v>ON</c:v>
                </c:pt>
                <c:pt idx="24">
                  <c:v>GERMANY</c:v>
                </c:pt>
                <c:pt idx="25">
                  <c:v>NBA</c:v>
                </c:pt>
                <c:pt idx="26">
                  <c:v>XI</c:v>
                </c:pt>
                <c:pt idx="27">
                  <c:v>WIN</c:v>
                </c:pt>
                <c:pt idx="28">
                  <c:v>LA</c:v>
                </c:pt>
                <c:pt idx="29">
                  <c:v>NO</c:v>
                </c:pt>
                <c:pt idx="30">
                  <c:v>EL</c:v>
                </c:pt>
                <c:pt idx="31">
                  <c:v>WE</c:v>
                </c:pt>
                <c:pt idx="32">
                  <c:v>OUT</c:v>
                </c:pt>
                <c:pt idx="33">
                  <c:v>BEST</c:v>
                </c:pt>
                <c:pt idx="34">
                  <c:v>WC</c:v>
                </c:pt>
                <c:pt idx="35">
                  <c:v>EN</c:v>
                </c:pt>
                <c:pt idx="36">
                  <c:v>GIRLS</c:v>
                </c:pt>
                <c:pt idx="37">
                  <c:v>MY</c:v>
                </c:pt>
                <c:pt idx="38">
                  <c:v>NAKED</c:v>
                </c:pt>
                <c:pt idx="39">
                  <c:v>WILL</c:v>
                </c:pt>
                <c:pt idx="40">
                  <c:v>MUNDIAL</c:v>
                </c:pt>
                <c:pt idx="41">
                  <c:v>GROUP</c:v>
                </c:pt>
                <c:pt idx="42">
                  <c:v>IF</c:v>
                </c:pt>
                <c:pt idx="43">
                  <c:v>ALL</c:v>
                </c:pt>
                <c:pt idx="44">
                  <c:v>FIRST</c:v>
                </c:pt>
                <c:pt idx="45">
                  <c:v>MESSI</c:v>
                </c:pt>
                <c:pt idx="46">
                  <c:v>THAT</c:v>
                </c:pt>
                <c:pt idx="47">
                  <c:v>HOT</c:v>
                </c:pt>
                <c:pt idx="48">
                  <c:v>ONE</c:v>
                </c:pt>
                <c:pt idx="49">
                  <c:v>RESULT</c:v>
                </c:pt>
              </c:strCache>
            </c:strRef>
          </c:cat>
          <c:val>
            <c:numRef>
              <c:f>Blad1!$B$1:$B$50</c:f>
              <c:numCache>
                <c:formatCode>General</c:formatCode>
                <c:ptCount val="50"/>
                <c:pt idx="0">
                  <c:v>1131500</c:v>
                </c:pt>
                <c:pt idx="1">
                  <c:v>920446</c:v>
                </c:pt>
                <c:pt idx="2">
                  <c:v>407282</c:v>
                </c:pt>
                <c:pt idx="3">
                  <c:v>334231</c:v>
                </c:pt>
                <c:pt idx="4">
                  <c:v>212964</c:v>
                </c:pt>
                <c:pt idx="5">
                  <c:v>203098</c:v>
                </c:pt>
                <c:pt idx="6">
                  <c:v>182293</c:v>
                </c:pt>
                <c:pt idx="7">
                  <c:v>181504</c:v>
                </c:pt>
                <c:pt idx="8">
                  <c:v>180092</c:v>
                </c:pt>
                <c:pt idx="9">
                  <c:v>157271</c:v>
                </c:pt>
                <c:pt idx="10">
                  <c:v>148426</c:v>
                </c:pt>
                <c:pt idx="11">
                  <c:v>147142</c:v>
                </c:pt>
                <c:pt idx="12">
                  <c:v>146730</c:v>
                </c:pt>
                <c:pt idx="13">
                  <c:v>146339</c:v>
                </c:pt>
                <c:pt idx="14">
                  <c:v>145290</c:v>
                </c:pt>
                <c:pt idx="15">
                  <c:v>145226</c:v>
                </c:pt>
                <c:pt idx="16">
                  <c:v>144540</c:v>
                </c:pt>
                <c:pt idx="17">
                  <c:v>128551</c:v>
                </c:pt>
                <c:pt idx="18">
                  <c:v>120776</c:v>
                </c:pt>
                <c:pt idx="19">
                  <c:v>120321</c:v>
                </c:pt>
                <c:pt idx="20">
                  <c:v>99256</c:v>
                </c:pt>
                <c:pt idx="21">
                  <c:v>98731</c:v>
                </c:pt>
                <c:pt idx="22">
                  <c:v>97591</c:v>
                </c:pt>
                <c:pt idx="23">
                  <c:v>93717</c:v>
                </c:pt>
                <c:pt idx="24">
                  <c:v>93039</c:v>
                </c:pt>
                <c:pt idx="25">
                  <c:v>92450</c:v>
                </c:pt>
                <c:pt idx="26">
                  <c:v>85649</c:v>
                </c:pt>
                <c:pt idx="27">
                  <c:v>84242</c:v>
                </c:pt>
                <c:pt idx="28">
                  <c:v>80197</c:v>
                </c:pt>
                <c:pt idx="29">
                  <c:v>79629</c:v>
                </c:pt>
                <c:pt idx="30">
                  <c:v>79340</c:v>
                </c:pt>
                <c:pt idx="31">
                  <c:v>77250</c:v>
                </c:pt>
                <c:pt idx="32">
                  <c:v>76686</c:v>
                </c:pt>
                <c:pt idx="33">
                  <c:v>73179</c:v>
                </c:pt>
                <c:pt idx="34">
                  <c:v>71911</c:v>
                </c:pt>
                <c:pt idx="35">
                  <c:v>71767</c:v>
                </c:pt>
                <c:pt idx="36">
                  <c:v>70066</c:v>
                </c:pt>
                <c:pt idx="37">
                  <c:v>64665</c:v>
                </c:pt>
                <c:pt idx="38">
                  <c:v>61303</c:v>
                </c:pt>
                <c:pt idx="39">
                  <c:v>61143</c:v>
                </c:pt>
                <c:pt idx="40">
                  <c:v>58628</c:v>
                </c:pt>
                <c:pt idx="41">
                  <c:v>58456</c:v>
                </c:pt>
                <c:pt idx="42">
                  <c:v>58031</c:v>
                </c:pt>
                <c:pt idx="43">
                  <c:v>55971</c:v>
                </c:pt>
                <c:pt idx="44">
                  <c:v>55898</c:v>
                </c:pt>
                <c:pt idx="45">
                  <c:v>51005</c:v>
                </c:pt>
                <c:pt idx="46">
                  <c:v>50160</c:v>
                </c:pt>
                <c:pt idx="47">
                  <c:v>49486</c:v>
                </c:pt>
                <c:pt idx="48">
                  <c:v>47652</c:v>
                </c:pt>
                <c:pt idx="49">
                  <c:v>45990</c:v>
                </c:pt>
              </c:numCache>
            </c:numRef>
          </c:val>
        </c:ser>
        <c:gapWidth val="0"/>
        <c:axId val="69908736"/>
        <c:axId val="69923200"/>
      </c:barChart>
      <c:catAx>
        <c:axId val="699087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noProof="0" dirty="0" smtClean="0"/>
                  <a:t>Shouting Words</a:t>
                </a:r>
                <a:endParaRPr lang="en-US" sz="2000" noProof="0" dirty="0"/>
              </a:p>
            </c:rich>
          </c:tx>
        </c:title>
        <c:numFmt formatCode="General" sourceLinked="0"/>
        <c:majorTickMark val="none"/>
        <c:tickLblPos val="nextTo"/>
        <c:txPr>
          <a:bodyPr/>
          <a:lstStyle/>
          <a:p>
            <a:pPr>
              <a:defRPr sz="1000"/>
            </a:pPr>
            <a:endParaRPr lang="tr-TR"/>
          </a:p>
        </c:txPr>
        <c:crossAx val="69923200"/>
        <c:crosses val="autoZero"/>
        <c:auto val="1"/>
        <c:lblAlgn val="ctr"/>
        <c:lblOffset val="100"/>
      </c:catAx>
      <c:valAx>
        <c:axId val="6992320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n-US" sz="1600" noProof="0"/>
                </a:pPr>
                <a:r>
                  <a:rPr lang="en-US" sz="1600" noProof="0" smtClean="0"/>
                  <a:t>Number of Shouting Words</a:t>
                </a:r>
                <a:endParaRPr lang="en-US" sz="1600" noProof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tr-TR"/>
          </a:p>
        </c:txPr>
        <c:crossAx val="69908736"/>
        <c:crosses val="autoZero"/>
        <c:crossBetween val="between"/>
      </c:valAx>
    </c:plotArea>
    <c:plotVisOnly val="1"/>
    <c:dispBlanksAs val="gap"/>
  </c:chart>
  <c:spPr>
    <a:solidFill>
      <a:schemeClr val="accent1">
        <a:tint val="20000"/>
      </a:schemeClr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 sz="4000" b="0" dirty="0">
                <a:latin typeface="+mj-lt"/>
              </a:rPr>
              <a:t>Shouting</a:t>
            </a:r>
            <a:r>
              <a:rPr lang="tr-TR" sz="4000" b="0" baseline="0" dirty="0">
                <a:latin typeface="+mj-lt"/>
              </a:rPr>
              <a:t> with the Devices</a:t>
            </a:r>
            <a:endParaRPr lang="tr-TR" sz="4000" b="0" dirty="0">
              <a:latin typeface="+mj-lt"/>
            </a:endParaRPr>
          </a:p>
        </c:rich>
      </c:tx>
    </c:title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CatName val="1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Sayfa1!$A$2:$A$11</c:f>
              <c:strCache>
                <c:ptCount val="10"/>
                <c:pt idx="0">
                  <c:v>Twitter Web Client</c:v>
                </c:pt>
                <c:pt idx="1">
                  <c:v>Instagram</c:v>
                </c:pt>
                <c:pt idx="2">
                  <c:v>Twitter for Android Tablets</c:v>
                </c:pt>
                <c:pt idx="3">
                  <c:v>Twitter for  Android</c:v>
                </c:pt>
                <c:pt idx="4">
                  <c:v>Facebook</c:v>
                </c:pt>
                <c:pt idx="5">
                  <c:v>Twitter for iPhone</c:v>
                </c:pt>
                <c:pt idx="6">
                  <c:v>Twitter for iPad</c:v>
                </c:pt>
                <c:pt idx="7">
                  <c:v>Twitter for BlackBerry®</c:v>
                </c:pt>
                <c:pt idx="8">
                  <c:v>TweetDeck</c:v>
                </c:pt>
                <c:pt idx="9">
                  <c:v>Others</c:v>
                </c:pt>
              </c:strCache>
            </c:strRef>
          </c:cat>
          <c:val>
            <c:numRef>
              <c:f>Sayfa1!$C$2:$C$11</c:f>
              <c:numCache>
                <c:formatCode>General</c:formatCode>
                <c:ptCount val="10"/>
                <c:pt idx="0">
                  <c:v>3335317</c:v>
                </c:pt>
                <c:pt idx="1">
                  <c:v>198428</c:v>
                </c:pt>
                <c:pt idx="2">
                  <c:v>179280</c:v>
                </c:pt>
                <c:pt idx="3">
                  <c:v>3942369</c:v>
                </c:pt>
                <c:pt idx="4">
                  <c:v>206203</c:v>
                </c:pt>
                <c:pt idx="5">
                  <c:v>4823831</c:v>
                </c:pt>
                <c:pt idx="6">
                  <c:v>416888</c:v>
                </c:pt>
                <c:pt idx="7">
                  <c:v>380290</c:v>
                </c:pt>
                <c:pt idx="8">
                  <c:v>280947</c:v>
                </c:pt>
                <c:pt idx="9">
                  <c:v>2110337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 sz="4000" b="0"/>
            </a:pPr>
            <a:r>
              <a:rPr lang="tr-TR" sz="4000" b="0"/>
              <a:t>Percentages of</a:t>
            </a:r>
            <a:r>
              <a:rPr lang="tr-TR" sz="4000" b="0" baseline="0"/>
              <a:t> Shouts in Devices</a:t>
            </a:r>
          </a:p>
        </c:rich>
      </c:tx>
    </c:title>
    <c:plotArea>
      <c:layout>
        <c:manualLayout>
          <c:layoutTarget val="inner"/>
          <c:xMode val="edge"/>
          <c:yMode val="edge"/>
          <c:x val="4.6282017051358336E-2"/>
          <c:y val="0.16037180654127664"/>
          <c:w val="0.93888179818193751"/>
          <c:h val="0.65111310581144954"/>
        </c:manualLayout>
      </c:layout>
      <c:barChart>
        <c:barDir val="col"/>
        <c:grouping val="clustered"/>
        <c:ser>
          <c:idx val="0"/>
          <c:order val="0"/>
          <c:cat>
            <c:strRef>
              <c:f>Sayfa1!$A$2:$A$11</c:f>
              <c:strCache>
                <c:ptCount val="10"/>
                <c:pt idx="0">
                  <c:v>Twitter Web Client</c:v>
                </c:pt>
                <c:pt idx="1">
                  <c:v>Instagram</c:v>
                </c:pt>
                <c:pt idx="2">
                  <c:v>Twitter for Android Tablets</c:v>
                </c:pt>
                <c:pt idx="3">
                  <c:v>Twitter for  Android</c:v>
                </c:pt>
                <c:pt idx="4">
                  <c:v>Facebook</c:v>
                </c:pt>
                <c:pt idx="5">
                  <c:v>Twitter for iPhone</c:v>
                </c:pt>
                <c:pt idx="6">
                  <c:v>Twitter for iPad</c:v>
                </c:pt>
                <c:pt idx="7">
                  <c:v>Twitter for BlackBerry®</c:v>
                </c:pt>
                <c:pt idx="8">
                  <c:v>TweetDeck</c:v>
                </c:pt>
                <c:pt idx="9">
                  <c:v>Others</c:v>
                </c:pt>
              </c:strCache>
            </c:strRef>
          </c:cat>
          <c:val>
            <c:numRef>
              <c:f>Sayfa1!$D$2:$D$11</c:f>
              <c:numCache>
                <c:formatCode>General</c:formatCode>
                <c:ptCount val="10"/>
                <c:pt idx="0">
                  <c:v>33.489065277991507</c:v>
                </c:pt>
                <c:pt idx="1">
                  <c:v>29.273531698436656</c:v>
                </c:pt>
                <c:pt idx="2">
                  <c:v>27.983991308854105</c:v>
                </c:pt>
                <c:pt idx="3">
                  <c:v>27.70948557607457</c:v>
                </c:pt>
                <c:pt idx="4">
                  <c:v>24.725944116821786</c:v>
                </c:pt>
                <c:pt idx="5">
                  <c:v>22.993849787699826</c:v>
                </c:pt>
                <c:pt idx="6">
                  <c:v>22.082312347911518</c:v>
                </c:pt>
                <c:pt idx="7">
                  <c:v>20.449447990196013</c:v>
                </c:pt>
                <c:pt idx="8">
                  <c:v>19.406571848945532</c:v>
                </c:pt>
                <c:pt idx="9">
                  <c:v>16.016131056906495</c:v>
                </c:pt>
              </c:numCache>
            </c:numRef>
          </c:val>
        </c:ser>
        <c:gapWidth val="75"/>
        <c:overlap val="-25"/>
        <c:axId val="70039040"/>
        <c:axId val="70040576"/>
      </c:barChart>
      <c:catAx>
        <c:axId val="70039040"/>
        <c:scaling>
          <c:orientation val="minMax"/>
        </c:scaling>
        <c:axPos val="b"/>
        <c:numFmt formatCode="General" sourceLinked="0"/>
        <c:majorTickMark val="none"/>
        <c:tickLblPos val="nextTo"/>
        <c:crossAx val="70040576"/>
        <c:crosses val="autoZero"/>
        <c:auto val="1"/>
        <c:lblAlgn val="ctr"/>
        <c:lblOffset val="100"/>
      </c:catAx>
      <c:valAx>
        <c:axId val="700405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0039040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fr-FR"/>
              <a:t>Shouting</a:t>
            </a:r>
            <a:r>
              <a:rPr lang="fr-FR" baseline="0"/>
              <a:t> languages </a:t>
            </a:r>
            <a:endParaRPr lang="fr-FR"/>
          </a:p>
        </c:rich>
      </c:tx>
    </c:title>
    <c:plotArea>
      <c:layout/>
      <c:pieChart>
        <c:varyColors val="1"/>
        <c:ser>
          <c:idx val="0"/>
          <c:order val="0"/>
          <c:dLbls>
            <c:showCatName val="1"/>
            <c:showPercent val="1"/>
            <c:showLeaderLines val="1"/>
          </c:dLbls>
          <c:cat>
            <c:strRef>
              <c:f>'D:\Documents\Dropbox\UTwente\ManageingBigData\Assignments\GroupAssignments\Big Data Assignment\Results\RecentSpreadSheedts\Shouting-Big-Data-master\Language\[top 10 language - big table.xlsx]Feuil1'!$A$1:$A$11</c:f>
              <c:strCache>
                <c:ptCount val="11"/>
                <c:pt idx="0">
                  <c:v>English</c:v>
                </c:pt>
                <c:pt idx="1">
                  <c:v>Spanish</c:v>
                </c:pt>
                <c:pt idx="2">
                  <c:v>Portuguese</c:v>
                </c:pt>
                <c:pt idx="3">
                  <c:v>Indonesian</c:v>
                </c:pt>
                <c:pt idx="4">
                  <c:v>Arabic</c:v>
                </c:pt>
                <c:pt idx="5">
                  <c:v>French</c:v>
                </c:pt>
                <c:pt idx="6">
                  <c:v>German</c:v>
                </c:pt>
                <c:pt idx="7">
                  <c:v>Russian</c:v>
                </c:pt>
                <c:pt idx="8">
                  <c:v>Italian</c:v>
                </c:pt>
                <c:pt idx="9">
                  <c:v>Haitian Creole</c:v>
                </c:pt>
                <c:pt idx="10">
                  <c:v>Others</c:v>
                </c:pt>
              </c:strCache>
            </c:strRef>
          </c:cat>
          <c:val>
            <c:numRef>
              <c:f>'D:\Documents\Dropbox\UTwente\ManageingBigData\Assignments\GroupAssignments\Big Data Assignment\Results\RecentSpreadSheedts\Shouting-Big-Data-master\Language\[top 10 language - big table.xlsx]Feuil1'!$B$1:$B$11</c:f>
              <c:numCache>
                <c:formatCode>General</c:formatCode>
                <c:ptCount val="11"/>
                <c:pt idx="0">
                  <c:v>11019101</c:v>
                </c:pt>
                <c:pt idx="1">
                  <c:v>2300218</c:v>
                </c:pt>
                <c:pt idx="2">
                  <c:v>577033</c:v>
                </c:pt>
                <c:pt idx="3">
                  <c:v>331298</c:v>
                </c:pt>
                <c:pt idx="4">
                  <c:v>304008</c:v>
                </c:pt>
                <c:pt idx="5">
                  <c:v>245790</c:v>
                </c:pt>
                <c:pt idx="6">
                  <c:v>130793</c:v>
                </c:pt>
                <c:pt idx="7">
                  <c:v>124032</c:v>
                </c:pt>
                <c:pt idx="8">
                  <c:v>120690</c:v>
                </c:pt>
                <c:pt idx="9">
                  <c:v>108428</c:v>
                </c:pt>
                <c:pt idx="10">
                  <c:v>612499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tx>
        <c:rich>
          <a:bodyPr/>
          <a:lstStyle/>
          <a:p>
            <a:pPr>
              <a:defRPr sz="4000"/>
            </a:pPr>
            <a:r>
              <a:rPr lang="tr-TR" sz="4000" b="0" dirty="0">
                <a:latin typeface="+mj-lt"/>
              </a:rPr>
              <a:t>Percentages of Shoutings in</a:t>
            </a:r>
            <a:r>
              <a:rPr lang="tr-TR" sz="4000" b="0" baseline="0" dirty="0">
                <a:latin typeface="+mj-lt"/>
              </a:rPr>
              <a:t> Languages</a:t>
            </a:r>
            <a:endParaRPr lang="tr-TR" sz="4000" b="0" dirty="0">
              <a:latin typeface="+mj-lt"/>
            </a:endParaRPr>
          </a:p>
        </c:rich>
      </c:tx>
    </c:title>
    <c:plotArea>
      <c:layout/>
      <c:barChart>
        <c:barDir val="col"/>
        <c:grouping val="clustered"/>
        <c:ser>
          <c:idx val="0"/>
          <c:order val="0"/>
          <c:dLbls>
            <c:numFmt formatCode="#,##0.00" sourceLinked="0"/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[Language.xlsx]Sayfa1!$A$2:$A$12</c:f>
              <c:strCache>
                <c:ptCount val="11"/>
                <c:pt idx="0">
                  <c:v>French</c:v>
                </c:pt>
                <c:pt idx="1">
                  <c:v>Russian</c:v>
                </c:pt>
                <c:pt idx="2">
                  <c:v>Portuguese</c:v>
                </c:pt>
                <c:pt idx="3">
                  <c:v>Italian</c:v>
                </c:pt>
                <c:pt idx="4">
                  <c:v>German</c:v>
                </c:pt>
                <c:pt idx="5">
                  <c:v>Spanish</c:v>
                </c:pt>
                <c:pt idx="6">
                  <c:v>Haitian Creole</c:v>
                </c:pt>
                <c:pt idx="7">
                  <c:v>English</c:v>
                </c:pt>
                <c:pt idx="8">
                  <c:v>Indonesian</c:v>
                </c:pt>
                <c:pt idx="9">
                  <c:v>Arabic</c:v>
                </c:pt>
                <c:pt idx="10">
                  <c:v>Others</c:v>
                </c:pt>
              </c:strCache>
            </c:strRef>
          </c:cat>
          <c:val>
            <c:numRef>
              <c:f>[Language.xlsx]Sayfa1!$D$2:$D$12</c:f>
              <c:numCache>
                <c:formatCode>General</c:formatCode>
                <c:ptCount val="11"/>
                <c:pt idx="0">
                  <c:v>57.114507861116287</c:v>
                </c:pt>
                <c:pt idx="1">
                  <c:v>50.007862110674324</c:v>
                </c:pt>
                <c:pt idx="2">
                  <c:v>38.873540220360596</c:v>
                </c:pt>
                <c:pt idx="3">
                  <c:v>36.008270355905822</c:v>
                </c:pt>
                <c:pt idx="4">
                  <c:v>32.305096969876594</c:v>
                </c:pt>
                <c:pt idx="5">
                  <c:v>29.079719172161084</c:v>
                </c:pt>
                <c:pt idx="6">
                  <c:v>23.89008112598103</c:v>
                </c:pt>
                <c:pt idx="7">
                  <c:v>22.52314099175106</c:v>
                </c:pt>
                <c:pt idx="8">
                  <c:v>20.549142395313758</c:v>
                </c:pt>
                <c:pt idx="9">
                  <c:v>19.338611447902263</c:v>
                </c:pt>
                <c:pt idx="10">
                  <c:v>19.337497821568117</c:v>
                </c:pt>
              </c:numCache>
            </c:numRef>
          </c:val>
        </c:ser>
        <c:dLbls>
          <c:showVal val="1"/>
        </c:dLbls>
        <c:overlap val="-25"/>
        <c:axId val="84326272"/>
        <c:axId val="84327808"/>
      </c:barChart>
      <c:catAx>
        <c:axId val="84326272"/>
        <c:scaling>
          <c:orientation val="minMax"/>
        </c:scaling>
        <c:axPos val="b"/>
        <c:numFmt formatCode="General" sourceLinked="0"/>
        <c:majorTickMark val="none"/>
        <c:tickLblPos val="nextTo"/>
        <c:crossAx val="84327808"/>
        <c:crosses val="autoZero"/>
        <c:auto val="1"/>
        <c:lblAlgn val="ctr"/>
        <c:lblOffset val="100"/>
      </c:catAx>
      <c:valAx>
        <c:axId val="84327808"/>
        <c:scaling>
          <c:orientation val="minMax"/>
        </c:scaling>
        <c:delete val="1"/>
        <c:axPos val="l"/>
        <c:numFmt formatCode="General" sourceLinked="1"/>
        <c:tickLblPos val="none"/>
        <c:crossAx val="84326272"/>
        <c:crosses val="autoZero"/>
        <c:crossBetween val="between"/>
      </c:valAx>
    </c:plotArea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164C6-6D80-4AD7-A468-E873A755D409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F31FB5-EAE1-4E9B-A440-F31E5819615F}" type="pres">
      <dgm:prSet presAssocID="{1B4164C6-6D80-4AD7-A468-E873A755D409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</dgm:ptLst>
  <dgm:cxnLst>
    <dgm:cxn modelId="{7086A59A-4F1B-449D-B89E-E6A1F1944D92}" type="presOf" srcId="{1B4164C6-6D80-4AD7-A468-E873A755D409}" destId="{4CF31FB5-EAE1-4E9B-A440-F31E5819615F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8F11-2912-4919-8231-B1B7E8287E6E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C89B-A4FC-47A3-8E31-3346BBFB3E5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365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 the 24th: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four matches (2 at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time)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C89B-A4FC-47A3-8E31-3346BBFB3E5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1399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="" xmlns:p14="http://schemas.microsoft.com/office/powerpoint/2010/main" val="27512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748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1635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562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6601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6860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2535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1727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834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7296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09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621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088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387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5526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35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4597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57110-6D98-4ADA-B1A0-91BB57BAFD50}" type="datetimeFigureOut">
              <a:rPr lang="fr-FR" smtClean="0"/>
              <a:pPr/>
              <a:t>23/01/2015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43A3F0-98C2-4E17-8066-FE09242FF7C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646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ECz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Big Data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Shouting in Tweets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4 Metin kutusu"/>
          <p:cNvSpPr txBox="1"/>
          <p:nvPr/>
        </p:nvSpPr>
        <p:spPr>
          <a:xfrm>
            <a:off x="4563611" y="5255311"/>
            <a:ext cx="5167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Faustine</a:t>
            </a:r>
            <a:r>
              <a:rPr lang="en-US" dirty="0"/>
              <a:t> </a:t>
            </a:r>
            <a:r>
              <a:rPr lang="en-US" dirty="0" err="1"/>
              <a:t>Lemaire</a:t>
            </a:r>
            <a:r>
              <a:rPr lang="tr-TR" dirty="0"/>
              <a:t> - s1562290</a:t>
            </a:r>
          </a:p>
          <a:p>
            <a:r>
              <a:rPr lang="en-US" dirty="0"/>
              <a:t>Roland Balk</a:t>
            </a:r>
            <a:r>
              <a:rPr lang="tr-TR" dirty="0"/>
              <a:t> – s1364448</a:t>
            </a:r>
          </a:p>
          <a:p>
            <a:r>
              <a:rPr lang="en-US" dirty="0" err="1"/>
              <a:t>Véronique</a:t>
            </a:r>
            <a:r>
              <a:rPr lang="en-US" dirty="0"/>
              <a:t> Blanchet</a:t>
            </a:r>
            <a:r>
              <a:rPr lang="tr-TR" dirty="0"/>
              <a:t> - s1557866</a:t>
            </a:r>
          </a:p>
          <a:p>
            <a:r>
              <a:rPr lang="tr-TR" dirty="0"/>
              <a:t>Z. Saygın Doğu – s1611348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0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afik"/>
          <p:cNvGraphicFramePr/>
          <p:nvPr>
            <p:extLst>
              <p:ext uri="{D42A27DB-BD31-4B8C-83A1-F6EECF244321}">
                <p14:modId xmlns="" xmlns:p14="http://schemas.microsoft.com/office/powerpoint/2010/main" val="194986524"/>
              </p:ext>
            </p:extLst>
          </p:nvPr>
        </p:nvGraphicFramePr>
        <p:xfrm>
          <a:off x="1165633" y="479835"/>
          <a:ext cx="7697709" cy="5359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984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afik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8242758"/>
              </p:ext>
            </p:extLst>
          </p:nvPr>
        </p:nvGraphicFramePr>
        <p:xfrm>
          <a:off x="763480" y="294265"/>
          <a:ext cx="7617040" cy="6269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 Grafik"/>
          <p:cNvGraphicFramePr>
            <a:graphicFrameLocks noGrp="1"/>
          </p:cNvGraphicFramePr>
          <p:nvPr/>
        </p:nvGraphicFramePr>
        <p:xfrm>
          <a:off x="1910281" y="552262"/>
          <a:ext cx="6627136" cy="540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8369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afik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9057309"/>
              </p:ext>
            </p:extLst>
          </p:nvPr>
        </p:nvGraphicFramePr>
        <p:xfrm>
          <a:off x="840872" y="625166"/>
          <a:ext cx="7462257" cy="5607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16399216"/>
              </p:ext>
            </p:extLst>
          </p:nvPr>
        </p:nvGraphicFramePr>
        <p:xfrm>
          <a:off x="-100667" y="0"/>
          <a:ext cx="924466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132802"/>
            <a:ext cx="3226338" cy="322633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31" y="132802"/>
            <a:ext cx="3233256" cy="32332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3491942"/>
            <a:ext cx="3233256" cy="32332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60" y="3492000"/>
            <a:ext cx="3226338" cy="322633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460029" y="2459504"/>
            <a:ext cx="2223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Shouting</a:t>
            </a:r>
            <a:r>
              <a:rPr lang="fr-FR" sz="4000" dirty="0" smtClean="0"/>
              <a:t> time – Full Table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0891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whiteklay.com/wp-content/uploads/2014/02/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009" y="2667000"/>
            <a:ext cx="3161444" cy="3332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637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08882" y="1453837"/>
            <a:ext cx="7704667" cy="3332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You can go to</a:t>
            </a:r>
          </a:p>
          <a:p>
            <a:pPr>
              <a:buNone/>
            </a:pPr>
            <a:r>
              <a:rPr lang="en-US" sz="6600" dirty="0" smtClean="0">
                <a:hlinkClick r:id="rId2"/>
              </a:rPr>
              <a:t>http://</a:t>
            </a:r>
            <a:r>
              <a:rPr lang="en-US" sz="6600" dirty="0" smtClean="0">
                <a:hlinkClick r:id="rId2"/>
              </a:rPr>
              <a:t>goo.gl/FECzLK</a:t>
            </a:r>
            <a:endParaRPr lang="tr-TR" sz="6600" dirty="0" smtClean="0"/>
          </a:p>
          <a:p>
            <a:pPr>
              <a:buNone/>
            </a:pPr>
            <a:r>
              <a:rPr lang="en-US" smtClean="0"/>
              <a:t>to </a:t>
            </a:r>
            <a:r>
              <a:rPr lang="en-US" dirty="0" smtClean="0"/>
              <a:t>see small fonts in data…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Extracting </a:t>
            </a:r>
            <a:r>
              <a:rPr lang="en-US" dirty="0"/>
              <a:t>shouting tweets from the supplied data</a:t>
            </a:r>
          </a:p>
          <a:p>
            <a:pPr fontAlgn="base"/>
            <a:r>
              <a:rPr lang="en-US" dirty="0"/>
              <a:t>Finding Most shouted words in Twitter</a:t>
            </a:r>
          </a:p>
          <a:p>
            <a:pPr fontAlgn="base"/>
            <a:r>
              <a:rPr lang="en-US" dirty="0"/>
              <a:t>Analysis of language of shouting</a:t>
            </a:r>
          </a:p>
          <a:p>
            <a:pPr fontAlgn="base"/>
            <a:r>
              <a:rPr lang="en-US" dirty="0"/>
              <a:t>Analysis of devices used to shout with</a:t>
            </a:r>
          </a:p>
          <a:p>
            <a:pPr fontAlgn="base"/>
            <a:r>
              <a:rPr lang="en-US" dirty="0"/>
              <a:t>Analysis of the time of </a:t>
            </a:r>
            <a:r>
              <a:rPr lang="en-US" dirty="0" smtClean="0"/>
              <a:t>shouting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6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we did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Extracting shouting tweets : </a:t>
            </a:r>
            <a:r>
              <a:rPr lang="en-US" dirty="0" smtClean="0">
                <a:solidFill>
                  <a:srgbClr val="FF0000"/>
                </a:solidFill>
              </a:rPr>
              <a:t>Map reduce</a:t>
            </a:r>
          </a:p>
          <a:p>
            <a:pPr fontAlgn="base"/>
            <a:r>
              <a:rPr lang="en-US" dirty="0" smtClean="0"/>
              <a:t>Most shouted words : </a:t>
            </a:r>
            <a:r>
              <a:rPr lang="en-US" dirty="0" smtClean="0">
                <a:solidFill>
                  <a:srgbClr val="FF0000"/>
                </a:solidFill>
              </a:rPr>
              <a:t>Map reduce</a:t>
            </a:r>
          </a:p>
          <a:p>
            <a:pPr fontAlgn="base"/>
            <a:r>
              <a:rPr lang="en-US" dirty="0" smtClean="0"/>
              <a:t>language of shouting : </a:t>
            </a:r>
            <a:r>
              <a:rPr lang="en-US" dirty="0" smtClean="0">
                <a:solidFill>
                  <a:srgbClr val="FF0000"/>
                </a:solidFill>
              </a:rPr>
              <a:t>Pig Latin</a:t>
            </a:r>
          </a:p>
          <a:p>
            <a:pPr fontAlgn="base"/>
            <a:r>
              <a:rPr lang="en-US" dirty="0" smtClean="0"/>
              <a:t>Analysis of devices : </a:t>
            </a:r>
            <a:r>
              <a:rPr lang="en-US" dirty="0" smtClean="0">
                <a:solidFill>
                  <a:srgbClr val="FF0000"/>
                </a:solidFill>
              </a:rPr>
              <a:t>Pig Latin</a:t>
            </a:r>
          </a:p>
          <a:p>
            <a:pPr fontAlgn="base"/>
            <a:r>
              <a:rPr lang="en-US" dirty="0" smtClean="0"/>
              <a:t>Time of shouting : </a:t>
            </a:r>
            <a:r>
              <a:rPr lang="en-US" dirty="0" smtClean="0">
                <a:solidFill>
                  <a:srgbClr val="FF0000"/>
                </a:solidFill>
              </a:rPr>
              <a:t>Pig Latin</a:t>
            </a:r>
          </a:p>
        </p:txBody>
      </p:sp>
    </p:spTree>
    <p:extLst>
      <p:ext uri="{BB962C8B-B14F-4D97-AF65-F5344CB8AC3E}">
        <p14:creationId xmlns="" xmlns:p14="http://schemas.microsoft.com/office/powerpoint/2010/main" val="30044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Shouting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tweets can be all </a:t>
            </a:r>
            <a:r>
              <a:rPr lang="tr-TR" dirty="0" smtClean="0"/>
              <a:t>CAPITAL </a:t>
            </a:r>
            <a:r>
              <a:rPr lang="en-US" dirty="0" smtClean="0"/>
              <a:t>letters.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text can contain exclamation mark!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18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74770" y="2667000"/>
            <a:ext cx="6794461" cy="3332816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exceptionWords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</a:rPr>
              <a:t>FIFA"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</a:rPr>
              <a:t>RT"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</a:rPr>
              <a:t>AUSTRALIA"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2000" dirty="0">
                <a:solidFill>
                  <a:srgbClr val="808080"/>
                </a:solidFill>
                <a:highlight>
                  <a:srgbClr val="FFFFFF"/>
                </a:highlight>
              </a:rPr>
              <a:t>IRAN"</a:t>
            </a:r>
            <a:r>
              <a:rPr lang="fr-F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//…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all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other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 country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names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//"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BRAZIL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”,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//"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GERMANY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//"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</a:rPr>
              <a:t>NETHERLANDS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ESPN"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"FC"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"RETWEET"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"BBC"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"IS"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"THE"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"AT"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"IN"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"OF"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"FOR"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"TO"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"VS"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"ARE"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15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2 Grafik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69586745"/>
              </p:ext>
            </p:extLst>
          </p:nvPr>
        </p:nvGraphicFramePr>
        <p:xfrm>
          <a:off x="439094" y="172017"/>
          <a:ext cx="8229600" cy="617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495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19667" y="457201"/>
            <a:ext cx="7704667" cy="1981200"/>
          </a:xfrm>
        </p:spPr>
        <p:txBody>
          <a:bodyPr/>
          <a:lstStyle/>
          <a:p>
            <a:r>
              <a:rPr lang="en-US" dirty="0" smtClean="0"/>
              <a:t>Results -Most Shouted Words</a:t>
            </a:r>
            <a:endParaRPr lang="en-US" dirty="0"/>
          </a:p>
        </p:txBody>
      </p:sp>
      <p:graphicFrame>
        <p:nvGraphicFramePr>
          <p:cNvPr id="5" name="6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40213465"/>
              </p:ext>
            </p:extLst>
          </p:nvPr>
        </p:nvGraphicFramePr>
        <p:xfrm>
          <a:off x="1341950" y="1979802"/>
          <a:ext cx="6460100" cy="394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050"/>
                <a:gridCol w="3230050"/>
              </a:tblGrid>
              <a:tr h="420239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/>
                        <a:t>Word</a:t>
                      </a:r>
                      <a:endParaRPr lang="en-US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Count</a:t>
                      </a:r>
                      <a:endParaRPr lang="en-US" sz="1800" noProof="0" dirty="0"/>
                    </a:p>
                  </a:txBody>
                  <a:tcPr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WORLD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1,131,500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CUP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920,446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BRASIL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407,282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334,231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FOLLOW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212,964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TV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203,098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182,293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181,504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GOAL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180,092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2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157,271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35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afik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0548839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6705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66</TotalTime>
  <Words>217</Words>
  <Application>Microsoft Office PowerPoint</Application>
  <PresentationFormat>Ekran Gösterisi (4:3)</PresentationFormat>
  <Paragraphs>73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Parallaxe</vt:lpstr>
      <vt:lpstr>Managing Big Data</vt:lpstr>
      <vt:lpstr>Slayt 2</vt:lpstr>
      <vt:lpstr>What we did</vt:lpstr>
      <vt:lpstr>How we did it</vt:lpstr>
      <vt:lpstr>What is Shouting</vt:lpstr>
      <vt:lpstr>Exceptions?</vt:lpstr>
      <vt:lpstr>Slayt 7</vt:lpstr>
      <vt:lpstr>Results -Most Shouted Words</vt:lpstr>
      <vt:lpstr>Slayt 9</vt:lpstr>
      <vt:lpstr>Slayt 10</vt:lpstr>
      <vt:lpstr>Slayt 11</vt:lpstr>
      <vt:lpstr>Slayt 12</vt:lpstr>
      <vt:lpstr>Slayt 13</vt:lpstr>
      <vt:lpstr>Slayt 14</vt:lpstr>
      <vt:lpstr>Questions?</vt:lpstr>
    </vt:vector>
  </TitlesOfParts>
  <Company>Véronique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Big Data</dc:title>
  <dc:creator>Véronique</dc:creator>
  <cp:lastModifiedBy>Saygin</cp:lastModifiedBy>
  <cp:revision>28</cp:revision>
  <dcterms:created xsi:type="dcterms:W3CDTF">2015-01-22T21:02:20Z</dcterms:created>
  <dcterms:modified xsi:type="dcterms:W3CDTF">2015-01-22T23:25:51Z</dcterms:modified>
</cp:coreProperties>
</file>